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6" r:id="rId3"/>
    <p:sldId id="287" r:id="rId4"/>
    <p:sldId id="288" r:id="rId5"/>
    <p:sldId id="289" r:id="rId6"/>
    <p:sldId id="290" r:id="rId7"/>
    <p:sldId id="292" r:id="rId8"/>
    <p:sldId id="293" r:id="rId9"/>
    <p:sldId id="294" r:id="rId10"/>
    <p:sldId id="295" r:id="rId11"/>
    <p:sldId id="304" r:id="rId12"/>
    <p:sldId id="299" r:id="rId13"/>
    <p:sldId id="300" r:id="rId14"/>
    <p:sldId id="301" r:id="rId15"/>
    <p:sldId id="302" r:id="rId16"/>
    <p:sldId id="303" r:id="rId17"/>
    <p:sldId id="305" r:id="rId18"/>
    <p:sldId id="306" r:id="rId19"/>
    <p:sldId id="307" r:id="rId20"/>
    <p:sldId id="308" r:id="rId21"/>
    <p:sldId id="309" r:id="rId22"/>
    <p:sldId id="313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8" r:id="rId31"/>
    <p:sldId id="326" r:id="rId32"/>
    <p:sldId id="320" r:id="rId33"/>
    <p:sldId id="321" r:id="rId34"/>
    <p:sldId id="323" r:id="rId35"/>
    <p:sldId id="324" r:id="rId36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7" d="100"/>
          <a:sy n="67" d="100"/>
        </p:scale>
        <p:origin x="146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s.cz/poradna/kategorie/obcanska-sdruzeni-zalozeni-fungovani-cinnost/rada/jak-spravne-zalozit-obcanske-sdr" TargetMode="External"/><Relationship Id="rId2" Type="http://schemas.openxmlformats.org/officeDocument/2006/relationships/hyperlink" Target="http://frankbold.org/poradna/vzor/stanovy-spolku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hyperlink" Target="https://or.justice.cz/ias/ui/rejstrik-$firma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pl.czso.cz/pll/rocenka/rocenka.presB" TargetMode="External"/><Relationship Id="rId2" Type="http://schemas.openxmlformats.org/officeDocument/2006/relationships/hyperlink" Target="http://apl.czso.cz/pll/rocenka/rocenka.indexnu_sat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Legislativní vymezení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1400" dirty="0" smtClean="0"/>
              <a:t>Jakub Pejcal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Centrum pro výzkum neziskového sektoru (cvns.econ.muni.cz)</a:t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/>
              <a:t>6</a:t>
            </a:r>
            <a:r>
              <a:rPr lang="cs-CZ" altLang="cs-CZ" sz="1400" dirty="0" smtClean="0"/>
              <a:t>. března</a:t>
            </a:r>
            <a:r>
              <a:rPr lang="en-US" altLang="cs-CZ" sz="1400" dirty="0" smtClean="0"/>
              <a:t> </a:t>
            </a:r>
            <a:r>
              <a:rPr lang="en-US" altLang="cs-CZ" sz="1400" dirty="0" smtClean="0"/>
              <a:t>2018,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aktuální úprava neziskového sektoru </a:t>
            </a:r>
            <a:r>
              <a:rPr lang="cs-CZ" sz="2400" dirty="0"/>
              <a:t>V</a:t>
            </a:r>
            <a:r>
              <a:rPr lang="cs-CZ" sz="2400" dirty="0" smtClean="0"/>
              <a:t>I.</a:t>
            </a:r>
            <a:br>
              <a:rPr lang="cs-CZ" sz="2400" dirty="0" smtClean="0"/>
            </a:br>
            <a:r>
              <a:rPr lang="cs-CZ" sz="1000" dirty="0" smtClean="0"/>
              <a:t>(A jak to všechno proběhlo prakticky?)</a:t>
            </a:r>
            <a:endParaRPr lang="cs-CZ" sz="1000" dirty="0"/>
          </a:p>
        </p:txBody>
      </p:sp>
      <p:sp>
        <p:nvSpPr>
          <p:cNvPr id="1638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96DB703-BD77-4B28-B23E-04118086FCDF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dirty="0" smtClean="0">
              <a:solidFill>
                <a:srgbClr val="969696"/>
              </a:solidFill>
            </a:endParaRPr>
          </a:p>
        </p:txBody>
      </p:sp>
      <p:pic>
        <p:nvPicPr>
          <p:cNvPr id="16388" name="Picture 6" descr="C:\Users\322799\Desktop\pravni_formy_nn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524000"/>
            <a:ext cx="7239000" cy="533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vert="vert" anchor="t">
            <a:normAutofit lnSpcReduction="10000"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000" dirty="0" smtClean="0">
                <a:solidFill>
                  <a:srgbClr val="FF0000"/>
                </a:solidFill>
              </a:rPr>
              <a:t>změna ze zákona (červená)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000" dirty="0" smtClean="0">
                <a:solidFill>
                  <a:srgbClr val="0066CC"/>
                </a:solidFill>
              </a:rPr>
              <a:t>přechod možný jen před 1. 1. 2014 (modrá)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000" dirty="0" smtClean="0"/>
              <a:t>přechod možný dle přechodných ustanovení NOZ (černá)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000" dirty="0" smtClean="0">
                <a:solidFill>
                  <a:srgbClr val="00B050"/>
                </a:solidFill>
              </a:rPr>
              <a:t>přechod možný dle NOZ vždy (zelená)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000" dirty="0">
              <a:solidFill>
                <a:srgbClr val="00B050"/>
              </a:solidFill>
            </a:endParaRPr>
          </a:p>
          <a:p>
            <a:pPr>
              <a:defRPr/>
            </a:pPr>
            <a:endParaRPr lang="cs-CZ" altLang="cs-CZ" sz="1000" dirty="0" smtClean="0"/>
          </a:p>
          <a:p>
            <a:pPr>
              <a:defRPr/>
            </a:pPr>
            <a:endParaRPr lang="cs-CZ" altLang="cs-CZ" sz="1000" dirty="0"/>
          </a:p>
          <a:p>
            <a:pPr>
              <a:defRPr/>
            </a:pPr>
            <a:endParaRPr lang="cs-CZ" altLang="cs-CZ" sz="1000" dirty="0" smtClean="0"/>
          </a:p>
          <a:p>
            <a:pPr>
              <a:defRPr/>
            </a:pPr>
            <a:endParaRPr lang="cs-CZ" altLang="cs-CZ" sz="1000" dirty="0"/>
          </a:p>
          <a:p>
            <a:pPr>
              <a:defRPr/>
            </a:pPr>
            <a:r>
              <a:rPr lang="cs-CZ" altLang="cs-CZ" sz="1000" dirty="0" smtClean="0"/>
              <a:t>		Zdroj: J. Benák, 2013, prezentace, BPV_ERNO</a:t>
            </a:r>
            <a:endParaRPr lang="cs-CZ" altLang="cs-CZ" sz="1000" dirty="0"/>
          </a:p>
          <a:p>
            <a:pPr>
              <a:defRPr/>
            </a:pPr>
            <a:endParaRPr lang="cs-CZ" alt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378524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 teď konkrétněji…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ctr"/>
            <a:endParaRPr lang="cs-CZ" sz="2400" dirty="0" smtClean="0"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 algn="ctr"/>
            <a:endParaRPr lang="cs-CZ" sz="2400" b="1" cap="all" dirty="0" smtClean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OBČANSKÉ </a:t>
            </a:r>
            <a:r>
              <a:rPr lang="cs-CZ" sz="24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SDRUŽENÍ =&gt; </a:t>
            </a:r>
            <a:r>
              <a:rPr lang="cs-CZ" sz="2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SPOLEK</a:t>
            </a:r>
          </a:p>
          <a:p>
            <a:pPr algn="ctr"/>
            <a:r>
              <a:rPr lang="cs-CZ" altLang="cs-CZ" sz="1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(korporace)</a:t>
            </a:r>
            <a:endParaRPr lang="cs-CZ" altLang="cs-CZ" sz="1400" b="1" cap="all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E639F9-0E8D-4083-85D6-6088FC3B456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8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Občanské sdružení - Původní Právní forma I.</a:t>
            </a:r>
            <a:br>
              <a:rPr lang="cs-CZ" sz="2400" dirty="0" smtClean="0"/>
            </a:br>
            <a:r>
              <a:rPr lang="cs-CZ" sz="1000" dirty="0" smtClean="0"/>
              <a:t>(před </a:t>
            </a:r>
            <a:r>
              <a:rPr lang="cs-CZ" sz="1000" dirty="0"/>
              <a:t>1. 1. 2014)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proč se jí stále zabývat?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obdobnou úlohu měla tzv. „občanská sdružení“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zákon č. 83/1990 Sb., o sdružování občanů</a:t>
            </a:r>
          </a:p>
          <a:p>
            <a:pPr lvl="1"/>
            <a:r>
              <a:rPr lang="cs-CZ" altLang="cs-CZ" sz="1600" dirty="0" smtClean="0"/>
              <a:t>(právo na svobodné sdružování – svobodná vůle)</a:t>
            </a:r>
          </a:p>
          <a:p>
            <a:pPr lvl="1"/>
            <a:r>
              <a:rPr lang="cs-CZ" altLang="cs-CZ" sz="1600" dirty="0" smtClean="0"/>
              <a:t>(netřeba povolení státního orgánu)</a:t>
            </a:r>
          </a:p>
          <a:p>
            <a:pPr lvl="1"/>
            <a:r>
              <a:rPr lang="cs-CZ" altLang="cs-CZ" sz="1600" dirty="0" smtClean="0"/>
              <a:t>(nevztahoval se na politické strany a politická hnutí, výdělečné činnosti a církve  a náboženské společnosti)</a:t>
            </a:r>
          </a:p>
          <a:p>
            <a:pPr lvl="1"/>
            <a:r>
              <a:rPr lang="cs-CZ" altLang="cs-CZ" sz="1600" dirty="0" smtClean="0"/>
              <a:t>(zapovězené aktivity občanských sdružení)</a:t>
            </a:r>
          </a:p>
          <a:p>
            <a:pPr lvl="1"/>
            <a:r>
              <a:rPr lang="cs-CZ" altLang="cs-CZ" sz="1600" dirty="0" smtClean="0"/>
              <a:t>(základem organizace – stanovy: název, sídlo, cíl, orgány, organizační jednotky, hospodaření)</a:t>
            </a:r>
          </a:p>
          <a:p>
            <a:pPr lvl="1"/>
            <a:r>
              <a:rPr lang="cs-CZ" altLang="cs-CZ" sz="1600" dirty="0" smtClean="0"/>
              <a:t>(vznik registrací – přípravný výbor alespoň o 3 osobách – alespoň jeden 18+)</a:t>
            </a: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E639F9-0E8D-4083-85D6-6088FC3B456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8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859712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Občanské sdružení - Původní Právní forma II.</a:t>
            </a:r>
            <a:br>
              <a:rPr lang="cs-CZ" sz="2400" dirty="0" smtClean="0"/>
            </a:br>
            <a:r>
              <a:rPr lang="cs-CZ" sz="1000" dirty="0" smtClean="0"/>
              <a:t>(před </a:t>
            </a:r>
            <a:r>
              <a:rPr lang="cs-CZ" sz="1000" dirty="0"/>
              <a:t>1. 1. 2014)</a:t>
            </a:r>
          </a:p>
        </p:txBody>
      </p:sp>
      <p:sp>
        <p:nvSpPr>
          <p:cNvPr id="921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obvyklé aktivity (hlavní činnost vs. vedlejší činnost):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odborové organizace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tělovýchovné jednoty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zahrádkáři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rybářské spolky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chovatelé včetně včelařů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Český červený kříž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Obec architektů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Obec moravskoslezských spisovatel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Asociace muzeí a galerií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amatérské kulturní spolky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Pionýři 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Skauti 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…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původní registr již bohužel není funkční</a:t>
            </a:r>
          </a:p>
          <a:p>
            <a:pPr>
              <a:defRPr/>
            </a:pPr>
            <a:r>
              <a:rPr lang="cs-CZ" altLang="cs-CZ" sz="1600" dirty="0" smtClean="0"/>
              <a:t>	</a:t>
            </a: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EFA30E-95FF-43EF-856B-09250E0126A6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5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2" y="950913"/>
            <a:ext cx="7935913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Občanské sdružení - Původní Právní forma III.</a:t>
            </a:r>
            <a:br>
              <a:rPr lang="cs-CZ" sz="2400" dirty="0" smtClean="0"/>
            </a:br>
            <a:r>
              <a:rPr lang="cs-CZ" sz="1000" dirty="0" smtClean="0"/>
              <a:t>(před </a:t>
            </a:r>
            <a:r>
              <a:rPr lang="cs-CZ" sz="1000" dirty="0"/>
              <a:t>1. 1. 2014)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principy, na nichž byla občanská sdružení založena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Princip dobrovolnosti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Princip osobního členství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Princip absence majetkové participace členů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Princip spolkové samosprávy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Princip oddělení od státu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co bylo pro </a:t>
            </a:r>
            <a:r>
              <a:rPr lang="cs-CZ" altLang="cs-CZ" sz="1800" dirty="0"/>
              <a:t>legislativní </a:t>
            </a:r>
            <a:r>
              <a:rPr lang="cs-CZ" altLang="cs-CZ" sz="1800" dirty="0" smtClean="0"/>
              <a:t>úpravu občanských sdružení charakteristické: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atmosféra roku 1989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velmi liberální právní úprava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pestrá paleta aktivit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rozhodovací praxe MV ČR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 smtClean="0"/>
              <a:t>	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9422BB6-682A-47E9-95C1-078DB0F3FBB1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Spolek - Obecný koncept</a:t>
            </a:r>
            <a:br>
              <a:rPr lang="cs-CZ" sz="2400" dirty="0" smtClean="0"/>
            </a:br>
            <a:r>
              <a:rPr lang="cs-CZ" sz="1000" dirty="0" smtClean="0"/>
              <a:t>(po </a:t>
            </a:r>
            <a:r>
              <a:rPr lang="cs-CZ" sz="1000" dirty="0"/>
              <a:t>1. 1. 2014)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5495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nástupnická organizace občanských sdružení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členská základna (</a:t>
            </a:r>
            <a:r>
              <a:rPr lang="cs-CZ" altLang="cs-CZ" sz="1600" dirty="0" smtClean="0"/>
              <a:t>min. </a:t>
            </a:r>
            <a:r>
              <a:rPr lang="cs-CZ" altLang="cs-CZ" sz="1600" dirty="0"/>
              <a:t>3 </a:t>
            </a:r>
            <a:r>
              <a:rPr lang="cs-CZ" altLang="cs-CZ" sz="1600" dirty="0" smtClean="0"/>
              <a:t>osoby – nenucené členství, možnost i PO)</a:t>
            </a:r>
            <a:endParaRPr lang="cs-CZ" altLang="cs-CZ" sz="1600" dirty="0"/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založeno za společným zájmem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činnost </a:t>
            </a:r>
            <a:r>
              <a:rPr lang="cs-CZ" altLang="cs-CZ" sz="1600" dirty="0"/>
              <a:t>vzájemně či veřejně prospěšná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hlavní činnost vs. činnost vedlejší (možné i podnikání)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základem </a:t>
            </a:r>
            <a:r>
              <a:rPr lang="cs-CZ" altLang="cs-CZ" sz="1600" dirty="0"/>
              <a:t>organizace – stanovy: název, sídlo, cíl, orgány, práva a povinnosti členů (možnost vzniku pobočného spolku)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název obsahuje buď slovo „spolek“, nebo slova „zapsaný spolek“, příp. „z. s.“ 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povinné orgány: statutární (5 let funkční období) a nejvyšší orgán (čl. schůze)</a:t>
            </a:r>
          </a:p>
          <a:p>
            <a:pPr lvl="1">
              <a:defRPr/>
            </a:pPr>
            <a:r>
              <a:rPr lang="cs-CZ" altLang="cs-CZ" sz="1600" dirty="0"/>
              <a:t>	(možnost zřízení kontrolní komise)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vznik </a:t>
            </a:r>
            <a:r>
              <a:rPr lang="cs-CZ" altLang="cs-CZ" sz="1600" dirty="0"/>
              <a:t>zápisem do veřejného </a:t>
            </a:r>
            <a:r>
              <a:rPr lang="cs-CZ" altLang="cs-CZ" sz="1600" dirty="0" smtClean="0"/>
              <a:t>rejstříku (rejstříkový soud – místní krajský soud, spolkový rejstřík)</a:t>
            </a:r>
            <a:endParaRPr lang="cs-CZ" altLang="cs-CZ" sz="1600" dirty="0"/>
          </a:p>
          <a:p>
            <a:pPr lvl="1">
              <a:defRPr/>
            </a:pPr>
            <a:endParaRPr lang="cs-CZ" altLang="cs-CZ" sz="1600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600" dirty="0"/>
              <a:t>přechodné období 2 let pro změnu názvu a 3 let pro změnu stanov do stavu </a:t>
            </a:r>
            <a:r>
              <a:rPr lang="cs-CZ" altLang="cs-CZ" sz="1600" dirty="0" smtClean="0"/>
              <a:t>                     v </a:t>
            </a:r>
            <a:r>
              <a:rPr lang="cs-CZ" altLang="cs-CZ" sz="1600" dirty="0"/>
              <a:t>souladu s NOZ, přechodné období pro transformace na jiné právní formy </a:t>
            </a:r>
            <a:r>
              <a:rPr lang="cs-CZ" altLang="cs-CZ" sz="1600" dirty="0" smtClean="0"/>
              <a:t>              (</a:t>
            </a:r>
            <a:r>
              <a:rPr lang="cs-CZ" altLang="cs-CZ" sz="1600" dirty="0"/>
              <a:t>ústav, sociální družstvo)</a:t>
            </a:r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2D3B1D6-2E53-4663-B6F1-15A45814C6A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dirty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3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Vzorové stanovy a spolkový rejstřík</a:t>
            </a:r>
            <a:endParaRPr lang="cs-CZ" sz="1000" dirty="0"/>
          </a:p>
        </p:txBody>
      </p:sp>
      <p:sp>
        <p:nvSpPr>
          <p:cNvPr id="1229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5495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vzorové stanovy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plný internet, </a:t>
            </a:r>
            <a:r>
              <a:rPr lang="cs-CZ" altLang="cs-CZ" sz="1600" dirty="0" smtClean="0">
                <a:hlinkClick r:id="rId2"/>
              </a:rPr>
              <a:t>např.</a:t>
            </a: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závazné pouze to, aby obsahovaly, co definuje NOZ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popis postupu založení a vzniku: </a:t>
            </a:r>
            <a:r>
              <a:rPr lang="cs-CZ" altLang="cs-CZ" sz="1600" dirty="0" smtClean="0">
                <a:hlinkClick r:id="rId3"/>
              </a:rPr>
              <a:t>např.</a:t>
            </a: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spolkový rejstřík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400" dirty="0" smtClean="0"/>
              <a:t>obsahuje základní veřejně dostupné informace o organizacích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400" dirty="0" smtClean="0"/>
              <a:t>dostupný </a:t>
            </a:r>
            <a:r>
              <a:rPr lang="cs-CZ" altLang="cs-CZ" sz="1400" dirty="0" smtClean="0">
                <a:hlinkClick r:id="rId4"/>
              </a:rPr>
              <a:t>zde</a:t>
            </a:r>
            <a:endParaRPr lang="cs-CZ" altLang="cs-CZ" sz="1400" dirty="0" smtClean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FEE28B6-25BD-4020-9492-C13C126840A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1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 teď konkrétněji…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ctr"/>
            <a:endParaRPr lang="cs-CZ" sz="2400" dirty="0" smtClean="0"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 algn="ctr"/>
            <a:endParaRPr lang="cs-CZ" sz="2400" b="1" cap="all" dirty="0" smtClean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Nadace a nadační fond</a:t>
            </a:r>
          </a:p>
          <a:p>
            <a:pPr algn="ctr"/>
            <a:r>
              <a:rPr lang="cs-CZ" altLang="cs-CZ" sz="1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(fundace)</a:t>
            </a:r>
            <a:endParaRPr lang="cs-CZ" altLang="cs-CZ" sz="1400" b="1" cap="all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E639F9-0E8D-4083-85D6-6088FC3B456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1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nadace - obecný koncept</a:t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„právnická osoba soukromého práva, která je tvořená účelovým sdružením majetku, který má svými výnosy sloužit společensky</a:t>
            </a:r>
            <a:r>
              <a:rPr lang="en-US" altLang="cs-CZ" sz="1800" dirty="0" smtClean="0"/>
              <a:t>                    </a:t>
            </a:r>
            <a:r>
              <a:rPr lang="cs-CZ" altLang="cs-CZ" sz="1800" dirty="0" smtClean="0"/>
              <a:t> či hospodářsky užitečnému účelu“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nová úprava původní právní formy: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(zákon č. 89/2012 Sb., Občanský zákoník; § 303 - § 401)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změny proti původní legislativě? 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cs-CZ" altLang="cs-CZ" sz="1400" dirty="0" smtClean="0"/>
              <a:t>liberalizace (důraz na vůli zakladatele)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cs-CZ" altLang="cs-CZ" sz="1400" dirty="0" smtClean="0"/>
              <a:t>hospodářsky užitečný účel</a:t>
            </a:r>
          </a:p>
          <a:p>
            <a:pPr marL="1257300" lvl="2" indent="-342900">
              <a:buFont typeface="Wingdings" pitchFamily="2" charset="2"/>
              <a:buChar char="q"/>
            </a:pPr>
            <a:r>
              <a:rPr lang="cs-CZ" altLang="cs-CZ" sz="1400" dirty="0" smtClean="0"/>
              <a:t>(přidružený fond)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4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obecně: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trvalý charakter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neslouží k výdělečným účelům, může však podnikat (vedlejší činnost)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veřejně prospěšný účel vs. dobročinný účel nadace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držba tzv. „nadační jistiny“ (resp. kapitálu, v min. rozsahu 500.000 Kč)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9034CA-2F71-4326-89BC-FC6E4E924746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nadace - konkrétněji</a:t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založení:</a:t>
            </a: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založena na základě nadační listiny (zakládací listina vs. pořízení pro případ smrti) – charakter veřejné listiny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obsah nadační listiny: název a sídlo, identifikace zakladatele, účel existence, výše vkladu, výše nadačního kapitálu, identifikace správní rady </a:t>
            </a:r>
            <a:r>
              <a:rPr lang="en-US" altLang="cs-CZ" sz="1600" dirty="0" smtClean="0"/>
              <a:t>(</a:t>
            </a:r>
            <a:r>
              <a:rPr lang="en-US" altLang="cs-CZ" sz="1600" dirty="0" err="1" smtClean="0"/>
              <a:t>statutární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orgán</a:t>
            </a:r>
            <a:r>
              <a:rPr lang="en-US" altLang="cs-CZ" sz="1600" dirty="0" smtClean="0"/>
              <a:t>) </a:t>
            </a:r>
            <a:r>
              <a:rPr lang="cs-CZ" altLang="cs-CZ" sz="1600" dirty="0" smtClean="0"/>
              <a:t>a dozorčí rady (resp. revizora), určení správce nadačního kapitálu, určení podmínek pro poskytování nadačního příspěvku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fungování: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na základě statutu nadace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nadační jmění ve vlastnictví avšak bez možnosti volné dispozice 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forma nadačního jmění může být různá (peníze, nemovitosti, umělecké předměty, cenné papíry...)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možnost tzv. přidruženého fondu – majetkový soubor bez právní subjektivity (majetek ve správě nadace, resp. nadačního fondu - vlastníkem zakladatel)    … nejde o tzv. svěřenecký fond (původní vlastník pozbývá vlastnictví)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nadační příspěvky – ne rozpouštění nadačního jmění ale z jeho výnosů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</p:txBody>
      </p:sp>
      <p:sp>
        <p:nvSpPr>
          <p:cNvPr id="1434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A741D0-9B11-47D3-B402-FEB63E402DC8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Obsah přednášky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původní úpravy neziskového sektoru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legislativní vymezení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jednotlivé právní formy organizací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charakteristika původního prostředí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aktuální úprava neziskového sektoru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„nový“ Občanský zákoník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právní formy podrobněji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dirty="0" smtClean="0"/>
              <a:t>„ve vší stručnosti“ </a:t>
            </a:r>
          </a:p>
          <a:p>
            <a:pPr>
              <a:defRPr/>
            </a:pPr>
            <a:endParaRPr lang="cs-CZ" altLang="cs-CZ" dirty="0" smtClean="0"/>
          </a:p>
        </p:txBody>
      </p:sp>
      <p:sp>
        <p:nvSpPr>
          <p:cNvPr id="717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AB9BE6F-C15B-44FC-8B56-C58419E3B1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8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nadační fond</a:t>
            </a: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„právnická osoba soukromého práva, založená k účelu společensky </a:t>
            </a:r>
            <a:r>
              <a:rPr lang="en-US" altLang="cs-CZ" sz="1800" dirty="0" smtClean="0"/>
              <a:t>              </a:t>
            </a:r>
            <a:r>
              <a:rPr lang="cs-CZ" altLang="cs-CZ" sz="1800" dirty="0" smtClean="0"/>
              <a:t>nebo hospodářsky užitečnému“</a:t>
            </a:r>
          </a:p>
          <a:p>
            <a:pPr marL="342900" indent="-342900"/>
            <a:endParaRPr lang="cs-CZ" altLang="cs-CZ" sz="14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obecně „zjednodušená“ nadace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nemusí mít </a:t>
            </a:r>
            <a:r>
              <a:rPr lang="en-US" altLang="cs-CZ" sz="1600" dirty="0" err="1" smtClean="0"/>
              <a:t>nutně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trvalý charakter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institucionalizovaná veřejná sbírka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nevytváří nadační jistinu ani nadační kapitál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předmět vkladu ani dar nemusí splňovat předpoklad trvalého výnosu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</p:txBody>
      </p:sp>
      <p:sp>
        <p:nvSpPr>
          <p:cNvPr id="1536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8CFDA0-FF36-40C3-A793-E6E40179C798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Známé nadace a nadační fondy</a:t>
            </a:r>
            <a:endParaRPr lang="cs-CZ" sz="1000" dirty="0"/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Výbor dobré vůle – nadace Olgy Havlové 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rozvoje občanské společnosti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Dagmar a Václava Havlových VIZE 97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Terezy Maxové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</a:t>
            </a:r>
            <a:r>
              <a:rPr lang="cs-CZ" altLang="cs-CZ" sz="1800" dirty="0" err="1" smtClean="0"/>
              <a:t>Adra</a:t>
            </a: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Charty 77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Partnerství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Via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Nadání Josefa, Marie a Zdenky Hlávkových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Open Society </a:t>
            </a:r>
            <a:r>
              <a:rPr lang="cs-CZ" altLang="cs-CZ" sz="1800" dirty="0" err="1" smtClean="0"/>
              <a:t>Fund</a:t>
            </a:r>
            <a:r>
              <a:rPr lang="cs-CZ" altLang="cs-CZ" sz="1800" dirty="0" smtClean="0"/>
              <a:t> Praha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Vzdělávací nadace Jana Husa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Nadace </a:t>
            </a:r>
            <a:r>
              <a:rPr lang="cs-CZ" altLang="cs-CZ" sz="1800" dirty="0" err="1" smtClean="0"/>
              <a:t>Veronica</a:t>
            </a: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…</a:t>
            </a: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FCF67B-6406-4B5A-BCA5-87103291D161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 teď konkrétněji…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ctr"/>
            <a:endParaRPr lang="cs-CZ" sz="2400" dirty="0" smtClean="0"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 algn="ctr"/>
            <a:endParaRPr lang="cs-CZ" sz="2400" b="1" cap="all" dirty="0" smtClean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Obecně prospěšná společnost – Ústav</a:t>
            </a:r>
          </a:p>
          <a:p>
            <a:pPr algn="ctr"/>
            <a:endParaRPr lang="cs-CZ" altLang="cs-CZ" sz="2400" b="1" cap="all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E639F9-0E8D-4083-85D6-6088FC3B456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Obecně prospěšná společnost</a:t>
            </a:r>
            <a:endParaRPr lang="cs-CZ" sz="1000" dirty="0"/>
          </a:p>
        </p:txBody>
      </p:sp>
      <p:sp>
        <p:nvSpPr>
          <p:cNvPr id="1741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původní právní forma, která dnes dožívá (nahrazuje ji „ústav“)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„poskytuje veřejnosti obecně prospěšné služby za předem stanovených </a:t>
            </a:r>
            <a:r>
              <a:rPr lang="en-US" altLang="cs-CZ" sz="1800" dirty="0" smtClean="0"/>
              <a:t>          </a:t>
            </a:r>
            <a:r>
              <a:rPr lang="cs-CZ" altLang="cs-CZ" sz="1800" dirty="0" smtClean="0"/>
              <a:t>a pro všechny stejných podmínek“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(zakladatelem mohla být právnická i fyzická osoba – včetně obcí a státu)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(založení na základě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zakládací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smlouvy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či</a:t>
            </a:r>
            <a:r>
              <a:rPr lang="cs-CZ" altLang="cs-CZ" sz="1600" dirty="0" smtClean="0"/>
              <a:t> zakladatelské listiny: název a sídlo, identifikace zakladatele, druh obecně prospěšných služeb a podmínky jejich poskytování, identifikace správní rady a způsob jejího jmenování a jednání, identifikace dozorčí rady a způsob jejího jmenování a jednání, hodnotu a označení majetkových vkladů, způsob zveřejňování výroční zprávy o činnosti a hospodaření) 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(nejvyšší orgán: správní rada, statutární orgán: ředitel, kontrolní orgán: dozorčí rada)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(vznik zápisem do rejstříku vedeného rejstříkovým soudem)</a:t>
            </a:r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oblasti aktivit: školství, kultura, sociální péče, zdravotnictví</a:t>
            </a:r>
          </a:p>
        </p:txBody>
      </p:sp>
      <p:sp>
        <p:nvSpPr>
          <p:cNvPr id="1741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17093E-3C7A-4A77-856C-39975BFC07FA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6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Ústav </a:t>
            </a:r>
            <a:r>
              <a:rPr lang="cs-CZ" sz="2400" dirty="0"/>
              <a:t>-</a:t>
            </a:r>
            <a:r>
              <a:rPr lang="cs-CZ" sz="2400" dirty="0" smtClean="0"/>
              <a:t> obecný koncept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nová právní forma (nahrazuje „obecně prospěšnou společnost“)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„provozuje činnosti užitečné společensky nebo hospodářsky s využitím své osobní a majetkové složky. Tyto činnosti jsou provozovány za předem stanovených podmínek a jsou každému rovnocenně dostupné“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je pro něj charakteristické využití jak osobní, tak majetkové složky </a:t>
            </a: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ABE912-1BC5-401E-96EC-07D3CA5A7071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Ústav </a:t>
            </a:r>
            <a:r>
              <a:rPr lang="cs-CZ" sz="2400" dirty="0"/>
              <a:t>-</a:t>
            </a:r>
            <a:r>
              <a:rPr lang="cs-CZ" sz="2400" dirty="0" smtClean="0"/>
              <a:t> konkrétněji </a:t>
            </a:r>
            <a:endParaRPr lang="cs-CZ" sz="1000" dirty="0"/>
          </a:p>
        </p:txBody>
      </p:sp>
      <p:sp>
        <p:nvSpPr>
          <p:cNvPr id="1945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založení: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na základě zakládací listiny nebo pořízením pro případ smrti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obsah zakládací listiny:  název („ústav“, „zapsaný ústav“, „z. </a:t>
            </a:r>
            <a:r>
              <a:rPr lang="cs-CZ" altLang="cs-CZ" sz="1600" dirty="0" err="1" smtClean="0"/>
              <a:t>ú.</a:t>
            </a:r>
            <a:r>
              <a:rPr lang="cs-CZ" altLang="cs-CZ" sz="1600" dirty="0" smtClean="0"/>
              <a:t>“), sídlo, vymezení účelu (případně i předmět vedlejší činnosti), identifikace správní rady </a:t>
            </a:r>
            <a:r>
              <a:rPr lang="en-US" altLang="cs-CZ" sz="1600" dirty="0" smtClean="0"/>
              <a:t>     </a:t>
            </a:r>
            <a:r>
              <a:rPr lang="cs-CZ" altLang="cs-CZ" sz="1600" dirty="0" smtClean="0"/>
              <a:t>a způsob jejího jmenování a jednání, způsob určení ředitele...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nejvyšší orgán: správní rada, statutární orgán: ředitel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kontrolní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orgán</a:t>
            </a:r>
            <a:r>
              <a:rPr lang="en-US" altLang="cs-CZ" sz="1600" dirty="0" smtClean="0"/>
              <a:t>: </a:t>
            </a:r>
            <a:r>
              <a:rPr lang="en-US" altLang="cs-CZ" sz="1600" dirty="0" err="1" smtClean="0"/>
              <a:t>dozorčí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rada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nemusí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nutně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být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zřízena</a:t>
            </a:r>
            <a:r>
              <a:rPr lang="en-US" altLang="cs-CZ" sz="1600" dirty="0" smtClean="0"/>
              <a:t>)</a:t>
            </a:r>
            <a:endParaRPr lang="cs-CZ" altLang="cs-CZ" sz="1600" dirty="0" smtClean="0"/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vznik zápisem do rejstříku vedeného rejstříkovým soudem</a:t>
            </a:r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 fungování: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na základě statutu ústavu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povinnost zveřejňovat výroční zprávu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 povinnost auditu při obratu vyšším jak 10 mil. Kč</a:t>
            </a:r>
            <a:r>
              <a:rPr lang="cs-CZ" altLang="cs-CZ" dirty="0" smtClean="0"/>
              <a:t> </a:t>
            </a: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809FAD-BB43-4692-90CC-6045232A5A9A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46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 teď konkrétněji…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ctr"/>
            <a:endParaRPr lang="cs-CZ" sz="2400" dirty="0" smtClean="0">
              <a:latin typeface="+mj-lt"/>
            </a:endParaRPr>
          </a:p>
          <a:p>
            <a:pPr algn="ctr"/>
            <a:endParaRPr lang="cs-CZ" sz="2400" dirty="0">
              <a:latin typeface="+mj-lt"/>
            </a:endParaRPr>
          </a:p>
          <a:p>
            <a:pPr algn="ctr"/>
            <a:endParaRPr lang="cs-CZ" sz="2400" b="1" cap="all" dirty="0" smtClean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24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Organizace na pomezí sektorů:</a:t>
            </a:r>
          </a:p>
          <a:p>
            <a:pPr marL="1714500" lvl="3" indent="-342900">
              <a:buFontTx/>
              <a:buChar char="-"/>
            </a:pPr>
            <a:r>
              <a:rPr lang="cs-CZ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Sociální družstva</a:t>
            </a:r>
          </a:p>
          <a:p>
            <a:pPr marL="1714500" lvl="3" indent="-342900">
              <a:buFontTx/>
              <a:buChar char="-"/>
            </a:pPr>
            <a:r>
              <a:rPr lang="cs-CZ" altLang="cs-CZ" b="1" cap="all" dirty="0" err="1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Círk</a:t>
            </a:r>
            <a:r>
              <a:rPr lang="en-US" altLang="cs-CZ" b="1" cap="all" dirty="0" err="1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ve</a:t>
            </a:r>
            <a:r>
              <a:rPr lang="en-US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altLang="cs-CZ" b="1" cap="all" dirty="0" err="1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náboženské</a:t>
            </a:r>
            <a:r>
              <a:rPr lang="en-US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cs-CZ" b="1" cap="all" dirty="0" err="1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společnosti</a:t>
            </a:r>
            <a:r>
              <a:rPr lang="en-US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 (CNS)</a:t>
            </a:r>
            <a:endParaRPr lang="cs-CZ" altLang="cs-CZ" b="1" cap="all" dirty="0" smtClean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  <a:p>
            <a:pPr marL="1714500" lvl="3" indent="-342900">
              <a:buFontTx/>
              <a:buChar char="-"/>
            </a:pPr>
            <a:r>
              <a:rPr lang="cs-CZ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Organizační složky státu</a:t>
            </a:r>
          </a:p>
          <a:p>
            <a:pPr marL="1714500" lvl="3" indent="-342900">
              <a:buFontTx/>
              <a:buChar char="-"/>
            </a:pPr>
            <a:r>
              <a:rPr lang="cs-CZ" altLang="cs-CZ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Příspěvkové organizace</a:t>
            </a:r>
            <a:endParaRPr lang="cs-CZ" altLang="cs-CZ" b="1" cap="all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E639F9-0E8D-4083-85D6-6088FC3B456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Sociální družstva</a:t>
            </a:r>
            <a:endParaRPr lang="cs-CZ" sz="1000" dirty="0" smtClean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„</a:t>
            </a:r>
            <a:r>
              <a:rPr lang="cs-CZ" altLang="en-US" sz="1800" b="1" dirty="0" smtClean="0"/>
              <a:t>družstvo</a:t>
            </a:r>
            <a:r>
              <a:rPr lang="cs-CZ" altLang="en-US" sz="1800" dirty="0" smtClean="0"/>
              <a:t>, které soustavně vyvíjí obecně prospěšné činnosti směřující    na podporu sociální soudržnosti za účelem pracovní a sociální </a:t>
            </a:r>
            <a:r>
              <a:rPr lang="pl-PL" altLang="en-US" sz="1800" dirty="0" smtClean="0"/>
              <a:t>integrace znevýhodněných osob do společnosti s </a:t>
            </a:r>
            <a:r>
              <a:rPr lang="cs-CZ" altLang="en-US" sz="1800" dirty="0" smtClean="0"/>
              <a:t>přednostním uspokojováním místních potřeb a využíváním místních zdrojů podle místa sídla </a:t>
            </a:r>
            <a:r>
              <a:rPr lang="en-US" altLang="en-US" sz="1800" dirty="0" smtClean="0"/>
              <a:t>                     </a:t>
            </a:r>
            <a:r>
              <a:rPr lang="cs-CZ" altLang="en-US" sz="1800" dirty="0" smtClean="0"/>
              <a:t>a působnosti sociálního družstva, zejména v oblasti vytváření pracovních příležitostí, sociálních služeb a zdravotní péče, vzdělávání, bydlení                 a trvale udržitelného rozvoje.</a:t>
            </a:r>
            <a:r>
              <a:rPr lang="cs-CZ" altLang="cs-CZ" sz="1800" dirty="0" smtClean="0"/>
              <a:t>“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upravuje </a:t>
            </a:r>
            <a:r>
              <a:rPr lang="pl-PL" altLang="cs-CZ" sz="1800" dirty="0" smtClean="0"/>
              <a:t>zákon č. 90/2012 Sb., o korporacích; § 758 - § 773</a:t>
            </a:r>
            <a:endParaRPr lang="cs-CZ" altLang="cs-CZ" sz="1800" dirty="0" smtClean="0"/>
          </a:p>
          <a:p>
            <a:pPr marL="285750" indent="-28575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členská základna (právnické i fyzické osoby bez omezení)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fyzické osoby v postavení: zaměstnanců, dobrovolníků, příjemců služeb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možnost rozdělování až 33 % ze zisku mezi členy (zbytek zpět do aktivit)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altLang="cs-CZ" sz="1800" dirty="0" smtClean="0"/>
              <a:t>možnost podnikání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4F685D-C551-4800-B923-6202B71FB4EF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CNS </a:t>
            </a:r>
            <a:r>
              <a:rPr lang="cs-CZ" sz="2400" dirty="0" smtClean="0"/>
              <a:t>I.</a:t>
            </a:r>
            <a:endParaRPr lang="cs-CZ" sz="1000" dirty="0"/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smtClean="0"/>
              <a:t>složka církve a náboženské společnost (CNS)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en-US" sz="1800" smtClean="0"/>
              <a:t>„dobrovolné společenství osob s vlastní strukturou, orgány, vnitřními předpisy, náboženskými obřady a projevy víry, založené za účelem vyznávání určité náboženské víry, ať veřejně nebo soukromě, a zejména s tím spojeného shromažďování, bohoslužby, vyučování a duchovní služby“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smtClean="0"/>
              <a:t>základní právo na náboženské vyznání – vycházející z Listiny základních práv a svobod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smtClean="0"/>
              <a:t>upravuje zákon č. 3/2002 Sb., o církvích a náboženských společnostech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smtClean="0"/>
              <a:t>většina církevních náboženských skupin (CNS) má </a:t>
            </a:r>
            <a:r>
              <a:rPr lang="cs-CZ" altLang="en-US" sz="1800" smtClean="0"/>
              <a:t>vlastní vnitřní normy, kterými je upravena činnost v rámci instituce (např. Codex Iuris Canonici, kodex kanonického práva ŘKC).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smtClean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F18326-7613-4381-A0FA-E700ED870A58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Cns</a:t>
            </a:r>
            <a:r>
              <a:rPr lang="en-US" sz="2400" dirty="0" smtClean="0"/>
              <a:t> </a:t>
            </a:r>
            <a:r>
              <a:rPr lang="cs-CZ" sz="2400" dirty="0" smtClean="0"/>
              <a:t>II.</a:t>
            </a:r>
            <a:endParaRPr lang="cs-CZ" sz="1000" dirty="0"/>
          </a:p>
        </p:txBody>
      </p:sp>
      <p:sp>
        <p:nvSpPr>
          <p:cNvPr id="1229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církev a náboženská společnost </a:t>
            </a:r>
            <a:r>
              <a:rPr lang="cs-CZ" altLang="en-US" sz="1800" dirty="0" smtClean="0"/>
              <a:t>se </a:t>
            </a:r>
            <a:r>
              <a:rPr lang="cs-CZ" altLang="en-US" sz="1800" b="1" dirty="0" smtClean="0"/>
              <a:t>stává </a:t>
            </a:r>
            <a:r>
              <a:rPr lang="pt-BR" altLang="en-US" sz="1800" b="1" dirty="0" smtClean="0"/>
              <a:t>právnickou osobou </a:t>
            </a:r>
            <a:r>
              <a:rPr lang="pt-BR" altLang="en-US" sz="1800" dirty="0" smtClean="0"/>
              <a:t>registrací, provedenou na</a:t>
            </a:r>
            <a:r>
              <a:rPr lang="cs-CZ" altLang="en-US" sz="1800" dirty="0" smtClean="0"/>
              <a:t> základě žádosti splňující podmínky zákona.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žádost na Ministerstvu kultury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základní charakteristika církve a náboženské společnosti, jejího učení a poslání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zápis o založení církve a náboženské společnosti na území ČR 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v originále podpisy 300 zletilých občanů ČR nebo cizinců s trvalým pobytem v ČR hlásících se k této církvi či náboženské společnosti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pro přiznání zvláštních práv je nezbytné mít podporu </a:t>
            </a:r>
            <a:r>
              <a:rPr lang="en-US" altLang="en-US" sz="1400" dirty="0" err="1" smtClean="0"/>
              <a:t>alespoň</a:t>
            </a:r>
            <a:r>
              <a:rPr lang="en-US" altLang="en-US" sz="1400" dirty="0" smtClean="0"/>
              <a:t> 1 </a:t>
            </a:r>
            <a:r>
              <a:rPr lang="en-US" altLang="en-US" sz="1400" dirty="0" err="1" smtClean="0"/>
              <a:t>promile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obyvatel</a:t>
            </a:r>
            <a:r>
              <a:rPr lang="en-US" altLang="en-US" sz="1400" dirty="0" smtClean="0"/>
              <a:t> ČR </a:t>
            </a:r>
            <a:r>
              <a:rPr lang="cs-CZ" altLang="en-US" sz="1400" dirty="0" smtClean="0"/>
              <a:t>a splňovat podmínku minimálně 10 leté registrace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zároveň musí být doložen základní dokument CNS se všemi náležitostmi podle zákona 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altLang="en-US" sz="14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en-US" sz="1400" dirty="0" smtClean="0"/>
              <a:t>…církve mohou také vytvářet tzv. svazy církví a náboženských společností. Také tyto svazy podléhají registraci.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Dále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mohou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zakládat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účelová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zařízení</a:t>
            </a:r>
            <a:r>
              <a:rPr lang="en-US" altLang="en-US" sz="1400" dirty="0" smtClean="0"/>
              <a:t> (</a:t>
            </a:r>
            <a:r>
              <a:rPr lang="en-US" altLang="en-US" sz="1400" b="1" dirty="0" err="1" smtClean="0"/>
              <a:t>evidované</a:t>
            </a:r>
            <a:r>
              <a:rPr lang="en-US" altLang="en-US" sz="1400" b="1" dirty="0" smtClean="0"/>
              <a:t> </a:t>
            </a:r>
            <a:r>
              <a:rPr lang="en-US" altLang="en-US" sz="1400" b="1" dirty="0" err="1" smtClean="0"/>
              <a:t>právnické</a:t>
            </a:r>
            <a:r>
              <a:rPr lang="en-US" altLang="en-US" sz="1400" b="1" dirty="0" smtClean="0"/>
              <a:t> </a:t>
            </a:r>
            <a:r>
              <a:rPr lang="en-US" altLang="en-US" sz="1400" b="1" dirty="0" err="1" smtClean="0"/>
              <a:t>osoby</a:t>
            </a:r>
            <a:r>
              <a:rPr lang="en-US" altLang="en-US" sz="140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cs-CZ" altLang="en-US" sz="14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400" dirty="0"/>
              <a:t>specifikum v podobě zdroje příjmů – státní příspěvek na činnost, </a:t>
            </a:r>
            <a:r>
              <a:rPr lang="cs-CZ" altLang="cs-CZ" sz="1400" dirty="0" smtClean="0"/>
              <a:t>dotace</a:t>
            </a:r>
            <a:endParaRPr lang="cs-CZ" altLang="cs-CZ" sz="1400" dirty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EC9D64-E350-46A2-8D98-65FAD56123C4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11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Původní úpravy neziskového sektoru I.</a:t>
            </a:r>
            <a:br>
              <a:rPr lang="cs-CZ" sz="2400" dirty="0" smtClean="0"/>
            </a:br>
            <a:r>
              <a:rPr lang="cs-CZ" sz="1000" dirty="0"/>
              <a:t>(před 1. 1. 2014)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neexistence právní definice pojmu NNO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zákon č. 586/1992 Sb., o daních z příjmů</a:t>
            </a:r>
          </a:p>
          <a:p>
            <a:pPr lvl="1">
              <a:defRPr/>
            </a:pPr>
            <a:endParaRPr lang="cs-CZ" altLang="cs-CZ" sz="1600" i="1" dirty="0" smtClean="0"/>
          </a:p>
          <a:p>
            <a:pPr lvl="1">
              <a:defRPr/>
            </a:pPr>
            <a:r>
              <a:rPr lang="cs-CZ" altLang="cs-CZ" sz="1600" i="1" dirty="0" smtClean="0"/>
              <a:t>„…nejsou založeni nebo zřízeni za účelem podnikání…“</a:t>
            </a:r>
          </a:p>
          <a:p>
            <a:pPr lvl="1">
              <a:defRPr/>
            </a:pPr>
            <a:endParaRPr lang="cs-CZ" sz="1200" dirty="0" smtClean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zájmová </a:t>
            </a:r>
            <a:r>
              <a:rPr lang="cs-CZ" sz="1200" dirty="0"/>
              <a:t>sdružení právnických osob, pokud mají tato sdružení právní subjektivitu a nejsou zřízena za účelem výdělečné činnosti </a:t>
            </a:r>
            <a:endParaRPr lang="cs-CZ" sz="1200" dirty="0" smtClean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občanská </a:t>
            </a:r>
            <a:r>
              <a:rPr lang="cs-CZ" sz="1200" dirty="0"/>
              <a:t>sdružení včetně odborových organizací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politické </a:t>
            </a:r>
            <a:r>
              <a:rPr lang="cs-CZ" sz="1200" dirty="0"/>
              <a:t>strany a politická hnutí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registrované </a:t>
            </a:r>
            <a:r>
              <a:rPr lang="cs-CZ" sz="1200" dirty="0"/>
              <a:t>církve a </a:t>
            </a:r>
            <a:r>
              <a:rPr lang="cs-CZ" sz="1200" dirty="0" smtClean="0"/>
              <a:t>náboženské společnosti</a:t>
            </a:r>
            <a:endParaRPr lang="cs-CZ" sz="1200" dirty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nadace </a:t>
            </a:r>
            <a:r>
              <a:rPr lang="cs-CZ" sz="1200" dirty="0"/>
              <a:t>a nadační fondy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obecně </a:t>
            </a:r>
            <a:r>
              <a:rPr lang="cs-CZ" sz="1200" dirty="0"/>
              <a:t>prospěšné společnosti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veřejné </a:t>
            </a:r>
            <a:r>
              <a:rPr lang="cs-CZ" sz="1200" dirty="0"/>
              <a:t>vysoké školy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obce</a:t>
            </a:r>
            <a:endParaRPr lang="cs-CZ" sz="1200" dirty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organizační </a:t>
            </a:r>
            <a:r>
              <a:rPr lang="cs-CZ" sz="1200" dirty="0"/>
              <a:t>složky státu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kraje</a:t>
            </a:r>
            <a:endParaRPr lang="cs-CZ" sz="1200" dirty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příspěvkové </a:t>
            </a:r>
            <a:r>
              <a:rPr lang="cs-CZ" sz="1200" dirty="0"/>
              <a:t>organizace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státní </a:t>
            </a:r>
            <a:r>
              <a:rPr lang="cs-CZ" sz="1200" dirty="0"/>
              <a:t>fondy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200" dirty="0" smtClean="0"/>
              <a:t>subjekty</a:t>
            </a:r>
            <a:r>
              <a:rPr lang="pl-PL" sz="1200" dirty="0"/>
              <a:t>, o nichž tak </a:t>
            </a:r>
            <a:r>
              <a:rPr lang="pl-PL" sz="1200" dirty="0" smtClean="0"/>
              <a:t>stanoví </a:t>
            </a:r>
            <a:r>
              <a:rPr lang="pl-PL" sz="1200" dirty="0"/>
              <a:t>zvláštní </a:t>
            </a:r>
            <a:r>
              <a:rPr lang="cs-CZ" sz="1200" dirty="0"/>
              <a:t>zákon</a:t>
            </a:r>
          </a:p>
          <a:p>
            <a:pPr lvl="1">
              <a:defRPr/>
            </a:pPr>
            <a:r>
              <a:rPr lang="cs-CZ" altLang="cs-CZ" sz="1600" dirty="0" smtClean="0"/>
              <a:t>					(včetně veřejných subjektů!)</a:t>
            </a:r>
          </a:p>
        </p:txBody>
      </p:sp>
      <p:sp>
        <p:nvSpPr>
          <p:cNvPr id="819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D5978B1-FD9F-462B-9112-1ECE3D305EE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07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CNS - SOUPIS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1000" dirty="0" smtClean="0"/>
              <a:t>(k 6. 3. 2018)</a:t>
            </a:r>
            <a:endParaRPr lang="cs-CZ" sz="10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numCol="2" anchor="t"/>
          <a:lstStyle/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Apoštolská církev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Armáda spásy – církev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Bratrská jednota baptistů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Buddhismus Diamantové cesty linie Karma </a:t>
            </a:r>
            <a:r>
              <a:rPr lang="cs-CZ" altLang="en-US" sz="1200" dirty="0" err="1" smtClean="0"/>
              <a:t>Kagřü</a:t>
            </a:r>
            <a:endParaRPr lang="cs-CZ" altLang="en-US" sz="1200" dirty="0"/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Českobratrská církev evangelická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adventistů sedmého dne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bratrská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československá husitská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Ježíše Krista Svatých posledních dnů           v České 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Křesťanská společenství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Nová naděje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Nový Život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Oáza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řeckokatolická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římskokatolická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Slovo života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Svatého Řehoře </a:t>
            </a:r>
            <a:r>
              <a:rPr lang="cs-CZ" altLang="en-US" sz="1200" dirty="0" err="1" smtClean="0"/>
              <a:t>Osvětitele</a:t>
            </a:r>
            <a:endParaRPr lang="cs-CZ" alt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víry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Církev živého Boha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Evangelická církev augsburského vyznání v České 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Evangelická církev metodistická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Federace židovských obcí v České 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Jednota bratrská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Křesťanské sbory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Luterská </a:t>
            </a:r>
            <a:r>
              <a:rPr lang="cs-CZ" altLang="en-US" sz="1200" dirty="0"/>
              <a:t>evangelická církev a. v. v České </a:t>
            </a:r>
            <a:r>
              <a:rPr lang="cs-CZ" altLang="en-US" sz="1200" dirty="0" smtClean="0"/>
              <a:t>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Mezinárodní </a:t>
            </a:r>
            <a:r>
              <a:rPr lang="cs-CZ" altLang="en-US" sz="1200" dirty="0"/>
              <a:t>společnost pro vědomí Krišny, Hnutí </a:t>
            </a:r>
            <a:r>
              <a:rPr lang="cs-CZ" altLang="en-US" sz="1200" dirty="0" err="1"/>
              <a:t>Hare</a:t>
            </a:r>
            <a:r>
              <a:rPr lang="cs-CZ" altLang="en-US" sz="1200" dirty="0"/>
              <a:t> </a:t>
            </a:r>
            <a:r>
              <a:rPr lang="cs-CZ" altLang="en-US" sz="1200" dirty="0" smtClean="0"/>
              <a:t>Krišna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Náboženská </a:t>
            </a:r>
            <a:r>
              <a:rPr lang="cs-CZ" altLang="en-US" sz="1200" dirty="0"/>
              <a:t>společnost českých </a:t>
            </a:r>
            <a:r>
              <a:rPr lang="cs-CZ" altLang="en-US" sz="1200" dirty="0" smtClean="0"/>
              <a:t>unitářů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Náboženská </a:t>
            </a:r>
            <a:r>
              <a:rPr lang="cs-CZ" altLang="en-US" sz="1200" dirty="0"/>
              <a:t>společnost Svědkové </a:t>
            </a:r>
            <a:r>
              <a:rPr lang="cs-CZ" altLang="en-US" sz="1200" dirty="0" smtClean="0"/>
              <a:t>Jehovovi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err="1" smtClean="0"/>
              <a:t>Novoapoštolská</a:t>
            </a:r>
            <a:r>
              <a:rPr lang="cs-CZ" altLang="en-US" sz="1200" dirty="0" smtClean="0"/>
              <a:t> </a:t>
            </a:r>
            <a:r>
              <a:rPr lang="cs-CZ" altLang="en-US" sz="1200" dirty="0"/>
              <a:t>církev v </a:t>
            </a:r>
            <a:r>
              <a:rPr lang="cs-CZ" altLang="en-US" sz="1200" dirty="0" smtClean="0"/>
              <a:t>ČR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Obec </a:t>
            </a:r>
            <a:r>
              <a:rPr lang="cs-CZ" altLang="en-US" sz="1200" dirty="0"/>
              <a:t>křesťanů v České </a:t>
            </a:r>
            <a:r>
              <a:rPr lang="cs-CZ" altLang="en-US" sz="1200" dirty="0" smtClean="0"/>
              <a:t>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Pravoslavná </a:t>
            </a:r>
            <a:r>
              <a:rPr lang="cs-CZ" altLang="en-US" sz="1200" dirty="0"/>
              <a:t>církev v českých </a:t>
            </a:r>
            <a:r>
              <a:rPr lang="cs-CZ" altLang="en-US" sz="1200" dirty="0" smtClean="0"/>
              <a:t>zemích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Ruská </a:t>
            </a:r>
            <a:r>
              <a:rPr lang="cs-CZ" altLang="en-US" sz="1200" dirty="0"/>
              <a:t>pravoslavná církev, </a:t>
            </a:r>
            <a:r>
              <a:rPr lang="cs-CZ" altLang="en-US" sz="1200" dirty="0" err="1"/>
              <a:t>podvorje</a:t>
            </a:r>
            <a:r>
              <a:rPr lang="cs-CZ" altLang="en-US" sz="1200" dirty="0"/>
              <a:t> patriarchy moskevského </a:t>
            </a:r>
            <a:r>
              <a:rPr lang="cs-CZ" altLang="en-US" sz="1200" dirty="0" smtClean="0"/>
              <a:t>   a celé </a:t>
            </a:r>
            <a:r>
              <a:rPr lang="cs-CZ" altLang="en-US" sz="1200" dirty="0"/>
              <a:t>Rusi v České </a:t>
            </a:r>
            <a:r>
              <a:rPr lang="cs-CZ" altLang="en-US" sz="1200" dirty="0" smtClean="0"/>
              <a:t>republice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Slezská </a:t>
            </a:r>
            <a:r>
              <a:rPr lang="cs-CZ" altLang="en-US" sz="1200" dirty="0"/>
              <a:t>církev evangelická augsburského </a:t>
            </a:r>
            <a:r>
              <a:rPr lang="cs-CZ" altLang="en-US" sz="1200" dirty="0" smtClean="0"/>
              <a:t>vyznání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Společenství Josefa Zezulky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Starokatolická </a:t>
            </a:r>
            <a:r>
              <a:rPr lang="cs-CZ" altLang="en-US" sz="1200" dirty="0"/>
              <a:t>církev v </a:t>
            </a:r>
            <a:r>
              <a:rPr lang="cs-CZ" altLang="en-US" sz="1200" dirty="0" smtClean="0"/>
              <a:t>ČR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smtClean="0"/>
              <a:t>Ústředí muslimských obcí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err="1" smtClean="0"/>
              <a:t>Višva</a:t>
            </a:r>
            <a:r>
              <a:rPr lang="cs-CZ" altLang="en-US" sz="1200" dirty="0" smtClean="0"/>
              <a:t> Guru </a:t>
            </a:r>
            <a:r>
              <a:rPr lang="cs-CZ" altLang="en-US" sz="1200" dirty="0" err="1" smtClean="0"/>
              <a:t>Díp</a:t>
            </a:r>
            <a:r>
              <a:rPr lang="cs-CZ" altLang="en-US" sz="1200" dirty="0" smtClean="0"/>
              <a:t> Hindu </a:t>
            </a:r>
            <a:r>
              <a:rPr lang="cs-CZ" altLang="en-US" sz="1200" dirty="0" err="1" smtClean="0"/>
              <a:t>Mandir</a:t>
            </a:r>
            <a:r>
              <a:rPr lang="cs-CZ" altLang="en-US" sz="1200" dirty="0" smtClean="0"/>
              <a:t> – české hinduistické společenství</a:t>
            </a:r>
          </a:p>
          <a:p>
            <a:pPr marL="342900" indent="-342900">
              <a:buFont typeface="+mj-lt"/>
              <a:buAutoNum type="arabicPeriod"/>
            </a:pPr>
            <a:r>
              <a:rPr lang="cs-CZ" altLang="en-US" sz="1200" dirty="0" err="1" smtClean="0"/>
              <a:t>Višva</a:t>
            </a:r>
            <a:r>
              <a:rPr lang="cs-CZ" altLang="en-US" sz="1200" dirty="0" smtClean="0"/>
              <a:t> </a:t>
            </a:r>
            <a:r>
              <a:rPr lang="cs-CZ" altLang="en-US" sz="1200" dirty="0" err="1"/>
              <a:t>Nirmala</a:t>
            </a:r>
            <a:r>
              <a:rPr lang="cs-CZ" altLang="en-US" sz="1200" dirty="0"/>
              <a:t> Dharma</a:t>
            </a:r>
            <a:endParaRPr lang="cs-CZ" altLang="cs-CZ" sz="1200" dirty="0"/>
          </a:p>
          <a:p>
            <a:pPr marL="342900" indent="-342900">
              <a:buFont typeface="+mj-lt"/>
              <a:buAutoNum type="arabicPeriod"/>
            </a:pPr>
            <a:endParaRPr lang="cs-CZ" altLang="cs-CZ" sz="14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79C15A-8ADA-4466-9F64-88FC54E45AC9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Cns</a:t>
            </a:r>
            <a:r>
              <a:rPr lang="en-US" sz="2400" dirty="0" smtClean="0"/>
              <a:t> a </a:t>
            </a:r>
            <a:r>
              <a:rPr lang="en-US" sz="2400" dirty="0" err="1" smtClean="0"/>
              <a:t>epo</a:t>
            </a:r>
            <a:r>
              <a:rPr lang="en-US" sz="2400" dirty="0" smtClean="0"/>
              <a:t> </a:t>
            </a:r>
            <a:endParaRPr lang="cs-CZ" sz="1000" dirty="0"/>
          </a:p>
        </p:txBody>
      </p:sp>
      <p:sp>
        <p:nvSpPr>
          <p:cNvPr id="1229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en-US" altLang="cs-CZ" sz="1800" b="1" dirty="0" err="1" smtClean="0"/>
              <a:t>evidovaná</a:t>
            </a:r>
            <a:r>
              <a:rPr lang="en-US" altLang="cs-CZ" sz="1800" b="1" dirty="0" smtClean="0"/>
              <a:t> </a:t>
            </a:r>
            <a:r>
              <a:rPr lang="cs-CZ" altLang="cs-CZ" sz="1800" b="1" dirty="0"/>
              <a:t>právnická osoba </a:t>
            </a:r>
            <a:r>
              <a:rPr lang="cs-CZ" altLang="cs-CZ" sz="1800" dirty="0"/>
              <a:t>(</a:t>
            </a:r>
            <a:r>
              <a:rPr lang="en-US" altLang="cs-CZ" sz="1800" dirty="0"/>
              <a:t>E</a:t>
            </a:r>
            <a:r>
              <a:rPr lang="cs-CZ" altLang="cs-CZ" sz="1800" dirty="0"/>
              <a:t>PO) </a:t>
            </a:r>
            <a:r>
              <a:rPr lang="cs-CZ" altLang="en-US" sz="1800" dirty="0"/>
              <a:t>vzniká založením příslušným orgánem registrované církve a náboženské společnosti podle jejího základního </a:t>
            </a:r>
            <a:r>
              <a:rPr lang="pl-PL" altLang="en-US" sz="1800" dirty="0"/>
              <a:t>dokumentu. </a:t>
            </a:r>
            <a:endParaRPr lang="en-US" altLang="en-US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en-US" altLang="en-US" sz="1800" dirty="0" err="1" smtClean="0"/>
              <a:t>hlavním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úkolem</a:t>
            </a:r>
            <a:r>
              <a:rPr lang="en-US" altLang="en-US" sz="1800" dirty="0" smtClean="0"/>
              <a:t> EPO je </a:t>
            </a:r>
            <a:r>
              <a:rPr lang="en-US" altLang="en-US" sz="1800" dirty="0" err="1"/>
              <a:t>poskytovat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obecně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prospěšné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charititativní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sociální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nebo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zdravotnické</a:t>
            </a:r>
            <a:r>
              <a:rPr lang="en-US" altLang="en-US" sz="1800" dirty="0"/>
              <a:t> </a:t>
            </a:r>
            <a:r>
              <a:rPr lang="en-US" altLang="en-US" sz="1800" dirty="0" err="1" smtClean="0"/>
              <a:t>služby</a:t>
            </a:r>
            <a:r>
              <a:rPr lang="en-US" altLang="en-US" sz="1800" dirty="0" smtClean="0"/>
              <a:t> a to </a:t>
            </a:r>
            <a:r>
              <a:rPr lang="en-US" altLang="en-US" sz="1800" dirty="0" err="1" smtClean="0"/>
              <a:t>veřejnosti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za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předem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stanovených</a:t>
            </a:r>
            <a:r>
              <a:rPr lang="en-US" altLang="en-US" sz="1800" dirty="0" smtClean="0"/>
              <a:t> a pro </a:t>
            </a:r>
            <a:r>
              <a:rPr lang="en-US" altLang="en-US" sz="1800" dirty="0" err="1" smtClean="0"/>
              <a:t>všechny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uživatele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stejných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podmínek</a:t>
            </a:r>
            <a:endParaRPr lang="en-US" altLang="en-US" sz="1800" dirty="0" smtClean="0"/>
          </a:p>
          <a:p>
            <a:pPr marL="342900" indent="-342900">
              <a:buFont typeface="Wingdings" pitchFamily="2" charset="2"/>
              <a:buChar char="q"/>
            </a:pPr>
            <a:endParaRPr lang="en-US" altLang="en-US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en-US" altLang="en-US" sz="1800" dirty="0" err="1" smtClean="0"/>
              <a:t>návrh</a:t>
            </a:r>
            <a:r>
              <a:rPr lang="en-US" altLang="en-US" sz="1800" dirty="0" smtClean="0"/>
              <a:t> pro evidence </a:t>
            </a:r>
            <a:r>
              <a:rPr lang="en-US" altLang="en-US" sz="1800" dirty="0" err="1" smtClean="0"/>
              <a:t>musí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obsahovat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zakládací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listinu</a:t>
            </a:r>
            <a:r>
              <a:rPr lang="en-US" altLang="en-US" sz="1800" dirty="0" smtClean="0"/>
              <a:t> (</a:t>
            </a:r>
            <a:r>
              <a:rPr lang="en-US" altLang="en-US" sz="1800" dirty="0" err="1" smtClean="0"/>
              <a:t>název</a:t>
            </a:r>
            <a:r>
              <a:rPr lang="en-US" altLang="en-US" sz="1800" dirty="0" smtClean="0"/>
              <a:t> a </a:t>
            </a:r>
            <a:r>
              <a:rPr lang="en-US" altLang="en-US" sz="1800" dirty="0" err="1" smtClean="0"/>
              <a:t>identifikace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zakladatele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název</a:t>
            </a:r>
            <a:r>
              <a:rPr lang="en-US" altLang="en-US" sz="1800" dirty="0" smtClean="0"/>
              <a:t> a </a:t>
            </a:r>
            <a:r>
              <a:rPr lang="en-US" altLang="en-US" sz="1800" dirty="0" err="1" smtClean="0"/>
              <a:t>sídlo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účelového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zařízení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označení</a:t>
            </a:r>
            <a:r>
              <a:rPr lang="en-US" altLang="en-US" sz="1800" dirty="0" smtClean="0"/>
              <a:t> a </a:t>
            </a:r>
            <a:r>
              <a:rPr lang="en-US" altLang="en-US" sz="1800" dirty="0" err="1" smtClean="0"/>
              <a:t>identifikace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statutárního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orgánu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stanovy</a:t>
            </a:r>
            <a:r>
              <a:rPr lang="en-US" altLang="en-US" sz="1800" dirty="0" smtClean="0"/>
              <a:t>…)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altLang="en-US" sz="1800" dirty="0"/>
          </a:p>
          <a:p>
            <a:pPr marL="342900" indent="-342900">
              <a:buFont typeface="Wingdings" pitchFamily="2" charset="2"/>
              <a:buChar char="q"/>
            </a:pPr>
            <a:r>
              <a:rPr lang="en-US" altLang="en-US" sz="1800" dirty="0" err="1" smtClean="0"/>
              <a:t>evidenci</a:t>
            </a:r>
            <a:r>
              <a:rPr lang="en-US" altLang="en-US" sz="1800" dirty="0" smtClean="0"/>
              <a:t> EPO </a:t>
            </a:r>
            <a:r>
              <a:rPr lang="en-US" altLang="en-US" sz="1800" dirty="0" err="1" smtClean="0"/>
              <a:t>provádí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Ministertvo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kultury</a:t>
            </a:r>
            <a:endParaRPr lang="cs-CZ" altLang="cs-CZ" sz="1400" dirty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EC9D64-E350-46A2-8D98-65FAD56123C4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Organizační složky státu</a:t>
            </a: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organizace veřejné správy (tj. veřejného sektoru) 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vzniká a zaniká rozhodnutím zastupitelstva územního samosprávného celku (ÚSC)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při jejím zřízení musí zřizovatel vydat zřizovací listinu (viz zákon)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není samostatnou právnickou osobou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její zaměstnanci jsou zaměstnanci obce nebo kraje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není účetní jednotkou - příjmy a výdaje (rozpočet) organizační složky jsou obsaženy v rozpočtu jejího zřizovatele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například ve formě: kulturních a informačních center, knihoven 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</p:txBody>
      </p:sp>
      <p:sp>
        <p:nvSpPr>
          <p:cNvPr id="1536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309666-671C-4963-B582-8F269AF423B2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Příspěvkové organizace</a:t>
            </a:r>
            <a:endParaRPr lang="cs-CZ" sz="1000" dirty="0"/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organizace veřejné správy (tj. veřejného sektoru) 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vzniká a zaniká rozhodnutím zastupitelstva ÚSC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při založení zřizovatel vydá zřizovací listinu a podá návrh na její zápis </a:t>
            </a:r>
            <a:r>
              <a:rPr lang="en-US" altLang="cs-CZ" sz="1800" dirty="0" smtClean="0">
                <a:cs typeface="Times New Roman" pitchFamily="18" charset="0"/>
              </a:rPr>
              <a:t>          </a:t>
            </a:r>
            <a:r>
              <a:rPr lang="cs-CZ" altLang="cs-CZ" sz="1800" dirty="0" smtClean="0">
                <a:cs typeface="Times New Roman" pitchFamily="18" charset="0"/>
              </a:rPr>
              <a:t>do rejstříku subjektů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je samostatnou právnickou osobou, která má ve správě majetek svého zřizovatele (vymezeno ve zřizovací listině)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může mít vlastní zaměstnance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je </a:t>
            </a:r>
            <a:r>
              <a:rPr lang="cs-CZ" altLang="cs-CZ" sz="1800" dirty="0">
                <a:cs typeface="Times New Roman" pitchFamily="18" charset="0"/>
              </a:rPr>
              <a:t>samostatnou účetní jednotkou</a:t>
            </a:r>
            <a:r>
              <a:rPr lang="cs-CZ" altLang="cs-CZ" sz="1800" dirty="0"/>
              <a:t> </a:t>
            </a:r>
            <a:endParaRPr lang="cs-CZ" altLang="cs-CZ" sz="18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má možnost provádět vedlejší (hospodářské) činnost (vymezeno </a:t>
            </a:r>
            <a:r>
              <a:rPr lang="en-US" altLang="cs-CZ" sz="1800" dirty="0" smtClean="0">
                <a:cs typeface="Times New Roman" pitchFamily="18" charset="0"/>
              </a:rPr>
              <a:t>          </a:t>
            </a:r>
            <a:r>
              <a:rPr lang="cs-CZ" altLang="cs-CZ" sz="1800" dirty="0" smtClean="0">
                <a:cs typeface="Times New Roman" pitchFamily="18" charset="0"/>
              </a:rPr>
              <a:t>ve zřizovací listině)</a:t>
            </a: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73426F-2F6C-4506-8FA4-012727F2B524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shrnutí</a:t>
            </a:r>
            <a:endParaRPr lang="cs-CZ" sz="1000" dirty="0"/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klíčová úloha nového Občanského zákoníku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tradiční právní formy nestátních neziskových organizací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občanské sdružení - spolek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nadace a nadační fond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obecně prospěšná společnost – ústav</a:t>
            </a:r>
            <a:endParaRPr lang="cs-CZ" altLang="cs-CZ" sz="16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méně tradiční formy „nestátních neziskových organizací“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sociální družstvo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církevní </a:t>
            </a:r>
            <a:r>
              <a:rPr lang="en-US" altLang="cs-CZ" sz="1600" dirty="0" smtClean="0">
                <a:cs typeface="Times New Roman" pitchFamily="18" charset="0"/>
              </a:rPr>
              <a:t>a </a:t>
            </a:r>
            <a:r>
              <a:rPr lang="en-US" altLang="cs-CZ" sz="1600" dirty="0" err="1" smtClean="0">
                <a:cs typeface="Times New Roman" pitchFamily="18" charset="0"/>
              </a:rPr>
              <a:t>náboženské</a:t>
            </a:r>
            <a:r>
              <a:rPr lang="en-US" altLang="cs-CZ" sz="1600" dirty="0" smtClean="0">
                <a:cs typeface="Times New Roman" pitchFamily="18" charset="0"/>
              </a:rPr>
              <a:t> </a:t>
            </a:r>
            <a:r>
              <a:rPr lang="en-US" altLang="cs-CZ" sz="1600" dirty="0" err="1" smtClean="0">
                <a:cs typeface="Times New Roman" pitchFamily="18" charset="0"/>
              </a:rPr>
              <a:t>společnosti</a:t>
            </a:r>
            <a:r>
              <a:rPr lang="en-US" altLang="cs-CZ" sz="1600" dirty="0" smtClean="0">
                <a:cs typeface="Times New Roman" pitchFamily="18" charset="0"/>
              </a:rPr>
              <a:t> (CNS a EPO)</a:t>
            </a:r>
            <a:endParaRPr lang="cs-CZ" altLang="cs-CZ" sz="1600" dirty="0" smtClean="0"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organizační složka státu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>
                <a:cs typeface="Times New Roman" pitchFamily="18" charset="0"/>
              </a:rPr>
              <a:t>příspěvková organizace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>
                <a:cs typeface="Times New Roman" pitchFamily="18" charset="0"/>
              </a:rPr>
              <a:t>více „snad“ na cvičeních…</a:t>
            </a: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73426F-2F6C-4506-8FA4-012727F2B524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Literatura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prostor pro dotazy?</a:t>
            </a:r>
            <a:endParaRPr lang="cs-CZ" sz="1000" dirty="0"/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>
                <a:cs typeface="Times New Roman" pitchFamily="18" charset="0"/>
              </a:rPr>
              <a:t>z</a:t>
            </a:r>
            <a:r>
              <a:rPr lang="cs-CZ" altLang="cs-CZ" sz="1800" dirty="0" smtClean="0">
                <a:cs typeface="Times New Roman" pitchFamily="18" charset="0"/>
              </a:rPr>
              <a:t>ákon č. 89/2012 Sb. Občanský zákoník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>
                <a:cs typeface="Times New Roman" pitchFamily="18" charset="0"/>
              </a:rPr>
              <a:t>d</a:t>
            </a:r>
            <a:r>
              <a:rPr lang="cs-CZ" altLang="cs-CZ" sz="1800" dirty="0" smtClean="0">
                <a:cs typeface="Times New Roman" pitchFamily="18" charset="0"/>
              </a:rPr>
              <a:t>alší v textu zmiňovaná legislativa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>
                <a:cs typeface="Times New Roman" pitchFamily="18" charset="0"/>
              </a:rPr>
              <a:t>s</a:t>
            </a:r>
            <a:r>
              <a:rPr lang="cs-CZ" altLang="cs-CZ" sz="1800" dirty="0" smtClean="0">
                <a:cs typeface="Times New Roman" pitchFamily="18" charset="0"/>
              </a:rPr>
              <a:t>em s nimi…</a:t>
            </a: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73426F-2F6C-4506-8FA4-012727F2B524}" type="slidenum">
              <a:rPr lang="cs-CZ" altLang="cs-CZ" sz="120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Původní úpravy neziskového sektoru II.</a:t>
            </a:r>
            <a:r>
              <a:rPr lang="cs-CZ" sz="2400" dirty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1000" dirty="0" smtClean="0"/>
              <a:t>(</a:t>
            </a:r>
            <a:r>
              <a:rPr lang="cs-CZ" sz="1000" dirty="0"/>
              <a:t>před 1. 1. 2014)</a:t>
            </a:r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mimo zákon o daních z příjmů také: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vyhláška č. 504/2002 Sb., </a:t>
            </a:r>
            <a:r>
              <a:rPr lang="cs-CZ" sz="1600" dirty="0"/>
              <a:t>kterou se provádějí některá ustanovení zákona č. 563/1991 Sb., o účetnictví, ve znění pozdějších předpisů, pro účetní jednotky, u kterých hlavním předmětem činnosti není podnikání, pokud účtují v soustavě podvojného </a:t>
            </a:r>
            <a:r>
              <a:rPr lang="cs-CZ" sz="1600" dirty="0" smtClean="0"/>
              <a:t>účetnictví	           </a:t>
            </a:r>
          </a:p>
          <a:p>
            <a:pPr lvl="1">
              <a:defRPr/>
            </a:pPr>
            <a:r>
              <a:rPr lang="cs-CZ" sz="1600" dirty="0" smtClean="0"/>
              <a:t>				(zkrátka „vyhláška č. 504/2002 Sb.“)</a:t>
            </a:r>
            <a:endParaRPr lang="cs-CZ" sz="1600" dirty="0"/>
          </a:p>
          <a:p>
            <a:pPr lvl="1">
              <a:defRPr/>
            </a:pPr>
            <a:endParaRPr lang="cs-CZ" altLang="cs-CZ" sz="1600" i="1" dirty="0" smtClean="0"/>
          </a:p>
          <a:p>
            <a:pPr lvl="1">
              <a:defRPr/>
            </a:pPr>
            <a:r>
              <a:rPr lang="cs-CZ" altLang="cs-CZ" sz="1600" i="1" dirty="0" smtClean="0"/>
              <a:t>„…jejich hlavním předmětem činnosti není podnikání…“</a:t>
            </a:r>
          </a:p>
          <a:p>
            <a:pPr lvl="1">
              <a:defRPr/>
            </a:pPr>
            <a:endParaRPr lang="cs-CZ" sz="1200" dirty="0" smtClean="0"/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/>
              <a:t>politické strany a politická hnutí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/>
              <a:t>občanská sdružení včetně odborových organizací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/>
              <a:t>církve a náboženské společnosti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/>
              <a:t>obecně prospěšné </a:t>
            </a:r>
            <a:r>
              <a:rPr lang="cs-CZ" sz="1200" dirty="0" smtClean="0"/>
              <a:t>společnosti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zájmová </a:t>
            </a:r>
            <a:r>
              <a:rPr lang="cs-CZ" sz="1200" dirty="0"/>
              <a:t>sdružení právnických </a:t>
            </a:r>
            <a:r>
              <a:rPr lang="cs-CZ" sz="1200" dirty="0" smtClean="0"/>
              <a:t>osob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organizace s mezinárodním prvkem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nadace </a:t>
            </a:r>
            <a:r>
              <a:rPr lang="cs-CZ" sz="1200" dirty="0"/>
              <a:t>a nadační </a:t>
            </a:r>
            <a:r>
              <a:rPr lang="cs-CZ" sz="1200" dirty="0" smtClean="0"/>
              <a:t>fondy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společenství vlastníků jednotek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sz="1200" dirty="0" smtClean="0"/>
              <a:t>veřejné </a:t>
            </a:r>
            <a:r>
              <a:rPr lang="cs-CZ" sz="1200" dirty="0"/>
              <a:t>vysoké školy</a:t>
            </a:r>
          </a:p>
          <a:p>
            <a:pPr marL="171450" indent="-17145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sz="1200" dirty="0" smtClean="0"/>
              <a:t>jiné účetní jednotky... </a:t>
            </a:r>
            <a:endParaRPr lang="cs-CZ" sz="1200" dirty="0"/>
          </a:p>
          <a:p>
            <a:pPr lvl="1">
              <a:defRPr/>
            </a:pPr>
            <a:r>
              <a:rPr lang="cs-CZ" altLang="cs-CZ" sz="1600" dirty="0" smtClean="0"/>
              <a:t>					(již neobsahuje veřejné subjekty)</a:t>
            </a: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874915-D454-4AE0-B488-A2C287DB6D6B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Původní úpravy neziskového sektoru III.</a:t>
            </a:r>
            <a:br>
              <a:rPr lang="cs-CZ" sz="2400" dirty="0" smtClean="0"/>
            </a:br>
            <a:r>
              <a:rPr lang="cs-CZ" sz="1000" dirty="0" smtClean="0"/>
              <a:t>(před 1. 1. 2014)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obecný úzus? Považujme za NNO toto: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zájmová sdružení právnických osob </a:t>
            </a:r>
            <a:r>
              <a:rPr lang="cs-CZ" altLang="cs-CZ" sz="1400" i="1" dirty="0" smtClean="0">
                <a:solidFill>
                  <a:srgbClr val="969696"/>
                </a:solidFill>
              </a:rPr>
              <a:t>(zákon č. 40/1964 Sb., Občanský zákoník)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občanská sdružení včetně odborových organizací </a:t>
            </a:r>
            <a:r>
              <a:rPr lang="cs-CZ" altLang="cs-CZ" sz="1400" i="1" dirty="0">
                <a:solidFill>
                  <a:srgbClr val="969696"/>
                </a:solidFill>
              </a:rPr>
              <a:t>(z. č. 83/1990 Sb., o sdružování občanů)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sdružení bez právní subjektivity </a:t>
            </a:r>
            <a:r>
              <a:rPr lang="cs-CZ" altLang="cs-CZ" sz="1400" i="1" dirty="0">
                <a:solidFill>
                  <a:srgbClr val="969696"/>
                </a:solidFill>
              </a:rPr>
              <a:t>(zákon č. 40/1964 Sb., Občanský zákoník)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honební společenstva </a:t>
            </a:r>
            <a:r>
              <a:rPr lang="cs-CZ" altLang="cs-CZ" sz="1400" i="1" dirty="0">
                <a:solidFill>
                  <a:srgbClr val="969696"/>
                </a:solidFill>
              </a:rPr>
              <a:t>(zákon č. 449/2001 Sb., o myslivosti)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profesní komory </a:t>
            </a:r>
            <a:r>
              <a:rPr lang="cs-CZ" altLang="cs-CZ" sz="1400" i="1" dirty="0">
                <a:solidFill>
                  <a:srgbClr val="969696"/>
                </a:solidFill>
              </a:rPr>
              <a:t>(různé zákony – není v nich jednotnost)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politické strany a politická hnutí </a:t>
            </a:r>
            <a:r>
              <a:rPr lang="cs-CZ" altLang="cs-CZ" sz="1400" i="1" dirty="0">
                <a:solidFill>
                  <a:srgbClr val="969696"/>
                </a:solidFill>
              </a:rPr>
              <a:t>(z. č. 424/1991 Sb., o sdružování v politických stranách…)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registrované církve a náboženské společnosti </a:t>
            </a:r>
            <a:r>
              <a:rPr lang="cs-CZ" altLang="cs-CZ" sz="1400" i="1" dirty="0">
                <a:solidFill>
                  <a:srgbClr val="969696"/>
                </a:solidFill>
              </a:rPr>
              <a:t>(z. č. 3/2002 Sb., o svobodě </a:t>
            </a:r>
            <a:r>
              <a:rPr lang="cs-CZ" altLang="cs-CZ" sz="1400" i="1" dirty="0" err="1">
                <a:solidFill>
                  <a:srgbClr val="969696"/>
                </a:solidFill>
              </a:rPr>
              <a:t>náb</a:t>
            </a:r>
            <a:r>
              <a:rPr lang="cs-CZ" altLang="cs-CZ" sz="1400" i="1" dirty="0">
                <a:solidFill>
                  <a:srgbClr val="969696"/>
                </a:solidFill>
              </a:rPr>
              <a:t>. vyznání…)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nadace a nadační fondy </a:t>
            </a:r>
            <a:r>
              <a:rPr lang="cs-CZ" altLang="cs-CZ" sz="1400" i="1" dirty="0">
                <a:solidFill>
                  <a:srgbClr val="969696"/>
                </a:solidFill>
              </a:rPr>
              <a:t>(z. č. 227/1997 Sb., o nadacích a nadačních fondech)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obecně prospěšné společnosti </a:t>
            </a:r>
            <a:r>
              <a:rPr lang="cs-CZ" altLang="cs-CZ" sz="1400" i="1" dirty="0">
                <a:solidFill>
                  <a:srgbClr val="969696"/>
                </a:solidFill>
              </a:rPr>
              <a:t>(z. č. 248/1995 Sb., o obecně prospěšných společnostech)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 smtClean="0"/>
              <a:t>společenství vlastníků jednotek </a:t>
            </a:r>
            <a:r>
              <a:rPr lang="cs-CZ" altLang="cs-CZ" sz="1400" i="1" dirty="0">
                <a:solidFill>
                  <a:srgbClr val="969696"/>
                </a:solidFill>
              </a:rPr>
              <a:t>(zákon č. 72/1994 Sb., o vlastnictví bytů)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cs-CZ" altLang="cs-CZ" sz="1400" dirty="0"/>
              <a:t>veřejné vysoké školy </a:t>
            </a:r>
            <a:r>
              <a:rPr lang="cs-CZ" altLang="cs-CZ" sz="1400" i="1" dirty="0">
                <a:solidFill>
                  <a:srgbClr val="969696"/>
                </a:solidFill>
              </a:rPr>
              <a:t>(zákon č. 111/1998 Sb., o vysokých školách)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418B1C-D3C2-453A-9F78-DC83D5F80E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Původní neziskový Sektor </a:t>
            </a:r>
            <a:br>
              <a:rPr lang="cs-CZ" sz="2400" dirty="0" smtClean="0"/>
            </a:br>
            <a:r>
              <a:rPr lang="cs-CZ" sz="1000" dirty="0" smtClean="0"/>
              <a:t>(před 1. 1. 2014)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ůvodní neziskový sektor = velmi pestré prostředí</a:t>
            </a:r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rozdíly v samotných organizacích jedné právní formy</a:t>
            </a:r>
          </a:p>
          <a:p>
            <a:pPr lvl="1">
              <a:defRPr/>
            </a:pPr>
            <a:r>
              <a:rPr lang="cs-CZ" altLang="cs-CZ" sz="1600" dirty="0" smtClean="0"/>
              <a:t>      (velikost, stáří, činnost…)</a:t>
            </a:r>
          </a:p>
          <a:p>
            <a:pPr lvl="1">
              <a:defRPr/>
            </a:pPr>
            <a:endParaRPr lang="cs-CZ" altLang="cs-CZ" sz="1600" dirty="0" smtClean="0"/>
          </a:p>
          <a:p>
            <a:pPr marL="800100" lvl="1" indent="-342900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rozdíly v legislativním vymezení – legislativní „aviváž“</a:t>
            </a:r>
          </a:p>
          <a:p>
            <a:pPr lvl="1">
              <a:defRPr/>
            </a:pPr>
            <a:r>
              <a:rPr lang="cs-CZ" altLang="cs-CZ" sz="1600" dirty="0" smtClean="0"/>
              <a:t>	=&gt; nerovnoměrnost možností</a:t>
            </a:r>
          </a:p>
          <a:p>
            <a:pPr lvl="1"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=&gt; horší transparentnost (rejstříky)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je vždy heterogenita přínosná?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945EF86-C606-4B30-ADCD-A2322C7D6E02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aktuální úprava neziskového sektoru II.</a:t>
            </a:r>
            <a:br>
              <a:rPr lang="cs-CZ" sz="2400" dirty="0" smtClean="0"/>
            </a:br>
            <a:r>
              <a:rPr lang="cs-CZ" sz="1000" dirty="0"/>
              <a:t>(co je nového?)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k 1. 1. 2014 vstoupil v účinnost Nový Občanský zákoník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zákon č. 89/2012 Sb., Občanský zákoník (dále jen „NOZ“)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souhrnná úprava pro občanské fungování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3.081 paragrafů na 649 stranách (+ důvodové zprávy)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zrušeno 238 předpisů (rozuměj zákonů)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odstranění provizoria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sjednocení právních úprav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odstranění formalismu (právo pro člověka, základní mantinely)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zásadních 14 prvních paragrafů: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důraz na autonomii vůle člověka (většina norem má dispozitivní charakter)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vše je dovoleno, co není zakázáno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princip právní jistoty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předpoklad poctivosti</a:t>
            </a:r>
            <a:endParaRPr lang="cs-CZ" altLang="cs-CZ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6F06F8F-F30B-457D-AD4F-69864F8183C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aktuální úprava neziskového sektoru </a:t>
            </a:r>
            <a:r>
              <a:rPr lang="cs-CZ" sz="2400" dirty="0" smtClean="0"/>
              <a:t>II.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1000" dirty="0" smtClean="0"/>
              <a:t>(co je nového?)</a:t>
            </a:r>
            <a:endParaRPr lang="cs-CZ" sz="1000" dirty="0"/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jednotná úprava řady NNO – prostředí se výrazně mění (zjednodušuje?)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„čitelnější“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„přehlednější“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rozlišení právnických osob podle charakteristiky „faktického základu“                    do dvou skupiny: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korporace (právnické osoby společenství osob)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cs-CZ" altLang="cs-CZ" sz="1600" dirty="0" smtClean="0"/>
              <a:t>fundace (právnické osoby vytvořené majetkem vyčleněným k určitému účelu)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zřízeny veřejné rejstříky právnických osob (zákon č. 314/2013 Sb.)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diskuse kolem veřejné prospěšnosti</a:t>
            </a:r>
          </a:p>
        </p:txBody>
      </p:sp>
      <p:sp>
        <p:nvSpPr>
          <p:cNvPr id="1434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09B9631-2A8C-40BC-BF5D-BE7E23A41FC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4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aktuální úprava neziskového sektoru III.</a:t>
            </a:r>
            <a:endParaRPr lang="cs-CZ" sz="24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itchFamily="2" charset="2"/>
              <a:buChar char="q"/>
            </a:pPr>
            <a:r>
              <a:rPr lang="cs-CZ" altLang="cs-CZ" sz="1800" dirty="0" smtClean="0"/>
              <a:t>podle nové úpravy (nejen NOZ) lze za NNO považovat:</a:t>
            </a:r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zájmová sdružení právnických osob </a:t>
            </a:r>
            <a:r>
              <a:rPr lang="cs-CZ" altLang="cs-CZ" sz="1400" i="1" dirty="0" smtClean="0"/>
              <a:t>(NOZ; § 3051)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b="1" dirty="0" smtClean="0"/>
              <a:t>spolky</a:t>
            </a:r>
            <a:r>
              <a:rPr lang="cs-CZ" altLang="cs-CZ" sz="1400" dirty="0" smtClean="0"/>
              <a:t> </a:t>
            </a:r>
            <a:r>
              <a:rPr lang="cs-CZ" altLang="cs-CZ" sz="1400" i="1" dirty="0" smtClean="0"/>
              <a:t>(</a:t>
            </a:r>
            <a:r>
              <a:rPr lang="cs-CZ" altLang="cs-CZ" sz="1400" b="1" i="1" dirty="0" smtClean="0"/>
              <a:t>NOZ</a:t>
            </a:r>
            <a:r>
              <a:rPr lang="cs-CZ" altLang="cs-CZ" sz="1400" i="1" dirty="0" smtClean="0"/>
              <a:t>; § 214 - § 302)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sdružení bez právní subjektivity (resp. společnosti) </a:t>
            </a:r>
            <a:r>
              <a:rPr lang="cs-CZ" altLang="cs-CZ" sz="1400" i="1" dirty="0" smtClean="0"/>
              <a:t>(NOZ; § 2716 - § 2755)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honební společenstva </a:t>
            </a:r>
            <a:r>
              <a:rPr lang="cs-CZ" altLang="cs-CZ" sz="1400" i="1" dirty="0" smtClean="0"/>
              <a:t>(zákon č. 449/2001 Sb., o myslivosti)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profesní komory </a:t>
            </a:r>
            <a:r>
              <a:rPr lang="cs-CZ" altLang="cs-CZ" sz="1400" i="1" dirty="0" smtClean="0"/>
              <a:t>(různé zákony – není v nich jednotnost)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politické strany a politická hnutí </a:t>
            </a:r>
            <a:r>
              <a:rPr lang="cs-CZ" altLang="cs-CZ" sz="1400" i="1" dirty="0" smtClean="0"/>
              <a:t>(z. č. 424/1991 Sb., o sdružování v politických stranách…)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registrované církve a náboženské společnosti </a:t>
            </a:r>
            <a:r>
              <a:rPr lang="cs-CZ" altLang="cs-CZ" sz="1400" i="1" dirty="0" smtClean="0"/>
              <a:t>(z. č. 3/2002 Sb., o svobodě </a:t>
            </a:r>
            <a:r>
              <a:rPr lang="cs-CZ" altLang="cs-CZ" sz="1400" i="1" dirty="0" err="1" smtClean="0"/>
              <a:t>náb</a:t>
            </a:r>
            <a:r>
              <a:rPr lang="cs-CZ" altLang="cs-CZ" sz="1400" i="1" dirty="0" smtClean="0"/>
              <a:t>. vyznání…)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b="1" dirty="0" smtClean="0"/>
              <a:t>nadace a nadační fondy </a:t>
            </a:r>
            <a:r>
              <a:rPr lang="cs-CZ" altLang="cs-CZ" sz="1400" i="1" dirty="0" smtClean="0"/>
              <a:t>(</a:t>
            </a:r>
            <a:r>
              <a:rPr lang="cs-CZ" altLang="cs-CZ" sz="1400" b="1" i="1" dirty="0" smtClean="0"/>
              <a:t>NOZ</a:t>
            </a:r>
            <a:r>
              <a:rPr lang="cs-CZ" altLang="cs-CZ" sz="1400" i="1" dirty="0" smtClean="0"/>
              <a:t>; § 303 - § 401)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b="1" dirty="0" smtClean="0"/>
              <a:t>obecně prospěšné společnosti</a:t>
            </a:r>
            <a:r>
              <a:rPr lang="cs-CZ" altLang="cs-CZ" sz="1400" dirty="0" smtClean="0"/>
              <a:t> </a:t>
            </a:r>
            <a:r>
              <a:rPr lang="cs-CZ" altLang="cs-CZ" sz="1400" i="1" dirty="0" smtClean="0"/>
              <a:t>(</a:t>
            </a:r>
            <a:r>
              <a:rPr lang="cs-CZ" altLang="cs-CZ" sz="1400" b="1" i="1" dirty="0" smtClean="0"/>
              <a:t>NOZ</a:t>
            </a:r>
            <a:r>
              <a:rPr lang="cs-CZ" altLang="cs-CZ" sz="1400" i="1" dirty="0" smtClean="0"/>
              <a:t>; § 3050)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společenství vlastníků jednotek </a:t>
            </a:r>
            <a:r>
              <a:rPr lang="cs-CZ" altLang="cs-CZ" sz="1400" i="1" dirty="0" smtClean="0"/>
              <a:t>(NOZ; § 1194 - § 1122)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dirty="0" smtClean="0"/>
              <a:t>veřejné vysoké školy </a:t>
            </a:r>
            <a:r>
              <a:rPr lang="cs-CZ" altLang="cs-CZ" sz="1400" i="1" dirty="0" smtClean="0"/>
              <a:t>(zákon č. 111/1998 Sb., o vysokých školách)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b="1" dirty="0" smtClean="0"/>
              <a:t>ústavy</a:t>
            </a:r>
            <a:r>
              <a:rPr lang="cs-CZ" altLang="cs-CZ" sz="1400" dirty="0" smtClean="0"/>
              <a:t> </a:t>
            </a:r>
            <a:r>
              <a:rPr lang="cs-CZ" altLang="cs-CZ" sz="1400" i="1" dirty="0" smtClean="0"/>
              <a:t>(</a:t>
            </a:r>
            <a:r>
              <a:rPr lang="cs-CZ" altLang="cs-CZ" sz="1400" b="1" i="1" dirty="0" smtClean="0"/>
              <a:t>NOZ</a:t>
            </a:r>
            <a:r>
              <a:rPr lang="cs-CZ" altLang="cs-CZ" sz="1400" i="1" dirty="0" smtClean="0"/>
              <a:t>; § 402 - § 418)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cs-CZ" altLang="cs-CZ" sz="1400" b="1" dirty="0" smtClean="0"/>
              <a:t>sociální družstva </a:t>
            </a:r>
            <a:r>
              <a:rPr lang="cs-CZ" altLang="cs-CZ" sz="1400" i="1" dirty="0" smtClean="0"/>
              <a:t>(</a:t>
            </a:r>
            <a:r>
              <a:rPr lang="pl-PL" altLang="cs-CZ" sz="1400" i="1" dirty="0" smtClean="0"/>
              <a:t>zákon č. 90/2012 Sb., o korporacích; § 758 - § 773)</a:t>
            </a:r>
          </a:p>
          <a:p>
            <a:pPr marL="628650" lvl="1" indent="-171450" eaLnBrk="1" hangingPunct="1">
              <a:buFont typeface="Wingdings" pitchFamily="2" charset="2"/>
              <a:buChar char="q"/>
            </a:pPr>
            <a:endParaRPr lang="pl-PL" altLang="cs-CZ" sz="1400" i="1" dirty="0" smtClean="0"/>
          </a:p>
          <a:p>
            <a:pPr marL="628650" lvl="1" indent="-171450" eaLnBrk="1" hangingPunct="1">
              <a:buFont typeface="Wingdings" pitchFamily="2" charset="2"/>
              <a:buChar char="q"/>
            </a:pPr>
            <a:r>
              <a:rPr lang="pl-PL" altLang="cs-CZ" sz="1400" dirty="0" smtClean="0"/>
              <a:t>vznik právní neosoby – svěřenecký fond</a:t>
            </a:r>
            <a:r>
              <a:rPr lang="pl-PL" altLang="cs-CZ" sz="1400" i="1" dirty="0" smtClean="0"/>
              <a:t> (NOZ, § 1448)</a:t>
            </a:r>
            <a:endParaRPr lang="en-US" altLang="cs-CZ" sz="1400" i="1" dirty="0" smtClean="0"/>
          </a:p>
          <a:p>
            <a:pPr marL="628650" lvl="1" indent="-171450" eaLnBrk="1" hangingPunct="1">
              <a:buFont typeface="Wingdings" pitchFamily="2" charset="2"/>
              <a:buChar char="q"/>
            </a:pPr>
            <a:endParaRPr lang="en-US" altLang="cs-CZ" sz="1400" i="1" dirty="0"/>
          </a:p>
          <a:p>
            <a:pPr marL="1085850" lvl="2" indent="-171450">
              <a:buFont typeface="Wingdings" pitchFamily="2" charset="2"/>
              <a:buChar char="q"/>
            </a:pPr>
            <a:r>
              <a:rPr lang="en-US" altLang="cs-CZ" sz="1400" i="1" dirty="0" smtClean="0"/>
              <a:t>A </a:t>
            </a:r>
            <a:r>
              <a:rPr lang="en-US" altLang="cs-CZ" sz="1400" i="1" dirty="0" err="1" smtClean="0"/>
              <a:t>kolik</a:t>
            </a:r>
            <a:r>
              <a:rPr lang="en-US" altLang="cs-CZ" sz="1400" i="1" dirty="0" smtClean="0"/>
              <a:t> </a:t>
            </a:r>
            <a:r>
              <a:rPr lang="en-US" altLang="cs-CZ" sz="1400" i="1" dirty="0" err="1" smtClean="0"/>
              <a:t>jich</a:t>
            </a:r>
            <a:r>
              <a:rPr lang="en-US" altLang="cs-CZ" sz="1400" i="1" dirty="0"/>
              <a:t> </a:t>
            </a:r>
            <a:r>
              <a:rPr lang="en-US" altLang="cs-CZ" sz="1400" i="1" dirty="0" err="1" smtClean="0"/>
              <a:t>vlastně</a:t>
            </a:r>
            <a:r>
              <a:rPr lang="en-US" altLang="cs-CZ" sz="1400" i="1" dirty="0" smtClean="0"/>
              <a:t> je? </a:t>
            </a:r>
            <a:r>
              <a:rPr lang="en-US" altLang="cs-CZ" sz="1400" i="1" dirty="0" smtClean="0">
                <a:hlinkClick r:id="rId2"/>
              </a:rPr>
              <a:t>1</a:t>
            </a:r>
            <a:r>
              <a:rPr lang="en-US" altLang="cs-CZ" sz="1400" i="1" dirty="0" smtClean="0"/>
              <a:t>, </a:t>
            </a:r>
            <a:r>
              <a:rPr lang="en-US" altLang="cs-CZ" sz="1400" i="1" dirty="0" smtClean="0">
                <a:hlinkClick r:id="rId3"/>
              </a:rPr>
              <a:t>2</a:t>
            </a:r>
            <a:r>
              <a:rPr lang="en-US" altLang="cs-CZ" sz="1400" i="1" dirty="0" smtClean="0"/>
              <a:t> </a:t>
            </a:r>
            <a:endParaRPr lang="cs-CZ" altLang="cs-CZ" sz="1800" dirty="0" smtClean="0"/>
          </a:p>
          <a:p>
            <a:pPr marL="342900" indent="-342900">
              <a:buFont typeface="Wingdings" pitchFamily="2" charset="2"/>
              <a:buChar char="q"/>
            </a:pPr>
            <a:endParaRPr lang="cs-CZ" altLang="cs-CZ" sz="1800" dirty="0" smtClean="0"/>
          </a:p>
        </p:txBody>
      </p:sp>
      <p:sp>
        <p:nvSpPr>
          <p:cNvPr id="1536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2A1D9EF-83FE-4B86-8B54-42F36CE02ED0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1045</TotalTime>
  <Words>2805</Words>
  <Application>Microsoft Office PowerPoint</Application>
  <PresentationFormat>On-screen Show (4:3)</PresentationFormat>
  <Paragraphs>495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Tahoma</vt:lpstr>
      <vt:lpstr>Times New Roman</vt:lpstr>
      <vt:lpstr>Wingdings</vt:lpstr>
      <vt:lpstr>Prezentace_MU_CZ</vt:lpstr>
      <vt:lpstr>Legislativní vymezení NNO  Jakub Pejcal (322799@mail.muni.cz) Centrum pro výzkum neziskového sektoru (cvns.econ.muni.cz)   6. března 2018, Brno BPV_ERNO</vt:lpstr>
      <vt:lpstr>Obsah přednášky</vt:lpstr>
      <vt:lpstr>Původní úpravy neziskového sektoru I. (před 1. 1. 2014)</vt:lpstr>
      <vt:lpstr>Původní úpravy neziskového sektoru II.  (před 1. 1. 2014)</vt:lpstr>
      <vt:lpstr>Původní úpravy neziskového sektoru III. (před 1. 1. 2014)</vt:lpstr>
      <vt:lpstr>Původní neziskový Sektor  (před 1. 1. 2014)</vt:lpstr>
      <vt:lpstr>aktuální úprava neziskového sektoru II. (co je nového?)</vt:lpstr>
      <vt:lpstr>aktuální úprava neziskového sektoru II. (co je nového?)</vt:lpstr>
      <vt:lpstr>aktuální úprava neziskového sektoru III.</vt:lpstr>
      <vt:lpstr>aktuální úprava neziskového sektoru VI. (A jak to všechno proběhlo prakticky?)</vt:lpstr>
      <vt:lpstr>A teď konkrétněji…</vt:lpstr>
      <vt:lpstr>Občanské sdružení - Původní Právní forma I. (před 1. 1. 2014)</vt:lpstr>
      <vt:lpstr>Občanské sdružení - Původní Právní forma II. (před 1. 1. 2014)</vt:lpstr>
      <vt:lpstr>Občanské sdružení - Původní Právní forma III. (před 1. 1. 2014)</vt:lpstr>
      <vt:lpstr>Spolek - Obecný koncept (po 1. 1. 2014)</vt:lpstr>
      <vt:lpstr>Vzorové stanovy a spolkový rejstřík</vt:lpstr>
      <vt:lpstr>A teď konkrétněji…</vt:lpstr>
      <vt:lpstr>nadace - obecný koncept </vt:lpstr>
      <vt:lpstr>nadace - konkrétněji </vt:lpstr>
      <vt:lpstr>nadační fond</vt:lpstr>
      <vt:lpstr>Známé nadace a nadační fondy</vt:lpstr>
      <vt:lpstr>A teď konkrétněji…</vt:lpstr>
      <vt:lpstr>Obecně prospěšná společnost</vt:lpstr>
      <vt:lpstr>Ústav - obecný koncept</vt:lpstr>
      <vt:lpstr>Ústav - konkrétněji </vt:lpstr>
      <vt:lpstr>A teď konkrétněji…</vt:lpstr>
      <vt:lpstr>Sociální družstva</vt:lpstr>
      <vt:lpstr>CNS I.</vt:lpstr>
      <vt:lpstr>Cns II.</vt:lpstr>
      <vt:lpstr>CNS - SOUPIS (k 6. 3. 2018)</vt:lpstr>
      <vt:lpstr>Cns a epo </vt:lpstr>
      <vt:lpstr>Organizační složky státu</vt:lpstr>
      <vt:lpstr>Příspěvkové organizace</vt:lpstr>
      <vt:lpstr>shrnutí</vt:lpstr>
      <vt:lpstr>Literatura      prostor pro dotazy?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Jakub</cp:lastModifiedBy>
  <cp:revision>54</cp:revision>
  <cp:lastPrinted>2016-03-09T08:59:26Z</cp:lastPrinted>
  <dcterms:created xsi:type="dcterms:W3CDTF">2015-11-23T07:04:47Z</dcterms:created>
  <dcterms:modified xsi:type="dcterms:W3CDTF">2018-03-22T13:24:03Z</dcterms:modified>
</cp:coreProperties>
</file>