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6" r:id="rId4"/>
    <p:sldId id="277" r:id="rId5"/>
    <p:sldId id="278" r:id="rId6"/>
    <p:sldId id="281" r:id="rId7"/>
    <p:sldId id="272" r:id="rId8"/>
    <p:sldId id="273" r:id="rId9"/>
    <p:sldId id="274" r:id="rId10"/>
    <p:sldId id="271" r:id="rId11"/>
    <p:sldId id="282" r:id="rId12"/>
    <p:sldId id="284" r:id="rId13"/>
    <p:sldId id="285" r:id="rId14"/>
    <p:sldId id="283" r:id="rId15"/>
    <p:sldId id="267" r:id="rId16"/>
  </p:sldIdLst>
  <p:sldSz cx="9144000" cy="6858000" type="screen4x3"/>
  <p:notesSz cx="9942513" cy="6808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68" d="100"/>
          <a:sy n="68" d="100"/>
        </p:scale>
        <p:origin x="630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ZUZANA\Desktop\zaloha%2020111001\SUNI,%20VH,%20PHD\rozbory,aris\celkove%20finance%20do%20zaveru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38641506018646E-2"/>
          <c:y val="2.4647544056992875E-3"/>
          <c:w val="0.65196874640092617"/>
          <c:h val="0.9975352197583076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8175389175490994"/>
                  <c:y val="-0.125291584645669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31-495A-B970-AB624F3186C0}"/>
                </c:ext>
              </c:extLst>
            </c:dLbl>
            <c:dLbl>
              <c:idx val="1"/>
              <c:layout>
                <c:manualLayout>
                  <c:x val="-0.15792458593537878"/>
                  <c:y val="-0.118973720057144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31-495A-B970-AB624F3186C0}"/>
                </c:ext>
              </c:extLst>
            </c:dLbl>
            <c:dLbl>
              <c:idx val="2"/>
              <c:layout>
                <c:manualLayout>
                  <c:x val="-3.1609195402298854E-2"/>
                  <c:y val="-0.132779328216884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931-495A-B970-AB624F3186C0}"/>
                </c:ext>
              </c:extLst>
            </c:dLbl>
            <c:dLbl>
              <c:idx val="3"/>
              <c:layout>
                <c:manualLayout>
                  <c:x val="4.7960341667479055E-2"/>
                  <c:y val="0.1068642790030263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/>
                      <a:t>Nedotační</a:t>
                    </a:r>
                    <a:r>
                      <a:rPr lang="en-US" sz="1050" b="0" i="1" u="none" strike="noStrike" baseline="0"/>
                      <a:t> </a:t>
                    </a:r>
                    <a:r>
                      <a:rPr lang="en-US" sz="1050" baseline="0"/>
                      <a:t> transfery 
0,1%</a:t>
                    </a:r>
                    <a:endParaRPr lang="en-US" sz="105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931-495A-B970-AB624F3186C0}"/>
                </c:ext>
              </c:extLst>
            </c:dLbl>
            <c:dLbl>
              <c:idx val="4"/>
              <c:layout>
                <c:manualLayout>
                  <c:x val="-9.4775885070979643E-2"/>
                  <c:y val="0.18906868307972338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err="1"/>
                      <a:t>Dary</a:t>
                    </a:r>
                    <a:r>
                      <a:rPr lang="en-US" sz="1050" baseline="0" dirty="0"/>
                      <a:t> 
2,5%</a:t>
                    </a:r>
                    <a:endParaRPr lang="en-US" sz="105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931-495A-B970-AB624F3186C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1-495A-B970-AB624F3186C0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'[celkove finance do zaveru.xlsx]List2'!$A$4:$A$8,'[celkove finance do zaveru.xlsx]List2'!$A$10</c:f>
              <c:strCache>
                <c:ptCount val="6"/>
                <c:pt idx="0">
                  <c:v>    Dotační transfery</c:v>
                </c:pt>
                <c:pt idx="1">
                  <c:v>    Veřejné zakázky</c:v>
                </c:pt>
                <c:pt idx="2">
                  <c:v>    Půjčky</c:v>
                </c:pt>
                <c:pt idx="3">
                  <c:v>    Nedotační transfery *</c:v>
                </c:pt>
                <c:pt idx="4">
                  <c:v>    Dary **</c:v>
                </c:pt>
                <c:pt idx="5">
                  <c:v>     Daňové zvýhodnění podle </c:v>
                </c:pt>
              </c:strCache>
            </c:strRef>
          </c:cat>
          <c:val>
            <c:numRef>
              <c:f>'[celkove finance do zaveru.xlsx]List2'!$H$4:$H$8,'[celkove finance do zaveru.xlsx]List2'!$H$10</c:f>
              <c:numCache>
                <c:formatCode>#,##0</c:formatCode>
                <c:ptCount val="6"/>
                <c:pt idx="0">
                  <c:v>10335589.054770041</c:v>
                </c:pt>
                <c:pt idx="1">
                  <c:v>586762</c:v>
                </c:pt>
                <c:pt idx="2">
                  <c:v>100845.01000000001</c:v>
                </c:pt>
                <c:pt idx="3">
                  <c:v>13195.310000000001</c:v>
                </c:pt>
                <c:pt idx="4">
                  <c:v>281535</c:v>
                </c:pt>
                <c:pt idx="5">
                  <c:v>70695.768000000011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31-495A-B970-AB624F3186C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91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800" baseline="0">
          <a:latin typeface="Cambria" pitchFamily="18" charset="0"/>
        </a:defRPr>
      </a:pPr>
      <a:endParaRPr lang="cs-CZ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0.05987</cdr:x>
      <cdr:y>0.10127</cdr:y>
    </cdr:from>
    <cdr:to>
      <cdr:x>0.16332</cdr:x>
      <cdr:y>0.25316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29244" y="60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9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91" y="6468348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790" y="0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34175"/>
            <a:ext cx="7954010" cy="30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790" y="6467167"/>
            <a:ext cx="4308423" cy="34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Právní formy NNO – praktické cvičení / Pejcal, Vyskočil, Müllner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assets/ppov/rnno/dokumenty/rozbor_2015_prilohy_pro_web.pdf" TargetMode="External"/><Relationship Id="rId2" Type="http://schemas.openxmlformats.org/officeDocument/2006/relationships/hyperlink" Target="https://www.vlada.cz/assets/ppov/rnno/dokumenty/rozbor_2015_material_pro_web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Financování NNO z veřejných rozpočtů (přímé a nepřímé)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/>
              <a:t>Jakub Pejcal </a:t>
            </a:r>
            <a:r>
              <a:rPr lang="en-US" altLang="cs-CZ" sz="1400" dirty="0"/>
              <a:t>(322799@mail.muni.cz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Vojtěch </a:t>
            </a:r>
            <a:r>
              <a:rPr lang="cs-CZ" altLang="cs-CZ" sz="1400" dirty="0" err="1" smtClean="0"/>
              <a:t>Müllner</a:t>
            </a:r>
            <a:r>
              <a:rPr lang="cs-CZ" altLang="cs-CZ" sz="1400" dirty="0" smtClean="0"/>
              <a:t> (347683@mail.muni.cz)</a:t>
            </a:r>
            <a:r>
              <a:rPr lang="cs-CZ" altLang="cs-CZ" sz="1400" dirty="0"/>
              <a:t/>
            </a:r>
            <a:br>
              <a:rPr lang="cs-CZ" altLang="cs-CZ" sz="1400" dirty="0"/>
            </a:br>
            <a:r>
              <a:rPr lang="cs-CZ" altLang="cs-CZ" sz="1400" dirty="0"/>
              <a:t>Centrum pro výzkum neziskového sektoru (cvns.econ.muni.cz)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4. dubna</a:t>
            </a:r>
            <a:r>
              <a:rPr lang="en-US" altLang="cs-CZ" sz="1400" dirty="0" smtClean="0"/>
              <a:t> 201</a:t>
            </a:r>
            <a:r>
              <a:rPr lang="cs-CZ" altLang="cs-CZ" sz="1400" dirty="0"/>
              <a:t>8</a:t>
            </a:r>
            <a:r>
              <a:rPr lang="en-US" altLang="cs-CZ" sz="1400" dirty="0" smtClean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závěrem</a:t>
            </a:r>
            <a:r>
              <a:rPr lang="en-US" dirty="0" smtClean="0"/>
              <a:t> I. (</a:t>
            </a:r>
            <a:r>
              <a:rPr lang="en-US" dirty="0" err="1" smtClean="0"/>
              <a:t>Původci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formě</a:t>
            </a:r>
            <a:r>
              <a:rPr lang="en-US" sz="1400" dirty="0" smtClean="0"/>
              <a:t> </a:t>
            </a:r>
            <a:r>
              <a:rPr lang="en-US" sz="1400" dirty="0" err="1" smtClean="0"/>
              <a:t>dotací</a:t>
            </a:r>
            <a:r>
              <a:rPr lang="en-US" sz="1400" dirty="0" smtClean="0"/>
              <a:t> </a:t>
            </a:r>
            <a:r>
              <a:rPr lang="en-US" sz="1400" dirty="0" err="1" smtClean="0"/>
              <a:t>bylo</a:t>
            </a:r>
            <a:r>
              <a:rPr lang="en-US" sz="1400" dirty="0" smtClean="0"/>
              <a:t> v </a:t>
            </a:r>
            <a:r>
              <a:rPr lang="en-US" sz="1400" dirty="0" err="1" smtClean="0"/>
              <a:t>roce</a:t>
            </a:r>
            <a:r>
              <a:rPr lang="en-US" sz="1400" dirty="0" smtClean="0"/>
              <a:t> 2015</a:t>
            </a:r>
            <a:r>
              <a:rPr lang="en-US" sz="1400" dirty="0"/>
              <a:t> NNO</a:t>
            </a:r>
            <a:r>
              <a:rPr lang="en-US" sz="1400" dirty="0" smtClean="0"/>
              <a:t> </a:t>
            </a:r>
            <a:r>
              <a:rPr lang="en-US" sz="1400" dirty="0" err="1" smtClean="0"/>
              <a:t>poskytnuto</a:t>
            </a:r>
            <a:r>
              <a:rPr lang="en-US" sz="1400" dirty="0" smtClean="0"/>
              <a:t> </a:t>
            </a:r>
            <a:r>
              <a:rPr lang="en-US" sz="1400" dirty="0" err="1" smtClean="0"/>
              <a:t>celkem</a:t>
            </a:r>
            <a:r>
              <a:rPr lang="en-US" sz="1400" dirty="0" smtClean="0"/>
              <a:t> </a:t>
            </a:r>
            <a:r>
              <a:rPr lang="en-US" sz="1400" b="1" dirty="0" smtClean="0"/>
              <a:t>16.485,378</a:t>
            </a:r>
            <a:r>
              <a:rPr lang="en-US" sz="1400" dirty="0" smtClean="0"/>
              <a:t>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, z </a:t>
            </a:r>
            <a:r>
              <a:rPr lang="en-US" sz="1400" dirty="0" err="1" smtClean="0"/>
              <a:t>toho</a:t>
            </a:r>
            <a:r>
              <a:rPr lang="en-US" sz="1400" dirty="0" smtClean="0"/>
              <a:t>:</a:t>
            </a:r>
          </a:p>
          <a:p>
            <a:endParaRPr lang="en-US" sz="1400" b="1" dirty="0"/>
          </a:p>
          <a:p>
            <a:r>
              <a:rPr lang="en-US" sz="1400" b="1" dirty="0" err="1" smtClean="0"/>
              <a:t>ze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státního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rozpočtu</a:t>
            </a:r>
            <a:r>
              <a:rPr lang="en-US" sz="1400" b="1" dirty="0" smtClean="0"/>
              <a:t>: 59,2 %</a:t>
            </a:r>
          </a:p>
          <a:p>
            <a:pPr marL="0" indent="0"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  </a:t>
            </a:r>
            <a:r>
              <a:rPr lang="en-US" sz="1400" dirty="0" smtClean="0"/>
              <a:t>9.922 </a:t>
            </a:r>
            <a:r>
              <a:rPr lang="en-US" sz="1400" dirty="0" err="1" smtClean="0"/>
              <a:t>dotací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9.765,3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(+5 %) </a:t>
            </a:r>
            <a:r>
              <a:rPr lang="en-US" sz="1400" dirty="0" err="1" smtClean="0"/>
              <a:t>obdrželo</a:t>
            </a:r>
            <a:r>
              <a:rPr lang="en-US" sz="1400" dirty="0" smtClean="0"/>
              <a:t> 3.653 </a:t>
            </a:r>
            <a:r>
              <a:rPr lang="en-US" sz="1400" dirty="0" err="1" smtClean="0"/>
              <a:t>subjektů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  (z </a:t>
            </a:r>
            <a:r>
              <a:rPr lang="en-US" sz="1400" dirty="0" err="1" smtClean="0"/>
              <a:t>toho</a:t>
            </a:r>
            <a:r>
              <a:rPr lang="en-US" sz="1400" dirty="0" smtClean="0"/>
              <a:t> EU a EHP </a:t>
            </a:r>
            <a:r>
              <a:rPr lang="en-US" sz="1400" dirty="0" err="1" smtClean="0"/>
              <a:t>kofinancováno</a:t>
            </a:r>
            <a:r>
              <a:rPr lang="en-US" sz="1400" dirty="0" smtClean="0"/>
              <a:t> 1.143 </a:t>
            </a:r>
            <a:r>
              <a:rPr lang="en-US" sz="1400" dirty="0" err="1" smtClean="0"/>
              <a:t>dotací</a:t>
            </a:r>
            <a:r>
              <a:rPr lang="en-US" sz="1400" dirty="0" smtClean="0"/>
              <a:t> a </a:t>
            </a:r>
            <a:r>
              <a:rPr lang="en-US" sz="1400" dirty="0" err="1" smtClean="0"/>
              <a:t>administrováno</a:t>
            </a:r>
            <a:r>
              <a:rPr lang="en-US" sz="1400" dirty="0" smtClean="0"/>
              <a:t> 117 </a:t>
            </a:r>
            <a:r>
              <a:rPr lang="en-US" sz="1400" dirty="0" err="1" smtClean="0"/>
              <a:t>projetků</a:t>
            </a:r>
            <a:r>
              <a:rPr lang="en-US" sz="1400" dirty="0" smtClean="0"/>
              <a:t> pro 770 </a:t>
            </a:r>
            <a:r>
              <a:rPr lang="en-US" sz="1400" dirty="0" err="1" smtClean="0"/>
              <a:t>subjektů</a:t>
            </a:r>
            <a:r>
              <a:rPr lang="en-US" sz="1400" dirty="0" smtClean="0"/>
              <a:t>,      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 smtClean="0"/>
              <a:t>dalších</a:t>
            </a:r>
            <a:r>
              <a:rPr lang="en-US" sz="1400" dirty="0" smtClean="0"/>
              <a:t> 1.302,0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</a:t>
            </a:r>
          </a:p>
          <a:p>
            <a:endParaRPr lang="en-US" sz="1400" dirty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krajů</a:t>
            </a:r>
            <a:r>
              <a:rPr lang="en-US" sz="1400" b="1" dirty="0" smtClean="0"/>
              <a:t> a </a:t>
            </a:r>
            <a:r>
              <a:rPr lang="en-US" sz="1400" b="1" dirty="0" err="1" smtClean="0"/>
              <a:t>hl.m.Prahy</a:t>
            </a:r>
            <a:r>
              <a:rPr lang="en-US" sz="1400" b="1" dirty="0" smtClean="0"/>
              <a:t>: </a:t>
            </a:r>
            <a:r>
              <a:rPr lang="en-US" sz="1400" b="1" dirty="0" smtClean="0"/>
              <a:t>13,9 %</a:t>
            </a:r>
            <a:r>
              <a:rPr lang="en-US" sz="1400" b="1" dirty="0" smtClean="0"/>
              <a:t> </a:t>
            </a:r>
            <a:endParaRPr lang="en-US" sz="1400" b="1" dirty="0" smtClean="0"/>
          </a:p>
          <a:p>
            <a:pPr marL="0" indent="0"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 </a:t>
            </a:r>
            <a:r>
              <a:rPr lang="en-US" sz="1400" dirty="0" smtClean="0"/>
              <a:t>14.157 </a:t>
            </a:r>
            <a:r>
              <a:rPr lang="en-US" sz="1400" dirty="0" err="1" smtClean="0"/>
              <a:t>dotací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</a:t>
            </a:r>
            <a:r>
              <a:rPr lang="en-US" sz="1400" dirty="0"/>
              <a:t>2.297,9 mil. </a:t>
            </a:r>
            <a:r>
              <a:rPr lang="en-US" sz="1400" dirty="0" err="1"/>
              <a:t>Kč</a:t>
            </a:r>
            <a:r>
              <a:rPr lang="en-US" sz="1400" dirty="0"/>
              <a:t> (+23 %)</a:t>
            </a:r>
            <a:r>
              <a:rPr lang="cs-CZ" sz="1400" dirty="0"/>
              <a:t> </a:t>
            </a:r>
            <a:r>
              <a:rPr lang="en-US" sz="1400" dirty="0" err="1"/>
              <a:t>obdrželo</a:t>
            </a:r>
            <a:r>
              <a:rPr lang="en-US" sz="1400" dirty="0"/>
              <a:t> </a:t>
            </a:r>
            <a:r>
              <a:rPr lang="en-US" sz="1400" dirty="0" smtClean="0"/>
              <a:t>7.837 </a:t>
            </a:r>
            <a:r>
              <a:rPr lang="en-US" sz="1400" dirty="0" err="1" smtClean="0"/>
              <a:t>subjektů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      (z </a:t>
            </a:r>
            <a:r>
              <a:rPr lang="en-US" sz="1400" dirty="0" err="1" smtClean="0"/>
              <a:t>toho</a:t>
            </a:r>
            <a:r>
              <a:rPr lang="en-US" sz="1400" dirty="0" smtClean="0"/>
              <a:t> EU a EHP </a:t>
            </a:r>
            <a:r>
              <a:rPr lang="en-US" sz="1400" dirty="0" err="1" smtClean="0"/>
              <a:t>kofinancováno</a:t>
            </a:r>
            <a:r>
              <a:rPr lang="en-US" sz="1400" dirty="0" smtClean="0"/>
              <a:t> 233 </a:t>
            </a:r>
            <a:r>
              <a:rPr lang="en-US" sz="1400" dirty="0" err="1" smtClean="0"/>
              <a:t>dotací</a:t>
            </a:r>
            <a:r>
              <a:rPr lang="en-US" sz="1400" dirty="0" smtClean="0"/>
              <a:t> a </a:t>
            </a:r>
            <a:r>
              <a:rPr lang="en-US" sz="1400" dirty="0" err="1" smtClean="0"/>
              <a:t>administrováno</a:t>
            </a:r>
            <a:r>
              <a:rPr lang="en-US" sz="1400" dirty="0" smtClean="0"/>
              <a:t> 212 </a:t>
            </a:r>
            <a:r>
              <a:rPr lang="en-US" sz="1400" dirty="0" err="1" smtClean="0"/>
              <a:t>projektů</a:t>
            </a:r>
            <a:r>
              <a:rPr lang="en-US" sz="1400" dirty="0" smtClean="0"/>
              <a:t> pro 254 </a:t>
            </a:r>
            <a:r>
              <a:rPr lang="en-US" sz="1400" dirty="0" err="1" smtClean="0"/>
              <a:t>subjektů</a:t>
            </a:r>
            <a:r>
              <a:rPr lang="en-US" sz="1400" dirty="0" smtClean="0"/>
              <a:t>, </a:t>
            </a:r>
          </a:p>
          <a:p>
            <a:pPr marL="0" indent="0">
              <a:buNone/>
            </a:pPr>
            <a:r>
              <a:rPr lang="en-US" sz="1400" dirty="0" smtClean="0"/>
              <a:t>      </a:t>
            </a:r>
            <a:r>
              <a:rPr lang="en-US" sz="1400" dirty="0" err="1" smtClean="0"/>
              <a:t>vygenerováno</a:t>
            </a:r>
            <a:r>
              <a:rPr lang="en-US" sz="1400" dirty="0" smtClean="0"/>
              <a:t> </a:t>
            </a:r>
            <a:r>
              <a:rPr lang="en-US" sz="1400" dirty="0" err="1" smtClean="0"/>
              <a:t>dalších</a:t>
            </a:r>
            <a:r>
              <a:rPr lang="en-US" sz="1400" dirty="0" smtClean="0"/>
              <a:t> 285,8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obcí</a:t>
            </a:r>
            <a:r>
              <a:rPr lang="en-US" sz="1400" b="1" dirty="0" smtClean="0"/>
              <a:t>: </a:t>
            </a:r>
            <a:r>
              <a:rPr lang="en-US" sz="1400" b="1" dirty="0"/>
              <a:t>22,4 % </a:t>
            </a:r>
            <a:endParaRPr lang="cs-CZ" sz="1400" b="1" dirty="0" smtClean="0"/>
          </a:p>
          <a:p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3.685,1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(+10 %)</a:t>
            </a:r>
          </a:p>
          <a:p>
            <a:endParaRPr lang="en-US" sz="1400" dirty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státních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fondů</a:t>
            </a:r>
            <a:r>
              <a:rPr lang="en-US" sz="1400" b="1" dirty="0" smtClean="0"/>
              <a:t>: 4,5 %</a:t>
            </a:r>
          </a:p>
          <a:p>
            <a:pPr marL="0" indent="0"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  </a:t>
            </a:r>
            <a:r>
              <a:rPr lang="en-US" sz="1400" dirty="0" err="1" smtClean="0"/>
              <a:t>dotace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výši</a:t>
            </a:r>
            <a:r>
              <a:rPr lang="en-US" sz="1400" dirty="0" smtClean="0"/>
              <a:t> 737,1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(-12 %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01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závěrem</a:t>
            </a:r>
            <a:r>
              <a:rPr lang="en-US" dirty="0" smtClean="0"/>
              <a:t> II. </a:t>
            </a:r>
            <a:r>
              <a:rPr lang="en-US" dirty="0"/>
              <a:t>(</a:t>
            </a:r>
            <a:r>
              <a:rPr lang="en-US" dirty="0" err="1" smtClean="0"/>
              <a:t>Adresáti</a:t>
            </a:r>
            <a:r>
              <a:rPr lang="en-US" dirty="0" smtClean="0"/>
              <a:t> </a:t>
            </a:r>
            <a:r>
              <a:rPr lang="en-US" dirty="0" err="1" smtClean="0"/>
              <a:t>podpory</a:t>
            </a:r>
            <a:r>
              <a:rPr lang="en-US" dirty="0" smtClean="0"/>
              <a:t>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7" y="1995187"/>
            <a:ext cx="7134958" cy="448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1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závěrem</a:t>
            </a:r>
            <a:r>
              <a:rPr lang="en-US" dirty="0" smtClean="0"/>
              <a:t> III. (</a:t>
            </a:r>
            <a:r>
              <a:rPr lang="en-US" dirty="0" err="1" smtClean="0"/>
              <a:t>Významní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SR)</a:t>
            </a:r>
            <a:endParaRPr lang="cs-CZ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6786" y="1773239"/>
            <a:ext cx="5070429" cy="4114800"/>
          </a:xfrm>
          <a:prstGeom prst="rect">
            <a:avLst/>
          </a:prstGeom>
        </p:spPr>
      </p:pic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86061" y="5647765"/>
            <a:ext cx="8832029" cy="38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200" kern="0" dirty="0" err="1"/>
              <a:t>n</a:t>
            </a:r>
            <a:r>
              <a:rPr lang="en-US" altLang="cs-CZ" sz="1200" kern="0" dirty="0" err="1" smtClean="0"/>
              <a:t>ejvětší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objem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získala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Fotbalová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asociace</a:t>
            </a:r>
            <a:r>
              <a:rPr lang="en-US" altLang="cs-CZ" sz="1200" kern="0" dirty="0" smtClean="0"/>
              <a:t> ČR (314 mil. </a:t>
            </a:r>
            <a:r>
              <a:rPr lang="en-US" altLang="cs-CZ" sz="1200" kern="0" dirty="0" err="1" smtClean="0"/>
              <a:t>Kč</a:t>
            </a:r>
            <a:r>
              <a:rPr lang="en-US" altLang="cs-CZ" sz="1200" kern="0" dirty="0" smtClean="0"/>
              <a:t>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200" kern="0" dirty="0" err="1"/>
              <a:t>n</a:t>
            </a:r>
            <a:r>
              <a:rPr lang="en-US" altLang="cs-CZ" sz="1200" kern="0" dirty="0" err="1" smtClean="0"/>
              <a:t>ejvíce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získal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Člověk</a:t>
            </a:r>
            <a:r>
              <a:rPr lang="en-US" altLang="cs-CZ" sz="1200" kern="0" dirty="0" smtClean="0"/>
              <a:t> v </a:t>
            </a:r>
            <a:r>
              <a:rPr lang="en-US" altLang="cs-CZ" sz="1200" kern="0" dirty="0" err="1" smtClean="0"/>
              <a:t>tísni</a:t>
            </a:r>
            <a:r>
              <a:rPr lang="en-US" altLang="cs-CZ" sz="1200" kern="0" dirty="0" smtClean="0"/>
              <a:t> (68)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200" kern="0" dirty="0" smtClean="0"/>
              <a:t>16 % </a:t>
            </a:r>
            <a:r>
              <a:rPr lang="en-US" altLang="cs-CZ" sz="1200" kern="0" dirty="0" err="1" smtClean="0"/>
              <a:t>objemu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poskytnuto</a:t>
            </a:r>
            <a:r>
              <a:rPr lang="en-US" altLang="cs-CZ" sz="1200" kern="0" dirty="0" smtClean="0"/>
              <a:t> 10 NNO</a:t>
            </a:r>
          </a:p>
        </p:txBody>
      </p:sp>
    </p:spTree>
    <p:extLst>
      <p:ext uri="{BB962C8B-B14F-4D97-AF65-F5344CB8AC3E}">
        <p14:creationId xmlns:p14="http://schemas.microsoft.com/office/powerpoint/2010/main" val="30203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závěrem</a:t>
            </a:r>
            <a:r>
              <a:rPr lang="en-US" dirty="0" smtClean="0"/>
              <a:t> IV. (</a:t>
            </a:r>
            <a:r>
              <a:rPr lang="en-US" dirty="0" err="1" smtClean="0"/>
              <a:t>Významní</a:t>
            </a:r>
            <a:r>
              <a:rPr lang="en-US" dirty="0" smtClean="0"/>
              <a:t> </a:t>
            </a:r>
            <a:r>
              <a:rPr lang="en-US" dirty="0" err="1" smtClean="0"/>
              <a:t>adresáti</a:t>
            </a:r>
            <a:r>
              <a:rPr lang="en-US" dirty="0" smtClean="0"/>
              <a:t> KR)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048" y="1773239"/>
            <a:ext cx="6053904" cy="3821445"/>
          </a:xfrm>
          <a:prstGeom prst="rect">
            <a:avLst/>
          </a:prstGeom>
        </p:spPr>
      </p:pic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107576" y="5346551"/>
            <a:ext cx="8810513" cy="68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800100" lvl="1" indent="-342900">
              <a:buFont typeface="Wingdings" pitchFamily="2" charset="2"/>
              <a:buChar char="q"/>
            </a:pPr>
            <a:endParaRPr lang="en-US" altLang="cs-CZ" sz="1600" kern="0" dirty="0" smtClean="0"/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200" kern="0" dirty="0" err="1"/>
              <a:t>n</a:t>
            </a:r>
            <a:r>
              <a:rPr lang="en-US" altLang="cs-CZ" sz="1200" kern="0" dirty="0" err="1" smtClean="0"/>
              <a:t>ejvětší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objem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 smtClean="0"/>
              <a:t> (62,0 mil. </a:t>
            </a:r>
            <a:r>
              <a:rPr lang="en-US" altLang="cs-CZ" sz="1200" kern="0" dirty="0" err="1" smtClean="0"/>
              <a:t>Kč</a:t>
            </a:r>
            <a:r>
              <a:rPr lang="en-US" altLang="cs-CZ" sz="1200" kern="0" dirty="0" smtClean="0"/>
              <a:t>) </a:t>
            </a:r>
            <a:r>
              <a:rPr lang="en-US" altLang="cs-CZ" sz="1200" kern="0" dirty="0" err="1" smtClean="0"/>
              <a:t>i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nejvíce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/>
              <a:t> </a:t>
            </a:r>
            <a:r>
              <a:rPr lang="en-US" altLang="cs-CZ" sz="1200" kern="0" dirty="0" smtClean="0"/>
              <a:t>(121) </a:t>
            </a:r>
            <a:r>
              <a:rPr lang="en-US" altLang="cs-CZ" sz="1200" kern="0" dirty="0" err="1" smtClean="0"/>
              <a:t>získala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Diecézní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charita</a:t>
            </a:r>
            <a:r>
              <a:rPr lang="en-US" altLang="cs-CZ" sz="1200" kern="0" dirty="0" smtClean="0"/>
              <a:t> Brno</a:t>
            </a:r>
          </a:p>
          <a:p>
            <a:pPr marL="800100" lvl="1" indent="-342900">
              <a:buFont typeface="Wingdings" pitchFamily="2" charset="2"/>
              <a:buChar char="q"/>
            </a:pPr>
            <a:r>
              <a:rPr lang="en-US" altLang="cs-CZ" sz="1200" kern="0" dirty="0" smtClean="0"/>
              <a:t>13 % </a:t>
            </a:r>
            <a:r>
              <a:rPr lang="en-US" altLang="cs-CZ" sz="1200" kern="0" dirty="0" err="1" smtClean="0"/>
              <a:t>objemu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dotací</a:t>
            </a:r>
            <a:r>
              <a:rPr lang="en-US" altLang="cs-CZ" sz="1200" kern="0" dirty="0" smtClean="0"/>
              <a:t> </a:t>
            </a:r>
            <a:r>
              <a:rPr lang="en-US" altLang="cs-CZ" sz="1200" kern="0" dirty="0" err="1" smtClean="0"/>
              <a:t>poskytnuto</a:t>
            </a:r>
            <a:r>
              <a:rPr lang="en-US" altLang="cs-CZ" sz="1200" kern="0" dirty="0" smtClean="0"/>
              <a:t> 10 NNO</a:t>
            </a:r>
          </a:p>
        </p:txBody>
      </p:sp>
    </p:spTree>
    <p:extLst>
      <p:ext uri="{BB962C8B-B14F-4D97-AF65-F5344CB8AC3E}">
        <p14:creationId xmlns:p14="http://schemas.microsoft.com/office/powerpoint/2010/main" val="262413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závěrem</a:t>
            </a:r>
            <a:r>
              <a:rPr lang="en-US" dirty="0" smtClean="0"/>
              <a:t> V. </a:t>
            </a:r>
            <a:r>
              <a:rPr lang="en-US" dirty="0"/>
              <a:t>(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zakázky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86985" cy="4114800"/>
          </a:xfrm>
        </p:spPr>
        <p:txBody>
          <a:bodyPr/>
          <a:lstStyle/>
          <a:p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formě</a:t>
            </a:r>
            <a:r>
              <a:rPr lang="en-US" sz="1400" dirty="0" smtClean="0"/>
              <a:t> </a:t>
            </a:r>
            <a:r>
              <a:rPr lang="en-US" sz="1400" dirty="0" err="1" smtClean="0"/>
              <a:t>veřejných</a:t>
            </a:r>
            <a:r>
              <a:rPr lang="en-US" sz="1400" dirty="0" smtClean="0"/>
              <a:t>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</a:t>
            </a:r>
            <a:r>
              <a:rPr lang="en-US" sz="1400" dirty="0" err="1" smtClean="0"/>
              <a:t>bylo</a:t>
            </a:r>
            <a:r>
              <a:rPr lang="en-US" sz="1400" dirty="0"/>
              <a:t> </a:t>
            </a:r>
            <a:r>
              <a:rPr lang="en-US" sz="1400" dirty="0" smtClean="0"/>
              <a:t>v </a:t>
            </a:r>
            <a:r>
              <a:rPr lang="en-US" sz="1400" dirty="0" err="1" smtClean="0"/>
              <a:t>roce</a:t>
            </a:r>
            <a:r>
              <a:rPr lang="en-US" sz="1400" dirty="0"/>
              <a:t> </a:t>
            </a:r>
            <a:r>
              <a:rPr lang="en-US" sz="1400" dirty="0" smtClean="0"/>
              <a:t>2015</a:t>
            </a:r>
            <a:r>
              <a:rPr lang="en-US" sz="1400" dirty="0"/>
              <a:t> </a:t>
            </a:r>
            <a:r>
              <a:rPr lang="en-US" sz="1400" dirty="0" smtClean="0"/>
              <a:t>NNO</a:t>
            </a:r>
          </a:p>
          <a:p>
            <a:pPr marL="0" indent="0">
              <a:buNone/>
            </a:pPr>
            <a:r>
              <a:rPr lang="en-US" sz="1400" dirty="0" smtClean="0"/>
              <a:t>       </a:t>
            </a:r>
            <a:r>
              <a:rPr lang="en-US" sz="1400" dirty="0" err="1" smtClean="0"/>
              <a:t>zadáno</a:t>
            </a:r>
            <a:r>
              <a:rPr lang="en-US" sz="1400" dirty="0" smtClean="0"/>
              <a:t> 580 </a:t>
            </a:r>
            <a:r>
              <a:rPr lang="en-US" sz="1400" dirty="0" err="1" smtClean="0"/>
              <a:t>zakázek</a:t>
            </a:r>
            <a:r>
              <a:rPr lang="en-US" sz="1400" dirty="0" smtClean="0"/>
              <a:t> v </a:t>
            </a:r>
            <a:r>
              <a:rPr lang="en-US" sz="1400" dirty="0" err="1" smtClean="0"/>
              <a:t>celkové</a:t>
            </a:r>
            <a:r>
              <a:rPr lang="en-US" sz="1400" dirty="0" smtClean="0"/>
              <a:t> </a:t>
            </a:r>
            <a:r>
              <a:rPr lang="en-US" sz="1400" dirty="0" err="1" smtClean="0"/>
              <a:t>hodnotě</a:t>
            </a:r>
            <a:r>
              <a:rPr lang="en-US" sz="1400" dirty="0" smtClean="0"/>
              <a:t> </a:t>
            </a:r>
            <a:r>
              <a:rPr lang="en-US" sz="1400" b="1" dirty="0" smtClean="0"/>
              <a:t>138,8</a:t>
            </a:r>
            <a:r>
              <a:rPr lang="en-US" sz="1400" dirty="0" smtClean="0"/>
              <a:t>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DPH, z </a:t>
            </a:r>
            <a:r>
              <a:rPr lang="en-US" sz="1400" dirty="0" err="1" smtClean="0"/>
              <a:t>toho</a:t>
            </a:r>
            <a:r>
              <a:rPr lang="en-US" sz="1400" dirty="0" smtClean="0"/>
              <a:t>:</a:t>
            </a:r>
          </a:p>
          <a:p>
            <a:endParaRPr lang="en-US" sz="1400" b="1" dirty="0"/>
          </a:p>
          <a:p>
            <a:r>
              <a:rPr lang="en-US" sz="1400" b="1" dirty="0" err="1" smtClean="0"/>
              <a:t>ze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státního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rozpočtu</a:t>
            </a:r>
            <a:r>
              <a:rPr lang="en-US" sz="1400" b="1" dirty="0" smtClean="0"/>
              <a:t>: 35,7 % </a:t>
            </a:r>
            <a:r>
              <a:rPr lang="en-US" sz="1400" dirty="0" smtClean="0"/>
              <a:t>(192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MZV: 19,019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(6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MV: 7,659 mil. </a:t>
            </a:r>
            <a:r>
              <a:rPr lang="en-US" sz="1400" dirty="0" err="1" smtClean="0"/>
              <a:t>Kč</a:t>
            </a:r>
            <a:r>
              <a:rPr lang="en-US" sz="1400" dirty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(69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MD: 6,958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(39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smtClean="0"/>
              <a:t>MZ: 6,72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(42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z </a:t>
            </a:r>
            <a:r>
              <a:rPr lang="en-US" sz="1400" b="1" dirty="0" err="1" smtClean="0"/>
              <a:t>rozpočtů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krajů</a:t>
            </a:r>
            <a:r>
              <a:rPr lang="en-US" sz="1400" b="1" dirty="0" smtClean="0"/>
              <a:t> a </a:t>
            </a:r>
            <a:r>
              <a:rPr lang="en-US" sz="1400" b="1" dirty="0" err="1" smtClean="0"/>
              <a:t>hl.m.Prahy</a:t>
            </a:r>
            <a:r>
              <a:rPr lang="en-US" sz="1400" b="1" dirty="0" smtClean="0"/>
              <a:t>: 64.3 % </a:t>
            </a:r>
            <a:r>
              <a:rPr lang="en-US" sz="1400" dirty="0" smtClean="0"/>
              <a:t>(388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Královehradecký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71,451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(48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 smtClean="0"/>
              <a:t>	</a:t>
            </a:r>
            <a:r>
              <a:rPr lang="en-US" sz="1400" dirty="0" err="1" smtClean="0"/>
              <a:t>Jihomoravský</a:t>
            </a:r>
            <a:r>
              <a:rPr lang="en-US" sz="1400" dirty="0" smtClean="0"/>
              <a:t> </a:t>
            </a:r>
            <a:r>
              <a:rPr lang="en-US" sz="1400" dirty="0" err="1" smtClean="0"/>
              <a:t>kraj</a:t>
            </a:r>
            <a:r>
              <a:rPr lang="en-US" sz="1400" dirty="0" smtClean="0"/>
              <a:t>: 3,222 mil. </a:t>
            </a:r>
            <a:r>
              <a:rPr lang="en-US" sz="1400" dirty="0" err="1" smtClean="0"/>
              <a:t>Kč</a:t>
            </a:r>
            <a:r>
              <a:rPr lang="en-US" sz="1400" dirty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(85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r>
              <a:rPr lang="en-US" sz="1400" dirty="0"/>
              <a:t>	</a:t>
            </a:r>
            <a:r>
              <a:rPr lang="en-US" sz="1400" dirty="0" err="1" smtClean="0"/>
              <a:t>hl.m.Praha</a:t>
            </a:r>
            <a:r>
              <a:rPr lang="en-US" sz="1400" dirty="0" smtClean="0"/>
              <a:t>: 3,097 mil. </a:t>
            </a:r>
            <a:r>
              <a:rPr lang="en-US" sz="1400" dirty="0" err="1" smtClean="0"/>
              <a:t>Kč</a:t>
            </a:r>
            <a:r>
              <a:rPr lang="en-US" sz="1400" dirty="0" smtClean="0"/>
              <a:t> </a:t>
            </a:r>
            <a:r>
              <a:rPr lang="en-US" sz="1400" dirty="0" err="1" smtClean="0"/>
              <a:t>vč</a:t>
            </a:r>
            <a:r>
              <a:rPr lang="en-US" sz="1400" dirty="0" smtClean="0"/>
              <a:t>. DPH (44 </a:t>
            </a:r>
            <a:r>
              <a:rPr lang="en-US" sz="1400" dirty="0" err="1" smtClean="0"/>
              <a:t>vz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41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40"/>
            <a:ext cx="8086635" cy="3795376"/>
          </a:xfrm>
        </p:spPr>
        <p:txBody>
          <a:bodyPr/>
          <a:lstStyle/>
          <a:p>
            <a:pPr algn="ctr"/>
            <a:r>
              <a:rPr lang="cs-CZ" sz="2800" dirty="0" smtClean="0"/>
              <a:t>Děkuj</a:t>
            </a:r>
            <a:r>
              <a:rPr lang="en-US" sz="2800" dirty="0" err="1" smtClean="0"/>
              <a:t>eme</a:t>
            </a:r>
            <a:r>
              <a:rPr lang="cs-CZ" sz="2800" dirty="0" smtClean="0"/>
              <a:t> za aktivní účast!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Vhodný </a:t>
            </a:r>
            <a:r>
              <a:rPr lang="cs-CZ" sz="2800" dirty="0"/>
              <a:t>prostor pro dotazy začíná právě teď</a:t>
            </a:r>
            <a:r>
              <a:rPr lang="cs-CZ" sz="2800" dirty="0" smtClean="0"/>
              <a:t>!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cs-CZ" sz="2800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4211053"/>
            <a:ext cx="8386985" cy="192145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err="1" smtClean="0"/>
              <a:t>Zdroje</a:t>
            </a:r>
            <a:r>
              <a:rPr lang="en-US" sz="1400" b="1" dirty="0"/>
              <a:t>: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i="1" dirty="0" err="1"/>
              <a:t>Rozbor</a:t>
            </a:r>
            <a:r>
              <a:rPr lang="en-US" sz="1400" i="1" dirty="0"/>
              <a:t> </a:t>
            </a:r>
            <a:r>
              <a:rPr lang="en-US" sz="1400" i="1" dirty="0" err="1"/>
              <a:t>financování</a:t>
            </a:r>
            <a:r>
              <a:rPr lang="en-US" sz="1400" i="1" dirty="0"/>
              <a:t> </a:t>
            </a:r>
            <a:r>
              <a:rPr lang="en-US" sz="1400" i="1" dirty="0" err="1"/>
              <a:t>nestátních</a:t>
            </a:r>
            <a:r>
              <a:rPr lang="en-US" sz="1400" i="1" dirty="0"/>
              <a:t> </a:t>
            </a:r>
            <a:r>
              <a:rPr lang="en-US" sz="1400" i="1" dirty="0" err="1"/>
              <a:t>neziskových</a:t>
            </a:r>
            <a:r>
              <a:rPr lang="en-US" sz="1400" i="1" dirty="0"/>
              <a:t> </a:t>
            </a:r>
            <a:r>
              <a:rPr lang="en-US" sz="1400" i="1" dirty="0" err="1"/>
              <a:t>organizací</a:t>
            </a:r>
            <a:r>
              <a:rPr lang="en-US" sz="1400" i="1" dirty="0"/>
              <a:t> z </a:t>
            </a:r>
            <a:r>
              <a:rPr lang="en-US" sz="1400" i="1" dirty="0" err="1"/>
              <a:t>veřejných</a:t>
            </a:r>
            <a:r>
              <a:rPr lang="en-US" sz="1400" i="1" dirty="0"/>
              <a:t> </a:t>
            </a:r>
            <a:r>
              <a:rPr lang="en-US" sz="1400" i="1" dirty="0" err="1"/>
              <a:t>rozpočtů</a:t>
            </a:r>
            <a:r>
              <a:rPr lang="en-US" sz="1400" i="1" dirty="0"/>
              <a:t> v </a:t>
            </a:r>
            <a:r>
              <a:rPr lang="en-US" sz="1400" i="1" dirty="0" err="1"/>
              <a:t>roce</a:t>
            </a:r>
            <a:r>
              <a:rPr lang="en-US" sz="1400" i="1" dirty="0"/>
              <a:t> </a:t>
            </a:r>
            <a:r>
              <a:rPr lang="en-US" sz="1400" i="1" dirty="0" smtClean="0"/>
              <a:t>2015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dostupný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2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i="1" dirty="0" err="1" smtClean="0"/>
              <a:t>Přílohy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dokumentu</a:t>
            </a:r>
            <a:r>
              <a:rPr lang="en-US" sz="1400" i="1" dirty="0" smtClean="0"/>
              <a:t>: </a:t>
            </a:r>
            <a:r>
              <a:rPr lang="en-US" sz="1400" i="1" dirty="0" err="1" smtClean="0"/>
              <a:t>Rozbor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nestátních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/>
              <a:t> </a:t>
            </a:r>
            <a:r>
              <a:rPr lang="en-US" sz="1400" i="1" dirty="0" smtClean="0"/>
              <a:t>… v </a:t>
            </a:r>
            <a:r>
              <a:rPr lang="en-US" sz="1400" i="1" dirty="0" err="1" smtClean="0"/>
              <a:t>roce</a:t>
            </a:r>
            <a:r>
              <a:rPr lang="en-US" sz="1400" i="1" dirty="0" smtClean="0"/>
              <a:t> 2015 </a:t>
            </a:r>
            <a:r>
              <a:rPr lang="en-US" sz="1400" dirty="0" smtClean="0"/>
              <a:t>–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</a:t>
            </a:r>
            <a:r>
              <a:rPr lang="en-US" sz="1400" dirty="0" err="1" smtClean="0">
                <a:hlinkClick r:id="rId3"/>
              </a:rPr>
              <a:t>zde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 err="1" smtClean="0"/>
              <a:t>Prouzová</a:t>
            </a:r>
            <a:r>
              <a:rPr lang="en-US" sz="1400" dirty="0" smtClean="0"/>
              <a:t>, Z. </a:t>
            </a:r>
            <a:r>
              <a:rPr lang="en-US" sz="1400" i="1" dirty="0" err="1" smtClean="0"/>
              <a:t>Přímé</a:t>
            </a:r>
            <a:r>
              <a:rPr lang="en-US" sz="1400" i="1" dirty="0" smtClean="0"/>
              <a:t> a </a:t>
            </a:r>
            <a:r>
              <a:rPr lang="en-US" sz="1400" i="1" dirty="0" err="1" smtClean="0"/>
              <a:t>nepřímé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financování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soukromých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neziskových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organizací</a:t>
            </a:r>
            <a:r>
              <a:rPr lang="en-US" sz="1400" i="1" dirty="0" smtClean="0"/>
              <a:t> z </a:t>
            </a:r>
            <a:r>
              <a:rPr lang="en-US" sz="1400" i="1" dirty="0" err="1" smtClean="0"/>
              <a:t>veřejných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rozpočtů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České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republiky</a:t>
            </a:r>
            <a:r>
              <a:rPr lang="en-US" sz="1400" i="1" dirty="0" smtClean="0"/>
              <a:t> v </a:t>
            </a:r>
            <a:r>
              <a:rPr lang="en-US" sz="1400" i="1" dirty="0" err="1" smtClean="0"/>
              <a:t>letech</a:t>
            </a:r>
            <a:r>
              <a:rPr lang="en-US" sz="1400" i="1" dirty="0" smtClean="0"/>
              <a:t> 2008 </a:t>
            </a:r>
            <a:r>
              <a:rPr lang="en-US" sz="1400" i="1" dirty="0" err="1" smtClean="0"/>
              <a:t>až</a:t>
            </a:r>
            <a:r>
              <a:rPr lang="en-US" sz="1400" i="1" dirty="0" smtClean="0"/>
              <a:t> 2013.</a:t>
            </a:r>
            <a:r>
              <a:rPr lang="en-US" sz="1400" dirty="0" smtClean="0"/>
              <a:t> 1. </a:t>
            </a:r>
            <a:r>
              <a:rPr lang="en-US" sz="1400" dirty="0" err="1" smtClean="0"/>
              <a:t>vydání</a:t>
            </a:r>
            <a:r>
              <a:rPr lang="en-US" sz="1400" dirty="0" smtClean="0"/>
              <a:t> Brno: </a:t>
            </a:r>
            <a:r>
              <a:rPr lang="en-US" sz="1400" dirty="0" err="1" smtClean="0"/>
              <a:t>Masarykova</a:t>
            </a:r>
            <a:r>
              <a:rPr lang="en-US" sz="1400" dirty="0" smtClean="0"/>
              <a:t> </a:t>
            </a:r>
            <a:r>
              <a:rPr lang="en-US" sz="1400" dirty="0" err="1" smtClean="0"/>
              <a:t>univerzita</a:t>
            </a:r>
            <a:r>
              <a:rPr lang="en-US" sz="1400" dirty="0" smtClean="0"/>
              <a:t>, 2015. 88 s.</a:t>
            </a:r>
          </a:p>
          <a:p>
            <a:pPr marL="0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 smtClean="0"/>
              <a:t>Průběh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semináře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„teoretický“ úvod </a:t>
            </a:r>
            <a:r>
              <a:rPr lang="cs-CZ" altLang="cs-CZ" sz="1400" dirty="0" smtClean="0"/>
              <a:t>(cca 15 minut)</a:t>
            </a:r>
          </a:p>
          <a:p>
            <a:pPr lvl="1"/>
            <a:r>
              <a:rPr lang="cs-CZ" altLang="cs-CZ" sz="1400" dirty="0" smtClean="0"/>
              <a:t>co je přímá a co nepřímá veřejná podpora?</a:t>
            </a:r>
          </a:p>
          <a:p>
            <a:pPr lvl="1"/>
            <a:r>
              <a:rPr lang="cs-CZ" altLang="cs-CZ" sz="1400" dirty="0" smtClean="0"/>
              <a:t>co je Rozbor financování NNO</a:t>
            </a:r>
            <a:r>
              <a:rPr lang="en-US" altLang="cs-CZ" sz="1400" dirty="0" smtClean="0"/>
              <a:t>…</a:t>
            </a:r>
            <a:endParaRPr lang="cs-CZ" altLang="cs-CZ" sz="1400" dirty="0" smtClean="0"/>
          </a:p>
          <a:p>
            <a:r>
              <a:rPr lang="cs-CZ" altLang="cs-CZ" dirty="0" smtClean="0"/>
              <a:t>zadání úkolu </a:t>
            </a:r>
            <a:r>
              <a:rPr lang="cs-CZ" altLang="cs-CZ" sz="1400" dirty="0" smtClean="0"/>
              <a:t>(cca 10 minut)</a:t>
            </a:r>
          </a:p>
          <a:p>
            <a:r>
              <a:rPr lang="cs-CZ" altLang="cs-CZ" dirty="0" smtClean="0"/>
              <a:t>realizace </a:t>
            </a:r>
            <a:r>
              <a:rPr lang="cs-CZ" altLang="cs-CZ" sz="1400" dirty="0" smtClean="0"/>
              <a:t>(30 minut)</a:t>
            </a:r>
          </a:p>
          <a:p>
            <a:r>
              <a:rPr lang="cs-CZ" altLang="cs-CZ" dirty="0" smtClean="0"/>
              <a:t>prezentace úkolů </a:t>
            </a:r>
            <a:r>
              <a:rPr lang="cs-CZ" altLang="cs-CZ" sz="1400" dirty="0" smtClean="0"/>
              <a:t>(cca 30 minut)</a:t>
            </a:r>
          </a:p>
          <a:p>
            <a:r>
              <a:rPr lang="cs-CZ" altLang="cs-CZ" dirty="0" smtClean="0"/>
              <a:t>shrnutí závěrem </a:t>
            </a:r>
            <a:r>
              <a:rPr lang="cs-CZ" altLang="cs-CZ" sz="1400" dirty="0" smtClean="0"/>
              <a:t>(5 minut)</a:t>
            </a:r>
            <a:endParaRPr lang="cs-CZ" alt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4667250" y="1685925"/>
            <a:ext cx="3838576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cap="none" dirty="0" err="1" smtClean="0"/>
              <a:t>Přímá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podpora</a:t>
            </a:r>
            <a:r>
              <a:rPr lang="en-US" sz="2400" cap="none" dirty="0" smtClean="0"/>
              <a:t> z </a:t>
            </a:r>
            <a:r>
              <a:rPr lang="en-US" sz="2400" cap="none" dirty="0" err="1" smtClean="0"/>
              <a:t>veřejných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rozpočtů</a:t>
            </a:r>
            <a:endParaRPr lang="cs-CZ" sz="2400" cap="none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870825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p</a:t>
            </a:r>
            <a:r>
              <a:rPr lang="en-US" altLang="cs-CZ" sz="1800" dirty="0" err="1" smtClean="0"/>
              <a:t>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>
              <a:defRPr/>
            </a:pPr>
            <a:r>
              <a:rPr lang="en-US" altLang="cs-CZ" dirty="0" smtClean="0"/>
              <a:t>     </a:t>
            </a:r>
            <a:r>
              <a:rPr lang="en-US" altLang="cs-CZ" sz="1200" dirty="0" smtClean="0"/>
              <a:t>(</a:t>
            </a:r>
            <a:r>
              <a:rPr lang="en-US" altLang="cs-CZ" sz="1200" dirty="0" err="1" smtClean="0"/>
              <a:t>Prouzová</a:t>
            </a:r>
            <a:r>
              <a:rPr lang="en-US" altLang="cs-CZ" sz="1200" dirty="0" smtClean="0"/>
              <a:t>, Z.; 20</a:t>
            </a:r>
            <a:r>
              <a:rPr lang="cs-CZ" altLang="cs-CZ" sz="1200" dirty="0" smtClean="0"/>
              <a:t>1</a:t>
            </a:r>
            <a:r>
              <a:rPr lang="en-US" altLang="cs-CZ" sz="1200" dirty="0" smtClean="0"/>
              <a:t>5)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800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dotací</a:t>
            </a:r>
            <a:r>
              <a:rPr lang="en-US" altLang="cs-CZ" sz="1800" dirty="0" smtClean="0"/>
              <a:t>, </a:t>
            </a:r>
            <a:r>
              <a:rPr lang="en-US" altLang="cs-CZ" sz="1800" dirty="0" err="1" smtClean="0"/>
              <a:t>realizováno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veřejnými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politikami</a:t>
            </a:r>
            <a:r>
              <a:rPr lang="en-US" altLang="cs-CZ" sz="1800" dirty="0" smtClean="0"/>
              <a:t> (SDP)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endParaRPr lang="en-US" altLang="cs-CZ" sz="7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proč</a:t>
            </a:r>
            <a:r>
              <a:rPr lang="en-US" altLang="cs-CZ" sz="1800" dirty="0" smtClean="0"/>
              <a:t>?</a:t>
            </a:r>
          </a:p>
          <a:p>
            <a:pPr>
              <a:defRPr/>
            </a:pPr>
            <a:r>
              <a:rPr lang="en-US" altLang="cs-CZ" sz="1600" dirty="0" err="1" smtClean="0"/>
              <a:t>nejdůležitější</a:t>
            </a:r>
            <a:r>
              <a:rPr lang="en-US" altLang="cs-CZ" sz="1600" dirty="0" smtClean="0"/>
              <a:t> </a:t>
            </a:r>
            <a:r>
              <a:rPr lang="en-US" altLang="cs-CZ" sz="1600" dirty="0"/>
              <a:t>(</a:t>
            </a:r>
            <a:r>
              <a:rPr lang="en-US" altLang="cs-CZ" sz="1600" dirty="0" err="1"/>
              <a:t>výhradní</a:t>
            </a:r>
            <a:r>
              <a:rPr lang="en-US" altLang="cs-CZ" sz="1600" dirty="0"/>
              <a:t>) </a:t>
            </a:r>
            <a:r>
              <a:rPr lang="en-US" altLang="cs-CZ" sz="1600" dirty="0" err="1"/>
              <a:t>poskytovatelé</a:t>
            </a:r>
            <a:r>
              <a:rPr lang="en-US" altLang="cs-CZ" sz="1600" dirty="0"/>
              <a:t> </a:t>
            </a:r>
            <a:r>
              <a:rPr lang="en-US" altLang="cs-CZ" sz="1600" dirty="0" err="1"/>
              <a:t>úzce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specializovaných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/>
              <a:t>služeb</a:t>
            </a:r>
            <a:r>
              <a:rPr lang="en-US" altLang="cs-CZ" sz="1600" dirty="0"/>
              <a:t> (</a:t>
            </a:r>
            <a:r>
              <a:rPr lang="en-US" altLang="cs-CZ" sz="1600" dirty="0" err="1"/>
              <a:t>humanitární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zahraniční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pomoc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multikulturní</a:t>
            </a:r>
            <a:r>
              <a:rPr lang="en-US" altLang="cs-CZ" sz="1600" dirty="0"/>
              <a:t> </a:t>
            </a:r>
            <a:r>
              <a:rPr lang="en-US" altLang="cs-CZ" sz="1600" dirty="0" err="1"/>
              <a:t>činnosti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integrace</a:t>
            </a:r>
            <a:r>
              <a:rPr lang="en-US" altLang="cs-CZ" sz="1600" dirty="0"/>
              <a:t> </a:t>
            </a:r>
            <a:r>
              <a:rPr lang="en-US" altLang="cs-CZ" sz="1600" dirty="0" err="1"/>
              <a:t>romské</a:t>
            </a:r>
            <a:r>
              <a:rPr lang="en-US" altLang="cs-CZ" sz="1600" dirty="0"/>
              <a:t> populace, </a:t>
            </a:r>
            <a:r>
              <a:rPr lang="en-US" altLang="cs-CZ" sz="1600" dirty="0" err="1"/>
              <a:t>ekologická</a:t>
            </a:r>
            <a:r>
              <a:rPr lang="en-US" altLang="cs-CZ" sz="1600" dirty="0"/>
              <a:t> </a:t>
            </a:r>
            <a:r>
              <a:rPr lang="en-US" altLang="cs-CZ" sz="1600" dirty="0" err="1"/>
              <a:t>osvěta</a:t>
            </a:r>
            <a:r>
              <a:rPr lang="en-US" altLang="cs-CZ" sz="1600" dirty="0"/>
              <a:t>…) </a:t>
            </a:r>
            <a:r>
              <a:rPr lang="en-US" altLang="cs-CZ" sz="1600" dirty="0" err="1"/>
              <a:t>či</a:t>
            </a:r>
            <a:r>
              <a:rPr lang="en-US" altLang="cs-CZ" sz="1600" dirty="0"/>
              <a:t> </a:t>
            </a:r>
            <a:r>
              <a:rPr lang="en-US" altLang="cs-CZ" sz="1600" dirty="0" err="1"/>
              <a:t>marginálních</a:t>
            </a:r>
            <a:r>
              <a:rPr lang="en-US" altLang="cs-CZ" sz="1600" dirty="0"/>
              <a:t> segment </a:t>
            </a:r>
            <a:r>
              <a:rPr lang="en-US" altLang="cs-CZ" sz="1600" dirty="0" err="1"/>
              <a:t>veřejných</a:t>
            </a:r>
            <a:r>
              <a:rPr lang="en-US" altLang="cs-CZ" sz="1600" dirty="0"/>
              <a:t> </a:t>
            </a:r>
            <a:r>
              <a:rPr lang="en-US" altLang="cs-CZ" sz="1600" dirty="0" err="1" smtClean="0"/>
              <a:t>služeb</a:t>
            </a:r>
            <a:endParaRPr lang="cs-CZ" altLang="cs-CZ" sz="1600" dirty="0"/>
          </a:p>
        </p:txBody>
      </p:sp>
      <p:sp>
        <p:nvSpPr>
          <p:cNvPr id="1126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26956-CD14-40CD-9284-855468366369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 rotWithShape="1">
          <a:blip r:embed="rId3"/>
          <a:srcRect t="10246"/>
          <a:stretch/>
        </p:blipFill>
        <p:spPr>
          <a:xfrm>
            <a:off x="722313" y="2083323"/>
            <a:ext cx="3585736" cy="1516952"/>
          </a:xfrm>
          <a:prstGeom prst="rect">
            <a:avLst/>
          </a:prstGeom>
        </p:spPr>
      </p:pic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113105618"/>
              </p:ext>
            </p:extLst>
          </p:nvPr>
        </p:nvGraphicFramePr>
        <p:xfrm>
          <a:off x="4308049" y="1852590"/>
          <a:ext cx="3713318" cy="1935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76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cap="none" dirty="0" err="1" smtClean="0"/>
              <a:t>Nepřímá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podpora</a:t>
            </a:r>
            <a:r>
              <a:rPr lang="en-US" sz="2400" cap="none" dirty="0" smtClean="0"/>
              <a:t> z </a:t>
            </a:r>
            <a:r>
              <a:rPr lang="en-US" sz="2400" cap="none" dirty="0" err="1" smtClean="0"/>
              <a:t>veřejných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rozpočtů</a:t>
            </a:r>
            <a:endParaRPr lang="cs-CZ" sz="2400" cap="none" dirty="0"/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2" y="1698625"/>
            <a:ext cx="7977427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 smtClean="0"/>
              <a:t>neřímá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podpora</a:t>
            </a:r>
            <a:r>
              <a:rPr lang="en-US" altLang="cs-CZ" sz="18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 smtClean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endParaRPr lang="en-US" altLang="cs-CZ" dirty="0"/>
          </a:p>
          <a:p>
            <a:pPr>
              <a:defRPr/>
            </a:pPr>
            <a:r>
              <a:rPr lang="en-US" altLang="cs-CZ" sz="1200" dirty="0" smtClean="0"/>
              <a:t>	</a:t>
            </a:r>
            <a:endParaRPr lang="cs-CZ" altLang="cs-CZ" sz="1200" dirty="0" smtClean="0"/>
          </a:p>
          <a:p>
            <a:pPr>
              <a:defRPr/>
            </a:pPr>
            <a:r>
              <a:rPr lang="cs-CZ" altLang="cs-CZ" sz="1200" dirty="0" smtClean="0"/>
              <a:t>               </a:t>
            </a:r>
            <a:r>
              <a:rPr lang="en-US" altLang="cs-CZ" sz="1200" dirty="0" smtClean="0"/>
              <a:t>(</a:t>
            </a:r>
            <a:r>
              <a:rPr lang="en-US" altLang="cs-CZ" sz="1200" dirty="0" err="1"/>
              <a:t>Prouzová</a:t>
            </a:r>
            <a:r>
              <a:rPr lang="en-US" altLang="cs-CZ" sz="1200" dirty="0"/>
              <a:t>, Z.; </a:t>
            </a:r>
            <a:r>
              <a:rPr lang="en-US" altLang="cs-CZ" sz="1200" dirty="0" smtClean="0"/>
              <a:t>20</a:t>
            </a:r>
            <a:r>
              <a:rPr lang="cs-CZ" altLang="cs-CZ" sz="1200" dirty="0" smtClean="0"/>
              <a:t>1</a:t>
            </a:r>
            <a:r>
              <a:rPr lang="en-US" altLang="cs-CZ" sz="1200" dirty="0" smtClean="0"/>
              <a:t>5)</a:t>
            </a:r>
          </a:p>
          <a:p>
            <a:pPr>
              <a:defRPr/>
            </a:pPr>
            <a:endParaRPr lang="en-US" altLang="cs-CZ" sz="12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altLang="cs-CZ" sz="1800" dirty="0" err="1"/>
              <a:t>n</a:t>
            </a:r>
            <a:r>
              <a:rPr lang="en-US" altLang="cs-CZ" sz="1800" dirty="0" err="1" smtClean="0"/>
              <a:t>ejčastěji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ve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formě</a:t>
            </a:r>
            <a:r>
              <a:rPr lang="en-US" altLang="cs-CZ" sz="1800" dirty="0" smtClean="0"/>
              <a:t>:</a:t>
            </a:r>
          </a:p>
          <a:p>
            <a:pPr marL="60325" lvl="1">
              <a:defRPr/>
            </a:pPr>
            <a:r>
              <a:rPr lang="en-US" altLang="cs-CZ" sz="1600" dirty="0" smtClean="0"/>
              <a:t>1) </a:t>
            </a:r>
            <a:r>
              <a:rPr lang="en-US" altLang="cs-CZ" sz="1600" dirty="0" err="1" smtClean="0"/>
              <a:t>možnosti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využít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komunikační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propagační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kanály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obecní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rozhlas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nástěnka</a:t>
            </a:r>
            <a:r>
              <a:rPr lang="en-US" altLang="cs-CZ" sz="1600" dirty="0" smtClean="0"/>
              <a:t>, www)</a:t>
            </a:r>
          </a:p>
          <a:p>
            <a:pPr marL="60325" lvl="1">
              <a:defRPr/>
            </a:pPr>
            <a:r>
              <a:rPr lang="en-US" altLang="cs-CZ" sz="1600" dirty="0" smtClean="0"/>
              <a:t>2) </a:t>
            </a: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či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zapůjčení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majetku</a:t>
            </a:r>
            <a:r>
              <a:rPr lang="en-US" altLang="cs-CZ" sz="1600" dirty="0" smtClean="0"/>
              <a:t> a </a:t>
            </a:r>
            <a:r>
              <a:rPr lang="en-US" altLang="cs-CZ" sz="1600" dirty="0" err="1" smtClean="0"/>
              <a:t>zdrojů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obce</a:t>
            </a:r>
            <a:r>
              <a:rPr lang="en-US" altLang="cs-CZ" sz="1600" dirty="0" smtClean="0"/>
              <a:t> (</a:t>
            </a:r>
            <a:r>
              <a:rPr lang="en-US" altLang="cs-CZ" sz="1600" dirty="0" err="1" smtClean="0"/>
              <a:t>pronájem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technické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vybavení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čas</a:t>
            </a:r>
            <a:r>
              <a:rPr lang="en-US" altLang="cs-CZ" sz="1600" dirty="0" smtClean="0"/>
              <a:t>)</a:t>
            </a:r>
          </a:p>
          <a:p>
            <a:pPr marL="60325" lvl="1">
              <a:defRPr/>
            </a:pPr>
            <a:r>
              <a:rPr lang="en-US" altLang="cs-CZ" sz="1600" dirty="0" smtClean="0"/>
              <a:t>3) </a:t>
            </a:r>
            <a:r>
              <a:rPr lang="en-US" altLang="cs-CZ" sz="1600" dirty="0" err="1" smtClean="0"/>
              <a:t>věcné</a:t>
            </a:r>
            <a:r>
              <a:rPr lang="en-US" altLang="cs-CZ" sz="1600" dirty="0" smtClean="0"/>
              <a:t> </a:t>
            </a:r>
            <a:r>
              <a:rPr lang="cs-CZ" altLang="cs-CZ" sz="1600" dirty="0" smtClean="0"/>
              <a:t>a finanční </a:t>
            </a:r>
            <a:r>
              <a:rPr lang="en-US" altLang="cs-CZ" sz="1600" dirty="0" err="1" smtClean="0"/>
              <a:t>dary</a:t>
            </a:r>
            <a:endParaRPr lang="en-US" altLang="cs-CZ" sz="1600" dirty="0" smtClean="0"/>
          </a:p>
          <a:p>
            <a:pPr marL="60325" lvl="1">
              <a:defRPr/>
            </a:pPr>
            <a:r>
              <a:rPr lang="en-US" altLang="cs-CZ" sz="1600" dirty="0" smtClean="0"/>
              <a:t>…</a:t>
            </a:r>
          </a:p>
          <a:p>
            <a:pPr marL="60325" lvl="1">
              <a:defRPr/>
            </a:pPr>
            <a:r>
              <a:rPr lang="en-US" altLang="cs-CZ" sz="1600" dirty="0"/>
              <a:t>X</a:t>
            </a:r>
            <a:r>
              <a:rPr lang="en-US" altLang="cs-CZ" sz="1600" dirty="0" smtClean="0"/>
              <a:t>) </a:t>
            </a:r>
            <a:r>
              <a:rPr lang="en-US" altLang="cs-CZ" sz="1600" dirty="0" err="1" smtClean="0"/>
              <a:t>osvobození</a:t>
            </a:r>
            <a:r>
              <a:rPr lang="en-US" altLang="cs-CZ" sz="1600" dirty="0" smtClean="0"/>
              <a:t> od </a:t>
            </a:r>
            <a:r>
              <a:rPr lang="en-US" altLang="cs-CZ" sz="1600" dirty="0" err="1" smtClean="0"/>
              <a:t>místních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poplatků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slevy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na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daních</a:t>
            </a:r>
            <a:endParaRPr lang="cs-CZ" altLang="cs-CZ" sz="1200" dirty="0" smtClean="0"/>
          </a:p>
        </p:txBody>
      </p:sp>
      <p:sp>
        <p:nvSpPr>
          <p:cNvPr id="1229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8B53E9-D6CA-4B45-B44F-00BD9508EAE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3" y="1913577"/>
            <a:ext cx="3566883" cy="220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86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cap="none" dirty="0" err="1" smtClean="0"/>
              <a:t>Rozbor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financování</a:t>
            </a:r>
            <a:r>
              <a:rPr lang="en-US" sz="2400" cap="none" dirty="0" smtClean="0"/>
              <a:t> NNO I. (</a:t>
            </a:r>
            <a:r>
              <a:rPr lang="en-US" sz="2400" cap="none" dirty="0"/>
              <a:t>O</a:t>
            </a:r>
            <a:r>
              <a:rPr lang="cs-CZ" sz="2400" cap="none" dirty="0" smtClean="0"/>
              <a:t> čem je?</a:t>
            </a:r>
            <a:r>
              <a:rPr lang="en-US" sz="2400" cap="none" dirty="0" smtClean="0"/>
              <a:t>)</a:t>
            </a:r>
            <a:endParaRPr lang="cs-CZ" sz="2400" cap="none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o NNO v roce 2016: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celkem 132.953 subjektů (na jednu NNO v ČR připadá 79 obyvatel)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pracovní úvazky FTE: 104.277 (2,04 %)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/>
              <a:t>d</a:t>
            </a:r>
            <a:r>
              <a:rPr lang="cs-CZ" altLang="cs-CZ" sz="1600" dirty="0" smtClean="0"/>
              <a:t>obrovolníci FTE: 26.102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podíl na tvorbě HDP: 1,66 %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8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Rozbor financování nestátních neziskových organizací z veřejných rozpočtů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zpracováno pro RVNNO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zahrnuje jen vybrané právní formy NNO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zabývá se alokovanými prostředky ve formě dotací (vč. spolufinancování                     z EU a EHP) a veřejných zakázek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pracuje se státním rozpočtem, rozpočty krajů a hl. m. Prahy, rozpočty obcí                a rozpočty státních fondů</a:t>
            </a:r>
            <a:endParaRPr lang="en-US" altLang="cs-CZ" sz="16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sz="2400" cap="none" dirty="0" err="1" smtClean="0"/>
              <a:t>Rozbor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financování</a:t>
            </a:r>
            <a:r>
              <a:rPr lang="en-US" sz="2400" cap="none" dirty="0" smtClean="0"/>
              <a:t> NNO I</a:t>
            </a:r>
            <a:r>
              <a:rPr lang="cs-CZ" sz="2400" cap="none" dirty="0" smtClean="0"/>
              <a:t>I</a:t>
            </a:r>
            <a:r>
              <a:rPr lang="en-US" sz="2400" cap="none" dirty="0" smtClean="0"/>
              <a:t>.</a:t>
            </a:r>
            <a:r>
              <a:rPr lang="cs-CZ" sz="2400" cap="none" dirty="0" smtClean="0"/>
              <a:t> </a:t>
            </a:r>
            <a:r>
              <a:rPr lang="en-US" sz="2400" cap="none" dirty="0" smtClean="0"/>
              <a:t>(</a:t>
            </a:r>
            <a:r>
              <a:rPr lang="en-US" sz="2400" cap="none" dirty="0"/>
              <a:t>O</a:t>
            </a:r>
            <a:r>
              <a:rPr lang="cs-CZ" sz="2400" cap="none" dirty="0" err="1" smtClean="0"/>
              <a:t>becně</a:t>
            </a:r>
            <a:r>
              <a:rPr lang="en-US" sz="2400" cap="none" dirty="0"/>
              <a:t>)</a:t>
            </a:r>
            <a:endParaRPr lang="cs-CZ" sz="2400" cap="none" dirty="0"/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179888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nadačním subjektům, spolků, pobočným spolkům, obecně prospěšným společnostem, ústavům, účelovým zařízením církví, školským právnickým osobám a zájmovým sdružením právnických osob bylo v roce 2015*: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 smtClean="0"/>
              <a:t>poskytnuto ve </a:t>
            </a:r>
            <a:r>
              <a:rPr lang="en-US" altLang="cs-CZ" sz="1400" dirty="0" err="1" smtClean="0"/>
              <a:t>formě</a:t>
            </a:r>
            <a:r>
              <a:rPr lang="en-US" altLang="cs-CZ" sz="1400" dirty="0" smtClean="0"/>
              <a:t> </a:t>
            </a:r>
            <a:r>
              <a:rPr lang="en-US" altLang="cs-CZ" sz="1400" dirty="0" err="1" smtClean="0"/>
              <a:t>dotací</a:t>
            </a:r>
            <a:r>
              <a:rPr lang="en-US" altLang="cs-CZ" sz="1400" dirty="0" smtClean="0"/>
              <a:t> </a:t>
            </a:r>
            <a:r>
              <a:rPr lang="cs-CZ" altLang="cs-CZ" sz="1400" dirty="0" smtClean="0"/>
              <a:t>16.480,4 mil. Kč</a:t>
            </a:r>
          </a:p>
          <a:p>
            <a:r>
              <a:rPr lang="cs-CZ" altLang="cs-CZ" sz="1400" dirty="0" smtClean="0"/>
              <a:t>                (zahrnuje všechny úrovně rozpočtů)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cs-CZ" altLang="cs-CZ" sz="1400" dirty="0"/>
              <a:t>z</a:t>
            </a:r>
            <a:r>
              <a:rPr lang="cs-CZ" altLang="cs-CZ" sz="1400" dirty="0" smtClean="0"/>
              <a:t>adáno </a:t>
            </a:r>
            <a:r>
              <a:rPr lang="en-US" altLang="cs-CZ" sz="1400" dirty="0" smtClean="0"/>
              <a:t>580 </a:t>
            </a:r>
            <a:r>
              <a:rPr lang="cs-CZ" altLang="cs-CZ" sz="1400" dirty="0" smtClean="0"/>
              <a:t>veřejných zakázek </a:t>
            </a:r>
            <a:r>
              <a:rPr lang="en-US" altLang="cs-CZ" sz="1400" dirty="0" err="1" smtClean="0"/>
              <a:t>ve</a:t>
            </a:r>
            <a:r>
              <a:rPr lang="en-US" altLang="cs-CZ" sz="1400" dirty="0" smtClean="0"/>
              <a:t> </a:t>
            </a:r>
            <a:r>
              <a:rPr lang="en-US" altLang="cs-CZ" sz="1400" dirty="0" err="1" smtClean="0"/>
              <a:t>výši</a:t>
            </a:r>
            <a:r>
              <a:rPr lang="en-US" altLang="cs-CZ" sz="1400" dirty="0" smtClean="0"/>
              <a:t> 138,8 mil. K</a:t>
            </a:r>
            <a:r>
              <a:rPr lang="cs-CZ" altLang="cs-CZ" sz="1400" dirty="0" smtClean="0"/>
              <a:t>č vč. DPH</a:t>
            </a:r>
            <a:endParaRPr lang="cs-CZ" altLang="cs-CZ" sz="1400" dirty="0"/>
          </a:p>
          <a:p>
            <a:r>
              <a:rPr lang="cs-CZ" altLang="cs-CZ" sz="1400" dirty="0" smtClean="0"/>
              <a:t>                (zahrnuje státní rozpočet</a:t>
            </a:r>
            <a:r>
              <a:rPr lang="en-US" altLang="cs-CZ" sz="1400" dirty="0" smtClean="0"/>
              <a:t> a </a:t>
            </a:r>
            <a:r>
              <a:rPr lang="cs-CZ" altLang="cs-CZ" sz="1400" dirty="0" smtClean="0"/>
              <a:t>rozpočty krajů vč. hl. m. Prahy)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altLang="cs-CZ" sz="1600" dirty="0" smtClean="0"/>
          </a:p>
          <a:p>
            <a:endParaRPr lang="cs-CZ" altLang="cs-CZ" sz="1600" dirty="0"/>
          </a:p>
          <a:p>
            <a:r>
              <a:rPr lang="cs-CZ" altLang="cs-CZ" sz="1000" dirty="0" smtClean="0"/>
              <a:t>* NNO v daných právních formách bylo v roce 2015 117.399, z toho: </a:t>
            </a:r>
            <a:r>
              <a:rPr lang="en-US" altLang="cs-CZ" sz="1000" dirty="0" smtClean="0"/>
              <a:t>82.597 </a:t>
            </a:r>
            <a:r>
              <a:rPr lang="en-US" altLang="cs-CZ" sz="1000" dirty="0" err="1" smtClean="0"/>
              <a:t>z.s</a:t>
            </a:r>
            <a:r>
              <a:rPr lang="en-US" altLang="cs-CZ" sz="1000" dirty="0" smtClean="0"/>
              <a:t>., 24.739 </a:t>
            </a:r>
            <a:r>
              <a:rPr lang="en-US" altLang="cs-CZ" sz="1000" dirty="0" err="1" smtClean="0"/>
              <a:t>pobočných</a:t>
            </a:r>
            <a:r>
              <a:rPr lang="en-US" altLang="cs-CZ" sz="1000" dirty="0" smtClean="0"/>
              <a:t> </a:t>
            </a:r>
            <a:r>
              <a:rPr lang="cs-CZ" altLang="cs-CZ" sz="1000" dirty="0" err="1" smtClean="0"/>
              <a:t>z.s</a:t>
            </a:r>
            <a:r>
              <a:rPr lang="cs-CZ" altLang="cs-CZ" sz="1000" dirty="0" smtClean="0"/>
              <a:t>.</a:t>
            </a:r>
            <a:r>
              <a:rPr lang="en-US" altLang="cs-CZ" sz="1000" dirty="0" smtClean="0"/>
              <a:t>, 2.710 </a:t>
            </a:r>
            <a:r>
              <a:rPr lang="en-US" altLang="cs-CZ" sz="1000" dirty="0" err="1" smtClean="0"/>
              <a:t>o.p.s</a:t>
            </a:r>
            <a:r>
              <a:rPr lang="en-US" altLang="cs-CZ" sz="1000" dirty="0" smtClean="0"/>
              <a:t>. 142 </a:t>
            </a:r>
            <a:r>
              <a:rPr lang="en-US" altLang="cs-CZ" sz="1000" dirty="0" err="1" smtClean="0"/>
              <a:t>z.ú</a:t>
            </a:r>
            <a:r>
              <a:rPr lang="en-US" altLang="cs-CZ" sz="1000" dirty="0" smtClean="0"/>
              <a:t>., 490 </a:t>
            </a:r>
            <a:r>
              <a:rPr lang="en-US" altLang="cs-CZ" sz="1000" dirty="0" err="1" smtClean="0"/>
              <a:t>nadací</a:t>
            </a:r>
            <a:r>
              <a:rPr lang="en-US" altLang="cs-CZ" sz="1000" dirty="0" smtClean="0"/>
              <a:t>, 1.331 </a:t>
            </a:r>
            <a:r>
              <a:rPr lang="en-US" altLang="cs-CZ" sz="1000" dirty="0" err="1" smtClean="0"/>
              <a:t>nadačních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fondů</a:t>
            </a:r>
            <a:r>
              <a:rPr lang="en-US" altLang="cs-CZ" sz="1000" dirty="0" smtClean="0"/>
              <a:t>, 232 </a:t>
            </a:r>
            <a:r>
              <a:rPr lang="en-US" altLang="cs-CZ" sz="1000" dirty="0" err="1" smtClean="0"/>
              <a:t>školských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právnických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zařízení</a:t>
            </a:r>
            <a:r>
              <a:rPr lang="en-US" altLang="cs-CZ" sz="1000" dirty="0" smtClean="0"/>
              <a:t>, 1.000 </a:t>
            </a:r>
            <a:r>
              <a:rPr lang="en-US" altLang="cs-CZ" sz="1000" dirty="0" err="1" smtClean="0"/>
              <a:t>zájmových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sdružení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p.o.</a:t>
            </a:r>
            <a:r>
              <a:rPr lang="en-US" altLang="cs-CZ" sz="1000" dirty="0" smtClean="0"/>
              <a:t>, 4.158 </a:t>
            </a:r>
            <a:r>
              <a:rPr lang="en-US" altLang="cs-CZ" sz="1000" dirty="0" err="1" smtClean="0"/>
              <a:t>církevních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právnických</a:t>
            </a:r>
            <a:r>
              <a:rPr lang="en-US" altLang="cs-CZ" sz="1000" dirty="0" smtClean="0"/>
              <a:t> </a:t>
            </a:r>
            <a:r>
              <a:rPr lang="en-US" altLang="cs-CZ" sz="1000" dirty="0" err="1" smtClean="0"/>
              <a:t>osob</a:t>
            </a:r>
            <a:endParaRPr lang="en-US" altLang="cs-CZ" sz="1000" dirty="0" smtClean="0"/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533492-7529-4B15-897A-2AD4A2F02EAD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100000"/>
            </a:pPr>
            <a:r>
              <a:rPr lang="cs-CZ" dirty="0" smtClean="0">
                <a:ea typeface="+mn-ea"/>
                <a:cs typeface="+mn-cs"/>
              </a:rPr>
              <a:t>rozdělte do rovnoměrných </a:t>
            </a:r>
            <a:r>
              <a:rPr lang="cs-CZ" dirty="0">
                <a:ea typeface="+mn-ea"/>
                <a:cs typeface="+mn-cs"/>
              </a:rPr>
              <a:t>skupinek: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/>
              <a:t>6. Souhrnné údaje o dotacích poskytnutých NNO z veřejných rozpočtů + vybrané přílohy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2. Dotace poskytnuté NNO ze státního rozpočtu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3. Dotace poskytnuté NNO z rozpočtů krajů a hl. m. Prahy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4. Dotace poskytnuté NNO z rozpočtů obcí (mimo rozpočet hl. m. Prahy)</a:t>
            </a:r>
          </a:p>
          <a:p>
            <a:pPr lvl="1"/>
            <a:endParaRPr lang="cs-CZ" sz="1400" dirty="0" smtClean="0"/>
          </a:p>
          <a:p>
            <a:pPr lvl="1"/>
            <a:r>
              <a:rPr lang="cs-CZ" sz="1400" dirty="0" smtClean="0"/>
              <a:t>5. Dotace poskytnuté NNO ze státních fondů</a:t>
            </a:r>
          </a:p>
          <a:p>
            <a:pPr lvl="1"/>
            <a:endParaRPr lang="cs-CZ" sz="1400" dirty="0"/>
          </a:p>
          <a:p>
            <a:pPr lvl="1"/>
            <a:endParaRPr lang="cs-CZ" sz="1400" dirty="0" smtClean="0"/>
          </a:p>
          <a:p>
            <a:pPr lvl="1"/>
            <a:endParaRPr lang="cs-CZ" sz="1400" dirty="0"/>
          </a:p>
          <a:p>
            <a:endParaRPr lang="cs-CZ" sz="1400" dirty="0" smtClean="0"/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588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úkolu </a:t>
            </a:r>
            <a:r>
              <a:rPr lang="cs-CZ" dirty="0"/>
              <a:t>I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2017713"/>
            <a:ext cx="8324922" cy="4114800"/>
          </a:xfrm>
        </p:spPr>
        <p:txBody>
          <a:bodyPr/>
          <a:lstStyle/>
          <a:p>
            <a:r>
              <a:rPr lang="cs-CZ" dirty="0" smtClean="0"/>
              <a:t>ve skupinkách:</a:t>
            </a:r>
          </a:p>
          <a:p>
            <a:pPr lvl="1"/>
            <a:r>
              <a:rPr lang="cs-CZ" sz="1400" dirty="0" smtClean="0"/>
              <a:t>nastudujte příslušnou kapitolu Rozboru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 smtClean="0"/>
              <a:t>prostřednictvím rýže znázorněte základní zjištění </a:t>
            </a:r>
          </a:p>
          <a:p>
            <a:pPr marL="457200" lvl="1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(především: původce a odvětví adresáta podpory)</a:t>
            </a:r>
          </a:p>
          <a:p>
            <a:pPr lvl="1"/>
            <a:endParaRPr lang="cs-CZ" sz="1400" dirty="0" smtClean="0"/>
          </a:p>
          <a:p>
            <a:pPr lvl="1"/>
            <a:r>
              <a:rPr lang="en-US" sz="1400" dirty="0" smtClean="0"/>
              <a:t>k </a:t>
            </a:r>
            <a:r>
              <a:rPr lang="en-US" sz="1400" dirty="0" err="1" smtClean="0"/>
              <a:t>rýžovému</a:t>
            </a:r>
            <a:r>
              <a:rPr lang="en-US" sz="1400" dirty="0" smtClean="0"/>
              <a:t> </a:t>
            </a:r>
            <a:r>
              <a:rPr lang="en-US" sz="1400" dirty="0" err="1" smtClean="0"/>
              <a:t>zobrazení</a:t>
            </a:r>
            <a:r>
              <a:rPr lang="en-US" sz="1400" dirty="0" smtClean="0"/>
              <a:t> </a:t>
            </a:r>
            <a:r>
              <a:rPr lang="en-US" sz="1400" dirty="0" err="1" smtClean="0"/>
              <a:t>si</a:t>
            </a:r>
            <a:r>
              <a:rPr lang="en-US" sz="1400" dirty="0" smtClean="0"/>
              <a:t> </a:t>
            </a:r>
            <a:r>
              <a:rPr lang="en-US" sz="1400" dirty="0" err="1" smtClean="0"/>
              <a:t>připravte</a:t>
            </a:r>
            <a:r>
              <a:rPr lang="en-US" sz="1400" dirty="0" smtClean="0"/>
              <a:t> </a:t>
            </a:r>
            <a:r>
              <a:rPr lang="en-US" sz="1400" dirty="0" err="1" smtClean="0"/>
              <a:t>slovní</a:t>
            </a:r>
            <a:r>
              <a:rPr lang="en-US" sz="1400" dirty="0" smtClean="0"/>
              <a:t> </a:t>
            </a:r>
            <a:r>
              <a:rPr lang="en-US" sz="1400" dirty="0" err="1" smtClean="0"/>
              <a:t>komentář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(</a:t>
            </a:r>
            <a:r>
              <a:rPr lang="en-US" sz="1400" dirty="0" err="1" smtClean="0"/>
              <a:t>meziroční</a:t>
            </a:r>
            <a:r>
              <a:rPr lang="en-US" sz="1400" dirty="0" smtClean="0"/>
              <a:t> </a:t>
            </a:r>
            <a:r>
              <a:rPr lang="en-US" sz="1400" dirty="0" err="1" smtClean="0"/>
              <a:t>změny</a:t>
            </a:r>
            <a:r>
              <a:rPr lang="en-US" sz="1400" dirty="0" smtClean="0"/>
              <a:t> </a:t>
            </a:r>
            <a:r>
              <a:rPr lang="en-US" sz="1400" dirty="0" err="1" smtClean="0"/>
              <a:t>proti</a:t>
            </a:r>
            <a:r>
              <a:rPr lang="en-US" sz="1400" dirty="0" smtClean="0"/>
              <a:t> </a:t>
            </a:r>
            <a:r>
              <a:rPr lang="en-US" sz="1400" dirty="0" err="1" smtClean="0"/>
              <a:t>roku</a:t>
            </a:r>
            <a:r>
              <a:rPr lang="en-US" sz="1400" dirty="0" smtClean="0"/>
              <a:t> </a:t>
            </a:r>
            <a:r>
              <a:rPr lang="en-US" sz="1400" dirty="0" smtClean="0"/>
              <a:t>2014</a:t>
            </a:r>
            <a:r>
              <a:rPr lang="cs-CZ" sz="1400" dirty="0"/>
              <a:t>)</a:t>
            </a:r>
            <a:endParaRPr lang="en-US" sz="1400" dirty="0" smtClean="0"/>
          </a:p>
          <a:p>
            <a:pPr lvl="1"/>
            <a:endParaRPr lang="en-US" sz="1400" dirty="0"/>
          </a:p>
          <a:p>
            <a:pPr lvl="1"/>
            <a:r>
              <a:rPr lang="cs-CZ" sz="1400" dirty="0" smtClean="0"/>
              <a:t>vyberte další podrobnosti, zajímavosti a „perličky“, které by Vašim kolegyním a kolegům neměly uniknout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dirty="0" smtClean="0"/>
              <a:t>„vraťte“ se za 30 minut s připravenou </a:t>
            </a:r>
            <a:r>
              <a:rPr lang="cs-CZ" dirty="0" smtClean="0"/>
              <a:t>„rýžovou prezentací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16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275136"/>
          </a:xfrm>
        </p:spPr>
        <p:txBody>
          <a:bodyPr/>
          <a:lstStyle/>
          <a:p>
            <a:r>
              <a:rPr lang="cs-CZ" dirty="0" smtClean="0"/>
              <a:t>Realizace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následně…</a:t>
            </a:r>
            <a:r>
              <a:rPr lang="cs-CZ" dirty="0"/>
              <a:t> p</a:t>
            </a:r>
            <a:r>
              <a:rPr lang="cs-CZ" dirty="0" smtClean="0"/>
              <a:t>rezentace úkolů!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co ještě čekáte?!? Šup do práce…</a:t>
            </a:r>
          </a:p>
          <a:p>
            <a:pPr marL="0" indent="0">
              <a:buNone/>
            </a:pPr>
            <a:r>
              <a:rPr lang="cs-CZ" sz="1400" dirty="0"/>
              <a:t>				</a:t>
            </a:r>
            <a:r>
              <a:rPr lang="cs-CZ" sz="1400" dirty="0" smtClean="0"/>
              <a:t>  (</a:t>
            </a:r>
            <a:r>
              <a:rPr lang="cs-CZ" sz="1400" dirty="0"/>
              <a:t>potkáme se za </a:t>
            </a:r>
            <a:r>
              <a:rPr lang="cs-CZ" sz="1400" dirty="0" smtClean="0"/>
              <a:t>30 </a:t>
            </a:r>
            <a:r>
              <a:rPr lang="cs-CZ" sz="1400" dirty="0"/>
              <a:t>minut, tj. ve </a:t>
            </a:r>
            <a:r>
              <a:rPr lang="cs-CZ" sz="1400" dirty="0">
                <a:solidFill>
                  <a:srgbClr val="FF0000"/>
                </a:solidFill>
              </a:rPr>
              <a:t>XXX</a:t>
            </a:r>
            <a:r>
              <a:rPr lang="cs-CZ" sz="1400" dirty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74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ŠED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  <a:fontScheme name="ŠEDÁ základní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1221</TotalTime>
  <Words>832</Words>
  <Application>Microsoft Office PowerPoint</Application>
  <PresentationFormat>Předvádění na obrazovce (4:3)</PresentationFormat>
  <Paragraphs>167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Cambria</vt:lpstr>
      <vt:lpstr>Tahoma</vt:lpstr>
      <vt:lpstr>Trebuchet MS</vt:lpstr>
      <vt:lpstr>Wingdings</vt:lpstr>
      <vt:lpstr>Prezentace_MU_CZ</vt:lpstr>
      <vt:lpstr>Financování NNO z veřejných rozpočtů (přímé a nepřímé)   Jakub Pejcal (322799@mail.muni.cz) Vojtěch Müllner (347683@mail.muni.cz) Centrum pro výzkum neziskového sektoru (cvns.econ.muni.cz)  4. dubna 2018, Brno BPV_ERNO</vt:lpstr>
      <vt:lpstr>Průběh semináře</vt:lpstr>
      <vt:lpstr>Přímá podpora z veřejných rozpočtů</vt:lpstr>
      <vt:lpstr>Nepřímá podpora z veřejných rozpočtů</vt:lpstr>
      <vt:lpstr>Rozbor financování NNO I. (O čem je?)</vt:lpstr>
      <vt:lpstr>Rozbor financování NNO II. (Obecně)</vt:lpstr>
      <vt:lpstr>Zadání úkolu I.</vt:lpstr>
      <vt:lpstr>Zadání úkolu II.</vt:lpstr>
      <vt:lpstr>Realizace     a následně… prezentace úkolů!     </vt:lpstr>
      <vt:lpstr>Shrnutí závěrem I. (Původci podpory)</vt:lpstr>
      <vt:lpstr>Shrnutí závěrem II. (Adresáti podpory)</vt:lpstr>
      <vt:lpstr>Shrnutí závěrem III. (Významní adresáti SR)</vt:lpstr>
      <vt:lpstr>Shrnutí závěrem IV. (Významní adresáti KR)</vt:lpstr>
      <vt:lpstr>Shrnutí závěrem V. (Veřejné zakázky)</vt:lpstr>
      <vt:lpstr>Děkujeme za aktivní účast!  Vhodný prostor pro dotazy začíná právě teď!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CIKT</cp:lastModifiedBy>
  <cp:revision>61</cp:revision>
  <cp:lastPrinted>2016-03-09T08:59:26Z</cp:lastPrinted>
  <dcterms:created xsi:type="dcterms:W3CDTF">2015-11-23T07:04:47Z</dcterms:created>
  <dcterms:modified xsi:type="dcterms:W3CDTF">2018-04-04T08:51:35Z</dcterms:modified>
</cp:coreProperties>
</file>