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7" r:id="rId2"/>
    <p:sldId id="259" r:id="rId3"/>
    <p:sldId id="260" r:id="rId4"/>
    <p:sldId id="320" r:id="rId5"/>
    <p:sldId id="322" r:id="rId6"/>
    <p:sldId id="323" r:id="rId7"/>
    <p:sldId id="321" r:id="rId8"/>
    <p:sldId id="312" r:id="rId9"/>
    <p:sldId id="313" r:id="rId10"/>
    <p:sldId id="289" r:id="rId11"/>
    <p:sldId id="290" r:id="rId12"/>
    <p:sldId id="291" r:id="rId13"/>
    <p:sldId id="324" r:id="rId14"/>
    <p:sldId id="325" r:id="rId15"/>
    <p:sldId id="295" r:id="rId16"/>
    <p:sldId id="296" r:id="rId17"/>
    <p:sldId id="300" r:id="rId18"/>
    <p:sldId id="301" r:id="rId19"/>
    <p:sldId id="302" r:id="rId20"/>
    <p:sldId id="303" r:id="rId21"/>
    <p:sldId id="315" r:id="rId22"/>
    <p:sldId id="304" r:id="rId23"/>
    <p:sldId id="305" r:id="rId24"/>
    <p:sldId id="306" r:id="rId25"/>
    <p:sldId id="267" r:id="rId26"/>
    <p:sldId id="317" r:id="rId27"/>
    <p:sldId id="318" r:id="rId28"/>
    <p:sldId id="319" r:id="rId29"/>
    <p:sldId id="268" r:id="rId30"/>
    <p:sldId id="276" r:id="rId31"/>
    <p:sldId id="269" r:id="rId32"/>
    <p:sldId id="270" r:id="rId33"/>
    <p:sldId id="271" r:id="rId34"/>
    <p:sldId id="277" r:id="rId35"/>
    <p:sldId id="278" r:id="rId36"/>
    <p:sldId id="279" r:id="rId37"/>
    <p:sldId id="280" r:id="rId38"/>
    <p:sldId id="281" r:id="rId39"/>
    <p:sldId id="282" r:id="rId40"/>
    <p:sldId id="283" r:id="rId41"/>
    <p:sldId id="284" r:id="rId42"/>
    <p:sldId id="285" r:id="rId43"/>
    <p:sldId id="286" r:id="rId44"/>
    <p:sldId id="316" r:id="rId45"/>
    <p:sldId id="287" r:id="rId46"/>
    <p:sldId id="288" r:id="rId4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E3D18-F5A8-4163-A7C4-54EA529D7D55}" type="datetimeFigureOut">
              <a:rPr lang="cs-CZ" smtClean="0"/>
              <a:t>09.04.2018</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55D08-BFD6-4C27-980C-B88A733E4C30}" type="slidenum">
              <a:rPr lang="cs-CZ" smtClean="0"/>
              <a:t>‹#›</a:t>
            </a:fld>
            <a:endParaRPr lang="cs-CZ"/>
          </a:p>
        </p:txBody>
      </p:sp>
    </p:spTree>
    <p:extLst>
      <p:ext uri="{BB962C8B-B14F-4D97-AF65-F5344CB8AC3E}">
        <p14:creationId xmlns:p14="http://schemas.microsoft.com/office/powerpoint/2010/main" val="2091347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p:cNvSpPr>
            <a:spLocks noGrp="1" noRot="1" noChangeAspect="1" noTextEdit="1"/>
          </p:cNvSpPr>
          <p:nvPr>
            <p:ph type="sldImg"/>
          </p:nvPr>
        </p:nvSpPr>
        <p:spPr>
          <a:xfrm>
            <a:off x="139700" y="768350"/>
            <a:ext cx="6819900" cy="3836988"/>
          </a:xfrm>
          <a:ln/>
        </p:spPr>
      </p:sp>
      <p:sp>
        <p:nvSpPr>
          <p:cNvPr id="29698" name="Notizenplatzhalter 2"/>
          <p:cNvSpPr>
            <a:spLocks noGrp="1"/>
          </p:cNvSpPr>
          <p:nvPr>
            <p:ph type="body" idx="1"/>
          </p:nvPr>
        </p:nvSpPr>
        <p:spPr>
          <a:noFill/>
          <a:ln/>
        </p:spPr>
        <p:txBody>
          <a:bodyPr/>
          <a:lstStyle/>
          <a:p>
            <a:pPr eaLnBrk="1" hangingPunct="1"/>
            <a:endParaRPr lang="nb-NO" smtClean="0"/>
          </a:p>
        </p:txBody>
      </p:sp>
      <p:sp>
        <p:nvSpPr>
          <p:cNvPr id="29699" name="Foliennummernplatzhalter 3"/>
          <p:cNvSpPr>
            <a:spLocks noGrp="1"/>
          </p:cNvSpPr>
          <p:nvPr>
            <p:ph type="sldNum" sz="quarter" idx="5"/>
          </p:nvPr>
        </p:nvSpPr>
        <p:spPr>
          <a:noFill/>
        </p:spPr>
        <p:txBody>
          <a:bodyPr/>
          <a:lstStyle/>
          <a:p>
            <a:fld id="{8B832669-02CC-46F5-8BE1-7182CFE2492C}" type="slidenum">
              <a:rPr lang="de-DE" smtClean="0">
                <a:cs typeface="Arial" charset="0"/>
              </a:rPr>
              <a:pPr/>
              <a:t>1</a:t>
            </a:fld>
            <a:endParaRPr lang="de-DE" smtClean="0">
              <a:cs typeface="Arial" charset="0"/>
            </a:endParaRPr>
          </a:p>
        </p:txBody>
      </p:sp>
    </p:spTree>
    <p:extLst>
      <p:ext uri="{BB962C8B-B14F-4D97-AF65-F5344CB8AC3E}">
        <p14:creationId xmlns:p14="http://schemas.microsoft.com/office/powerpoint/2010/main" val="2309526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30</a:t>
            </a:fld>
            <a:endParaRPr lang="en-GB"/>
          </a:p>
        </p:txBody>
      </p:sp>
    </p:spTree>
    <p:extLst>
      <p:ext uri="{BB962C8B-B14F-4D97-AF65-F5344CB8AC3E}">
        <p14:creationId xmlns:p14="http://schemas.microsoft.com/office/powerpoint/2010/main" val="232852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34</a:t>
            </a:fld>
            <a:endParaRPr lang="en-GB"/>
          </a:p>
        </p:txBody>
      </p:sp>
    </p:spTree>
    <p:extLst>
      <p:ext uri="{BB962C8B-B14F-4D97-AF65-F5344CB8AC3E}">
        <p14:creationId xmlns:p14="http://schemas.microsoft.com/office/powerpoint/2010/main" val="487075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37</a:t>
            </a:fld>
            <a:endParaRPr lang="en-GB"/>
          </a:p>
        </p:txBody>
      </p:sp>
    </p:spTree>
    <p:extLst>
      <p:ext uri="{BB962C8B-B14F-4D97-AF65-F5344CB8AC3E}">
        <p14:creationId xmlns:p14="http://schemas.microsoft.com/office/powerpoint/2010/main" val="45996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40</a:t>
            </a:fld>
            <a:endParaRPr lang="en-GB"/>
          </a:p>
        </p:txBody>
      </p:sp>
    </p:spTree>
    <p:extLst>
      <p:ext uri="{BB962C8B-B14F-4D97-AF65-F5344CB8AC3E}">
        <p14:creationId xmlns:p14="http://schemas.microsoft.com/office/powerpoint/2010/main" val="174460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r>
              <a:rPr lang="de-DE" dirty="0" smtClean="0"/>
              <a:t>Kurze verbale Ausführungen zu den einzelnen Punkten </a:t>
            </a:r>
            <a:r>
              <a:rPr lang="de-DE" dirty="0" err="1" smtClean="0"/>
              <a:t>inc</a:t>
            </a:r>
            <a:r>
              <a:rPr lang="de-DE" dirty="0" smtClean="0"/>
              <a:t> Beispiele – </a:t>
            </a:r>
            <a:r>
              <a:rPr lang="de-DE" dirty="0" err="1" smtClean="0"/>
              <a:t>ggfs</a:t>
            </a:r>
            <a:r>
              <a:rPr lang="de-DE" dirty="0" smtClean="0"/>
              <a:t> auch </a:t>
            </a:r>
            <a:r>
              <a:rPr lang="de-DE" dirty="0" err="1" smtClean="0"/>
              <a:t>unterscheidung</a:t>
            </a:r>
            <a:r>
              <a:rPr lang="de-DE" dirty="0" smtClean="0"/>
              <a:t> zwischen SE und SI</a:t>
            </a:r>
          </a:p>
        </p:txBody>
      </p:sp>
    </p:spTree>
    <p:extLst>
      <p:ext uri="{BB962C8B-B14F-4D97-AF65-F5344CB8AC3E}">
        <p14:creationId xmlns:p14="http://schemas.microsoft.com/office/powerpoint/2010/main" val="2702577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cs-CZ" smtClean="0"/>
              <a:t>Kliknutím lze upravit styl.</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4C361ECC-ED63-4C62-AD65-3BEF80589CF1}" type="datetimeFigureOut">
              <a:rPr lang="cs-CZ" smtClean="0"/>
              <a:t>09.04.2018</a:t>
            </a:fld>
            <a:endParaRPr lang="cs-CZ"/>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cs-CZ"/>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A898A4CD-44CD-4163-83A4-4BEDDDFB4F90}" type="slidenum">
              <a:rPr lang="cs-CZ" smtClean="0"/>
              <a:t>‹#›</a:t>
            </a:fld>
            <a:endParaRPr lang="cs-CZ"/>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9841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4C361ECC-ED63-4C62-AD65-3BEF80589CF1}" type="datetimeFigureOut">
              <a:rPr lang="cs-CZ" smtClean="0"/>
              <a:t>09.04.2018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646151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4C361ECC-ED63-4C62-AD65-3BEF80589CF1}" type="datetimeFigureOut">
              <a:rPr lang="cs-CZ" smtClean="0"/>
              <a:t>09.04.2018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293255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4C361ECC-ED63-4C62-AD65-3BEF80589CF1}" type="datetimeFigureOut">
              <a:rPr lang="cs-CZ" smtClean="0"/>
              <a:t>09.04.2018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2557000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C361ECC-ED63-4C62-AD65-3BEF80589CF1}" type="datetimeFigureOut">
              <a:rPr lang="cs-CZ" smtClean="0"/>
              <a:t>09.04.2018</a:t>
            </a:fld>
            <a:endParaRPr lang="cs-CZ"/>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cs-CZ"/>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A898A4CD-44CD-4163-83A4-4BEDDDFB4F90}" type="slidenum">
              <a:rPr lang="cs-CZ" smtClean="0"/>
              <a:t>‹#›</a:t>
            </a:fld>
            <a:endParaRPr lang="cs-CZ"/>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72325642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4C361ECC-ED63-4C62-AD65-3BEF80589CF1}" type="datetimeFigureOut">
              <a:rPr lang="cs-CZ" smtClean="0"/>
              <a:t>09.04.2018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2445186175"/>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1257300" y="2909102"/>
            <a:ext cx="4800600" cy="299639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633864" y="2909102"/>
            <a:ext cx="4800600" cy="299639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4C361ECC-ED63-4C62-AD65-3BEF80589CF1}" type="datetimeFigureOut">
              <a:rPr lang="cs-CZ" smtClean="0"/>
              <a:t>09.04.2018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1626609043"/>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4C361ECC-ED63-4C62-AD65-3BEF80589CF1}" type="datetimeFigureOut">
              <a:rPr lang="cs-CZ" smtClean="0"/>
              <a:t>09.04.2018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371062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61ECC-ED63-4C62-AD65-3BEF80589CF1}" type="datetimeFigureOut">
              <a:rPr lang="cs-CZ" smtClean="0"/>
              <a:t>09.04.2018</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378399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cs-CZ" smtClean="0"/>
              <a:t>Kliknutím lze upravit styl.</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a:xfrm>
            <a:off x="765051" y="6375679"/>
            <a:ext cx="1233355" cy="348462"/>
          </a:xfrm>
        </p:spPr>
        <p:txBody>
          <a:bodyPr/>
          <a:lstStyle/>
          <a:p>
            <a:fld id="{4C361ECC-ED63-4C62-AD65-3BEF80589CF1}" type="datetimeFigureOut">
              <a:rPr lang="cs-CZ" smtClean="0"/>
              <a:t>09.04.2018</a:t>
            </a:fld>
            <a:endParaRPr lang="cs-CZ"/>
          </a:p>
        </p:txBody>
      </p:sp>
      <p:sp>
        <p:nvSpPr>
          <p:cNvPr id="6" name="Footer Placeholder 5"/>
          <p:cNvSpPr>
            <a:spLocks noGrp="1"/>
          </p:cNvSpPr>
          <p:nvPr>
            <p:ph type="ftr" sz="quarter" idx="11"/>
          </p:nvPr>
        </p:nvSpPr>
        <p:spPr>
          <a:xfrm>
            <a:off x="2103620" y="6375679"/>
            <a:ext cx="3482179" cy="345796"/>
          </a:xfrm>
        </p:spPr>
        <p:txBody>
          <a:bodyPr/>
          <a:lstStyle/>
          <a:p>
            <a:endParaRPr lang="cs-CZ"/>
          </a:p>
        </p:txBody>
      </p:sp>
      <p:sp>
        <p:nvSpPr>
          <p:cNvPr id="7" name="Slide Number Placeholder 6"/>
          <p:cNvSpPr>
            <a:spLocks noGrp="1"/>
          </p:cNvSpPr>
          <p:nvPr>
            <p:ph type="sldNum" sz="quarter" idx="12"/>
          </p:nvPr>
        </p:nvSpPr>
        <p:spPr>
          <a:xfrm>
            <a:off x="5691014" y="6375679"/>
            <a:ext cx="1232456" cy="345796"/>
          </a:xfrm>
        </p:spPr>
        <p:txBody>
          <a:bodyPr/>
          <a:lstStyle/>
          <a:p>
            <a:fld id="{A898A4CD-44CD-4163-83A4-4BEDDDFB4F90}" type="slidenum">
              <a:rPr lang="cs-CZ" smtClean="0"/>
              <a:t>‹#›</a:t>
            </a:fld>
            <a:endParaRPr lang="cs-CZ"/>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9547180"/>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cs-CZ" smtClean="0"/>
              <a:t>Kliknutím lze upravit styl.</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a:xfrm>
            <a:off x="765950" y="6375679"/>
            <a:ext cx="1232456" cy="348462"/>
          </a:xfrm>
        </p:spPr>
        <p:txBody>
          <a:bodyPr/>
          <a:lstStyle/>
          <a:p>
            <a:fld id="{4C361ECC-ED63-4C62-AD65-3BEF80589CF1}" type="datetimeFigureOut">
              <a:rPr lang="cs-CZ" smtClean="0"/>
              <a:t>09.04.2018</a:t>
            </a:fld>
            <a:endParaRPr lang="cs-CZ"/>
          </a:p>
        </p:txBody>
      </p:sp>
      <p:sp>
        <p:nvSpPr>
          <p:cNvPr id="6" name="Footer Placeholder 5"/>
          <p:cNvSpPr>
            <a:spLocks noGrp="1"/>
          </p:cNvSpPr>
          <p:nvPr>
            <p:ph type="ftr" sz="quarter" idx="11"/>
          </p:nvPr>
        </p:nvSpPr>
        <p:spPr>
          <a:xfrm>
            <a:off x="2103621" y="6375679"/>
            <a:ext cx="3482178" cy="345796"/>
          </a:xfrm>
        </p:spPr>
        <p:txBody>
          <a:bodyPr/>
          <a:lstStyle/>
          <a:p>
            <a:endParaRPr lang="cs-CZ"/>
          </a:p>
        </p:txBody>
      </p:sp>
      <p:sp>
        <p:nvSpPr>
          <p:cNvPr id="7" name="Slide Number Placeholder 6"/>
          <p:cNvSpPr>
            <a:spLocks noGrp="1"/>
          </p:cNvSpPr>
          <p:nvPr>
            <p:ph type="sldNum" sz="quarter" idx="12"/>
          </p:nvPr>
        </p:nvSpPr>
        <p:spPr>
          <a:xfrm>
            <a:off x="5687568" y="6375679"/>
            <a:ext cx="1234440" cy="345796"/>
          </a:xfrm>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377671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cs-CZ" smtClean="0"/>
              <a:t>Kliknutím lze upravit styl.</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C361ECC-ED63-4C62-AD65-3BEF80589CF1}" type="datetimeFigureOut">
              <a:rPr lang="cs-CZ" smtClean="0"/>
              <a:t>09.04.2018</a:t>
            </a:fld>
            <a:endParaRPr lang="cs-CZ"/>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898A4CD-44CD-4163-83A4-4BEDDDFB4F90}" type="slidenum">
              <a:rPr lang="cs-CZ" smtClean="0"/>
              <a:t>‹#›</a:t>
            </a:fld>
            <a:endParaRPr lang="cs-CZ"/>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5678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ocent.e-learning.imb-uni-augsburg.de/files/Social%20Entrepreneurship.%20Eine%20Einf%C3%BChrung.pdf" TargetMode="External"/><Relationship Id="rId2" Type="http://schemas.openxmlformats.org/officeDocument/2006/relationships/hyperlink" Target="http://rinovations.edublogs.org/files/2008/07/setypology.pdf" TargetMode="External"/><Relationship Id="rId1" Type="http://schemas.openxmlformats.org/officeDocument/2006/relationships/slideLayout" Target="../slideLayouts/slideLayout2.xml"/><Relationship Id="rId4" Type="http://schemas.openxmlformats.org/officeDocument/2006/relationships/hyperlink" Target="https://publications.europa.eu/en/publication-detail/-/publication/c1f1e8e6-bd27-11e7-a7f8-01aa75ed71a1/language-cs/format-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1357745" y="2348881"/>
            <a:ext cx="10058400" cy="1097409"/>
          </a:xfrm>
        </p:spPr>
        <p:txBody>
          <a:bodyPr anchor="t">
            <a:normAutofit fontScale="90000"/>
          </a:bodyPr>
          <a:lstStyle/>
          <a:p>
            <a:r>
              <a:rPr lang="en-US" sz="2600" dirty="0"/>
              <a:t/>
            </a:r>
            <a:br>
              <a:rPr lang="en-US" sz="2600" dirty="0"/>
            </a:br>
            <a:r>
              <a:rPr lang="cs-CZ" sz="5400" dirty="0">
                <a:solidFill>
                  <a:schemeClr val="accent6"/>
                </a:solidFill>
                <a:latin typeface="Bodoni MT Condensed" panose="02070606080606020203" pitchFamily="18" charset="0"/>
              </a:rPr>
              <a:t>Sociální podnikání a sociální </a:t>
            </a:r>
            <a:r>
              <a:rPr lang="cs-CZ" sz="5400" dirty="0" smtClean="0">
                <a:solidFill>
                  <a:schemeClr val="accent6"/>
                </a:solidFill>
                <a:latin typeface="Bodoni MT Condensed" panose="02070606080606020203" pitchFamily="18" charset="0"/>
              </a:rPr>
              <a:t>ekonomika</a:t>
            </a:r>
            <a:r>
              <a:rPr lang="en-US" sz="5400" dirty="0">
                <a:latin typeface="Bodoni MT Condensed" panose="02070606080606020203" pitchFamily="18" charset="0"/>
              </a:rPr>
              <a:t/>
            </a:r>
            <a:br>
              <a:rPr lang="en-US" sz="5400" dirty="0">
                <a:latin typeface="Bodoni MT Condensed" panose="02070606080606020203" pitchFamily="18" charset="0"/>
              </a:rPr>
            </a:br>
            <a:r>
              <a:rPr lang="cs-CZ" sz="4400" dirty="0" smtClean="0">
                <a:latin typeface="Bodoni MT Condensed" panose="02070606080606020203" pitchFamily="18" charset="0"/>
              </a:rPr>
              <a:t>teorie, praxe a mezinárodní srovnání</a:t>
            </a:r>
            <a:r>
              <a:rPr lang="en-US" sz="4400" dirty="0" smtClean="0">
                <a:latin typeface="Bodoni MT Condensed" panose="02070606080606020203" pitchFamily="18" charset="0"/>
              </a:rPr>
              <a:t> </a:t>
            </a:r>
            <a:endParaRPr lang="en-US" sz="5400" dirty="0">
              <a:latin typeface="Bodoni MT Condensed" panose="02070606080606020203" pitchFamily="18" charset="0"/>
            </a:endParaRPr>
          </a:p>
        </p:txBody>
      </p:sp>
      <p:sp>
        <p:nvSpPr>
          <p:cNvPr id="28677" name="Rectangle 3"/>
          <p:cNvSpPr>
            <a:spLocks noGrp="1" noChangeArrowheads="1"/>
          </p:cNvSpPr>
          <p:nvPr>
            <p:ph type="subTitle" idx="1"/>
          </p:nvPr>
        </p:nvSpPr>
        <p:spPr>
          <a:xfrm>
            <a:off x="1524000" y="5445224"/>
            <a:ext cx="9144000" cy="834926"/>
          </a:xfrm>
        </p:spPr>
        <p:txBody>
          <a:bodyPr>
            <a:normAutofit/>
          </a:bodyPr>
          <a:lstStyle/>
          <a:p>
            <a:pPr eaLnBrk="1" hangingPunct="1">
              <a:lnSpc>
                <a:spcPct val="80000"/>
              </a:lnSpc>
            </a:pPr>
            <a:r>
              <a:rPr lang="cs-CZ" sz="1400" i="1" dirty="0" smtClean="0"/>
              <a:t>Vladimír Hyánek</a:t>
            </a:r>
          </a:p>
          <a:p>
            <a:pPr eaLnBrk="1" hangingPunct="1">
              <a:lnSpc>
                <a:spcPct val="80000"/>
              </a:lnSpc>
            </a:pPr>
            <a:r>
              <a:rPr lang="cs-CZ" sz="1400" dirty="0" smtClean="0"/>
              <a:t>Centrum </a:t>
            </a:r>
            <a:r>
              <a:rPr lang="cs-CZ" sz="1400" dirty="0"/>
              <a:t>pro výzkum neziskového sektoru</a:t>
            </a:r>
            <a:r>
              <a:rPr lang="de-DE" sz="1400" dirty="0"/>
              <a:t> </a:t>
            </a:r>
            <a:endParaRPr lang="cs-CZ" sz="1400" dirty="0" smtClean="0"/>
          </a:p>
          <a:p>
            <a:pPr>
              <a:lnSpc>
                <a:spcPct val="80000"/>
              </a:lnSpc>
            </a:pPr>
            <a:r>
              <a:rPr lang="de-DE" sz="1200" i="1" dirty="0" err="1"/>
              <a:t>Masarykova</a:t>
            </a:r>
            <a:r>
              <a:rPr lang="de-DE" sz="1200" i="1" dirty="0"/>
              <a:t> </a:t>
            </a:r>
            <a:r>
              <a:rPr lang="de-DE" sz="1200" i="1" dirty="0" err="1"/>
              <a:t>Univerzita</a:t>
            </a:r>
            <a:r>
              <a:rPr lang="de-DE" sz="1200" i="1" dirty="0"/>
              <a:t>, Brno</a:t>
            </a:r>
            <a:endParaRPr lang="de-DE" sz="1200" dirty="0"/>
          </a:p>
          <a:p>
            <a:pPr eaLnBrk="1" hangingPunct="1">
              <a:lnSpc>
                <a:spcPct val="80000"/>
              </a:lnSpc>
            </a:pPr>
            <a:endParaRPr lang="de-DE" sz="1000" dirty="0"/>
          </a:p>
        </p:txBody>
      </p:sp>
      <p:sp>
        <p:nvSpPr>
          <p:cNvPr id="28673" name="Rectangle 6"/>
          <p:cNvSpPr>
            <a:spLocks noGrp="1" noChangeArrowheads="1"/>
          </p:cNvSpPr>
          <p:nvPr>
            <p:ph type="sldNum" sz="quarter" idx="12"/>
          </p:nvPr>
        </p:nvSpPr>
        <p:spPr bwMode="auto">
          <a:xfrm>
            <a:off x="10056813" y="6524626"/>
            <a:ext cx="431800" cy="307975"/>
          </a:xfrm>
          <a:prstGeom prst="rect">
            <a:avLst/>
          </a:prstGeom>
          <a:noFill/>
          <a:ln>
            <a:miter lim="800000"/>
            <a:headEnd/>
            <a:tailEnd/>
          </a:ln>
        </p:spPr>
        <p:txBody>
          <a:bodyPr/>
          <a:lstStyle/>
          <a:p>
            <a:fld id="{72A17937-9921-4D1C-A016-17A25179E8F5}" type="slidenum">
              <a:rPr lang="de-DE"/>
              <a:pPr/>
              <a:t>1</a:t>
            </a:fld>
            <a:endParaRPr lang="de-DE"/>
          </a:p>
        </p:txBody>
      </p:sp>
      <p:sp>
        <p:nvSpPr>
          <p:cNvPr id="10242" name="Rectangle 6"/>
          <p:cNvSpPr txBox="1">
            <a:spLocks noGrp="1" noChangeArrowheads="1"/>
          </p:cNvSpPr>
          <p:nvPr/>
        </p:nvSpPr>
        <p:spPr bwMode="auto">
          <a:xfrm>
            <a:off x="10056813" y="6524626"/>
            <a:ext cx="431800" cy="307975"/>
          </a:xfrm>
          <a:prstGeom prst="rect">
            <a:avLst/>
          </a:prstGeom>
          <a:noFill/>
          <a:ln>
            <a:miter lim="800000"/>
            <a:headEnd/>
            <a:tailEnd/>
          </a:ln>
        </p:spPr>
        <p:txBody>
          <a:bodyPr rIns="0" bIns="0"/>
          <a:lstStyle/>
          <a:p>
            <a:pPr algn="r">
              <a:defRPr/>
            </a:pPr>
            <a:fld id="{8FA244DC-8349-442A-9929-18F4D77A4A31}" type="slidenum">
              <a:rPr lang="de-DE" sz="1200">
                <a:solidFill>
                  <a:schemeClr val="bg1"/>
                </a:solidFill>
              </a:rPr>
              <a:pPr algn="r">
                <a:defRPr/>
              </a:pPr>
              <a:t>1</a:t>
            </a:fld>
            <a:endParaRPr lang="de-DE" sz="1200">
              <a:solidFill>
                <a:schemeClr val="bg1"/>
              </a:solidFill>
            </a:endParaRPr>
          </a:p>
        </p:txBody>
      </p:sp>
      <p:sp>
        <p:nvSpPr>
          <p:cNvPr id="28679" name="Rectangle 8"/>
          <p:cNvSpPr>
            <a:spLocks noChangeArrowheads="1"/>
          </p:cNvSpPr>
          <p:nvPr/>
        </p:nvSpPr>
        <p:spPr bwMode="auto">
          <a:xfrm>
            <a:off x="9561514" y="6462714"/>
            <a:ext cx="904875" cy="395287"/>
          </a:xfrm>
          <a:prstGeom prst="rect">
            <a:avLst/>
          </a:prstGeom>
          <a:solidFill>
            <a:schemeClr val="bg1"/>
          </a:solidFill>
          <a:ln w="9525">
            <a:noFill/>
            <a:miter lim="800000"/>
            <a:headEnd/>
            <a:tailEnd/>
          </a:ln>
        </p:spPr>
        <p:txBody>
          <a:bodyPr wrap="none" anchor="ctr"/>
          <a:lstStyle/>
          <a:p>
            <a:endParaRPr lang="de-DE"/>
          </a:p>
        </p:txBody>
      </p:sp>
    </p:spTree>
    <p:extLst>
      <p:ext uri="{BB962C8B-B14F-4D97-AF65-F5344CB8AC3E}">
        <p14:creationId xmlns:p14="http://schemas.microsoft.com/office/powerpoint/2010/main" val="736117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t>Proč je to důležité?</a:t>
            </a:r>
            <a:endParaRPr lang="cs-CZ" sz="3200" dirty="0"/>
          </a:p>
        </p:txBody>
      </p:sp>
      <p:sp>
        <p:nvSpPr>
          <p:cNvPr id="3" name="Zástupný symbol pro obsah 2"/>
          <p:cNvSpPr>
            <a:spLocks noGrp="1"/>
          </p:cNvSpPr>
          <p:nvPr>
            <p:ph idx="1"/>
          </p:nvPr>
        </p:nvSpPr>
        <p:spPr/>
        <p:txBody>
          <a:bodyPr>
            <a:normAutofit fontScale="92500" lnSpcReduction="20000"/>
          </a:bodyPr>
          <a:lstStyle/>
          <a:p>
            <a:r>
              <a:rPr lang="cs-CZ" sz="2200" dirty="0"/>
              <a:t>… Je zjevné, že sociální ekonomika vyšla z hospodářské a finanční krize téměř bez úhony. Dnes tento sektor zaměstnává 6,3 % pracující populace v EU-28, zatímco v roce 2012 to bylo 6,5 % … sociální ekonomika je příkladem a ochráncem hodnot, na kterých byla Evropská unie vybudována (článek 3 SEU). Představuje jak příležitost, tak prostředek pro účast občanů, jejich odpovědnost a vlastnictví naší udržitelné budoucnosti.… je klíčové, aby EU posílila podporu, kterou poskytuje sociální ekonomice prostřednictvím Evropského sociálního fondu (ESF)</a:t>
            </a:r>
            <a:r>
              <a:rPr lang="cs-CZ" dirty="0"/>
              <a:t> </a:t>
            </a:r>
            <a:br>
              <a:rPr lang="cs-CZ" dirty="0"/>
            </a:br>
            <a:endParaRPr lang="cs-CZ" dirty="0" smtClean="0"/>
          </a:p>
          <a:p>
            <a:r>
              <a:rPr lang="cs-CZ" b="1" dirty="0" err="1"/>
              <a:t>Luca</a:t>
            </a:r>
            <a:r>
              <a:rPr lang="cs-CZ" b="1" dirty="0"/>
              <a:t> JAHIER</a:t>
            </a:r>
            <a:br>
              <a:rPr lang="cs-CZ" b="1" dirty="0"/>
            </a:br>
            <a:r>
              <a:rPr lang="cs-CZ" dirty="0"/>
              <a:t>předseda skupiny Různé zájmy</a:t>
            </a:r>
            <a:br>
              <a:rPr lang="cs-CZ" dirty="0"/>
            </a:br>
            <a:r>
              <a:rPr lang="cs-CZ" dirty="0"/>
              <a:t>Evropský hospodářský a sociální výbor (EHSV) </a:t>
            </a:r>
            <a:br>
              <a:rPr lang="cs-CZ" dirty="0"/>
            </a:br>
            <a:r>
              <a:rPr lang="cs-CZ" dirty="0"/>
              <a:t/>
            </a:r>
            <a:br>
              <a:rPr lang="cs-CZ" dirty="0"/>
            </a:br>
            <a:endParaRPr lang="cs-CZ" dirty="0"/>
          </a:p>
        </p:txBody>
      </p:sp>
      <p:pic>
        <p:nvPicPr>
          <p:cNvPr id="4" name="Obrázek 3"/>
          <p:cNvPicPr>
            <a:picLocks noChangeAspect="1"/>
          </p:cNvPicPr>
          <p:nvPr/>
        </p:nvPicPr>
        <p:blipFill>
          <a:blip r:embed="rId2"/>
          <a:stretch>
            <a:fillRect/>
          </a:stretch>
        </p:blipFill>
        <p:spPr>
          <a:xfrm>
            <a:off x="9235841" y="4084705"/>
            <a:ext cx="2194159" cy="2206371"/>
          </a:xfrm>
          <a:prstGeom prst="rect">
            <a:avLst/>
          </a:prstGeom>
        </p:spPr>
      </p:pic>
    </p:spTree>
    <p:extLst>
      <p:ext uri="{BB962C8B-B14F-4D97-AF65-F5344CB8AC3E}">
        <p14:creationId xmlns:p14="http://schemas.microsoft.com/office/powerpoint/2010/main" val="41138276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t>Proč je to důležité?</a:t>
            </a:r>
            <a:endParaRPr lang="cs-CZ" sz="3200" dirty="0"/>
          </a:p>
        </p:txBody>
      </p:sp>
      <p:sp>
        <p:nvSpPr>
          <p:cNvPr id="3" name="Zástupný symbol pro obsah 2"/>
          <p:cNvSpPr>
            <a:spLocks noGrp="1"/>
          </p:cNvSpPr>
          <p:nvPr>
            <p:ph idx="1"/>
          </p:nvPr>
        </p:nvSpPr>
        <p:spPr/>
        <p:txBody>
          <a:bodyPr/>
          <a:lstStyle/>
          <a:p>
            <a:r>
              <a:rPr lang="cs-CZ" dirty="0"/>
              <a:t>Sociální ekonomika zajišťuje, aby </a:t>
            </a:r>
            <a:r>
              <a:rPr lang="cs-CZ" dirty="0" smtClean="0"/>
              <a:t>hospodářská účinnost </a:t>
            </a:r>
            <a:r>
              <a:rPr lang="cs-CZ" dirty="0"/>
              <a:t>sloužila sociálním potřebám, a vytváří tak skutečnou vzájemnou závislost </a:t>
            </a:r>
            <a:r>
              <a:rPr lang="cs-CZ" dirty="0" smtClean="0"/>
              <a:t>mezi ekonomickými </a:t>
            </a:r>
            <a:r>
              <a:rPr lang="cs-CZ" dirty="0"/>
              <a:t>a sociálními otázkami, takže jedny nejsou nadřazeny </a:t>
            </a:r>
            <a:r>
              <a:rPr lang="cs-CZ" dirty="0" smtClean="0"/>
              <a:t>druhým… sociální </a:t>
            </a:r>
            <a:r>
              <a:rPr lang="cs-CZ" dirty="0"/>
              <a:t>ekonomika má potenciál růstu v dobách ekonomické a sociální </a:t>
            </a:r>
            <a:r>
              <a:rPr lang="cs-CZ" dirty="0" smtClean="0"/>
              <a:t>krize… Sociální </a:t>
            </a:r>
            <a:r>
              <a:rPr lang="cs-CZ" dirty="0"/>
              <a:t>ekonomika představuje vskutku </a:t>
            </a:r>
            <a:r>
              <a:rPr lang="cs-CZ" b="1" dirty="0"/>
              <a:t>vzor odolnosti</a:t>
            </a:r>
            <a:r>
              <a:rPr lang="cs-CZ" dirty="0"/>
              <a:t> a pokračuje v rozvoji</a:t>
            </a:r>
            <a:br>
              <a:rPr lang="cs-CZ" dirty="0"/>
            </a:br>
            <a:r>
              <a:rPr lang="cs-CZ" dirty="0"/>
              <a:t>i ve chvíli, kdy se jiné ekonomické sektory ocitají v problémech. </a:t>
            </a:r>
            <a:br>
              <a:rPr lang="cs-CZ" dirty="0"/>
            </a:br>
            <a:endParaRPr lang="cs-CZ" dirty="0" smtClean="0"/>
          </a:p>
          <a:p>
            <a:r>
              <a:rPr lang="cs-CZ" b="1" dirty="0" smtClean="0"/>
              <a:t>Alain </a:t>
            </a:r>
            <a:r>
              <a:rPr lang="cs-CZ" b="1" dirty="0"/>
              <a:t>COHEUR</a:t>
            </a:r>
            <a:br>
              <a:rPr lang="cs-CZ" b="1" dirty="0"/>
            </a:br>
            <a:r>
              <a:rPr lang="cs-CZ" dirty="0"/>
              <a:t>mluvčí zájmové skupiny Sociální ekonomika</a:t>
            </a:r>
            <a:br>
              <a:rPr lang="cs-CZ" dirty="0"/>
            </a:br>
            <a:r>
              <a:rPr lang="cs-CZ" dirty="0"/>
              <a:t>Evropský hospodářský a sociální výbor (EHSV) </a:t>
            </a:r>
            <a:br>
              <a:rPr lang="cs-CZ" dirty="0"/>
            </a:br>
            <a:endParaRPr lang="cs-CZ" dirty="0"/>
          </a:p>
        </p:txBody>
      </p:sp>
      <p:pic>
        <p:nvPicPr>
          <p:cNvPr id="4" name="Obrázek 3"/>
          <p:cNvPicPr>
            <a:picLocks noChangeAspect="1"/>
          </p:cNvPicPr>
          <p:nvPr/>
        </p:nvPicPr>
        <p:blipFill>
          <a:blip r:embed="rId2"/>
          <a:stretch>
            <a:fillRect/>
          </a:stretch>
        </p:blipFill>
        <p:spPr>
          <a:xfrm>
            <a:off x="9409176" y="4168421"/>
            <a:ext cx="1640395" cy="2227426"/>
          </a:xfrm>
          <a:prstGeom prst="rect">
            <a:avLst/>
          </a:prstGeom>
        </p:spPr>
      </p:pic>
    </p:spTree>
    <p:extLst>
      <p:ext uri="{BB962C8B-B14F-4D97-AF65-F5344CB8AC3E}">
        <p14:creationId xmlns:p14="http://schemas.microsoft.com/office/powerpoint/2010/main" val="1670128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t>Proč je to důležité?</a:t>
            </a:r>
            <a:endParaRPr lang="cs-CZ" sz="3200" dirty="0"/>
          </a:p>
        </p:txBody>
      </p:sp>
      <p:sp>
        <p:nvSpPr>
          <p:cNvPr id="3" name="Zástupný symbol pro obsah 2"/>
          <p:cNvSpPr>
            <a:spLocks noGrp="1"/>
          </p:cNvSpPr>
          <p:nvPr>
            <p:ph idx="1"/>
          </p:nvPr>
        </p:nvSpPr>
        <p:spPr/>
        <p:txBody>
          <a:bodyPr>
            <a:normAutofit fontScale="85000" lnSpcReduction="10000"/>
          </a:bodyPr>
          <a:lstStyle/>
          <a:p>
            <a:r>
              <a:rPr lang="cs-CZ" dirty="0" smtClean="0"/>
              <a:t>…význam </a:t>
            </a:r>
            <a:r>
              <a:rPr lang="cs-CZ" dirty="0"/>
              <a:t>sektoru sociální ekonomiky v procesu vytváření pracovních míst, </a:t>
            </a:r>
            <a:r>
              <a:rPr lang="cs-CZ" dirty="0" smtClean="0"/>
              <a:t>usnadňování udržitelného </a:t>
            </a:r>
            <a:r>
              <a:rPr lang="cs-CZ" dirty="0"/>
              <a:t>rozvoje, přizpůsobování služeb potřebám a spravedlivějšího rozdělování </a:t>
            </a:r>
            <a:r>
              <a:rPr lang="cs-CZ" dirty="0" smtClean="0"/>
              <a:t>příjmů a bohatství …budování </a:t>
            </a:r>
            <a:r>
              <a:rPr lang="cs-CZ" b="1" dirty="0" smtClean="0"/>
              <a:t>participativní </a:t>
            </a:r>
            <a:r>
              <a:rPr lang="cs-CZ" b="1" dirty="0"/>
              <a:t>demokracie</a:t>
            </a:r>
            <a:r>
              <a:rPr lang="cs-CZ" dirty="0"/>
              <a:t> a </a:t>
            </a:r>
            <a:r>
              <a:rPr lang="cs-CZ" b="1" dirty="0"/>
              <a:t>sociálního kapitálu</a:t>
            </a:r>
            <a:r>
              <a:rPr lang="cs-CZ" dirty="0"/>
              <a:t>. To se týká obzvláště členských států, které k </a:t>
            </a:r>
            <a:r>
              <a:rPr lang="cs-CZ" dirty="0" smtClean="0"/>
              <a:t>EU přistoupily </a:t>
            </a:r>
            <a:r>
              <a:rPr lang="cs-CZ" dirty="0"/>
              <a:t>v období od roku 2004. Většinou to byly do roku 1989 nebo 1990 </a:t>
            </a:r>
            <a:r>
              <a:rPr lang="cs-CZ" b="1" dirty="0"/>
              <a:t>socialistické </a:t>
            </a:r>
            <a:r>
              <a:rPr lang="cs-CZ" b="1" dirty="0" smtClean="0"/>
              <a:t>státy </a:t>
            </a:r>
            <a:r>
              <a:rPr lang="cs-CZ" dirty="0" smtClean="0"/>
              <a:t>…a </a:t>
            </a:r>
            <a:r>
              <a:rPr lang="cs-CZ" dirty="0"/>
              <a:t>občanská společnost se v nich neprojevovala vůbec nebo </a:t>
            </a:r>
            <a:r>
              <a:rPr lang="cs-CZ" dirty="0" smtClean="0"/>
              <a:t>jen ve </a:t>
            </a:r>
            <a:r>
              <a:rPr lang="cs-CZ" dirty="0"/>
              <a:t>velmi omezené míře. K důsledkům tohoto historického vývoje patří mimo jiné </a:t>
            </a:r>
            <a:r>
              <a:rPr lang="cs-CZ" dirty="0" smtClean="0"/>
              <a:t>nejistá finanční </a:t>
            </a:r>
            <a:r>
              <a:rPr lang="cs-CZ" dirty="0"/>
              <a:t>situace v nevládním sektoru a nízký stupeň zapojení občanské společnosti do </a:t>
            </a:r>
            <a:r>
              <a:rPr lang="cs-CZ" dirty="0" smtClean="0"/>
              <a:t>vytváření místních </a:t>
            </a:r>
            <a:r>
              <a:rPr lang="cs-CZ" dirty="0"/>
              <a:t>pracovních příležitostí. O tom svědčí dokonce i statistiky: v sociální ekonomice v celé EU </a:t>
            </a:r>
            <a:r>
              <a:rPr lang="cs-CZ" dirty="0" smtClean="0"/>
              <a:t>je zaměstnanost </a:t>
            </a:r>
            <a:r>
              <a:rPr lang="cs-CZ" dirty="0"/>
              <a:t>6,3 %, zatímco v „nových“ členských státech dosahuje průměrně hodnoty 2,5 %. </a:t>
            </a:r>
            <a:br>
              <a:rPr lang="cs-CZ" dirty="0"/>
            </a:br>
            <a:endParaRPr lang="cs-CZ" dirty="0" smtClean="0"/>
          </a:p>
          <a:p>
            <a:r>
              <a:rPr lang="cs-CZ" b="1" dirty="0" smtClean="0"/>
              <a:t>Krzysztof </a:t>
            </a:r>
            <a:r>
              <a:rPr lang="cs-CZ" b="1" dirty="0"/>
              <a:t>BALON</a:t>
            </a:r>
            <a:br>
              <a:rPr lang="cs-CZ" b="1" dirty="0"/>
            </a:br>
            <a:r>
              <a:rPr lang="cs-CZ" dirty="0"/>
              <a:t>mluvčí zájmové skupiny Sociální ekonomika</a:t>
            </a:r>
            <a:br>
              <a:rPr lang="cs-CZ" dirty="0"/>
            </a:br>
            <a:r>
              <a:rPr lang="cs-CZ" dirty="0"/>
              <a:t>Evropský hospodářský a sociální výbor (EHSV) </a:t>
            </a:r>
            <a:br>
              <a:rPr lang="cs-CZ" dirty="0"/>
            </a:br>
            <a:endParaRPr lang="cs-CZ" dirty="0"/>
          </a:p>
        </p:txBody>
      </p:sp>
      <p:pic>
        <p:nvPicPr>
          <p:cNvPr id="4" name="Obrázek 3"/>
          <p:cNvPicPr>
            <a:picLocks noChangeAspect="1"/>
          </p:cNvPicPr>
          <p:nvPr/>
        </p:nvPicPr>
        <p:blipFill>
          <a:blip r:embed="rId2"/>
          <a:stretch>
            <a:fillRect/>
          </a:stretch>
        </p:blipFill>
        <p:spPr>
          <a:xfrm>
            <a:off x="8430768" y="4600785"/>
            <a:ext cx="1776984" cy="1995277"/>
          </a:xfrm>
          <a:prstGeom prst="rect">
            <a:avLst/>
          </a:prstGeom>
        </p:spPr>
      </p:pic>
    </p:spTree>
    <p:extLst>
      <p:ext uri="{BB962C8B-B14F-4D97-AF65-F5344CB8AC3E}">
        <p14:creationId xmlns:p14="http://schemas.microsoft.com/office/powerpoint/2010/main" val="2452212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Fakt jednoduché definice podle </a:t>
            </a:r>
            <a:r>
              <a:rPr lang="cs-CZ" dirty="0" err="1" smtClean="0"/>
              <a:t>tessea</a:t>
            </a:r>
            <a:r>
              <a:rPr lang="cs-CZ" dirty="0" smtClean="0"/>
              <a:t> 2011 – „české“ pojetí</a:t>
            </a:r>
            <a:endParaRPr lang="cs-CZ" dirty="0"/>
          </a:p>
        </p:txBody>
      </p:sp>
      <p:sp>
        <p:nvSpPr>
          <p:cNvPr id="3" name="Zástupný symbol pro obsah 2"/>
          <p:cNvSpPr>
            <a:spLocks noGrp="1"/>
          </p:cNvSpPr>
          <p:nvPr>
            <p:ph idx="1"/>
          </p:nvPr>
        </p:nvSpPr>
        <p:spPr/>
        <p:txBody>
          <a:bodyPr>
            <a:normAutofit/>
          </a:bodyPr>
          <a:lstStyle/>
          <a:p>
            <a:r>
              <a:rPr lang="cs-CZ" b="1" dirty="0" smtClean="0"/>
              <a:t>Sociální ekonomika</a:t>
            </a:r>
            <a:r>
              <a:rPr lang="cs-CZ" dirty="0" smtClean="0"/>
              <a:t>: Jedná </a:t>
            </a:r>
            <a:r>
              <a:rPr lang="cs-CZ" dirty="0"/>
              <a:t>se o souhrn aktivit uskutečňovaných subjekty sociální ekonomiky, jejichž cílem je zvýšit zaměstnanost v místních podmínkách anebo uspokojit další potřeby a cíle komunity v oblasti ekonomického, sociálního, kulturního a environmentálního rozvoje</a:t>
            </a:r>
            <a:r>
              <a:rPr lang="cs-CZ" dirty="0" smtClean="0"/>
              <a:t>.</a:t>
            </a:r>
          </a:p>
          <a:p>
            <a:r>
              <a:rPr lang="cs-CZ" b="1" dirty="0"/>
              <a:t>Subjekty sociální </a:t>
            </a:r>
            <a:r>
              <a:rPr lang="cs-CZ" b="1" dirty="0" smtClean="0"/>
              <a:t>ekonomiky</a:t>
            </a:r>
            <a:r>
              <a:rPr lang="cs-CZ" dirty="0" smtClean="0"/>
              <a:t>: Sociální </a:t>
            </a:r>
            <a:r>
              <a:rPr lang="cs-CZ" dirty="0"/>
              <a:t>podniky, podpůrné finanční, poradenské a vzdělávací instituce pro sociální podnikání a nestátní neziskové organizace, které vykonávají ekonomické aktivity za účelem pracovního uplatnění svých klientů nebo pro dofinancování svého poslání</a:t>
            </a:r>
            <a:r>
              <a:rPr lang="cs-CZ" dirty="0" smtClean="0"/>
              <a:t>. Sdílí </a:t>
            </a:r>
            <a:r>
              <a:rPr lang="cs-CZ" dirty="0"/>
              <a:t>společné rysy, kterými jsou naplňování veřejně prospěšného cíle, demokratické rozhodování, podpora iniciativy občanů, nezávislost na veřejných či soukromých institucích, jiný způsob zacházení se ziskem, zohledňování environmentálních aspektů, uspokojování přednostně místních potřeb a využívání přednostně místních zdrojů.</a:t>
            </a:r>
          </a:p>
          <a:p>
            <a:endParaRPr lang="cs-CZ" dirty="0"/>
          </a:p>
        </p:txBody>
      </p:sp>
    </p:spTree>
    <p:extLst>
      <p:ext uri="{BB962C8B-B14F-4D97-AF65-F5344CB8AC3E}">
        <p14:creationId xmlns:p14="http://schemas.microsoft.com/office/powerpoint/2010/main" val="2148230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Fakt jednoduché definice podle </a:t>
            </a:r>
            <a:r>
              <a:rPr lang="cs-CZ" dirty="0" err="1"/>
              <a:t>tessea</a:t>
            </a:r>
            <a:r>
              <a:rPr lang="cs-CZ" dirty="0"/>
              <a:t> 2011 – „české“ pojetí</a:t>
            </a:r>
          </a:p>
        </p:txBody>
      </p:sp>
      <p:sp>
        <p:nvSpPr>
          <p:cNvPr id="3" name="Zástupný symbol pro obsah 2"/>
          <p:cNvSpPr>
            <a:spLocks noGrp="1"/>
          </p:cNvSpPr>
          <p:nvPr>
            <p:ph idx="1"/>
          </p:nvPr>
        </p:nvSpPr>
        <p:spPr/>
        <p:txBody>
          <a:bodyPr>
            <a:normAutofit fontScale="92500" lnSpcReduction="20000"/>
          </a:bodyPr>
          <a:lstStyle/>
          <a:p>
            <a:r>
              <a:rPr lang="cs-CZ" b="1" dirty="0"/>
              <a:t>Sociální </a:t>
            </a:r>
            <a:r>
              <a:rPr lang="cs-CZ" b="1" dirty="0" smtClean="0"/>
              <a:t>podnikání</a:t>
            </a:r>
            <a:r>
              <a:rPr lang="cs-CZ" dirty="0" smtClean="0"/>
              <a:t>: Podnikatelské </a:t>
            </a:r>
            <a:r>
              <a:rPr lang="cs-CZ" dirty="0"/>
              <a:t>aktivity prospívající společnosti a životnímu prostředí. Hraje důležitou roli v místním rozvoji a často vytváří pracovní příležitosti pro osoby se zdravotním, sociálním nebo kulturním znevýhodněním. Zisk je z větší části použit pro další rozvoj sociálního podniku. Pro sociální podnik je stejně důležité dosahování zisku i zvýšení veřejného prospěchu</a:t>
            </a:r>
            <a:r>
              <a:rPr lang="cs-CZ" dirty="0" smtClean="0"/>
              <a:t>.</a:t>
            </a:r>
          </a:p>
          <a:p>
            <a:r>
              <a:rPr lang="cs-CZ" b="1" dirty="0" smtClean="0"/>
              <a:t>Sociální podnik</a:t>
            </a:r>
            <a:r>
              <a:rPr lang="cs-CZ" dirty="0" smtClean="0"/>
              <a:t>: Právnická </a:t>
            </a:r>
            <a:r>
              <a:rPr lang="cs-CZ" dirty="0"/>
              <a:t>osoba založená dle soukromého práva nebo její součást nebo fyzická osoba, které splňují principy sociálního podniku. Sociální podnik naplňuje veřejně prospěšný cíl, který je formulován v zakládacích dokumentech. Vzniká a rozvíjí se na </a:t>
            </a:r>
            <a:r>
              <a:rPr lang="cs-CZ" b="1" dirty="0"/>
              <a:t>konceptu tzv. trojího prospěchu</a:t>
            </a:r>
            <a:r>
              <a:rPr lang="cs-CZ" dirty="0"/>
              <a:t> – ekonomického, sociálního a environmentálního</a:t>
            </a:r>
            <a:r>
              <a:rPr lang="cs-CZ" dirty="0" smtClean="0"/>
              <a:t>.</a:t>
            </a:r>
          </a:p>
          <a:p>
            <a:r>
              <a:rPr lang="cs-CZ" b="1" dirty="0" smtClean="0"/>
              <a:t>Integrační sociální podnik</a:t>
            </a:r>
            <a:r>
              <a:rPr lang="cs-CZ" dirty="0" smtClean="0"/>
              <a:t>: Naplňuje </a:t>
            </a:r>
            <a:r>
              <a:rPr lang="cs-CZ" dirty="0"/>
              <a:t>veřejně prospěšný cíl, kterým je zaměstnávání a sociální začleňování osob znevýhodněných na trhu práce, a tento cíl je formulován v zakládacích dokumentech. Vzniká a rozvíjí se na konceptu tzv. trojího prospěchu – ekonomického, sociálního a environmentálního.</a:t>
            </a:r>
            <a:endParaRPr lang="cs-CZ" dirty="0"/>
          </a:p>
        </p:txBody>
      </p:sp>
    </p:spTree>
    <p:extLst>
      <p:ext uri="{BB962C8B-B14F-4D97-AF65-F5344CB8AC3E}">
        <p14:creationId xmlns:p14="http://schemas.microsoft.com/office/powerpoint/2010/main" val="9602583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b="1" dirty="0"/>
              <a:t>Podobné a rozdílné znaky pojmů sociální podnik, sociální podnikání a sociální inovace</a:t>
            </a:r>
            <a:r>
              <a:rPr lang="cs-CZ" sz="3200" dirty="0"/>
              <a:t> </a:t>
            </a:r>
            <a:r>
              <a:rPr lang="cs-CZ" sz="3600" dirty="0"/>
              <a:t/>
            </a:r>
            <a:br>
              <a:rPr lang="cs-CZ" sz="3600" dirty="0"/>
            </a:br>
            <a:endParaRPr lang="cs-CZ" sz="3600" dirty="0"/>
          </a:p>
        </p:txBody>
      </p:sp>
      <p:pic>
        <p:nvPicPr>
          <p:cNvPr id="4" name="Zástupný symbol pro obsah 3"/>
          <p:cNvPicPr>
            <a:picLocks noGrp="1" noChangeAspect="1"/>
          </p:cNvPicPr>
          <p:nvPr>
            <p:ph idx="1"/>
          </p:nvPr>
        </p:nvPicPr>
        <p:blipFill>
          <a:blip r:embed="rId2"/>
          <a:stretch>
            <a:fillRect/>
          </a:stretch>
        </p:blipFill>
        <p:spPr>
          <a:xfrm>
            <a:off x="1517904" y="1886647"/>
            <a:ext cx="9482328" cy="4741165"/>
          </a:xfrm>
          <a:prstGeom prst="rect">
            <a:avLst/>
          </a:prstGeom>
        </p:spPr>
      </p:pic>
    </p:spTree>
    <p:extLst>
      <p:ext uri="{BB962C8B-B14F-4D97-AF65-F5344CB8AC3E}">
        <p14:creationId xmlns:p14="http://schemas.microsoft.com/office/powerpoint/2010/main" val="2786318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smtClean="0"/>
              <a:t>Národní uznání pojmu sociální ekonomika a souvisejících nových pojmů</a:t>
            </a:r>
            <a:endParaRPr lang="cs-CZ" sz="3200" b="1" dirty="0"/>
          </a:p>
        </p:txBody>
      </p:sp>
      <p:sp>
        <p:nvSpPr>
          <p:cNvPr id="3" name="Zástupný symbol pro obsah 2"/>
          <p:cNvSpPr>
            <a:spLocks noGrp="1"/>
          </p:cNvSpPr>
          <p:nvPr>
            <p:ph idx="1"/>
          </p:nvPr>
        </p:nvSpPr>
        <p:spPr>
          <a:xfrm>
            <a:off x="1251678" y="2286001"/>
            <a:ext cx="10178322" cy="4571999"/>
          </a:xfrm>
        </p:spPr>
        <p:txBody>
          <a:bodyPr>
            <a:normAutofit fontScale="92500" lnSpcReduction="20000"/>
          </a:bodyPr>
          <a:lstStyle/>
          <a:p>
            <a:r>
              <a:rPr lang="cs-CZ" i="1" dirty="0"/>
              <a:t>Země, kde je pojem sociální ekonomika široce uznáván</a:t>
            </a:r>
            <a:r>
              <a:rPr lang="cs-CZ" dirty="0"/>
              <a:t>: ve Španělsku, Francii, Portugalsku, </a:t>
            </a:r>
            <a:r>
              <a:rPr lang="cs-CZ" dirty="0" smtClean="0"/>
              <a:t>Belgii </a:t>
            </a:r>
            <a:r>
              <a:rPr lang="cs-CZ" dirty="0"/>
              <a:t/>
            </a:r>
            <a:br>
              <a:rPr lang="cs-CZ" dirty="0"/>
            </a:br>
            <a:r>
              <a:rPr lang="cs-CZ" dirty="0"/>
              <a:t>a Lucembursku se pojem sociální ekonomika těší největšímu uznání ze strany </a:t>
            </a:r>
            <a:r>
              <a:rPr lang="cs-CZ" dirty="0" smtClean="0"/>
              <a:t>veřejných </a:t>
            </a:r>
            <a:r>
              <a:rPr lang="cs-CZ" dirty="0"/>
              <a:t/>
            </a:r>
            <a:br>
              <a:rPr lang="cs-CZ" dirty="0"/>
            </a:br>
            <a:r>
              <a:rPr lang="cs-CZ" dirty="0"/>
              <a:t>orgánů a v akademické a vědecké obci, stejně jako v sektoru sociální ekonomiky samém</a:t>
            </a:r>
            <a:r>
              <a:rPr lang="cs-CZ" dirty="0" smtClean="0"/>
              <a:t>. </a:t>
            </a:r>
            <a:r>
              <a:rPr lang="cs-CZ" dirty="0"/>
              <a:t/>
            </a:r>
            <a:br>
              <a:rPr lang="cs-CZ" dirty="0"/>
            </a:br>
            <a:r>
              <a:rPr lang="cs-CZ" b="1" dirty="0" smtClean="0"/>
              <a:t>!!</a:t>
            </a:r>
            <a:r>
              <a:rPr lang="cs-CZ" dirty="0" smtClean="0"/>
              <a:t> – </a:t>
            </a:r>
            <a:r>
              <a:rPr lang="cs-CZ" dirty="0"/>
              <a:t>Francie je rodištěm pojmu jako </a:t>
            </a:r>
            <a:r>
              <a:rPr lang="cs-CZ" dirty="0" smtClean="0"/>
              <a:t>takového a </a:t>
            </a:r>
            <a:r>
              <a:rPr lang="cs-CZ" b="1" dirty="0"/>
              <a:t>Španělsko</a:t>
            </a:r>
            <a:r>
              <a:rPr lang="cs-CZ" dirty="0"/>
              <a:t> v roce 2011 schválilo první vnitrostátní zákon o sociální ekonomice v Evropě. </a:t>
            </a:r>
            <a:endParaRPr lang="cs-CZ" dirty="0" smtClean="0"/>
          </a:p>
          <a:p>
            <a:r>
              <a:rPr lang="cs-CZ" i="1" dirty="0" smtClean="0"/>
              <a:t>Země</a:t>
            </a:r>
            <a:r>
              <a:rPr lang="cs-CZ" i="1" dirty="0"/>
              <a:t>, kde se pojem sociální ekonomika těší </a:t>
            </a:r>
            <a:r>
              <a:rPr lang="cs-CZ" i="1" dirty="0" smtClean="0"/>
              <a:t>„střednímu uznání“</a:t>
            </a:r>
            <a:r>
              <a:rPr lang="cs-CZ" dirty="0" smtClean="0"/>
              <a:t>: </a:t>
            </a:r>
            <a:r>
              <a:rPr lang="cs-CZ" dirty="0"/>
              <a:t>Patří sem </a:t>
            </a:r>
            <a:r>
              <a:rPr lang="cs-CZ" i="1" dirty="0"/>
              <a:t>Itálie</a:t>
            </a:r>
            <a:r>
              <a:rPr lang="cs-CZ" dirty="0"/>
              <a:t>, Kypr, Dánsko</a:t>
            </a:r>
            <a:r>
              <a:rPr lang="cs-CZ" dirty="0" smtClean="0"/>
              <a:t>, Finsko</a:t>
            </a:r>
            <a:r>
              <a:rPr lang="cs-CZ" dirty="0"/>
              <a:t>, Švédsko, Lotyšsko, Malta, Polsko, Spojené království, Bulharsko, Řecko</a:t>
            </a:r>
            <a:r>
              <a:rPr lang="cs-CZ" dirty="0" smtClean="0"/>
              <a:t>, Maďarsko</a:t>
            </a:r>
            <a:r>
              <a:rPr lang="cs-CZ" dirty="0"/>
              <a:t>, Irsko, Rumunsko a Slovinsko. V těchto zemích figuruje pojem </a:t>
            </a:r>
            <a:r>
              <a:rPr lang="cs-CZ" dirty="0" smtClean="0"/>
              <a:t>sociální ekonomika </a:t>
            </a:r>
            <a:r>
              <a:rPr lang="cs-CZ" b="1" dirty="0"/>
              <a:t>vedle dalších pojmů</a:t>
            </a:r>
            <a:r>
              <a:rPr lang="cs-CZ" dirty="0"/>
              <a:t>, jako je neziskový sektor, dobrovolný sektor a </a:t>
            </a:r>
            <a:r>
              <a:rPr lang="cs-CZ" dirty="0" smtClean="0"/>
              <a:t>sociální podniky</a:t>
            </a:r>
            <a:r>
              <a:rPr lang="cs-CZ" dirty="0"/>
              <a:t>. Ve </a:t>
            </a:r>
            <a:r>
              <a:rPr lang="cs-CZ" b="1" dirty="0"/>
              <a:t>Spojeném království </a:t>
            </a:r>
            <a:r>
              <a:rPr lang="cs-CZ" dirty="0"/>
              <a:t>kontrastuje nízká míra informovanosti o </a:t>
            </a:r>
            <a:r>
              <a:rPr lang="cs-CZ" dirty="0" smtClean="0"/>
              <a:t>sociální ekonomice </a:t>
            </a:r>
            <a:r>
              <a:rPr lang="cs-CZ" dirty="0"/>
              <a:t>se státní politikou podpory sociálních podniků. </a:t>
            </a:r>
            <a:endParaRPr lang="cs-CZ" dirty="0" smtClean="0"/>
          </a:p>
          <a:p>
            <a:r>
              <a:rPr lang="cs-CZ" i="1" dirty="0" smtClean="0"/>
              <a:t>Země</a:t>
            </a:r>
            <a:r>
              <a:rPr lang="cs-CZ" i="1" dirty="0"/>
              <a:t>, kde se pojem sociální ekonomika těší malému uznání nebo není znám vůbec: </a:t>
            </a:r>
            <a:r>
              <a:rPr lang="cs-CZ" dirty="0"/>
              <a:t>Pojem sociální</a:t>
            </a:r>
            <a:br>
              <a:rPr lang="cs-CZ" dirty="0"/>
            </a:br>
            <a:r>
              <a:rPr lang="cs-CZ" dirty="0"/>
              <a:t>ekonomika je málo znám, teprve se zavádí nebo není znám vůbec v těchto zemích</a:t>
            </a:r>
            <a:r>
              <a:rPr lang="cs-CZ" dirty="0" smtClean="0"/>
              <a:t>: </a:t>
            </a:r>
            <a:r>
              <a:rPr lang="cs-CZ" dirty="0"/>
              <a:t/>
            </a:r>
            <a:br>
              <a:rPr lang="cs-CZ" dirty="0"/>
            </a:br>
            <a:r>
              <a:rPr lang="cs-CZ" dirty="0"/>
              <a:t>Rakousko, </a:t>
            </a:r>
            <a:r>
              <a:rPr lang="cs-CZ" b="1" dirty="0"/>
              <a:t>Česká republika</a:t>
            </a:r>
            <a:r>
              <a:rPr lang="cs-CZ" dirty="0"/>
              <a:t>, Estonsko, Německo, Lotyšsko, Litva, Malta, Nizozemsko</a:t>
            </a:r>
            <a:r>
              <a:rPr lang="cs-CZ" dirty="0" smtClean="0"/>
              <a:t>, Slovensko </a:t>
            </a:r>
            <a:r>
              <a:rPr lang="cs-CZ" dirty="0"/>
              <a:t>a Chorvatsko. Příbuzné pojmy neziskový sektor, dobrovolný sektor a </a:t>
            </a:r>
            <a:r>
              <a:rPr lang="cs-CZ" dirty="0" smtClean="0"/>
              <a:t>sektor nevládních </a:t>
            </a:r>
            <a:r>
              <a:rPr lang="cs-CZ" dirty="0"/>
              <a:t>organizací vykazují relativně vyšší míru uznání. </a:t>
            </a:r>
            <a:br>
              <a:rPr lang="cs-CZ" dirty="0"/>
            </a:br>
            <a:endParaRPr lang="cs-CZ" dirty="0"/>
          </a:p>
        </p:txBody>
      </p:sp>
    </p:spTree>
    <p:extLst>
      <p:ext uri="{BB962C8B-B14F-4D97-AF65-F5344CB8AC3E}">
        <p14:creationId xmlns:p14="http://schemas.microsoft.com/office/powerpoint/2010/main" val="21218934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600" b="1" dirty="0"/>
              <a:t>Nové </a:t>
            </a:r>
            <a:r>
              <a:rPr lang="cs-CZ" sz="3600" b="1" dirty="0" smtClean="0"/>
              <a:t>národní </a:t>
            </a:r>
            <a:r>
              <a:rPr lang="cs-CZ" sz="3600" b="1" dirty="0"/>
              <a:t>předpisy v oblasti sociální ekonomiky</a:t>
            </a:r>
            <a:r>
              <a:rPr lang="cs-CZ" sz="3600" dirty="0"/>
              <a:t> </a:t>
            </a:r>
            <a:r>
              <a:rPr lang="cs-CZ" dirty="0"/>
              <a:t/>
            </a:r>
            <a:br>
              <a:rPr lang="cs-CZ" dirty="0"/>
            </a:b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V posledních sedmi letech většina evropských zemí věnovala pozornost tvorbě předpisů týkajících </a:t>
            </a:r>
            <a:r>
              <a:rPr lang="cs-CZ" dirty="0" smtClean="0"/>
              <a:t>se sociální </a:t>
            </a:r>
            <a:r>
              <a:rPr lang="cs-CZ" dirty="0"/>
              <a:t>ekonomiky. Ve Španělsku (2011), Řecku (2011 a 2016), Portugalsku (2013), Francii (2014</a:t>
            </a:r>
            <a:r>
              <a:rPr lang="cs-CZ" dirty="0" smtClean="0"/>
              <a:t>) a </a:t>
            </a:r>
            <a:r>
              <a:rPr lang="cs-CZ" dirty="0"/>
              <a:t>v Rumunsku (2016) byly na </a:t>
            </a:r>
            <a:r>
              <a:rPr lang="cs-CZ" b="1" dirty="0" smtClean="0"/>
              <a:t>národní </a:t>
            </a:r>
            <a:r>
              <a:rPr lang="cs-CZ" dirty="0"/>
              <a:t>úrovni přijaty zvláštní právní předpisy týkající se </a:t>
            </a:r>
            <a:r>
              <a:rPr lang="cs-CZ" dirty="0" smtClean="0"/>
              <a:t>sociální ekonomiky </a:t>
            </a:r>
            <a:r>
              <a:rPr lang="cs-CZ" dirty="0"/>
              <a:t>a v Belgii (Valonsko, Brusel a Vlámsko) a ve Španělsku (Galicie) byly přijaty </a:t>
            </a:r>
            <a:r>
              <a:rPr lang="cs-CZ" dirty="0" smtClean="0"/>
              <a:t>také na </a:t>
            </a:r>
            <a:r>
              <a:rPr lang="cs-CZ" dirty="0"/>
              <a:t>úrovni </a:t>
            </a:r>
            <a:r>
              <a:rPr lang="cs-CZ" b="1" dirty="0" smtClean="0"/>
              <a:t>regionální</a:t>
            </a:r>
            <a:r>
              <a:rPr lang="cs-CZ" dirty="0" smtClean="0"/>
              <a:t>.</a:t>
            </a:r>
          </a:p>
          <a:p>
            <a:r>
              <a:rPr lang="cs-CZ" dirty="0" smtClean="0"/>
              <a:t>Kromě </a:t>
            </a:r>
            <a:r>
              <a:rPr lang="cs-CZ" dirty="0"/>
              <a:t>toho </a:t>
            </a:r>
            <a:r>
              <a:rPr lang="cs-CZ" dirty="0" smtClean="0"/>
              <a:t>vznikaly </a:t>
            </a:r>
            <a:r>
              <a:rPr lang="cs-CZ" dirty="0"/>
              <a:t>návrhy nových zákonů, návrhy a jiné institucionální iniciativy</a:t>
            </a:r>
            <a:r>
              <a:rPr lang="cs-CZ" dirty="0" smtClean="0"/>
              <a:t>, jako </a:t>
            </a:r>
            <a:r>
              <a:rPr lang="cs-CZ" dirty="0"/>
              <a:t>jsou </a:t>
            </a:r>
            <a:r>
              <a:rPr lang="cs-CZ" b="1" dirty="0"/>
              <a:t>systémy akreditací</a:t>
            </a:r>
            <a:r>
              <a:rPr lang="cs-CZ" dirty="0"/>
              <a:t>, </a:t>
            </a:r>
            <a:r>
              <a:rPr lang="cs-CZ" dirty="0" smtClean="0"/>
              <a:t>labely </a:t>
            </a:r>
            <a:r>
              <a:rPr lang="cs-CZ" dirty="0"/>
              <a:t>či rozsáhlé víceleté národní plány, což svědčí o zvyšujícím </a:t>
            </a:r>
            <a:r>
              <a:rPr lang="cs-CZ" dirty="0" smtClean="0"/>
              <a:t>se zájmu </a:t>
            </a:r>
            <a:r>
              <a:rPr lang="cs-CZ" dirty="0"/>
              <a:t>vlád o tuto oblast. Dále byly také schváleny reformy týkající se konkrétních skupin </a:t>
            </a:r>
            <a:r>
              <a:rPr lang="cs-CZ" dirty="0" smtClean="0"/>
              <a:t>sociální ekonomiky </a:t>
            </a:r>
            <a:r>
              <a:rPr lang="cs-CZ" dirty="0"/>
              <a:t>(sociálního třetího sektoru, sociálních podniků třetího sektoru, družstev a jiných), a </a:t>
            </a:r>
            <a:r>
              <a:rPr lang="cs-CZ" dirty="0" smtClean="0"/>
              <a:t>to například </a:t>
            </a:r>
            <a:r>
              <a:rPr lang="cs-CZ" dirty="0"/>
              <a:t>v Itálii a ve </a:t>
            </a:r>
            <a:r>
              <a:rPr lang="cs-CZ" dirty="0" smtClean="0"/>
              <a:t>Španělsku.</a:t>
            </a:r>
          </a:p>
          <a:p>
            <a:pPr marL="0" indent="0">
              <a:buNone/>
            </a:pPr>
            <a:r>
              <a:rPr lang="cs-CZ" dirty="0"/>
              <a:t/>
            </a:r>
            <a:br>
              <a:rPr lang="cs-CZ" dirty="0"/>
            </a:br>
            <a:endParaRPr lang="cs-CZ" dirty="0"/>
          </a:p>
        </p:txBody>
      </p:sp>
    </p:spTree>
    <p:extLst>
      <p:ext uri="{BB962C8B-B14F-4D97-AF65-F5344CB8AC3E}">
        <p14:creationId xmlns:p14="http://schemas.microsoft.com/office/powerpoint/2010/main" val="1940703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t-BR" sz="3600" b="1" dirty="0"/>
              <a:t>Národní a regionální akční plány a cílené financování</a:t>
            </a:r>
            <a:r>
              <a:rPr lang="pt-BR" sz="3600" dirty="0"/>
              <a:t> </a:t>
            </a:r>
            <a:r>
              <a:rPr lang="pt-BR" dirty="0"/>
              <a:t/>
            </a:r>
            <a:br>
              <a:rPr lang="pt-BR" dirty="0"/>
            </a:br>
            <a:endParaRPr lang="cs-CZ" dirty="0"/>
          </a:p>
        </p:txBody>
      </p:sp>
      <p:pic>
        <p:nvPicPr>
          <p:cNvPr id="4" name="Zástupný symbol pro obsah 3"/>
          <p:cNvPicPr>
            <a:picLocks noGrp="1" noChangeAspect="1"/>
          </p:cNvPicPr>
          <p:nvPr>
            <p:ph idx="1"/>
          </p:nvPr>
        </p:nvPicPr>
        <p:blipFill>
          <a:blip r:embed="rId2"/>
          <a:stretch>
            <a:fillRect/>
          </a:stretch>
        </p:blipFill>
        <p:spPr>
          <a:xfrm>
            <a:off x="5004863" y="1619240"/>
            <a:ext cx="6269688" cy="3605304"/>
          </a:xfrm>
          <a:prstGeom prst="rect">
            <a:avLst/>
          </a:prstGeom>
        </p:spPr>
      </p:pic>
      <p:sp>
        <p:nvSpPr>
          <p:cNvPr id="3" name="Obdélník 2"/>
          <p:cNvSpPr/>
          <p:nvPr/>
        </p:nvSpPr>
        <p:spPr>
          <a:xfrm>
            <a:off x="1251678" y="1619240"/>
            <a:ext cx="3753185" cy="4524315"/>
          </a:xfrm>
          <a:prstGeom prst="rect">
            <a:avLst/>
          </a:prstGeom>
        </p:spPr>
        <p:txBody>
          <a:bodyPr wrap="square">
            <a:spAutoFit/>
          </a:bodyPr>
          <a:lstStyle/>
          <a:p>
            <a:r>
              <a:rPr lang="cs-CZ" dirty="0">
                <a:solidFill>
                  <a:srgbClr val="000000"/>
                </a:solidFill>
                <a:latin typeface="TimesNewRomanOOEnc"/>
              </a:rPr>
              <a:t>Národní a regionální akční </a:t>
            </a:r>
            <a:r>
              <a:rPr lang="cs-CZ" dirty="0" smtClean="0">
                <a:solidFill>
                  <a:srgbClr val="000000"/>
                </a:solidFill>
                <a:latin typeface="TimesNewRomanOOEnc"/>
              </a:rPr>
              <a:t>plány – klíčové pro </a:t>
            </a:r>
            <a:r>
              <a:rPr lang="cs-CZ" dirty="0">
                <a:solidFill>
                  <a:srgbClr val="000000"/>
                </a:solidFill>
                <a:latin typeface="TimesNewRomanOOEnc"/>
              </a:rPr>
              <a:t>rozvoj sociální ekonomiky.</a:t>
            </a:r>
            <a:br>
              <a:rPr lang="cs-CZ" dirty="0">
                <a:solidFill>
                  <a:srgbClr val="000000"/>
                </a:solidFill>
                <a:latin typeface="TimesNewRomanOOEnc"/>
              </a:rPr>
            </a:br>
            <a:r>
              <a:rPr lang="cs-CZ" dirty="0" smtClean="0">
                <a:solidFill>
                  <a:srgbClr val="000000"/>
                </a:solidFill>
                <a:latin typeface="TimesNewRomanOOEnc"/>
              </a:rPr>
              <a:t>- významné </a:t>
            </a:r>
            <a:r>
              <a:rPr lang="cs-CZ" dirty="0">
                <a:solidFill>
                  <a:srgbClr val="000000"/>
                </a:solidFill>
                <a:latin typeface="TimesNewRomanOOEnc"/>
              </a:rPr>
              <a:t>dohody mezi různými aktéry, zejména mezi vládou a zástupci </a:t>
            </a:r>
            <a:r>
              <a:rPr lang="cs-CZ" dirty="0" smtClean="0">
                <a:solidFill>
                  <a:srgbClr val="000000"/>
                </a:solidFill>
                <a:latin typeface="TimesNewRomanOOEnc"/>
              </a:rPr>
              <a:t>sociální ekonomiky </a:t>
            </a:r>
            <a:r>
              <a:rPr lang="cs-CZ" dirty="0">
                <a:solidFill>
                  <a:srgbClr val="000000"/>
                </a:solidFill>
                <a:latin typeface="TimesNewRomanOOEnc"/>
              </a:rPr>
              <a:t>/ třetího sektoru, ale také odbory, univerzitami a dalšími, s cílem zlepšit jejich </a:t>
            </a:r>
            <a:r>
              <a:rPr lang="cs-CZ" dirty="0" smtClean="0">
                <a:solidFill>
                  <a:srgbClr val="000000"/>
                </a:solidFill>
                <a:latin typeface="TimesNewRomanOOEnc"/>
              </a:rPr>
              <a:t>vzájemné vztahy. </a:t>
            </a:r>
          </a:p>
          <a:p>
            <a:endParaRPr lang="cs-CZ" dirty="0" smtClean="0">
              <a:solidFill>
                <a:srgbClr val="000000"/>
              </a:solidFill>
              <a:latin typeface="TimesNewRomanOOEnc"/>
            </a:endParaRPr>
          </a:p>
          <a:p>
            <a:r>
              <a:rPr lang="cs-CZ" dirty="0" smtClean="0">
                <a:solidFill>
                  <a:srgbClr val="000000"/>
                </a:solidFill>
                <a:latin typeface="TimesNewRomanOOEnc"/>
              </a:rPr>
              <a:t>-  Zahrnují </a:t>
            </a:r>
            <a:r>
              <a:rPr lang="cs-CZ" dirty="0">
                <a:solidFill>
                  <a:srgbClr val="000000"/>
                </a:solidFill>
                <a:latin typeface="TimesNewRomanOOEnc"/>
              </a:rPr>
              <a:t>obecně stabilní rámce</a:t>
            </a:r>
            <a:br>
              <a:rPr lang="cs-CZ" dirty="0">
                <a:solidFill>
                  <a:srgbClr val="000000"/>
                </a:solidFill>
                <a:latin typeface="TimesNewRomanOOEnc"/>
              </a:rPr>
            </a:br>
            <a:r>
              <a:rPr lang="cs-CZ" dirty="0">
                <a:solidFill>
                  <a:srgbClr val="000000"/>
                </a:solidFill>
                <a:latin typeface="TimesNewRomanOOEnc"/>
              </a:rPr>
              <a:t>financování, režimy účasti a konzultací, strategické oblasti, které je třeba rozvinout, a zlepšení </a:t>
            </a:r>
            <a:r>
              <a:rPr lang="cs-CZ" dirty="0" smtClean="0">
                <a:solidFill>
                  <a:srgbClr val="000000"/>
                </a:solidFill>
                <a:latin typeface="TimesNewRomanOOEnc"/>
              </a:rPr>
              <a:t>vztahů a </a:t>
            </a:r>
            <a:r>
              <a:rPr lang="cs-CZ" dirty="0">
                <a:solidFill>
                  <a:srgbClr val="000000"/>
                </a:solidFill>
                <a:latin typeface="TimesNewRomanOOEnc"/>
              </a:rPr>
              <a:t>společenských změn.</a:t>
            </a:r>
            <a:r>
              <a:rPr lang="cs-CZ" dirty="0"/>
              <a:t> </a:t>
            </a:r>
            <a:br>
              <a:rPr lang="cs-CZ" dirty="0"/>
            </a:br>
            <a:endParaRPr lang="cs-CZ" dirty="0"/>
          </a:p>
        </p:txBody>
      </p:sp>
    </p:spTree>
    <p:extLst>
      <p:ext uri="{BB962C8B-B14F-4D97-AF65-F5344CB8AC3E}">
        <p14:creationId xmlns:p14="http://schemas.microsoft.com/office/powerpoint/2010/main" val="8386797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t>Cílené financování</a:t>
            </a:r>
          </a:p>
        </p:txBody>
      </p:sp>
      <p:sp>
        <p:nvSpPr>
          <p:cNvPr id="3" name="Zástupný symbol pro obsah 2"/>
          <p:cNvSpPr>
            <a:spLocks noGrp="1"/>
          </p:cNvSpPr>
          <p:nvPr>
            <p:ph idx="1"/>
          </p:nvPr>
        </p:nvSpPr>
        <p:spPr>
          <a:xfrm>
            <a:off x="1251678" y="1280160"/>
            <a:ext cx="10178322" cy="5138927"/>
          </a:xfrm>
        </p:spPr>
        <p:txBody>
          <a:bodyPr>
            <a:normAutofit fontScale="40000" lnSpcReduction="20000"/>
          </a:bodyPr>
          <a:lstStyle/>
          <a:p>
            <a:pPr marL="0" indent="0">
              <a:buNone/>
            </a:pPr>
            <a:r>
              <a:rPr lang="cs-CZ" sz="4300" dirty="0" smtClean="0"/>
              <a:t> </a:t>
            </a:r>
            <a:r>
              <a:rPr lang="cs-CZ" sz="4300" b="1" dirty="0"/>
              <a:t>Veřejné, </a:t>
            </a:r>
            <a:r>
              <a:rPr lang="cs-CZ" sz="4300" b="1" dirty="0" smtClean="0"/>
              <a:t>soukromé</a:t>
            </a:r>
            <a:r>
              <a:rPr lang="cs-CZ" sz="4300" b="1" dirty="0"/>
              <a:t> </a:t>
            </a:r>
            <a:r>
              <a:rPr lang="cs-CZ" sz="4300" dirty="0" smtClean="0"/>
              <a:t>&amp;</a:t>
            </a:r>
            <a:r>
              <a:rPr lang="cs-CZ" sz="4300" dirty="0" smtClean="0"/>
              <a:t> </a:t>
            </a:r>
            <a:r>
              <a:rPr lang="cs-CZ" sz="4300" b="1" dirty="0"/>
              <a:t>hybridní </a:t>
            </a:r>
            <a:r>
              <a:rPr lang="cs-CZ" sz="4300" b="1" dirty="0" smtClean="0"/>
              <a:t>režimy</a:t>
            </a:r>
            <a:endParaRPr lang="cs-CZ" sz="4300" dirty="0"/>
          </a:p>
          <a:p>
            <a:r>
              <a:rPr lang="cs-CZ" sz="4300" dirty="0"/>
              <a:t>Ad </a:t>
            </a:r>
            <a:r>
              <a:rPr lang="cs-CZ" sz="4300" b="1" dirty="0" smtClean="0"/>
              <a:t>veřejné fondy </a:t>
            </a:r>
            <a:r>
              <a:rPr lang="cs-CZ" sz="4300" dirty="0"/>
              <a:t>zacílené na sociální </a:t>
            </a:r>
            <a:r>
              <a:rPr lang="cs-CZ" sz="4300" dirty="0" smtClean="0"/>
              <a:t>ekonomiku: </a:t>
            </a:r>
            <a:r>
              <a:rPr lang="cs-CZ" sz="4300" b="1" dirty="0"/>
              <a:t>EU</a:t>
            </a:r>
            <a:r>
              <a:rPr lang="cs-CZ" sz="4300" dirty="0"/>
              <a:t> (např. strukturální fondy) a vnitrostátní a regionální vlády přidělují prostředky přímo na podporu a rozvoj sociální ekonomiky. Jedná se o tradiční subvenční programy na podporu družstev a zaměstnanosti v družstvech v Německu, Itálii a Španělsku. Existuje také spousta alternativních řešení. </a:t>
            </a:r>
          </a:p>
          <a:p>
            <a:pPr marL="685800" lvl="3"/>
            <a:r>
              <a:rPr lang="cs-CZ" sz="4100" dirty="0" smtClean="0"/>
              <a:t>Belgie -  </a:t>
            </a:r>
            <a:r>
              <a:rPr lang="cs-CZ" sz="4100" dirty="0"/>
              <a:t>fond </a:t>
            </a:r>
            <a:r>
              <a:rPr lang="cs-CZ" sz="4100" dirty="0" err="1"/>
              <a:t>Brasero</a:t>
            </a:r>
            <a:r>
              <a:rPr lang="cs-CZ" sz="4100" dirty="0"/>
              <a:t> podporuje rozvoj zaměstnaneckých družstev ve Valonském regionu. </a:t>
            </a:r>
            <a:endParaRPr lang="cs-CZ" sz="4100" dirty="0" smtClean="0"/>
          </a:p>
          <a:p>
            <a:pPr marL="685800" lvl="3"/>
            <a:r>
              <a:rPr lang="cs-CZ" sz="4100" dirty="0" smtClean="0"/>
              <a:t>Kypr - politika </a:t>
            </a:r>
            <a:r>
              <a:rPr lang="cs-CZ" sz="4100" dirty="0"/>
              <a:t>služeb sociální péče </a:t>
            </a:r>
            <a:r>
              <a:rPr lang="cs-CZ" sz="4100" dirty="0" smtClean="0"/>
              <a:t>nabízí roční </a:t>
            </a:r>
            <a:r>
              <a:rPr lang="cs-CZ" sz="4100" dirty="0"/>
              <a:t>granty na provozní náklady, a subvencuje tak organizace poskytující sociální služby (např. péči o děti, dlouhodobou péči a podobně). </a:t>
            </a:r>
            <a:endParaRPr lang="cs-CZ" sz="4100" dirty="0" smtClean="0"/>
          </a:p>
          <a:p>
            <a:pPr marL="685800" lvl="3"/>
            <a:r>
              <a:rPr lang="cs-CZ" sz="4100" dirty="0" smtClean="0"/>
              <a:t>Francie - nový </a:t>
            </a:r>
            <a:r>
              <a:rPr lang="cs-CZ" sz="4100" dirty="0"/>
              <a:t>zákon o sociální ekonomice </a:t>
            </a:r>
            <a:r>
              <a:rPr lang="cs-CZ" sz="4100" dirty="0" smtClean="0"/>
              <a:t>-nové </a:t>
            </a:r>
            <a:r>
              <a:rPr lang="cs-CZ" sz="4100" dirty="0"/>
              <a:t>finanční nástroje, včetně fondu sociálních inovací (FISO). </a:t>
            </a:r>
            <a:endParaRPr lang="cs-CZ" sz="4100" dirty="0" smtClean="0"/>
          </a:p>
          <a:p>
            <a:pPr marL="685800" lvl="3"/>
            <a:r>
              <a:rPr lang="cs-CZ" sz="4100" dirty="0" smtClean="0"/>
              <a:t>Itálie - byl </a:t>
            </a:r>
            <a:r>
              <a:rPr lang="cs-CZ" sz="4100" dirty="0"/>
              <a:t>zaveden fond na financování sociálních podniků a sociálních družstev. </a:t>
            </a:r>
          </a:p>
          <a:p>
            <a:pPr marL="228600" lvl="1">
              <a:buFont typeface="Arial" panose="020B0604020202020204" pitchFamily="34" charset="0"/>
              <a:buChar char="•"/>
            </a:pPr>
            <a:r>
              <a:rPr lang="cs-CZ" sz="4300" b="1" dirty="0" smtClean="0"/>
              <a:t>Smíšené </a:t>
            </a:r>
            <a:r>
              <a:rPr lang="cs-CZ" sz="4300" b="1" dirty="0"/>
              <a:t>fondy</a:t>
            </a:r>
            <a:r>
              <a:rPr lang="cs-CZ" sz="4300" dirty="0"/>
              <a:t>, které spravuje vláda a organizace sociální ekonomiky: </a:t>
            </a:r>
            <a:endParaRPr lang="cs-CZ" sz="4300" dirty="0" smtClean="0"/>
          </a:p>
          <a:p>
            <a:pPr marL="685800" lvl="2"/>
            <a:r>
              <a:rPr lang="cs-CZ" sz="4100" dirty="0" smtClean="0"/>
              <a:t>Francie - Národní </a:t>
            </a:r>
            <a:r>
              <a:rPr lang="cs-CZ" sz="4100" dirty="0"/>
              <a:t>fond pro rozvoj asociativního života (FNDVA) a Národní fond pro rozvoj sportu (FNDS). </a:t>
            </a:r>
            <a:endParaRPr lang="cs-CZ" sz="4100" dirty="0" smtClean="0"/>
          </a:p>
          <a:p>
            <a:pPr marL="228600" lvl="1"/>
            <a:r>
              <a:rPr lang="cs-CZ" sz="4300" dirty="0"/>
              <a:t>U některých fondů je financování </a:t>
            </a:r>
            <a:r>
              <a:rPr lang="cs-CZ" sz="4300" b="1" dirty="0"/>
              <a:t>mimorozpočtové</a:t>
            </a:r>
            <a:r>
              <a:rPr lang="cs-CZ" sz="4300" dirty="0"/>
              <a:t>. Jiné režimy jsou založeny na </a:t>
            </a:r>
            <a:r>
              <a:rPr lang="cs-CZ" sz="4300" dirty="0"/>
              <a:t>dani z příjmu fyzických osob. Určité </a:t>
            </a:r>
            <a:r>
              <a:rPr lang="cs-CZ" sz="4300" dirty="0"/>
              <a:t>procento splatné daně mohou občané přidělit dobrovolným organizacím. To se týká Itálie a Španělska. Ve Španělsku tyto částky směřují do národního fondu pro organizace sociálního třetího sektoru, jenž každý rok obdrží více než 200 milionů EUR. </a:t>
            </a:r>
            <a:endParaRPr lang="cs-CZ" sz="4300" dirty="0"/>
          </a:p>
          <a:p>
            <a:pPr marL="228600" lvl="1"/>
            <a:r>
              <a:rPr lang="cs-CZ" sz="4300" dirty="0"/>
              <a:t>Dalším </a:t>
            </a:r>
            <a:r>
              <a:rPr lang="cs-CZ" sz="4300" dirty="0"/>
              <a:t>zdrojem, na který se tradičně cílí, jsou příjmy z hazardních her (loterie, automaty). To je případ RAY a </a:t>
            </a:r>
            <a:r>
              <a:rPr lang="cs-CZ" sz="4300" dirty="0" err="1"/>
              <a:t>Oy</a:t>
            </a:r>
            <a:r>
              <a:rPr lang="cs-CZ" sz="4300" dirty="0"/>
              <a:t> </a:t>
            </a:r>
            <a:r>
              <a:rPr lang="cs-CZ" sz="4300" dirty="0" err="1"/>
              <a:t>Veikkaus</a:t>
            </a:r>
            <a:r>
              <a:rPr lang="cs-CZ" sz="4300" dirty="0"/>
              <a:t> AB ve Finsku nebo ONCE – vnitrostátní organizace pro nevidomé – ve Španělsku. </a:t>
            </a:r>
          </a:p>
        </p:txBody>
      </p:sp>
    </p:spTree>
    <p:extLst>
      <p:ext uri="{BB962C8B-B14F-4D97-AF65-F5344CB8AC3E}">
        <p14:creationId xmlns:p14="http://schemas.microsoft.com/office/powerpoint/2010/main" val="3891831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9394" name="Picture 2" descr="http://www.gartenbista.de/wp-content/uploads/2012/07/Fisch-Onkelchen-Fotoliaid142317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5929" y="581024"/>
            <a:ext cx="5256535" cy="619579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847528" y="1844824"/>
            <a:ext cx="2808312" cy="3312368"/>
          </a:xfrm>
        </p:spPr>
        <p:txBody>
          <a:bodyPr>
            <a:normAutofit/>
          </a:bodyPr>
          <a:lstStyle/>
          <a:p>
            <a:pPr marL="0" indent="0">
              <a:buNone/>
            </a:pPr>
            <a:r>
              <a:rPr lang="cs-CZ" sz="6000" dirty="0" smtClean="0">
                <a:solidFill>
                  <a:schemeClr val="accent6"/>
                </a:solidFill>
              </a:rPr>
              <a:t>Něco </a:t>
            </a:r>
            <a:r>
              <a:rPr lang="cs-CZ" sz="6000" dirty="0">
                <a:solidFill>
                  <a:schemeClr val="accent6"/>
                </a:solidFill>
              </a:rPr>
              <a:t>úplně nového?</a:t>
            </a:r>
            <a:endParaRPr lang="de-DE" sz="6000" dirty="0">
              <a:solidFill>
                <a:schemeClr val="accent6"/>
              </a:solidFill>
            </a:endParaRPr>
          </a:p>
        </p:txBody>
      </p:sp>
    </p:spTree>
    <p:extLst>
      <p:ext uri="{BB962C8B-B14F-4D97-AF65-F5344CB8AC3E}">
        <p14:creationId xmlns:p14="http://schemas.microsoft.com/office/powerpoint/2010/main" val="41191997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smtClean="0"/>
              <a:t>překážky rozvoje sociální ekonomiky</a:t>
            </a:r>
            <a:br>
              <a:rPr lang="cs-CZ" sz="3200" b="1" dirty="0" smtClean="0"/>
            </a:br>
            <a:endParaRPr lang="cs-CZ" sz="3200" b="1" dirty="0"/>
          </a:p>
        </p:txBody>
      </p:sp>
      <p:sp>
        <p:nvSpPr>
          <p:cNvPr id="3" name="Zástupný symbol pro obsah 2"/>
          <p:cNvSpPr>
            <a:spLocks noGrp="1"/>
          </p:cNvSpPr>
          <p:nvPr>
            <p:ph idx="1"/>
          </p:nvPr>
        </p:nvSpPr>
        <p:spPr>
          <a:xfrm>
            <a:off x="1251678" y="1755648"/>
            <a:ext cx="10178322" cy="4266461"/>
          </a:xfrm>
        </p:spPr>
        <p:txBody>
          <a:bodyPr>
            <a:normAutofit fontScale="32500" lnSpcReduction="20000"/>
          </a:bodyPr>
          <a:lstStyle/>
          <a:p>
            <a:pPr marL="457200" indent="-457200">
              <a:buFont typeface="+mj-lt"/>
              <a:buAutoNum type="arabicPeriod"/>
            </a:pPr>
            <a:r>
              <a:rPr lang="cs-CZ" sz="4900" dirty="0" smtClean="0"/>
              <a:t>Nedostatečná informovanost </a:t>
            </a:r>
            <a:r>
              <a:rPr lang="cs-CZ" sz="4900" dirty="0"/>
              <a:t>o pojmech sociální ekonomika, </a:t>
            </a:r>
            <a:r>
              <a:rPr lang="cs-CZ" sz="4900" dirty="0" smtClean="0"/>
              <a:t>sociální podniky </a:t>
            </a:r>
            <a:r>
              <a:rPr lang="cs-CZ" sz="4900" dirty="0"/>
              <a:t>a jiných souvisejících pojmech a jejich nedostatečného pochopení ve společnosti, </a:t>
            </a:r>
            <a:r>
              <a:rPr lang="cs-CZ" sz="4900" dirty="0" smtClean="0"/>
              <a:t>ve veřejných </a:t>
            </a:r>
            <a:r>
              <a:rPr lang="cs-CZ" sz="4900" dirty="0"/>
              <a:t>diskusích a na akademické půdě. </a:t>
            </a:r>
            <a:endParaRPr lang="cs-CZ" sz="4900" dirty="0" smtClean="0"/>
          </a:p>
          <a:p>
            <a:pPr lvl="1"/>
            <a:r>
              <a:rPr lang="cs-CZ" sz="4700" dirty="0" smtClean="0"/>
              <a:t>Zejména </a:t>
            </a:r>
            <a:r>
              <a:rPr lang="cs-CZ" sz="4600" b="1" dirty="0" smtClean="0"/>
              <a:t>ve </a:t>
            </a:r>
            <a:r>
              <a:rPr lang="cs-CZ" sz="4600" b="1" dirty="0"/>
              <a:t>východních zemích EU</a:t>
            </a:r>
            <a:r>
              <a:rPr lang="cs-CZ" sz="4600" dirty="0"/>
              <a:t>, jako např. v Maďarsku, Polsku, na Slovensku nebo v České republice. Hlavní podpora pro sociální ekonomiku (z hlediska financování i zvyšování informovanosti) pochází z </a:t>
            </a:r>
            <a:r>
              <a:rPr lang="cs-CZ" sz="4600" b="1" dirty="0"/>
              <a:t>programů a iniciativ EU</a:t>
            </a:r>
            <a:r>
              <a:rPr lang="cs-CZ" sz="4600" dirty="0"/>
              <a:t>. </a:t>
            </a:r>
          </a:p>
          <a:p>
            <a:pPr marL="457200" indent="-457200">
              <a:buFont typeface="+mj-lt"/>
              <a:buAutoNum type="arabicPeriod"/>
            </a:pPr>
            <a:r>
              <a:rPr lang="cs-CZ" sz="5000" dirty="0"/>
              <a:t>Malá viditelnost sociální ekonomiky v médiích i statistikách. </a:t>
            </a:r>
            <a:endParaRPr lang="cs-CZ" sz="5000" dirty="0" smtClean="0"/>
          </a:p>
          <a:p>
            <a:pPr lvl="1"/>
            <a:r>
              <a:rPr lang="cs-CZ" sz="4800" dirty="0" smtClean="0"/>
              <a:t>Plus absence vzdělávacích </a:t>
            </a:r>
            <a:r>
              <a:rPr lang="cs-CZ" sz="4800" dirty="0"/>
              <a:t>a </a:t>
            </a:r>
            <a:r>
              <a:rPr lang="cs-CZ" sz="4800" dirty="0" smtClean="0"/>
              <a:t>školicích programů. </a:t>
            </a:r>
            <a:r>
              <a:rPr lang="cs-CZ" sz="4800" dirty="0"/>
              <a:t>V několika zemích, např. ve Francii, existují programy jako odborná </a:t>
            </a:r>
            <a:r>
              <a:rPr lang="cs-CZ" sz="4800" dirty="0" smtClean="0"/>
              <a:t>příprava ze </a:t>
            </a:r>
            <a:r>
              <a:rPr lang="cs-CZ" sz="4800" dirty="0"/>
              <a:t>strany vzdělávacích družstev pro dospívající/mladé studenty. </a:t>
            </a:r>
          </a:p>
          <a:p>
            <a:pPr marL="457200" indent="-457200">
              <a:buFont typeface="+mj-lt"/>
              <a:buAutoNum type="arabicPeriod"/>
            </a:pPr>
            <a:r>
              <a:rPr lang="cs-CZ" sz="4800" dirty="0" smtClean="0"/>
              <a:t>Chybějí </a:t>
            </a:r>
            <a:r>
              <a:rPr lang="cs-CZ" sz="4800" dirty="0"/>
              <a:t>instituce odpovídající za sociální ekonomiku, sociální podniky, dobrovolníky a </a:t>
            </a:r>
            <a:r>
              <a:rPr lang="cs-CZ" sz="4800" dirty="0" smtClean="0"/>
              <a:t>občanskou společnost</a:t>
            </a:r>
            <a:r>
              <a:rPr lang="cs-CZ" sz="4800" dirty="0"/>
              <a:t>, které by byly schopny vyvíjet politiky a sociální ekonomiku podporovat. </a:t>
            </a:r>
            <a:endParaRPr lang="cs-CZ" sz="4800" dirty="0" smtClean="0"/>
          </a:p>
          <a:p>
            <a:pPr marL="457200" indent="-457200">
              <a:buFont typeface="+mj-lt"/>
              <a:buAutoNum type="arabicPeriod"/>
            </a:pPr>
            <a:r>
              <a:rPr lang="cs-CZ" sz="4800" dirty="0" smtClean="0"/>
              <a:t>Absence národních strategií </a:t>
            </a:r>
            <a:r>
              <a:rPr lang="cs-CZ" sz="4800" dirty="0"/>
              <a:t>sociální ekonomiky. Média a tvůrci politik „nevidí nezbytnost“ sociální ekonomiky. </a:t>
            </a:r>
            <a:endParaRPr lang="cs-CZ" sz="4800" dirty="0" smtClean="0"/>
          </a:p>
          <a:p>
            <a:pPr marL="457200" indent="-457200">
              <a:buFont typeface="+mj-lt"/>
              <a:buAutoNum type="arabicPeriod"/>
            </a:pPr>
            <a:r>
              <a:rPr lang="cs-CZ" sz="4800" dirty="0" smtClean="0"/>
              <a:t>Absence </a:t>
            </a:r>
            <a:r>
              <a:rPr lang="cs-CZ" sz="4800" dirty="0"/>
              <a:t>koordinace. </a:t>
            </a:r>
            <a:endParaRPr lang="cs-CZ" sz="4800" dirty="0" smtClean="0"/>
          </a:p>
          <a:p>
            <a:pPr marL="457200" indent="-457200">
              <a:buFont typeface="+mj-lt"/>
              <a:buAutoNum type="arabicPeriod"/>
            </a:pPr>
            <a:r>
              <a:rPr lang="cs-CZ" sz="4800" dirty="0" smtClean="0"/>
              <a:t>Závislost </a:t>
            </a:r>
            <a:r>
              <a:rPr lang="cs-CZ" sz="4800" dirty="0"/>
              <a:t>orgánů státní správy na politických cyklech (např. v roce 2015 byl v Dánsku po změně vlády zavřen vládní úřad pro podniky sociální </a:t>
            </a:r>
            <a:r>
              <a:rPr lang="cs-CZ" sz="4800" dirty="0" smtClean="0"/>
              <a:t>ekonomiky)</a:t>
            </a:r>
          </a:p>
          <a:p>
            <a:pPr marL="457200" indent="-457200">
              <a:buFont typeface="+mj-lt"/>
              <a:buAutoNum type="arabicPeriod"/>
            </a:pPr>
            <a:r>
              <a:rPr lang="cs-CZ" sz="4800" dirty="0" smtClean="0"/>
              <a:t>Byrokracie </a:t>
            </a:r>
            <a:r>
              <a:rPr lang="cs-CZ" sz="4800" dirty="0"/>
              <a:t>a politika úsporných opatření (Itálie, Španělsko, Slovinsko) </a:t>
            </a:r>
          </a:p>
          <a:p>
            <a:pPr marL="457200" indent="-457200">
              <a:buFont typeface="+mj-lt"/>
              <a:buAutoNum type="arabicPeriod"/>
            </a:pPr>
            <a:endParaRPr lang="cs-CZ" sz="4800" dirty="0" smtClean="0"/>
          </a:p>
        </p:txBody>
      </p:sp>
    </p:spTree>
    <p:extLst>
      <p:ext uri="{BB962C8B-B14F-4D97-AF65-F5344CB8AC3E}">
        <p14:creationId xmlns:p14="http://schemas.microsoft.com/office/powerpoint/2010/main" val="1659462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b="1" dirty="0"/>
              <a:t>překážky rozvoje sociální ekonomiky</a:t>
            </a:r>
            <a:r>
              <a:rPr lang="cs-CZ" sz="4600" b="1" dirty="0"/>
              <a:t/>
            </a:r>
            <a:br>
              <a:rPr lang="cs-CZ" sz="4600" b="1" dirty="0"/>
            </a:br>
            <a:endParaRPr lang="cs-CZ" sz="4600" b="1" dirty="0"/>
          </a:p>
        </p:txBody>
      </p:sp>
      <p:sp>
        <p:nvSpPr>
          <p:cNvPr id="3" name="Zástupný symbol pro obsah 2"/>
          <p:cNvSpPr>
            <a:spLocks noGrp="1"/>
          </p:cNvSpPr>
          <p:nvPr>
            <p:ph idx="1"/>
          </p:nvPr>
        </p:nvSpPr>
        <p:spPr>
          <a:xfrm>
            <a:off x="1251678" y="1755648"/>
            <a:ext cx="10178322" cy="5102351"/>
          </a:xfrm>
        </p:spPr>
        <p:txBody>
          <a:bodyPr>
            <a:normAutofit fontScale="25000" lnSpcReduction="20000"/>
          </a:bodyPr>
          <a:lstStyle/>
          <a:p>
            <a:pPr marL="0" indent="0">
              <a:buNone/>
            </a:pPr>
            <a:r>
              <a:rPr lang="cs-CZ" sz="6400" dirty="0" smtClean="0"/>
              <a:t>Překážky institucionální</a:t>
            </a:r>
            <a:r>
              <a:rPr lang="cs-CZ" sz="6400" dirty="0"/>
              <a:t>:</a:t>
            </a:r>
            <a:endParaRPr lang="cs-CZ" sz="6400" dirty="0" smtClean="0"/>
          </a:p>
          <a:p>
            <a:pPr>
              <a:buFontTx/>
              <a:buChar char="-"/>
            </a:pPr>
            <a:r>
              <a:rPr lang="cs-CZ" sz="6400" dirty="0" smtClean="0"/>
              <a:t>Ve </a:t>
            </a:r>
            <a:r>
              <a:rPr lang="cs-CZ" sz="6400" dirty="0"/>
              <a:t>Francii a ve Španělsku vládní změny předpisů týkajících se doplňkové sociální ochrany v posledních letech negativně ovlivnily zdravotnické subjekty a v některých případech je přinutily ke změně právního postavení na ziskový subjekt. </a:t>
            </a:r>
            <a:endParaRPr lang="cs-CZ" sz="6400" dirty="0" smtClean="0"/>
          </a:p>
          <a:p>
            <a:pPr>
              <a:buFontTx/>
              <a:buChar char="-"/>
            </a:pPr>
            <a:r>
              <a:rPr lang="cs-CZ" sz="6400" dirty="0" smtClean="0"/>
              <a:t>V </a:t>
            </a:r>
            <a:r>
              <a:rPr lang="cs-CZ" sz="6400" dirty="0"/>
              <a:t>Itálii reforma lidových bank (DL 3/2015) stanoví, že lidové banky, jejichž aktiva mají hodnotu vyšší než 8 miliard EUR, musí být přeměněny na akciové společnosti. Také reforma úvěrových družstev (L 49/2016) radikálně</a:t>
            </a:r>
            <a:br>
              <a:rPr lang="cs-CZ" sz="6400" dirty="0"/>
            </a:br>
            <a:r>
              <a:rPr lang="cs-CZ" sz="6400" dirty="0"/>
              <a:t>přeorganizovala celý sektor družstevního bankovnictví</a:t>
            </a:r>
            <a:r>
              <a:rPr lang="cs-CZ" sz="6400" dirty="0" smtClean="0"/>
              <a:t>, a to s několika negativními aspekty. </a:t>
            </a:r>
          </a:p>
          <a:p>
            <a:pPr>
              <a:buFontTx/>
              <a:buChar char="-"/>
            </a:pPr>
            <a:r>
              <a:rPr lang="cs-CZ" sz="6400" dirty="0" smtClean="0"/>
              <a:t>Ve </a:t>
            </a:r>
            <a:r>
              <a:rPr lang="cs-CZ" sz="6400" dirty="0"/>
              <a:t>Španělsku změny sociálního zabezpečení sportovních trenérů negativně ovlivnily </a:t>
            </a:r>
            <a:r>
              <a:rPr lang="cs-CZ" sz="6400" dirty="0" smtClean="0"/>
              <a:t>sportovní sdružení</a:t>
            </a:r>
            <a:r>
              <a:rPr lang="cs-CZ" sz="6400" dirty="0"/>
              <a:t>. </a:t>
            </a:r>
            <a:endParaRPr lang="cs-CZ" sz="6400" dirty="0" smtClean="0"/>
          </a:p>
          <a:p>
            <a:pPr>
              <a:buFontTx/>
              <a:buChar char="-"/>
            </a:pPr>
            <a:r>
              <a:rPr lang="cs-CZ" sz="6400" dirty="0" smtClean="0"/>
              <a:t>Ve </a:t>
            </a:r>
            <a:r>
              <a:rPr lang="cs-CZ" sz="6400" dirty="0"/>
              <a:t>Spojeném království u velkých veřejných zakázek zbývají na subjekty sociální ekonomiky jen subdodávky pro velké společnosti soukromého sektoru, obvykle se navíc </a:t>
            </a:r>
            <a:r>
              <a:rPr lang="cs-CZ" sz="6400" dirty="0" smtClean="0"/>
              <a:t>při </a:t>
            </a:r>
            <a:r>
              <a:rPr lang="cs-CZ" sz="6400" dirty="0"/>
              <a:t>zadávání zakázek rozhoduje spíše podle ceny než podle zahrnutí přidané sociální hodnoty. Nedávno pozměněné právní postavení charitativních organizací je pro toto nové institucionální prostředí lépe uzpůsobeno. </a:t>
            </a:r>
            <a:endParaRPr lang="cs-CZ" sz="6400" dirty="0" smtClean="0"/>
          </a:p>
          <a:p>
            <a:pPr>
              <a:buFontTx/>
              <a:buChar char="-"/>
            </a:pPr>
            <a:r>
              <a:rPr lang="cs-CZ" sz="6400" dirty="0" smtClean="0"/>
              <a:t>Ve </a:t>
            </a:r>
            <a:r>
              <a:rPr lang="cs-CZ" sz="6400" dirty="0"/>
              <a:t>Finsku není směrnice o </a:t>
            </a:r>
            <a:r>
              <a:rPr lang="cs-CZ" sz="6400" dirty="0" smtClean="0"/>
              <a:t>zadávání veřejných </a:t>
            </a:r>
            <a:r>
              <a:rPr lang="cs-CZ" sz="6400" dirty="0"/>
              <a:t>zakázek, díky níž mohly být zakázky vyhrazeny pro určité služby, prováděna, a subjekty sociální ekonomiky z ní tedy nemohou mít prospěch. </a:t>
            </a:r>
            <a:r>
              <a:rPr lang="cs-CZ" sz="4800" dirty="0"/>
              <a:t/>
            </a:r>
            <a:br>
              <a:rPr lang="cs-CZ" sz="4800" dirty="0"/>
            </a:br>
            <a:r>
              <a:rPr lang="cs-CZ" sz="4800" dirty="0"/>
              <a:t/>
            </a:r>
            <a:br>
              <a:rPr lang="cs-CZ" sz="4800" dirty="0"/>
            </a:br>
            <a:r>
              <a:rPr lang="cs-CZ" sz="4800" dirty="0"/>
              <a:t/>
            </a:r>
            <a:br>
              <a:rPr lang="cs-CZ" sz="4800" dirty="0"/>
            </a:br>
            <a:r>
              <a:rPr lang="cs-CZ" sz="4800" dirty="0"/>
              <a:t/>
            </a:r>
            <a:br>
              <a:rPr lang="cs-CZ" sz="4800" dirty="0"/>
            </a:br>
            <a:r>
              <a:rPr lang="cs-CZ" sz="4800" dirty="0"/>
              <a:t/>
            </a:r>
            <a:br>
              <a:rPr lang="cs-CZ" sz="4800" dirty="0"/>
            </a:br>
            <a:r>
              <a:rPr lang="cs-CZ" dirty="0"/>
              <a:t/>
            </a:r>
            <a:br>
              <a:rPr lang="cs-CZ" dirty="0"/>
            </a:br>
            <a:r>
              <a:rPr lang="cs-CZ" dirty="0"/>
              <a:t/>
            </a:r>
            <a:br>
              <a:rPr lang="cs-CZ" dirty="0"/>
            </a:br>
            <a:endParaRPr lang="cs-CZ" dirty="0"/>
          </a:p>
        </p:txBody>
      </p:sp>
    </p:spTree>
    <p:extLst>
      <p:ext uri="{BB962C8B-B14F-4D97-AF65-F5344CB8AC3E}">
        <p14:creationId xmlns:p14="http://schemas.microsoft.com/office/powerpoint/2010/main" val="16594620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t>překážky</a:t>
            </a:r>
            <a:r>
              <a:rPr lang="cs-CZ" sz="3200" dirty="0"/>
              <a:t> rozvoje sociální ekonomiky</a:t>
            </a:r>
          </a:p>
        </p:txBody>
      </p:sp>
      <p:sp>
        <p:nvSpPr>
          <p:cNvPr id="3" name="Zástupný symbol pro obsah 2"/>
          <p:cNvSpPr>
            <a:spLocks noGrp="1"/>
          </p:cNvSpPr>
          <p:nvPr>
            <p:ph idx="1"/>
          </p:nvPr>
        </p:nvSpPr>
        <p:spPr/>
        <p:txBody>
          <a:bodyPr>
            <a:normAutofit/>
          </a:bodyPr>
          <a:lstStyle/>
          <a:p>
            <a:pPr lvl="1"/>
            <a:r>
              <a:rPr lang="cs-CZ" dirty="0" smtClean="0"/>
              <a:t>Nedávné </a:t>
            </a:r>
            <a:r>
              <a:rPr lang="cs-CZ" dirty="0"/>
              <a:t>změny předpisů týkajících </a:t>
            </a:r>
            <a:r>
              <a:rPr lang="cs-CZ" dirty="0" smtClean="0"/>
              <a:t>se družstev </a:t>
            </a:r>
            <a:r>
              <a:rPr lang="cs-CZ" dirty="0"/>
              <a:t>v Polsku a Portugalsku nejsou pro družstva považovány za vhodné. </a:t>
            </a:r>
            <a:endParaRPr lang="cs-CZ" dirty="0" smtClean="0"/>
          </a:p>
          <a:p>
            <a:pPr lvl="1"/>
            <a:r>
              <a:rPr lang="cs-CZ" dirty="0" smtClean="0"/>
              <a:t>V </a:t>
            </a:r>
            <a:r>
              <a:rPr lang="cs-CZ" dirty="0"/>
              <a:t>Maďarsku </a:t>
            </a:r>
            <a:r>
              <a:rPr lang="cs-CZ" dirty="0" smtClean="0"/>
              <a:t>představuje nový </a:t>
            </a:r>
            <a:r>
              <a:rPr lang="cs-CZ" dirty="0"/>
              <a:t>zákon o sociální ekonomice riziko pro mnohá sociální družstva založená skupinami občanů</a:t>
            </a:r>
            <a:r>
              <a:rPr lang="cs-CZ" dirty="0" smtClean="0"/>
              <a:t>, jelikož </a:t>
            </a:r>
            <a:r>
              <a:rPr lang="cs-CZ" dirty="0"/>
              <a:t>po vstupu zákona v platnost v roce 2018 možná bude nutná jejich přeměna na jiný </a:t>
            </a:r>
            <a:r>
              <a:rPr lang="cs-CZ" dirty="0" smtClean="0"/>
              <a:t>typ organizace </a:t>
            </a:r>
            <a:r>
              <a:rPr lang="cs-CZ" dirty="0"/>
              <a:t>(družstvo nebo nezisková společnost s ručením omezeným). </a:t>
            </a:r>
            <a:endParaRPr lang="cs-CZ" dirty="0" smtClean="0"/>
          </a:p>
          <a:p>
            <a:pPr lvl="1"/>
            <a:r>
              <a:rPr lang="cs-CZ" dirty="0" smtClean="0"/>
              <a:t>Ve </a:t>
            </a:r>
            <a:r>
              <a:rPr lang="cs-CZ" dirty="0"/>
              <a:t>Slovinsku a v </a:t>
            </a:r>
            <a:r>
              <a:rPr lang="cs-CZ" dirty="0" smtClean="0"/>
              <a:t>Bulharsku nový </a:t>
            </a:r>
            <a:r>
              <a:rPr lang="cs-CZ" dirty="0"/>
              <a:t>zákon o sociálním podnikání vylučuje různé organizace, které již jako sociální podniky působí. </a:t>
            </a:r>
            <a:br>
              <a:rPr lang="cs-CZ" dirty="0"/>
            </a:br>
            <a:endParaRPr lang="cs-CZ" dirty="0"/>
          </a:p>
        </p:txBody>
      </p:sp>
    </p:spTree>
    <p:extLst>
      <p:ext uri="{BB962C8B-B14F-4D97-AF65-F5344CB8AC3E}">
        <p14:creationId xmlns:p14="http://schemas.microsoft.com/office/powerpoint/2010/main" val="3751621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t>VÁHA SOCIÁLNÍ EKONOMIKY V </a:t>
            </a:r>
            <a:r>
              <a:rPr lang="cs-CZ" sz="3200" b="1" dirty="0" smtClean="0"/>
              <a:t>EU 28</a:t>
            </a:r>
            <a:r>
              <a:rPr lang="cs-CZ" sz="3200" dirty="0"/>
              <a:t/>
            </a:r>
            <a:br>
              <a:rPr lang="cs-CZ" sz="3200" dirty="0"/>
            </a:br>
            <a:endParaRPr lang="cs-CZ" sz="3200" dirty="0"/>
          </a:p>
        </p:txBody>
      </p:sp>
      <p:sp>
        <p:nvSpPr>
          <p:cNvPr id="3" name="Zástupný symbol pro obsah 2"/>
          <p:cNvSpPr>
            <a:spLocks noGrp="1"/>
          </p:cNvSpPr>
          <p:nvPr>
            <p:ph idx="1"/>
          </p:nvPr>
        </p:nvSpPr>
        <p:spPr/>
        <p:txBody>
          <a:bodyPr>
            <a:normAutofit fontScale="92500" lnSpcReduction="20000"/>
          </a:bodyPr>
          <a:lstStyle/>
          <a:p>
            <a:r>
              <a:rPr lang="cs-CZ" dirty="0"/>
              <a:t>Evropská sociální ekonomika poskytuje:</a:t>
            </a:r>
            <a:br>
              <a:rPr lang="cs-CZ" dirty="0"/>
            </a:br>
            <a:r>
              <a:rPr lang="cs-CZ" dirty="0"/>
              <a:t>- více než 13,6 milionu placených pracovních míst v Evropě,</a:t>
            </a:r>
            <a:br>
              <a:rPr lang="cs-CZ" dirty="0"/>
            </a:br>
            <a:r>
              <a:rPr lang="cs-CZ" dirty="0"/>
              <a:t>- ekvivalent 6,3 % pracující populace EU-28,</a:t>
            </a:r>
            <a:br>
              <a:rPr lang="cs-CZ" dirty="0"/>
            </a:br>
            <a:r>
              <a:rPr lang="cs-CZ" dirty="0"/>
              <a:t>- zaměstnání pro více než 19,1 milionu pracovníků, placených i neplacených,</a:t>
            </a:r>
            <a:br>
              <a:rPr lang="cs-CZ" dirty="0"/>
            </a:br>
            <a:r>
              <a:rPr lang="cs-CZ" dirty="0"/>
              <a:t>- více než 82,2 milionu dobrovolníků, což odpovídá 5,5 milionu zaměstnanců na plný úvazek,</a:t>
            </a:r>
            <a:br>
              <a:rPr lang="cs-CZ" dirty="0"/>
            </a:br>
            <a:r>
              <a:rPr lang="cs-CZ" dirty="0"/>
              <a:t>- více než 232 milionů členů družstev vzájemných společností a podobných subjektů,</a:t>
            </a:r>
            <a:br>
              <a:rPr lang="cs-CZ" dirty="0"/>
            </a:br>
            <a:r>
              <a:rPr lang="cs-CZ" dirty="0"/>
              <a:t>- více než 2,8 milionu subjektů a podniků. </a:t>
            </a:r>
            <a:endParaRPr lang="cs-CZ" dirty="0" smtClean="0"/>
          </a:p>
          <a:p>
            <a:pPr marL="0" indent="0">
              <a:buNone/>
            </a:pPr>
            <a:r>
              <a:rPr lang="cs-CZ" dirty="0"/>
              <a:t>Podle zaměstnanosti (jiné ukazatele ekonomického dopadu, jako je příspěvek</a:t>
            </a:r>
            <a:br>
              <a:rPr lang="cs-CZ" dirty="0"/>
            </a:br>
            <a:r>
              <a:rPr lang="cs-CZ" dirty="0"/>
              <a:t>k HDP, nejsou k dispozici) představují spolky, nadace a podobné právní formy nadále hlavní</a:t>
            </a:r>
            <a:br>
              <a:rPr lang="cs-CZ" dirty="0"/>
            </a:br>
            <a:r>
              <a:rPr lang="cs-CZ" dirty="0"/>
              <a:t>část sociální ekonomiky a tvoří většinu sociálních subjektů/podniků a asi 66 % zaměstnanosti</a:t>
            </a:r>
            <a:br>
              <a:rPr lang="cs-CZ" dirty="0"/>
            </a:br>
            <a:r>
              <a:rPr lang="cs-CZ" dirty="0"/>
              <a:t>v tomto sektoru.</a:t>
            </a:r>
            <a:br>
              <a:rPr lang="cs-CZ" dirty="0"/>
            </a:br>
            <a:endParaRPr lang="cs-CZ" dirty="0"/>
          </a:p>
        </p:txBody>
      </p:sp>
    </p:spTree>
    <p:extLst>
      <p:ext uri="{BB962C8B-B14F-4D97-AF65-F5344CB8AC3E}">
        <p14:creationId xmlns:p14="http://schemas.microsoft.com/office/powerpoint/2010/main" val="11049344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t>VÁHA SOCIÁLNÍ EKONOMIKY V EU 28</a:t>
            </a:r>
            <a:r>
              <a:rPr lang="cs-CZ" sz="3200" dirty="0"/>
              <a:t/>
            </a:r>
            <a:br>
              <a:rPr lang="cs-CZ" sz="3200" dirty="0"/>
            </a:br>
            <a:r>
              <a:rPr lang="cs-CZ" sz="3200" dirty="0" smtClean="0"/>
              <a:t>…odlišnosti</a:t>
            </a:r>
            <a:endParaRPr lang="cs-CZ" sz="3200" dirty="0"/>
          </a:p>
        </p:txBody>
      </p:sp>
      <p:sp>
        <p:nvSpPr>
          <p:cNvPr id="3" name="Zástupný symbol pro obsah 2"/>
          <p:cNvSpPr>
            <a:spLocks noGrp="1"/>
          </p:cNvSpPr>
          <p:nvPr>
            <p:ph idx="1"/>
          </p:nvPr>
        </p:nvSpPr>
        <p:spPr/>
        <p:txBody>
          <a:bodyPr>
            <a:normAutofit fontScale="92500"/>
          </a:bodyPr>
          <a:lstStyle/>
          <a:p>
            <a:r>
              <a:rPr lang="cs-CZ" dirty="0" smtClean="0"/>
              <a:t>Belgie</a:t>
            </a:r>
            <a:r>
              <a:rPr lang="cs-CZ" dirty="0"/>
              <a:t>, Itálie, Lucembursko, Francie a Nizozemsko - </a:t>
            </a:r>
            <a:r>
              <a:rPr lang="cs-CZ" dirty="0" smtClean="0"/>
              <a:t>pracovní </a:t>
            </a:r>
            <a:r>
              <a:rPr lang="cs-CZ" dirty="0"/>
              <a:t>místa v sociální ekonomice </a:t>
            </a:r>
            <a:r>
              <a:rPr lang="cs-CZ" dirty="0" smtClean="0"/>
              <a:t>tvoří </a:t>
            </a:r>
            <a:r>
              <a:rPr lang="cs-CZ" dirty="0"/>
              <a:t>něco mezi 9 až 10 % </a:t>
            </a:r>
            <a:r>
              <a:rPr lang="cs-CZ" dirty="0" smtClean="0"/>
              <a:t>pracujícího obyvatelstva </a:t>
            </a:r>
          </a:p>
          <a:p>
            <a:r>
              <a:rPr lang="cs-CZ" dirty="0" smtClean="0"/>
              <a:t>Nové </a:t>
            </a:r>
            <a:r>
              <a:rPr lang="cs-CZ" dirty="0"/>
              <a:t>členských </a:t>
            </a:r>
            <a:r>
              <a:rPr lang="cs-CZ" dirty="0" smtClean="0"/>
              <a:t>státy </a:t>
            </a:r>
            <a:r>
              <a:rPr lang="cs-CZ" dirty="0"/>
              <a:t>EU, jako je Slovinsko, Rumunsko, Malta, Litva</a:t>
            </a:r>
            <a:r>
              <a:rPr lang="cs-CZ" dirty="0" smtClean="0"/>
              <a:t>, Chorvatsko</a:t>
            </a:r>
            <a:r>
              <a:rPr lang="cs-CZ" dirty="0"/>
              <a:t>, Kypr a </a:t>
            </a:r>
            <a:r>
              <a:rPr lang="cs-CZ" dirty="0" smtClean="0"/>
              <a:t>Slovensko - méně </a:t>
            </a:r>
            <a:r>
              <a:rPr lang="cs-CZ" dirty="0"/>
              <a:t>než 2 % pracujících </a:t>
            </a:r>
            <a:r>
              <a:rPr lang="cs-CZ" dirty="0" smtClean="0"/>
              <a:t>obyvatel</a:t>
            </a:r>
            <a:r>
              <a:rPr lang="cs-CZ" dirty="0"/>
              <a:t/>
            </a:r>
            <a:br>
              <a:rPr lang="cs-CZ" dirty="0"/>
            </a:br>
            <a:r>
              <a:rPr lang="cs-CZ" dirty="0"/>
              <a:t/>
            </a:r>
            <a:br>
              <a:rPr lang="cs-CZ" dirty="0"/>
            </a:br>
            <a:r>
              <a:rPr lang="cs-CZ" dirty="0"/>
              <a:t>Zaměstnanost v sociální ekonomice se ukázala být odolná vůči hospodářské krizi, jelikož se snížila</a:t>
            </a:r>
            <a:br>
              <a:rPr lang="cs-CZ" dirty="0"/>
            </a:br>
            <a:r>
              <a:rPr lang="cs-CZ" dirty="0"/>
              <a:t>z 6,5 % na 6,3 % z celkových placených pracovních sil v Evropě a z 14,1 na 13,6 milionu pracovních</a:t>
            </a:r>
            <a:br>
              <a:rPr lang="cs-CZ" dirty="0"/>
            </a:br>
            <a:r>
              <a:rPr lang="cs-CZ" dirty="0" smtClean="0"/>
              <a:t>míst. </a:t>
            </a:r>
            <a:r>
              <a:rPr lang="cs-CZ" dirty="0"/>
              <a:t>Snížení počtu </a:t>
            </a:r>
            <a:r>
              <a:rPr lang="cs-CZ" dirty="0" smtClean="0"/>
              <a:t>pracovníků ve </a:t>
            </a:r>
            <a:r>
              <a:rPr lang="cs-CZ" dirty="0"/>
              <a:t>větších družstvech a podobných právních formách je výraznější než u </a:t>
            </a:r>
            <a:r>
              <a:rPr lang="cs-CZ" dirty="0" smtClean="0"/>
              <a:t>spolků, nadací, apod. </a:t>
            </a:r>
            <a:r>
              <a:rPr lang="cs-CZ" dirty="0"/>
              <a:t/>
            </a:r>
            <a:br>
              <a:rPr lang="cs-CZ" dirty="0"/>
            </a:br>
            <a:endParaRPr lang="cs-CZ" dirty="0"/>
          </a:p>
        </p:txBody>
      </p:sp>
    </p:spTree>
    <p:extLst>
      <p:ext uri="{BB962C8B-B14F-4D97-AF65-F5344CB8AC3E}">
        <p14:creationId xmlns:p14="http://schemas.microsoft.com/office/powerpoint/2010/main" val="23725300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200" b="1" dirty="0"/>
              <a:t>Sociální podnikatelé</a:t>
            </a:r>
            <a:r>
              <a:rPr lang="de-DE" sz="3200" b="1" dirty="0"/>
              <a:t> – </a:t>
            </a:r>
            <a:r>
              <a:rPr lang="cs-CZ" sz="3200" b="1" dirty="0"/>
              <a:t>pár příkladů</a:t>
            </a:r>
            <a:endParaRPr lang="de-DE" sz="3200" b="1" dirty="0"/>
          </a:p>
        </p:txBody>
      </p:sp>
      <p:pic>
        <p:nvPicPr>
          <p:cNvPr id="52226" name="Picture 2" descr="Muhammad Yun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3633" y="1772816"/>
            <a:ext cx="1898445" cy="235344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783633" y="4149081"/>
            <a:ext cx="1898445" cy="830997"/>
          </a:xfrm>
          <a:prstGeom prst="rect">
            <a:avLst/>
          </a:prstGeom>
          <a:noFill/>
        </p:spPr>
        <p:txBody>
          <a:bodyPr wrap="square" rtlCol="0">
            <a:spAutoFit/>
          </a:bodyPr>
          <a:lstStyle/>
          <a:p>
            <a:r>
              <a:rPr lang="de-DE" sz="700" dirty="0"/>
              <a:t>Quelle: moralheroes.org</a:t>
            </a:r>
          </a:p>
          <a:p>
            <a:endParaRPr lang="de-DE" sz="800" dirty="0"/>
          </a:p>
          <a:p>
            <a:r>
              <a:rPr lang="de-DE" sz="1600" b="1" dirty="0">
                <a:latin typeface="Bodoni MT" panose="02070603080606020203" pitchFamily="18" charset="0"/>
              </a:rPr>
              <a:t>Muhammad Yunus</a:t>
            </a:r>
          </a:p>
          <a:p>
            <a:r>
              <a:rPr lang="de-DE" sz="1600" dirty="0">
                <a:latin typeface="Bodoni MT" panose="02070603080606020203" pitchFamily="18" charset="0"/>
              </a:rPr>
              <a:t>Grameen</a:t>
            </a:r>
          </a:p>
        </p:txBody>
      </p:sp>
      <p:pic>
        <p:nvPicPr>
          <p:cNvPr id="52230" name="Picture 6" descr="Andreas Heinecke_color-copyright maxlautenschlae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71" r="2892"/>
          <a:stretch/>
        </p:blipFill>
        <p:spPr bwMode="auto">
          <a:xfrm>
            <a:off x="7968208" y="1784154"/>
            <a:ext cx="1872208" cy="234210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7896200" y="4149081"/>
            <a:ext cx="2304256" cy="954107"/>
          </a:xfrm>
          <a:prstGeom prst="rect">
            <a:avLst/>
          </a:prstGeom>
          <a:noFill/>
        </p:spPr>
        <p:txBody>
          <a:bodyPr wrap="square" rtlCol="0">
            <a:spAutoFit/>
          </a:bodyPr>
          <a:lstStyle/>
          <a:p>
            <a:r>
              <a:rPr lang="de-DE" sz="700" dirty="0"/>
              <a:t>Quelle: entrepreneurship.de</a:t>
            </a:r>
          </a:p>
          <a:p>
            <a:endParaRPr lang="de-DE" sz="800" dirty="0"/>
          </a:p>
          <a:p>
            <a:r>
              <a:rPr lang="de-DE" sz="800" dirty="0"/>
              <a:t> </a:t>
            </a:r>
            <a:r>
              <a:rPr lang="de-DE" sz="1600" b="1" dirty="0" err="1">
                <a:latin typeface="Bodoni MT" panose="02070603080606020203" pitchFamily="18" charset="0"/>
              </a:rPr>
              <a:t>Anderas</a:t>
            </a:r>
            <a:r>
              <a:rPr lang="de-DE" sz="1600" b="1" dirty="0">
                <a:latin typeface="Bodoni MT" panose="02070603080606020203" pitchFamily="18" charset="0"/>
              </a:rPr>
              <a:t> </a:t>
            </a:r>
            <a:r>
              <a:rPr lang="de-DE" sz="1600" b="1" dirty="0" err="1">
                <a:latin typeface="Bodoni MT" panose="02070603080606020203" pitchFamily="18" charset="0"/>
              </a:rPr>
              <a:t>Heinecke</a:t>
            </a:r>
            <a:r>
              <a:rPr lang="de-DE" sz="1600" dirty="0">
                <a:latin typeface="Bodoni MT" panose="02070603080606020203" pitchFamily="18" charset="0"/>
              </a:rPr>
              <a:t> Dialog im Dunkeln</a:t>
            </a:r>
            <a:endParaRPr lang="de-DE" sz="800" dirty="0">
              <a:latin typeface="Bodoni MT" panose="02070603080606020203" pitchFamily="18" charset="0"/>
            </a:endParaRPr>
          </a:p>
          <a:p>
            <a:endParaRPr lang="de-DE" sz="800" dirty="0"/>
          </a:p>
        </p:txBody>
      </p:sp>
      <p:pic>
        <p:nvPicPr>
          <p:cNvPr id="52232" name="Picture 8" descr="Katja Urbatsc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53"/>
          <a:stretch/>
        </p:blipFill>
        <p:spPr bwMode="auto">
          <a:xfrm>
            <a:off x="5463158" y="1784154"/>
            <a:ext cx="1712962" cy="23421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5370417" y="4149081"/>
            <a:ext cx="1898445" cy="830997"/>
          </a:xfrm>
          <a:prstGeom prst="rect">
            <a:avLst/>
          </a:prstGeom>
          <a:noFill/>
        </p:spPr>
        <p:txBody>
          <a:bodyPr wrap="square" rtlCol="0">
            <a:spAutoFit/>
          </a:bodyPr>
          <a:lstStyle/>
          <a:p>
            <a:r>
              <a:rPr lang="de-DE" sz="700" dirty="0"/>
              <a:t>Quelle: arbeiterkind.de</a:t>
            </a:r>
          </a:p>
          <a:p>
            <a:endParaRPr lang="de-DE" sz="800" dirty="0"/>
          </a:p>
          <a:p>
            <a:r>
              <a:rPr lang="de-DE" sz="1600" b="1" dirty="0">
                <a:latin typeface="Bodoni MT" panose="02070603080606020203" pitchFamily="18" charset="0"/>
              </a:rPr>
              <a:t>Katja </a:t>
            </a:r>
            <a:r>
              <a:rPr lang="de-DE" sz="1600" b="1" dirty="0" err="1">
                <a:latin typeface="Bodoni MT" panose="02070603080606020203" pitchFamily="18" charset="0"/>
              </a:rPr>
              <a:t>Urbatsch</a:t>
            </a:r>
            <a:endParaRPr lang="de-DE" sz="1600" b="1" dirty="0">
              <a:latin typeface="Bodoni MT" panose="02070603080606020203" pitchFamily="18" charset="0"/>
            </a:endParaRPr>
          </a:p>
          <a:p>
            <a:r>
              <a:rPr lang="de-DE" sz="1600" dirty="0">
                <a:latin typeface="Bodoni MT" panose="02070603080606020203" pitchFamily="18" charset="0"/>
              </a:rPr>
              <a:t>Arbeiterkind.de</a:t>
            </a:r>
          </a:p>
        </p:txBody>
      </p:sp>
      <p:sp>
        <p:nvSpPr>
          <p:cNvPr id="5" name="Zástupný symbol pro obsah 4"/>
          <p:cNvSpPr>
            <a:spLocks noGrp="1"/>
          </p:cNvSpPr>
          <p:nvPr>
            <p:ph idx="1"/>
          </p:nvPr>
        </p:nvSpPr>
        <p:spPr/>
        <p:txBody>
          <a:bodyPr/>
          <a:lstStyle/>
          <a:p>
            <a:endParaRPr lang="cs-CZ" dirty="0"/>
          </a:p>
        </p:txBody>
      </p:sp>
    </p:spTree>
    <p:extLst>
      <p:ext uri="{BB962C8B-B14F-4D97-AF65-F5344CB8AC3E}">
        <p14:creationId xmlns:p14="http://schemas.microsoft.com/office/powerpoint/2010/main" val="3770145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2243139" y="1603490"/>
            <a:ext cx="67675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err="1">
                <a:latin typeface="Bodoni MT" panose="02070603080606020203" pitchFamily="18" charset="0"/>
              </a:rPr>
              <a:t>Verbavoice</a:t>
            </a:r>
            <a:r>
              <a:rPr lang="en-US" sz="2400" b="1" dirty="0">
                <a:latin typeface="Bodoni MT" panose="02070603080606020203" pitchFamily="18" charset="0"/>
              </a:rPr>
              <a:t> (</a:t>
            </a:r>
            <a:r>
              <a:rPr lang="en-US" sz="2400" b="1" dirty="0" err="1">
                <a:latin typeface="Bodoni MT" panose="02070603080606020203" pitchFamily="18" charset="0"/>
              </a:rPr>
              <a:t>München</a:t>
            </a:r>
            <a:r>
              <a:rPr lang="en-US" sz="2400" b="1" dirty="0">
                <a:latin typeface="Bodoni MT" panose="02070603080606020203" pitchFamily="18" charset="0"/>
              </a:rPr>
              <a:t>)</a:t>
            </a:r>
            <a:endParaRPr lang="en-US" b="1" dirty="0">
              <a:latin typeface="Bodoni MT" panose="02070603080606020203" pitchFamily="18" charset="0"/>
            </a:endParaRPr>
          </a:p>
          <a:p>
            <a:pPr eaLnBrk="1" hangingPunct="1">
              <a:defRPr/>
            </a:pPr>
            <a:r>
              <a:rPr lang="en-US" b="1" dirty="0">
                <a:solidFill>
                  <a:schemeClr val="accent2">
                    <a:lumMod val="75000"/>
                  </a:schemeClr>
                </a:solidFill>
                <a:latin typeface="Bodoni MT" panose="02070603080606020203" pitchFamily="18" charset="0"/>
              </a:rPr>
              <a:t>Direct SE approach of value creation</a:t>
            </a:r>
          </a:p>
        </p:txBody>
      </p:sp>
      <p:pic>
        <p:nvPicPr>
          <p:cNvPr id="5" name="Picture 2" descr="VerbaVo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9601" y="1341439"/>
            <a:ext cx="2816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elle 5"/>
          <p:cNvGraphicFramePr>
            <a:graphicFrameLocks noGrp="1"/>
          </p:cNvGraphicFramePr>
          <p:nvPr>
            <p:extLst/>
          </p:nvPr>
        </p:nvGraphicFramePr>
        <p:xfrm>
          <a:off x="2243138" y="2808288"/>
          <a:ext cx="7651750" cy="2443270"/>
        </p:xfrm>
        <a:graphic>
          <a:graphicData uri="http://schemas.openxmlformats.org/drawingml/2006/table">
            <a:tbl>
              <a:tblPr firstRow="1" bandRow="1">
                <a:tableStyleId>{2D5ABB26-0587-4C30-8999-92F81FD0307C}</a:tableStyleId>
              </a:tblPr>
              <a:tblGrid>
                <a:gridCol w="1980549">
                  <a:extLst>
                    <a:ext uri="{9D8B030D-6E8A-4147-A177-3AD203B41FA5}">
                      <a16:colId xmlns:a16="http://schemas.microsoft.com/office/drawing/2014/main" val="20000"/>
                    </a:ext>
                  </a:extLst>
                </a:gridCol>
                <a:gridCol w="5671201">
                  <a:extLst>
                    <a:ext uri="{9D8B030D-6E8A-4147-A177-3AD203B41FA5}">
                      <a16:colId xmlns:a16="http://schemas.microsoft.com/office/drawing/2014/main" val="20001"/>
                    </a:ext>
                  </a:extLst>
                </a:gridCol>
              </a:tblGrid>
              <a:tr h="370734">
                <a:tc>
                  <a:txBody>
                    <a:bodyPr/>
                    <a:lstStyle/>
                    <a:p>
                      <a:r>
                        <a:rPr lang="en-US" sz="1600" i="1" noProof="0" dirty="0" smtClean="0">
                          <a:latin typeface="Bodoni MT" panose="02070603080606020203" pitchFamily="18" charset="0"/>
                          <a:cs typeface="Arial" panose="020B0604020202020204" pitchFamily="34" charset="0"/>
                        </a:rPr>
                        <a:t>Field of activity:</a:t>
                      </a:r>
                      <a:endParaRPr lang="en-US" sz="1600" i="1" noProof="0" dirty="0">
                        <a:latin typeface="Bodoni MT" panose="02070603080606020203" pitchFamily="18" charset="0"/>
                        <a:cs typeface="Arial" panose="020B0604020202020204" pitchFamily="34" charset="0"/>
                      </a:endParaRPr>
                    </a:p>
                  </a:txBody>
                  <a:tcPr marT="45707" marB="45707"/>
                </a:tc>
                <a:tc>
                  <a:txBody>
                    <a:bodyPr/>
                    <a:lstStyle/>
                    <a:p>
                      <a:r>
                        <a:rPr lang="en-US" sz="1600" noProof="0" dirty="0" smtClean="0">
                          <a:latin typeface="Bodoni MT" panose="02070603080606020203" pitchFamily="18" charset="0"/>
                          <a:cs typeface="Arial" panose="020B0604020202020204" pitchFamily="34" charset="0"/>
                        </a:rPr>
                        <a:t>services for hearing-impaired</a:t>
                      </a:r>
                      <a:r>
                        <a:rPr lang="en-US" sz="1600" baseline="0" noProof="0" dirty="0" smtClean="0">
                          <a:latin typeface="Bodoni MT" panose="02070603080606020203" pitchFamily="18" charset="0"/>
                          <a:cs typeface="Arial" panose="020B0604020202020204" pitchFamily="34" charset="0"/>
                        </a:rPr>
                        <a:t> </a:t>
                      </a:r>
                      <a:r>
                        <a:rPr lang="en-US" sz="1600" noProof="0" dirty="0" smtClean="0">
                          <a:latin typeface="Bodoni MT" panose="02070603080606020203" pitchFamily="18" charset="0"/>
                          <a:cs typeface="Arial" panose="020B0604020202020204" pitchFamily="34" charset="0"/>
                        </a:rPr>
                        <a:t>people</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0"/>
                  </a:ext>
                </a:extLst>
              </a:tr>
              <a:tr h="8228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smtClean="0">
                          <a:latin typeface="Bodoni MT" panose="02070603080606020203" pitchFamily="18" charset="0"/>
                          <a:cs typeface="Arial" panose="020B0604020202020204" pitchFamily="34" charset="0"/>
                        </a:rPr>
                        <a:t>Approach:</a:t>
                      </a:r>
                    </a:p>
                  </a:txBody>
                  <a:tcPr marT="45707" marB="45707"/>
                </a:tc>
                <a:tc>
                  <a:txBody>
                    <a:bodyPr/>
                    <a:lstStyle/>
                    <a:p>
                      <a:r>
                        <a:rPr lang="en-US" sz="1600" noProof="0" dirty="0" smtClean="0">
                          <a:latin typeface="Bodoni MT" panose="02070603080606020203" pitchFamily="18" charset="0"/>
                          <a:cs typeface="Arial" panose="020B0604020202020204" pitchFamily="34" charset="0"/>
                        </a:rPr>
                        <a:t>providing mobile, ICT</a:t>
                      </a:r>
                      <a:r>
                        <a:rPr lang="en-US" sz="1600" baseline="0" noProof="0" dirty="0" smtClean="0">
                          <a:latin typeface="Bodoni MT" panose="02070603080606020203" pitchFamily="18" charset="0"/>
                          <a:cs typeface="Arial" panose="020B0604020202020204" pitchFamily="34" charset="0"/>
                        </a:rPr>
                        <a:t>-based interpreters services that allows hearing-impaired to participate in society (education, events, public authorities, media)</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1"/>
                  </a:ext>
                </a:extLst>
              </a:tr>
              <a:tr h="579063">
                <a:tc>
                  <a:txBody>
                    <a:bodyPr/>
                    <a:lstStyle/>
                    <a:p>
                      <a:r>
                        <a:rPr lang="en-US" sz="1600" i="1" noProof="0" dirty="0" smtClean="0">
                          <a:latin typeface="Bodoni MT" panose="02070603080606020203" pitchFamily="18" charset="0"/>
                          <a:cs typeface="Arial" panose="020B0604020202020204" pitchFamily="34" charset="0"/>
                        </a:rPr>
                        <a:t>Income</a:t>
                      </a:r>
                      <a:r>
                        <a:rPr lang="en-US" sz="1600" i="1" baseline="0" noProof="0" dirty="0" smtClean="0">
                          <a:latin typeface="Bodoni MT" panose="02070603080606020203" pitchFamily="18" charset="0"/>
                          <a:cs typeface="Arial" panose="020B0604020202020204" pitchFamily="34" charset="0"/>
                        </a:rPr>
                        <a:t> structure:</a:t>
                      </a:r>
                    </a:p>
                  </a:txBody>
                  <a:tcPr marT="45707" marB="45707"/>
                </a:tc>
                <a:tc>
                  <a:txBody>
                    <a:bodyPr/>
                    <a:lstStyle/>
                    <a:p>
                      <a:r>
                        <a:rPr lang="en-US" sz="1600" noProof="0" dirty="0" smtClean="0">
                          <a:latin typeface="Bodoni MT" panose="02070603080606020203" pitchFamily="18" charset="0"/>
                          <a:cs typeface="Arial" panose="020B0604020202020204" pitchFamily="34" charset="0"/>
                        </a:rPr>
                        <a:t>service fees via </a:t>
                      </a:r>
                      <a:r>
                        <a:rPr lang="en-US" sz="1600" i="1" noProof="0" dirty="0" smtClean="0">
                          <a:latin typeface="Bodoni MT" panose="02070603080606020203" pitchFamily="18" charset="0"/>
                          <a:cs typeface="Arial" panose="020B0604020202020204" pitchFamily="34" charset="0"/>
                        </a:rPr>
                        <a:t>public social service systems</a:t>
                      </a:r>
                      <a:r>
                        <a:rPr lang="en-US" sz="1600" noProof="0" dirty="0" smtClean="0">
                          <a:latin typeface="Bodoni MT" panose="02070603080606020203" pitchFamily="18" charset="0"/>
                          <a:cs typeface="Arial" panose="020B0604020202020204" pitchFamily="34" charset="0"/>
                        </a:rPr>
                        <a:t>; growth capital from impact investment fund</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2"/>
                  </a:ext>
                </a:extLst>
              </a:tr>
              <a:tr h="335239">
                <a:tc>
                  <a:txBody>
                    <a:bodyPr/>
                    <a:lstStyle/>
                    <a:p>
                      <a:r>
                        <a:rPr lang="en-US" sz="1600" i="1" noProof="0" dirty="0" smtClean="0">
                          <a:latin typeface="Bodoni MT" panose="02070603080606020203" pitchFamily="18" charset="0"/>
                          <a:cs typeface="Arial" panose="020B0604020202020204" pitchFamily="34" charset="0"/>
                        </a:rPr>
                        <a:t>Legal form:</a:t>
                      </a:r>
                    </a:p>
                  </a:txBody>
                  <a:tcPr marT="45707" marB="45707"/>
                </a:tc>
                <a:tc>
                  <a:txBody>
                    <a:bodyPr/>
                    <a:lstStyle/>
                    <a:p>
                      <a:r>
                        <a:rPr lang="en-US" sz="1600" noProof="0" dirty="0" smtClean="0">
                          <a:latin typeface="Bodoni MT" panose="02070603080606020203" pitchFamily="18" charset="0"/>
                          <a:cs typeface="Arial" panose="020B0604020202020204" pitchFamily="34" charset="0"/>
                        </a:rPr>
                        <a:t>limited liability company (GmbH)</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3"/>
                  </a:ext>
                </a:extLst>
              </a:tr>
              <a:tr h="335239">
                <a:tc>
                  <a:txBody>
                    <a:bodyPr/>
                    <a:lstStyle/>
                    <a:p>
                      <a:endParaRPr lang="en-US" sz="1600" i="1" noProof="0" dirty="0">
                        <a:latin typeface="Bodoni MT" panose="02070603080606020203" pitchFamily="18" charset="0"/>
                        <a:cs typeface="Arial" panose="020B0604020202020204" pitchFamily="34" charset="0"/>
                      </a:endParaRPr>
                    </a:p>
                  </a:txBody>
                  <a:tcPr marT="45707" marB="45707"/>
                </a:tc>
                <a:tc>
                  <a:txBody>
                    <a:bodyPr/>
                    <a:lstStyle/>
                    <a:p>
                      <a:endParaRPr lang="en-US" sz="11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4"/>
                  </a:ext>
                </a:extLst>
              </a:tr>
            </a:tbl>
          </a:graphicData>
        </a:graphic>
      </p:graphicFrame>
      <p:pic>
        <p:nvPicPr>
          <p:cNvPr id="7" name="Picture 2" descr="Bildungskongress in Wien mit Live-Te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6151" y="4859338"/>
            <a:ext cx="214312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Studentin mit VerbaVoice App"/>
          <p:cNvPicPr>
            <a:picLocks noChangeAspect="1" noChangeArrowheads="1"/>
          </p:cNvPicPr>
          <p:nvPr/>
        </p:nvPicPr>
        <p:blipFill>
          <a:blip r:embed="rId4" cstate="print">
            <a:extLst>
              <a:ext uri="{28A0092B-C50C-407E-A947-70E740481C1C}">
                <a14:useLocalDpi xmlns:a14="http://schemas.microsoft.com/office/drawing/2010/main" val="0"/>
              </a:ext>
            </a:extLst>
          </a:blip>
          <a:srcRect t="18230"/>
          <a:stretch>
            <a:fillRect/>
          </a:stretch>
        </p:blipFill>
        <p:spPr bwMode="auto">
          <a:xfrm>
            <a:off x="4727575" y="5084764"/>
            <a:ext cx="208915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8"/>
          <p:cNvSpPr>
            <a:spLocks noGrp="1"/>
          </p:cNvSpPr>
          <p:nvPr>
            <p:ph type="title"/>
          </p:nvPr>
        </p:nvSpPr>
        <p:spPr>
          <a:xfrm>
            <a:off x="2243138" y="261912"/>
            <a:ext cx="10178322" cy="1492132"/>
          </a:xfrm>
        </p:spPr>
        <p:txBody>
          <a:bodyPr>
            <a:normAutofit/>
          </a:bodyPr>
          <a:lstStyle/>
          <a:p>
            <a:r>
              <a:rPr lang="cs-CZ" sz="3200" b="1" dirty="0" smtClean="0"/>
              <a:t>projekty</a:t>
            </a:r>
            <a:r>
              <a:rPr lang="de-DE" sz="3200" b="1" dirty="0" smtClean="0"/>
              <a:t> </a:t>
            </a:r>
            <a:r>
              <a:rPr lang="de-DE" sz="3200" b="1" dirty="0"/>
              <a:t>– </a:t>
            </a:r>
            <a:r>
              <a:rPr lang="cs-CZ" sz="3200" b="1" dirty="0"/>
              <a:t>pár příkladů</a:t>
            </a:r>
            <a:endParaRPr lang="de-DE" sz="3200" b="1" dirty="0"/>
          </a:p>
        </p:txBody>
      </p:sp>
    </p:spTree>
    <p:extLst>
      <p:ext uri="{BB962C8B-B14F-4D97-AF65-F5344CB8AC3E}">
        <p14:creationId xmlns:p14="http://schemas.microsoft.com/office/powerpoint/2010/main" val="90307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60600" y="199232"/>
            <a:ext cx="6588125" cy="1143000"/>
          </a:xfrm>
        </p:spPr>
        <p:txBody>
          <a:bodyPr>
            <a:normAutofit/>
          </a:bodyPr>
          <a:lstStyle/>
          <a:p>
            <a:r>
              <a:rPr lang="cs-CZ" sz="3200" b="1" dirty="0"/>
              <a:t>projekty</a:t>
            </a:r>
            <a:r>
              <a:rPr lang="de-DE" sz="3200" b="1" dirty="0"/>
              <a:t> – </a:t>
            </a:r>
            <a:r>
              <a:rPr lang="cs-CZ" sz="3200" b="1" dirty="0"/>
              <a:t>pár příkladů</a:t>
            </a:r>
            <a:endParaRPr lang="de-DE" sz="3200" b="1" dirty="0"/>
          </a:p>
        </p:txBody>
      </p:sp>
      <p:pic>
        <p:nvPicPr>
          <p:cNvPr id="4" name="Picture 4" descr="Ho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6089" y="2046289"/>
            <a:ext cx="1081087"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a:spLocks noChangeArrowheads="1"/>
          </p:cNvSpPr>
          <p:nvPr/>
        </p:nvSpPr>
        <p:spPr bwMode="auto">
          <a:xfrm>
            <a:off x="2279650" y="1628775"/>
            <a:ext cx="72723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a:latin typeface="Bodoni MT" panose="02070603080606020203" pitchFamily="18" charset="0"/>
              </a:rPr>
              <a:t>Dialogue in the Dark / Dialogue Social Enterprise </a:t>
            </a:r>
          </a:p>
          <a:p>
            <a:pPr eaLnBrk="1" hangingPunct="1">
              <a:defRPr/>
            </a:pPr>
            <a:r>
              <a:rPr lang="en-US" b="1" dirty="0">
                <a:solidFill>
                  <a:schemeClr val="accent2">
                    <a:lumMod val="75000"/>
                  </a:schemeClr>
                </a:solidFill>
                <a:latin typeface="Bodoni MT" panose="02070603080606020203" pitchFamily="18" charset="0"/>
              </a:rPr>
              <a:t>Direct-indirect SE approach of value creation</a:t>
            </a:r>
          </a:p>
        </p:txBody>
      </p:sp>
      <p:graphicFrame>
        <p:nvGraphicFramePr>
          <p:cNvPr id="6" name="Tabelle 5"/>
          <p:cNvGraphicFramePr>
            <a:graphicFrameLocks noGrp="1"/>
          </p:cNvGraphicFramePr>
          <p:nvPr>
            <p:extLst/>
          </p:nvPr>
        </p:nvGraphicFramePr>
        <p:xfrm>
          <a:off x="2260600" y="2708275"/>
          <a:ext cx="7651750" cy="2652712"/>
        </p:xfrm>
        <a:graphic>
          <a:graphicData uri="http://schemas.openxmlformats.org/drawingml/2006/table">
            <a:tbl>
              <a:tblPr firstRow="1" bandRow="1">
                <a:tableStyleId>{2D5ABB26-0587-4C30-8999-92F81FD0307C}</a:tableStyleId>
              </a:tblPr>
              <a:tblGrid>
                <a:gridCol w="1963089">
                  <a:extLst>
                    <a:ext uri="{9D8B030D-6E8A-4147-A177-3AD203B41FA5}">
                      <a16:colId xmlns:a16="http://schemas.microsoft.com/office/drawing/2014/main" val="20000"/>
                    </a:ext>
                  </a:extLst>
                </a:gridCol>
                <a:gridCol w="5688661">
                  <a:extLst>
                    <a:ext uri="{9D8B030D-6E8A-4147-A177-3AD203B41FA5}">
                      <a16:colId xmlns:a16="http://schemas.microsoft.com/office/drawing/2014/main" val="20001"/>
                    </a:ext>
                  </a:extLst>
                </a:gridCol>
              </a:tblGrid>
              <a:tr h="579328">
                <a:tc>
                  <a:txBody>
                    <a:bodyPr/>
                    <a:lstStyle/>
                    <a:p>
                      <a:r>
                        <a:rPr lang="en-US" sz="1600" i="1" noProof="0" dirty="0" smtClean="0">
                          <a:latin typeface="Bodoni MT" panose="02070603080606020203" pitchFamily="18" charset="0"/>
                          <a:cs typeface="Arial" panose="020B0604020202020204" pitchFamily="34" charset="0"/>
                        </a:rPr>
                        <a:t>Field of activity:</a:t>
                      </a:r>
                      <a:endParaRPr lang="en-US" sz="1600" i="1" noProof="0" dirty="0">
                        <a:latin typeface="Bodoni MT" panose="02070603080606020203" pitchFamily="18" charset="0"/>
                        <a:cs typeface="Arial" panose="020B0604020202020204" pitchFamily="34" charset="0"/>
                      </a:endParaRPr>
                    </a:p>
                  </a:txBody>
                  <a:tcPr marL="91439" marR="91439" marT="45736" marB="45736"/>
                </a:tc>
                <a:tc>
                  <a:txBody>
                    <a:bodyPr/>
                    <a:lstStyle/>
                    <a:p>
                      <a:r>
                        <a:rPr lang="en-US" sz="1600" noProof="0" dirty="0" smtClean="0">
                          <a:latin typeface="Bodoni MT" panose="02070603080606020203" pitchFamily="18" charset="0"/>
                          <a:cs typeface="Arial" panose="020B0604020202020204" pitchFamily="34" charset="0"/>
                        </a:rPr>
                        <a:t>Work integration for visually-impaired</a:t>
                      </a:r>
                      <a:r>
                        <a:rPr lang="en-US" sz="1600" baseline="0" noProof="0" dirty="0" smtClean="0">
                          <a:latin typeface="Bodoni MT" panose="02070603080606020203" pitchFamily="18" charset="0"/>
                          <a:cs typeface="Arial" panose="020B0604020202020204" pitchFamily="34" charset="0"/>
                        </a:rPr>
                        <a:t> people; awareness enhancement</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0"/>
                  </a:ext>
                </a:extLst>
              </a:tr>
              <a:tr h="823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smtClean="0">
                          <a:latin typeface="Bodoni MT" panose="02070603080606020203" pitchFamily="18" charset="0"/>
                          <a:cs typeface="Arial" panose="020B0604020202020204" pitchFamily="34" charset="0"/>
                        </a:rPr>
                        <a:t>Approach:</a:t>
                      </a:r>
                    </a:p>
                  </a:txBody>
                  <a:tcPr marL="91439" marR="91439" marT="45736" marB="45736"/>
                </a:tc>
                <a:tc>
                  <a:txBody>
                    <a:bodyPr/>
                    <a:lstStyle/>
                    <a:p>
                      <a:r>
                        <a:rPr lang="en-US" sz="1600" noProof="0" dirty="0" smtClean="0">
                          <a:latin typeface="Bodoni MT" panose="02070603080606020203" pitchFamily="18" charset="0"/>
                          <a:cs typeface="Arial" panose="020B0604020202020204" pitchFamily="34" charset="0"/>
                        </a:rPr>
                        <a:t>Visually impaired people serve as guides or coaches in public exhibitions</a:t>
                      </a:r>
                      <a:r>
                        <a:rPr lang="en-US" sz="1600" baseline="0" noProof="0" dirty="0" smtClean="0">
                          <a:latin typeface="Bodoni MT" panose="02070603080606020203" pitchFamily="18" charset="0"/>
                          <a:cs typeface="Arial" panose="020B0604020202020204" pitchFamily="34" charset="0"/>
                        </a:rPr>
                        <a:t> and team building and leadership workshops in the dark; </a:t>
                      </a:r>
                      <a:r>
                        <a:rPr lang="en-US" sz="1600" i="1" baseline="0" noProof="0" dirty="0" smtClean="0">
                          <a:latin typeface="Bodoni MT" panose="02070603080606020203" pitchFamily="18" charset="0"/>
                          <a:cs typeface="Arial" panose="020B0604020202020204" pitchFamily="34" charset="0"/>
                        </a:rPr>
                        <a:t>international franchise system</a:t>
                      </a:r>
                      <a:endParaRPr lang="en-US" sz="1600" i="1" noProof="0" dirty="0" smtClean="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1"/>
                  </a:ext>
                </a:extLst>
              </a:tr>
              <a:tr h="579328">
                <a:tc>
                  <a:txBody>
                    <a:bodyPr/>
                    <a:lstStyle/>
                    <a:p>
                      <a:r>
                        <a:rPr lang="en-US" sz="1600" i="1" noProof="0" dirty="0" smtClean="0">
                          <a:latin typeface="Bodoni MT" panose="02070603080606020203" pitchFamily="18" charset="0"/>
                          <a:cs typeface="Arial" panose="020B0604020202020204" pitchFamily="34" charset="0"/>
                        </a:rPr>
                        <a:t>Income</a:t>
                      </a:r>
                      <a:r>
                        <a:rPr lang="en-US" sz="1600" i="1" baseline="0" noProof="0" dirty="0" smtClean="0">
                          <a:latin typeface="Bodoni MT" panose="02070603080606020203" pitchFamily="18" charset="0"/>
                          <a:cs typeface="Arial" panose="020B0604020202020204" pitchFamily="34" charset="0"/>
                        </a:rPr>
                        <a:t> structure:</a:t>
                      </a:r>
                    </a:p>
                  </a:txBody>
                  <a:tcPr marL="91439" marR="91439" marT="45736" marB="45736"/>
                </a:tc>
                <a:tc>
                  <a:txBody>
                    <a:bodyPr/>
                    <a:lstStyle/>
                    <a:p>
                      <a:r>
                        <a:rPr lang="en-US" sz="1600" noProof="0" dirty="0" smtClean="0">
                          <a:latin typeface="Bodoni MT" panose="02070603080606020203" pitchFamily="18" charset="0"/>
                          <a:cs typeface="Arial" panose="020B0604020202020204" pitchFamily="34" charset="0"/>
                        </a:rPr>
                        <a:t>service fees, consultancy fees for franchisees, license payments, </a:t>
                      </a:r>
                      <a:r>
                        <a:rPr lang="en-US" sz="1600" baseline="0" noProof="0" dirty="0" smtClean="0">
                          <a:latin typeface="Bodoni MT" panose="02070603080606020203" pitchFamily="18" charset="0"/>
                          <a:cs typeface="Arial" panose="020B0604020202020204" pitchFamily="34" charset="0"/>
                        </a:rPr>
                        <a:t>donations</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2"/>
                  </a:ext>
                </a:extLst>
              </a:tr>
              <a:tr h="335400">
                <a:tc>
                  <a:txBody>
                    <a:bodyPr/>
                    <a:lstStyle/>
                    <a:p>
                      <a:r>
                        <a:rPr lang="en-US" sz="1600" i="1" noProof="0" dirty="0" smtClean="0">
                          <a:latin typeface="Bodoni MT" panose="02070603080606020203" pitchFamily="18" charset="0"/>
                          <a:cs typeface="Arial" panose="020B0604020202020204" pitchFamily="34" charset="0"/>
                        </a:rPr>
                        <a:t>Legal form:</a:t>
                      </a:r>
                    </a:p>
                  </a:txBody>
                  <a:tcPr marL="91439" marR="91439" marT="45736" marB="45736"/>
                </a:tc>
                <a:tc>
                  <a:txBody>
                    <a:bodyPr/>
                    <a:lstStyle/>
                    <a:p>
                      <a:r>
                        <a:rPr lang="en-US" sz="1600" noProof="0" dirty="0" smtClean="0">
                          <a:latin typeface="Bodoni MT" panose="02070603080606020203" pitchFamily="18" charset="0"/>
                          <a:cs typeface="Arial" panose="020B0604020202020204" pitchFamily="34" charset="0"/>
                        </a:rPr>
                        <a:t>limited</a:t>
                      </a:r>
                      <a:r>
                        <a:rPr lang="en-US" sz="1600" baseline="0" noProof="0" dirty="0" smtClean="0">
                          <a:latin typeface="Bodoni MT" panose="02070603080606020203" pitchFamily="18" charset="0"/>
                          <a:cs typeface="Arial" panose="020B0604020202020204" pitchFamily="34" charset="0"/>
                        </a:rPr>
                        <a:t> liability company, association</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3"/>
                  </a:ext>
                </a:extLst>
              </a:tr>
              <a:tr h="335400">
                <a:tc>
                  <a:txBody>
                    <a:bodyPr/>
                    <a:lstStyle/>
                    <a:p>
                      <a:endParaRPr lang="en-US" sz="1600" i="1" noProof="0" dirty="0">
                        <a:latin typeface="Bodoni MT" panose="02070603080606020203" pitchFamily="18" charset="0"/>
                        <a:cs typeface="Arial" panose="020B0604020202020204" pitchFamily="34" charset="0"/>
                      </a:endParaRPr>
                    </a:p>
                  </a:txBody>
                  <a:tcPr marL="91439" marR="91439" marT="45736" marB="45736"/>
                </a:tc>
                <a:tc>
                  <a:txBody>
                    <a:bodyPr/>
                    <a:lstStyle/>
                    <a:p>
                      <a:endParaRPr lang="en-US" sz="11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4"/>
                  </a:ext>
                </a:extLst>
              </a:tr>
            </a:tbl>
          </a:graphicData>
        </a:graphic>
      </p:graphicFrame>
      <p:pic>
        <p:nvPicPr>
          <p:cNvPr id="7" name="Picture 2" descr="http://www.dialog-im-dunkeln.de/NEW2011/wp-content/startpics/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1763" y="4724401"/>
            <a:ext cx="25209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56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61178" y="206657"/>
            <a:ext cx="6588125" cy="1143000"/>
          </a:xfrm>
        </p:spPr>
        <p:txBody>
          <a:bodyPr>
            <a:normAutofit/>
          </a:bodyPr>
          <a:lstStyle/>
          <a:p>
            <a:r>
              <a:rPr lang="cs-CZ" sz="3200" b="1" dirty="0"/>
              <a:t>projekty</a:t>
            </a:r>
            <a:r>
              <a:rPr lang="de-DE" sz="3200" b="1" dirty="0"/>
              <a:t> – </a:t>
            </a:r>
            <a:r>
              <a:rPr lang="cs-CZ" sz="3200" b="1" dirty="0"/>
              <a:t>pár příkladů</a:t>
            </a:r>
            <a:endParaRPr lang="de-DE" sz="3200" b="1" dirty="0"/>
          </a:p>
        </p:txBody>
      </p:sp>
      <p:sp>
        <p:nvSpPr>
          <p:cNvPr id="4" name="Rechteck 3"/>
          <p:cNvSpPr>
            <a:spLocks noChangeArrowheads="1"/>
          </p:cNvSpPr>
          <p:nvPr/>
        </p:nvSpPr>
        <p:spPr bwMode="auto">
          <a:xfrm>
            <a:off x="2279651" y="1628775"/>
            <a:ext cx="67675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err="1">
                <a:latin typeface="Bodoni MT" panose="02070603080606020203" pitchFamily="18" charset="0"/>
              </a:rPr>
              <a:t>Regionalwert</a:t>
            </a:r>
            <a:r>
              <a:rPr lang="en-US" sz="2400" b="1" dirty="0">
                <a:latin typeface="Bodoni MT" panose="02070603080606020203" pitchFamily="18" charset="0"/>
              </a:rPr>
              <a:t> AG </a:t>
            </a:r>
          </a:p>
          <a:p>
            <a:pPr eaLnBrk="1" hangingPunct="1">
              <a:defRPr/>
            </a:pPr>
            <a:r>
              <a:rPr lang="en-US" b="1" dirty="0">
                <a:solidFill>
                  <a:schemeClr val="accent2">
                    <a:lumMod val="75000"/>
                  </a:schemeClr>
                </a:solidFill>
                <a:latin typeface="Bodoni MT" panose="02070603080606020203" pitchFamily="18" charset="0"/>
              </a:rPr>
              <a:t>Indirect SE approach of value creation</a:t>
            </a:r>
          </a:p>
        </p:txBody>
      </p:sp>
      <p:graphicFrame>
        <p:nvGraphicFramePr>
          <p:cNvPr id="5" name="Tabelle 4"/>
          <p:cNvGraphicFramePr>
            <a:graphicFrameLocks noGrp="1"/>
          </p:cNvGraphicFramePr>
          <p:nvPr>
            <p:extLst/>
          </p:nvPr>
        </p:nvGraphicFramePr>
        <p:xfrm>
          <a:off x="2279650" y="2781300"/>
          <a:ext cx="7651750" cy="2235200"/>
        </p:xfrm>
        <a:graphic>
          <a:graphicData uri="http://schemas.openxmlformats.org/drawingml/2006/table">
            <a:tbl>
              <a:tblPr firstRow="1" bandRow="1">
                <a:tableStyleId>{2D5ABB26-0587-4C30-8999-92F81FD0307C}</a:tableStyleId>
              </a:tblPr>
              <a:tblGrid>
                <a:gridCol w="2035116">
                  <a:extLst>
                    <a:ext uri="{9D8B030D-6E8A-4147-A177-3AD203B41FA5}">
                      <a16:colId xmlns:a16="http://schemas.microsoft.com/office/drawing/2014/main" val="20000"/>
                    </a:ext>
                  </a:extLst>
                </a:gridCol>
                <a:gridCol w="5616634">
                  <a:extLst>
                    <a:ext uri="{9D8B030D-6E8A-4147-A177-3AD203B41FA5}">
                      <a16:colId xmlns:a16="http://schemas.microsoft.com/office/drawing/2014/main" val="20001"/>
                    </a:ext>
                  </a:extLst>
                </a:gridCol>
              </a:tblGrid>
              <a:tr h="370840">
                <a:tc>
                  <a:txBody>
                    <a:bodyPr/>
                    <a:lstStyle/>
                    <a:p>
                      <a:r>
                        <a:rPr lang="en-US" sz="1600" i="1" noProof="0" dirty="0" smtClean="0">
                          <a:latin typeface="Arial" panose="020B0604020202020204" pitchFamily="34" charset="0"/>
                          <a:cs typeface="Arial" panose="020B0604020202020204" pitchFamily="34" charset="0"/>
                        </a:rPr>
                        <a:t>Field of activity:</a:t>
                      </a:r>
                      <a:endParaRPr lang="en-US" sz="1600" i="1" noProof="0" dirty="0">
                        <a:latin typeface="Arial" panose="020B0604020202020204" pitchFamily="34" charset="0"/>
                        <a:cs typeface="Arial" panose="020B0604020202020204" pitchFamily="34" charset="0"/>
                      </a:endParaRPr>
                    </a:p>
                  </a:txBody>
                  <a:tcPr/>
                </a:tc>
                <a:tc>
                  <a:txBody>
                    <a:bodyPr/>
                    <a:lstStyle/>
                    <a:p>
                      <a:r>
                        <a:rPr lang="en-US" sz="1600" noProof="0" dirty="0" smtClean="0">
                          <a:latin typeface="Arial" panose="020B0604020202020204" pitchFamily="34" charset="0"/>
                          <a:cs typeface="Arial" panose="020B0604020202020204" pitchFamily="34" charset="0"/>
                        </a:rPr>
                        <a:t>Regional agricultural /</a:t>
                      </a:r>
                      <a:r>
                        <a:rPr lang="en-US" sz="1600" baseline="0" noProof="0" dirty="0" smtClean="0">
                          <a:latin typeface="Arial" panose="020B0604020202020204" pitchFamily="34" charset="0"/>
                          <a:cs typeface="Arial" panose="020B0604020202020204" pitchFamily="34" charset="0"/>
                        </a:rPr>
                        <a:t> </a:t>
                      </a:r>
                      <a:r>
                        <a:rPr lang="en-US" sz="1600" noProof="0" dirty="0" smtClean="0">
                          <a:latin typeface="Arial" panose="020B0604020202020204" pitchFamily="34" charset="0"/>
                          <a:cs typeface="Arial" panose="020B0604020202020204" pitchFamily="34" charset="0"/>
                        </a:rPr>
                        <a:t>economic development</a:t>
                      </a:r>
                      <a:endParaRPr lang="en-US" sz="16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smtClean="0">
                          <a:latin typeface="Arial" panose="020B0604020202020204" pitchFamily="34" charset="0"/>
                          <a:cs typeface="Arial" panose="020B0604020202020204" pitchFamily="34" charset="0"/>
                        </a:rPr>
                        <a:t>Approach:</a:t>
                      </a:r>
                    </a:p>
                  </a:txBody>
                  <a:tcPr/>
                </a:tc>
                <a:tc>
                  <a:txBody>
                    <a:bodyPr/>
                    <a:lstStyle/>
                    <a:p>
                      <a:r>
                        <a:rPr lang="en-US" sz="1600" noProof="0" dirty="0" smtClean="0">
                          <a:latin typeface="Arial" panose="020B0604020202020204" pitchFamily="34" charset="0"/>
                          <a:cs typeface="Arial" panose="020B0604020202020204" pitchFamily="34" charset="0"/>
                        </a:rPr>
                        <a:t>Local shareholders invest in fund; fund facilitates local value</a:t>
                      </a:r>
                      <a:r>
                        <a:rPr lang="en-US" sz="1600" baseline="0" noProof="0" dirty="0" smtClean="0">
                          <a:latin typeface="Arial" panose="020B0604020202020204" pitchFamily="34" charset="0"/>
                          <a:cs typeface="Arial" panose="020B0604020202020204" pitchFamily="34" charset="0"/>
                        </a:rPr>
                        <a:t> chains by buying and leasing farms and related businesses and emphasize social and ecological production conditions </a:t>
                      </a:r>
                      <a:endParaRPr lang="en-US" sz="16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r>
                        <a:rPr lang="en-US" sz="1600" i="1" noProof="0" dirty="0" smtClean="0">
                          <a:latin typeface="Arial" panose="020B0604020202020204" pitchFamily="34" charset="0"/>
                          <a:cs typeface="Arial" panose="020B0604020202020204" pitchFamily="34" charset="0"/>
                        </a:rPr>
                        <a:t>Income</a:t>
                      </a:r>
                      <a:r>
                        <a:rPr lang="en-US" sz="1600" i="1" baseline="0" noProof="0" dirty="0" smtClean="0">
                          <a:latin typeface="Arial" panose="020B0604020202020204" pitchFamily="34" charset="0"/>
                          <a:cs typeface="Arial" panose="020B0604020202020204" pitchFamily="34" charset="0"/>
                        </a:rPr>
                        <a:t> structure:</a:t>
                      </a:r>
                    </a:p>
                  </a:txBody>
                  <a:tcPr/>
                </a:tc>
                <a:tc>
                  <a:txBody>
                    <a:bodyPr/>
                    <a:lstStyle/>
                    <a:p>
                      <a:r>
                        <a:rPr lang="en-US" sz="1600" noProof="0" dirty="0" smtClean="0">
                          <a:latin typeface="Arial" panose="020B0604020202020204" pitchFamily="34" charset="0"/>
                          <a:cs typeface="Arial" panose="020B0604020202020204" pitchFamily="34" charset="0"/>
                        </a:rPr>
                        <a:t>Rents, equity interest</a:t>
                      </a:r>
                      <a:endParaRPr lang="en-US" sz="16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20040">
                <a:tc>
                  <a:txBody>
                    <a:bodyPr/>
                    <a:lstStyle/>
                    <a:p>
                      <a:r>
                        <a:rPr lang="en-US" sz="1600" i="1" noProof="0" dirty="0" smtClean="0">
                          <a:latin typeface="Arial" panose="020B0604020202020204" pitchFamily="34" charset="0"/>
                          <a:cs typeface="Arial" panose="020B0604020202020204" pitchFamily="34" charset="0"/>
                        </a:rPr>
                        <a:t>Legal form:</a:t>
                      </a:r>
                    </a:p>
                  </a:txBody>
                  <a:tcPr/>
                </a:tc>
                <a:tc>
                  <a:txBody>
                    <a:bodyPr/>
                    <a:lstStyle/>
                    <a:p>
                      <a:r>
                        <a:rPr lang="en-US" sz="1600" noProof="0" dirty="0" smtClean="0">
                          <a:latin typeface="Arial" panose="020B0604020202020204" pitchFamily="34" charset="0"/>
                          <a:cs typeface="Arial" panose="020B0604020202020204" pitchFamily="34" charset="0"/>
                        </a:rPr>
                        <a:t>public company /</a:t>
                      </a:r>
                      <a:r>
                        <a:rPr lang="en-US" sz="1600" baseline="0" noProof="0" dirty="0" smtClean="0">
                          <a:latin typeface="Arial" panose="020B0604020202020204" pitchFamily="34" charset="0"/>
                          <a:cs typeface="Arial" panose="020B0604020202020204" pitchFamily="34" charset="0"/>
                        </a:rPr>
                        <a:t> s</a:t>
                      </a:r>
                      <a:r>
                        <a:rPr lang="en-US" sz="1600" noProof="0" dirty="0" smtClean="0">
                          <a:latin typeface="Arial" panose="020B0604020202020204" pitchFamily="34" charset="0"/>
                          <a:cs typeface="Arial" panose="020B0604020202020204" pitchFamily="34" charset="0"/>
                        </a:rPr>
                        <a:t>tock corporation</a:t>
                      </a:r>
                    </a:p>
                  </a:txBody>
                  <a:tcPr/>
                </a:tc>
                <a:extLst>
                  <a:ext uri="{0D108BD9-81ED-4DB2-BD59-A6C34878D82A}">
                    <a16:rowId xmlns:a16="http://schemas.microsoft.com/office/drawing/2014/main" val="10003"/>
                  </a:ext>
                </a:extLst>
              </a:tr>
              <a:tr h="320040">
                <a:tc>
                  <a:txBody>
                    <a:bodyPr/>
                    <a:lstStyle/>
                    <a:p>
                      <a:endParaRPr lang="en-US" sz="1600" i="1" noProof="0" dirty="0">
                        <a:latin typeface="Arial" panose="020B0604020202020204" pitchFamily="34" charset="0"/>
                        <a:cs typeface="Arial" panose="020B0604020202020204" pitchFamily="34" charset="0"/>
                      </a:endParaRPr>
                    </a:p>
                  </a:txBody>
                  <a:tcPr/>
                </a:tc>
                <a:tc>
                  <a:txBody>
                    <a:bodyPr/>
                    <a:lstStyle/>
                    <a:p>
                      <a:endParaRPr lang="en-US" sz="1100" noProof="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pic>
        <p:nvPicPr>
          <p:cNvPr id="6" name="Picture 2" descr="Logo Regionalwert AG"/>
          <p:cNvPicPr>
            <a:picLocks noChangeAspect="1" noChangeArrowheads="1"/>
          </p:cNvPicPr>
          <p:nvPr/>
        </p:nvPicPr>
        <p:blipFill>
          <a:blip r:embed="rId2" cstate="print">
            <a:extLst>
              <a:ext uri="{28A0092B-C50C-407E-A947-70E740481C1C}">
                <a14:useLocalDpi xmlns:a14="http://schemas.microsoft.com/office/drawing/2010/main" val="0"/>
              </a:ext>
            </a:extLst>
          </a:blip>
          <a:srcRect r="67897"/>
          <a:stretch>
            <a:fillRect/>
          </a:stretch>
        </p:blipFill>
        <p:spPr bwMode="auto">
          <a:xfrm>
            <a:off x="7680325" y="1570038"/>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8762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1531811" y="460182"/>
            <a:ext cx="8912353" cy="1143000"/>
          </a:xfrm>
        </p:spPr>
        <p:txBody>
          <a:bodyPr>
            <a:normAutofit/>
          </a:bodyPr>
          <a:lstStyle/>
          <a:p>
            <a:r>
              <a:rPr lang="de-DE" sz="3200" b="1" dirty="0"/>
              <a:t>… </a:t>
            </a:r>
            <a:r>
              <a:rPr lang="cs-CZ" sz="3200" b="1" dirty="0"/>
              <a:t>a mnohem více</a:t>
            </a:r>
            <a:r>
              <a:rPr lang="de-DE" sz="3200" b="1" dirty="0"/>
              <a:t> „</a:t>
            </a:r>
            <a:r>
              <a:rPr lang="cs-CZ" sz="3200" b="1" dirty="0"/>
              <a:t>neznámých</a:t>
            </a:r>
            <a:r>
              <a:rPr lang="de-DE" sz="3200" b="1" dirty="0"/>
              <a:t>“ </a:t>
            </a:r>
            <a:r>
              <a:rPr lang="cs-CZ" sz="3200" b="1" dirty="0"/>
              <a:t>příkladů</a:t>
            </a:r>
            <a:r>
              <a:rPr lang="de-DE" sz="3200" b="1" dirty="0"/>
              <a:t>:</a:t>
            </a:r>
          </a:p>
        </p:txBody>
      </p:sp>
      <p:sp>
        <p:nvSpPr>
          <p:cNvPr id="13" name="Inhaltsplatzhalter 2"/>
          <p:cNvSpPr>
            <a:spLocks noGrp="1"/>
          </p:cNvSpPr>
          <p:nvPr>
            <p:ph idx="1"/>
          </p:nvPr>
        </p:nvSpPr>
        <p:spPr>
          <a:xfrm>
            <a:off x="2063552" y="1389112"/>
            <a:ext cx="7848872" cy="1175793"/>
          </a:xfrm>
        </p:spPr>
        <p:txBody>
          <a:bodyPr>
            <a:normAutofit fontScale="85000" lnSpcReduction="10000"/>
          </a:bodyPr>
          <a:lstStyle/>
          <a:p>
            <a:pPr marL="0" indent="0">
              <a:buNone/>
            </a:pPr>
            <a:r>
              <a:rPr lang="cs-CZ" b="0" dirty="0" smtClean="0">
                <a:solidFill>
                  <a:schemeClr val="tx1"/>
                </a:solidFill>
                <a:latin typeface="Georgia Pro Light" panose="02040302050405020303" pitchFamily="18" charset="0"/>
              </a:rPr>
              <a:t>Podnikatelské myšlenky a pobídky v sektoru sociálních služeb (municipality, družstva, apod.)</a:t>
            </a:r>
            <a:r>
              <a:rPr lang="de-DE" b="0" dirty="0" smtClean="0">
                <a:solidFill>
                  <a:schemeClr val="tx1"/>
                </a:solidFill>
                <a:latin typeface="Georgia Pro Light" panose="02040302050405020303" pitchFamily="18" charset="0"/>
              </a:rPr>
              <a:t>: </a:t>
            </a:r>
          </a:p>
          <a:p>
            <a:pPr marL="0" indent="0">
              <a:buNone/>
            </a:pPr>
            <a:r>
              <a:rPr lang="de-DE" dirty="0" smtClean="0">
                <a:latin typeface="Georgia Pro Light" panose="02040302050405020303" pitchFamily="18" charset="0"/>
                <a:sym typeface="Wingdings" panose="05000000000000000000" pitchFamily="2" charset="2"/>
              </a:rPr>
              <a:t></a:t>
            </a:r>
            <a:r>
              <a:rPr lang="de-DE" dirty="0" smtClean="0">
                <a:latin typeface="Georgia Pro Light" panose="02040302050405020303" pitchFamily="18" charset="0"/>
              </a:rPr>
              <a:t> </a:t>
            </a:r>
            <a:r>
              <a:rPr lang="cs-CZ" dirty="0" smtClean="0">
                <a:latin typeface="Georgia Pro Light" panose="02040302050405020303" pitchFamily="18" charset="0"/>
              </a:rPr>
              <a:t>Mediální pomýlení</a:t>
            </a:r>
            <a:r>
              <a:rPr lang="de-DE" dirty="0" smtClean="0">
                <a:latin typeface="Georgia Pro Light" panose="02040302050405020303" pitchFamily="18" charset="0"/>
              </a:rPr>
              <a:t>: </a:t>
            </a:r>
            <a:r>
              <a:rPr lang="cs-CZ" dirty="0" smtClean="0">
                <a:latin typeface="Georgia Pro Light" panose="02040302050405020303" pitchFamily="18" charset="0"/>
              </a:rPr>
              <a:t>pouze několik sociálních podniků s výraznou „aurou“…</a:t>
            </a:r>
            <a:r>
              <a:rPr lang="de-DE" dirty="0" smtClean="0">
                <a:latin typeface="Georgia Pro Light" panose="02040302050405020303" pitchFamily="18" charset="0"/>
              </a:rPr>
              <a:t> </a:t>
            </a:r>
            <a:endParaRPr lang="de-DE" sz="2400" dirty="0">
              <a:latin typeface="Georgia Pro Light" panose="02040302050405020303" pitchFamily="18" charset="0"/>
            </a:endParaRPr>
          </a:p>
        </p:txBody>
      </p:sp>
      <p:pic>
        <p:nvPicPr>
          <p:cNvPr id="7" name="Grafik 6"/>
          <p:cNvPicPr>
            <a:picLocks noChangeAspect="1"/>
          </p:cNvPicPr>
          <p:nvPr/>
        </p:nvPicPr>
        <p:blipFill rotWithShape="1">
          <a:blip r:embed="rId2" cstate="print"/>
          <a:srcRect l="8492" t="16532" r="39485" b="17516"/>
          <a:stretch/>
        </p:blipFill>
        <p:spPr>
          <a:xfrm>
            <a:off x="5303912" y="2572566"/>
            <a:ext cx="5040560" cy="3592739"/>
          </a:xfrm>
          <a:prstGeom prst="rect">
            <a:avLst/>
          </a:prstGeom>
        </p:spPr>
      </p:pic>
      <p:pic>
        <p:nvPicPr>
          <p:cNvPr id="6" name="Grafik 5"/>
          <p:cNvPicPr>
            <a:picLocks noChangeAspect="1"/>
          </p:cNvPicPr>
          <p:nvPr/>
        </p:nvPicPr>
        <p:blipFill rotWithShape="1">
          <a:blip r:embed="rId3" cstate="print"/>
          <a:srcRect l="14751" t="16938" r="40420" b="23266"/>
          <a:stretch/>
        </p:blipFill>
        <p:spPr>
          <a:xfrm>
            <a:off x="3287688" y="3772446"/>
            <a:ext cx="3744416" cy="2808149"/>
          </a:xfrm>
          <a:prstGeom prst="rect">
            <a:avLst/>
          </a:prstGeom>
        </p:spPr>
      </p:pic>
      <p:pic>
        <p:nvPicPr>
          <p:cNvPr id="53250" name="Picture 2" descr="AW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6401" y="4869160"/>
            <a:ext cx="1128296" cy="888533"/>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Bild in Originalgröße anzeig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0383" y="3861048"/>
            <a:ext cx="5810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53256" name="Picture 8" descr="Diakonie Deutschlan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3874"/>
          <a:stretch/>
        </p:blipFill>
        <p:spPr bwMode="auto">
          <a:xfrm>
            <a:off x="7315095" y="6319360"/>
            <a:ext cx="2095500" cy="277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39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200" b="1" dirty="0"/>
              <a:t>o čem to sociální podnikání vlastně je</a:t>
            </a:r>
            <a:r>
              <a:rPr lang="de-DE" sz="3200" b="1" dirty="0"/>
              <a:t>?</a:t>
            </a:r>
          </a:p>
        </p:txBody>
      </p:sp>
      <p:sp>
        <p:nvSpPr>
          <p:cNvPr id="3" name="Inhaltsplatzhalter 2"/>
          <p:cNvSpPr>
            <a:spLocks noGrp="1"/>
          </p:cNvSpPr>
          <p:nvPr>
            <p:ph idx="1"/>
          </p:nvPr>
        </p:nvSpPr>
        <p:spPr/>
        <p:txBody>
          <a:bodyPr>
            <a:normAutofit fontScale="47500" lnSpcReduction="20000"/>
          </a:bodyPr>
          <a:lstStyle/>
          <a:p>
            <a:pPr marL="0" indent="0">
              <a:buNone/>
            </a:pPr>
            <a:r>
              <a:rPr lang="cs-CZ" sz="6000" dirty="0">
                <a:solidFill>
                  <a:schemeClr val="accent6"/>
                </a:solidFill>
              </a:rPr>
              <a:t>Řešení sociálních problémů</a:t>
            </a:r>
            <a:r>
              <a:rPr lang="de-DE" sz="6000" dirty="0">
                <a:solidFill>
                  <a:schemeClr val="accent6"/>
                </a:solidFill>
              </a:rPr>
              <a:t>…</a:t>
            </a:r>
          </a:p>
          <a:p>
            <a:pPr marL="0" indent="0">
              <a:buNone/>
            </a:pPr>
            <a:endParaRPr lang="de-DE" sz="6000" dirty="0"/>
          </a:p>
          <a:p>
            <a:pPr marL="0" indent="0">
              <a:buNone/>
            </a:pPr>
            <a:r>
              <a:rPr lang="de-DE" sz="6000" dirty="0">
                <a:solidFill>
                  <a:schemeClr val="accent6"/>
                </a:solidFill>
              </a:rPr>
              <a:t>… </a:t>
            </a:r>
            <a:r>
              <a:rPr lang="cs-CZ" sz="6000" dirty="0">
                <a:solidFill>
                  <a:schemeClr val="accent6"/>
                </a:solidFill>
              </a:rPr>
              <a:t>prostřednictvím inovativních </a:t>
            </a:r>
            <a:r>
              <a:rPr lang="cs-CZ" sz="6000" dirty="0" smtClean="0">
                <a:solidFill>
                  <a:schemeClr val="accent6"/>
                </a:solidFill>
              </a:rPr>
              <a:t>myšlenek</a:t>
            </a:r>
            <a:endParaRPr lang="de-DE" sz="6000" dirty="0"/>
          </a:p>
          <a:p>
            <a:pPr marL="0" indent="0">
              <a:buNone/>
            </a:pPr>
            <a:r>
              <a:rPr lang="de-DE" sz="6000" dirty="0">
                <a:solidFill>
                  <a:schemeClr val="accent6"/>
                </a:solidFill>
              </a:rPr>
              <a:t>… </a:t>
            </a:r>
            <a:r>
              <a:rPr lang="cs-CZ" sz="6000" dirty="0">
                <a:solidFill>
                  <a:schemeClr val="accent6"/>
                </a:solidFill>
              </a:rPr>
              <a:t>s využitím podnikatelských (</a:t>
            </a:r>
            <a:r>
              <a:rPr lang="de-DE" sz="6000" dirty="0" err="1">
                <a:solidFill>
                  <a:schemeClr val="accent6"/>
                </a:solidFill>
              </a:rPr>
              <a:t>entreprenuerial</a:t>
            </a:r>
            <a:r>
              <a:rPr lang="cs-CZ" sz="6000" dirty="0">
                <a:solidFill>
                  <a:schemeClr val="accent6"/>
                </a:solidFill>
              </a:rPr>
              <a:t>)</a:t>
            </a:r>
            <a:r>
              <a:rPr lang="de-DE" sz="6000" dirty="0">
                <a:solidFill>
                  <a:schemeClr val="accent6"/>
                </a:solidFill>
              </a:rPr>
              <a:t>, </a:t>
            </a:r>
            <a:r>
              <a:rPr lang="cs-CZ" sz="6000" dirty="0">
                <a:solidFill>
                  <a:schemeClr val="accent6"/>
                </a:solidFill>
              </a:rPr>
              <a:t>často </a:t>
            </a:r>
            <a:r>
              <a:rPr lang="cs-CZ" sz="6000" dirty="0" smtClean="0">
                <a:solidFill>
                  <a:schemeClr val="accent6"/>
                </a:solidFill>
              </a:rPr>
              <a:t>tržně</a:t>
            </a:r>
            <a:br>
              <a:rPr lang="cs-CZ" sz="6000" dirty="0" smtClean="0">
                <a:solidFill>
                  <a:schemeClr val="accent6"/>
                </a:solidFill>
              </a:rPr>
            </a:br>
            <a:r>
              <a:rPr lang="cs-CZ" sz="6000" dirty="0" smtClean="0">
                <a:solidFill>
                  <a:schemeClr val="accent6"/>
                </a:solidFill>
              </a:rPr>
              <a:t>    </a:t>
            </a:r>
            <a:r>
              <a:rPr lang="cs-CZ" sz="6000" dirty="0">
                <a:solidFill>
                  <a:schemeClr val="accent6"/>
                </a:solidFill>
              </a:rPr>
              <a:t>orientovaných </a:t>
            </a:r>
            <a:r>
              <a:rPr lang="cs-CZ" sz="6000" dirty="0" smtClean="0">
                <a:solidFill>
                  <a:schemeClr val="accent6"/>
                </a:solidFill>
              </a:rPr>
              <a:t>přístupů</a:t>
            </a:r>
            <a:endParaRPr lang="de-DE" sz="6000" dirty="0">
              <a:solidFill>
                <a:schemeClr val="tx1"/>
              </a:solidFill>
            </a:endParaRPr>
          </a:p>
          <a:p>
            <a:pPr marL="0" indent="0">
              <a:buNone/>
            </a:pPr>
            <a:r>
              <a:rPr lang="de-DE" sz="6000" dirty="0" smtClean="0">
                <a:solidFill>
                  <a:schemeClr val="accent6"/>
                </a:solidFill>
              </a:rPr>
              <a:t>… </a:t>
            </a:r>
            <a:r>
              <a:rPr lang="cs-CZ" sz="6000" dirty="0">
                <a:solidFill>
                  <a:schemeClr val="accent6"/>
                </a:solidFill>
              </a:rPr>
              <a:t>a to v mnoha </a:t>
            </a:r>
            <a:r>
              <a:rPr lang="cs-CZ" sz="6000" dirty="0" smtClean="0">
                <a:solidFill>
                  <a:schemeClr val="accent6"/>
                </a:solidFill>
              </a:rPr>
              <a:t>oblastech/oborech</a:t>
            </a:r>
            <a:endParaRPr lang="de-DE" sz="6000" dirty="0">
              <a:solidFill>
                <a:schemeClr val="tx1"/>
              </a:solidFill>
            </a:endParaRPr>
          </a:p>
        </p:txBody>
      </p:sp>
    </p:spTree>
    <p:extLst>
      <p:ext uri="{BB962C8B-B14F-4D97-AF65-F5344CB8AC3E}">
        <p14:creationId xmlns:p14="http://schemas.microsoft.com/office/powerpoint/2010/main" val="4780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200" b="1" dirty="0"/>
              <a:t>Finanční zdroje</a:t>
            </a:r>
            <a:r>
              <a:rPr lang="de-DE" sz="3200" b="1" dirty="0"/>
              <a:t> </a:t>
            </a:r>
          </a:p>
        </p:txBody>
      </p:sp>
      <p:sp>
        <p:nvSpPr>
          <p:cNvPr id="3" name="Inhaltsplatzhalter 2"/>
          <p:cNvSpPr>
            <a:spLocks noGrp="1"/>
          </p:cNvSpPr>
          <p:nvPr>
            <p:ph idx="1"/>
          </p:nvPr>
        </p:nvSpPr>
        <p:spPr>
          <a:xfrm>
            <a:off x="5807968" y="1304022"/>
            <a:ext cx="4689326" cy="720799"/>
          </a:xfrm>
        </p:spPr>
        <p:txBody>
          <a:bodyPr>
            <a:normAutofit fontScale="85000" lnSpcReduction="10000"/>
          </a:bodyPr>
          <a:lstStyle/>
          <a:p>
            <a:pPr marL="0" indent="0">
              <a:buNone/>
            </a:pPr>
            <a:r>
              <a:rPr lang="de-DE" dirty="0" smtClean="0">
                <a:latin typeface="Georgia Pro Light" panose="02040302050405020303" pitchFamily="18" charset="0"/>
                <a:sym typeface="Wingdings" panose="05000000000000000000" pitchFamily="2" charset="2"/>
              </a:rPr>
              <a:t> </a:t>
            </a:r>
            <a:r>
              <a:rPr lang="cs-CZ" dirty="0" smtClean="0">
                <a:latin typeface="Georgia Pro Light" panose="02040302050405020303" pitchFamily="18" charset="0"/>
                <a:sym typeface="Wingdings" panose="05000000000000000000" pitchFamily="2" charset="2"/>
              </a:rPr>
              <a:t>Hybridní financování</a:t>
            </a:r>
            <a:r>
              <a:rPr lang="de-DE" dirty="0" smtClean="0">
                <a:latin typeface="Georgia Pro Light" panose="02040302050405020303" pitchFamily="18" charset="0"/>
                <a:sym typeface="Wingdings" panose="05000000000000000000" pitchFamily="2" charset="2"/>
              </a:rPr>
              <a:t>(</a:t>
            </a:r>
            <a:r>
              <a:rPr lang="cs-CZ" dirty="0" smtClean="0">
                <a:latin typeface="Georgia Pro Light" panose="02040302050405020303" pitchFamily="18" charset="0"/>
                <a:sym typeface="Wingdings" panose="05000000000000000000" pitchFamily="2" charset="2"/>
              </a:rPr>
              <a:t>zisk, granty, dotace, …</a:t>
            </a:r>
            <a:r>
              <a:rPr lang="de-DE" dirty="0" smtClean="0">
                <a:latin typeface="Georgia Pro Light" panose="02040302050405020303" pitchFamily="18" charset="0"/>
              </a:rPr>
              <a:t>)</a:t>
            </a:r>
          </a:p>
          <a:p>
            <a:pPr marL="0" indent="0">
              <a:buNone/>
            </a:pPr>
            <a:r>
              <a:rPr lang="de-DE" dirty="0" smtClean="0">
                <a:latin typeface="Georgia Pro Light" panose="02040302050405020303" pitchFamily="18" charset="0"/>
                <a:sym typeface="Wingdings" panose="05000000000000000000" pitchFamily="2" charset="2"/>
              </a:rPr>
              <a:t> </a:t>
            </a:r>
            <a:r>
              <a:rPr lang="cs-CZ" dirty="0" smtClean="0">
                <a:latin typeface="Georgia Pro Light" panose="02040302050405020303" pitchFamily="18" charset="0"/>
              </a:rPr>
              <a:t>Mění se v čase</a:t>
            </a:r>
            <a:r>
              <a:rPr lang="de-DE" dirty="0" smtClean="0">
                <a:latin typeface="Georgia Pro Light" panose="02040302050405020303" pitchFamily="18" charset="0"/>
              </a:rPr>
              <a:t> </a:t>
            </a:r>
            <a:endParaRPr lang="de-DE" dirty="0">
              <a:latin typeface="Georgia Pro Light" panose="02040302050405020303" pitchFamily="18" charset="0"/>
            </a:endParaRPr>
          </a:p>
        </p:txBody>
      </p:sp>
      <p:pic>
        <p:nvPicPr>
          <p:cNvPr id="4" name="Picture 6"/>
          <p:cNvPicPr>
            <a:picLocks noChangeAspect="1" noChangeArrowheads="1"/>
          </p:cNvPicPr>
          <p:nvPr/>
        </p:nvPicPr>
        <p:blipFill>
          <a:blip r:embed="rId3" cstate="print"/>
          <a:srcRect l="19804" t="33350" r="34088" b="12759"/>
          <a:stretch>
            <a:fillRect/>
          </a:stretch>
        </p:blipFill>
        <p:spPr bwMode="auto">
          <a:xfrm>
            <a:off x="1703512" y="1309738"/>
            <a:ext cx="4104456" cy="3837857"/>
          </a:xfrm>
          <a:prstGeom prst="rect">
            <a:avLst/>
          </a:prstGeom>
          <a:noFill/>
          <a:ln w="9525">
            <a:noFill/>
            <a:miter lim="800000"/>
            <a:headEnd/>
            <a:tailEnd/>
          </a:ln>
        </p:spPr>
      </p:pic>
      <p:pic>
        <p:nvPicPr>
          <p:cNvPr id="5" name="Picture 5"/>
          <p:cNvPicPr>
            <a:picLocks noChangeAspect="1" noChangeArrowheads="1"/>
          </p:cNvPicPr>
          <p:nvPr/>
        </p:nvPicPr>
        <p:blipFill>
          <a:blip r:embed="rId4" cstate="print"/>
          <a:srcRect l="38632" t="24202" r="15443" b="27148"/>
          <a:stretch>
            <a:fillRect/>
          </a:stretch>
        </p:blipFill>
        <p:spPr bwMode="auto">
          <a:xfrm>
            <a:off x="5807969" y="2492896"/>
            <a:ext cx="4579485" cy="3880942"/>
          </a:xfrm>
          <a:prstGeom prst="rect">
            <a:avLst/>
          </a:prstGeom>
          <a:noFill/>
          <a:ln w="9525">
            <a:noFill/>
            <a:miter lim="800000"/>
            <a:headEnd/>
            <a:tailEnd/>
          </a:ln>
        </p:spPr>
      </p:pic>
      <p:sp>
        <p:nvSpPr>
          <p:cNvPr id="6" name="Inhaltsplatzhalter 2"/>
          <p:cNvSpPr txBox="1">
            <a:spLocks/>
          </p:cNvSpPr>
          <p:nvPr/>
        </p:nvSpPr>
        <p:spPr bwMode="auto">
          <a:xfrm>
            <a:off x="2351584" y="5228482"/>
            <a:ext cx="5112568" cy="720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A1352F"/>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a:lstStyle>
          <a:p>
            <a:pPr marL="0" indent="0">
              <a:buNone/>
            </a:pPr>
            <a:r>
              <a:rPr lang="cs-CZ" sz="1700" dirty="0">
                <a:solidFill>
                  <a:schemeClr val="tx1">
                    <a:lumMod val="65000"/>
                    <a:lumOff val="35000"/>
                  </a:schemeClr>
                </a:solidFill>
                <a:latin typeface="Georgia Pro Light" panose="02040302050405020303" pitchFamily="18" charset="0"/>
                <a:sym typeface="Wingdings" panose="05000000000000000000" pitchFamily="2" charset="2"/>
              </a:rPr>
              <a:t>Častá mobilizace dobrovolné práce</a:t>
            </a:r>
            <a:r>
              <a:rPr lang="de-DE" kern="0" dirty="0" smtClean="0">
                <a:solidFill>
                  <a:schemeClr val="tx1"/>
                </a:solidFill>
                <a:latin typeface="Bodoni MT Condensed" panose="02070606080606020203" pitchFamily="18" charset="0"/>
                <a:sym typeface="Wingdings" panose="05000000000000000000" pitchFamily="2" charset="2"/>
              </a:rPr>
              <a:t></a:t>
            </a:r>
            <a:r>
              <a:rPr lang="de-DE" kern="0" dirty="0">
                <a:solidFill>
                  <a:schemeClr val="tx1"/>
                </a:solidFill>
                <a:latin typeface="Bodoni MT Condensed" panose="02070606080606020203" pitchFamily="18" charset="0"/>
                <a:sym typeface="Wingdings" panose="05000000000000000000" pitchFamily="2" charset="2"/>
              </a:rPr>
              <a:t/>
            </a:r>
            <a:br>
              <a:rPr lang="de-DE" kern="0" dirty="0">
                <a:solidFill>
                  <a:schemeClr val="tx1"/>
                </a:solidFill>
                <a:latin typeface="Bodoni MT Condensed" panose="02070606080606020203" pitchFamily="18" charset="0"/>
                <a:sym typeface="Wingdings" panose="05000000000000000000" pitchFamily="2" charset="2"/>
              </a:rPr>
            </a:br>
            <a:r>
              <a:rPr lang="de-DE" kern="0" dirty="0">
                <a:solidFill>
                  <a:schemeClr val="tx1"/>
                </a:solidFill>
                <a:latin typeface="Bodoni MT Condensed" panose="02070606080606020203" pitchFamily="18" charset="0"/>
                <a:sym typeface="Wingdings" panose="05000000000000000000" pitchFamily="2" charset="2"/>
              </a:rPr>
              <a:t/>
            </a:r>
            <a:br>
              <a:rPr lang="de-DE" kern="0" dirty="0">
                <a:solidFill>
                  <a:schemeClr val="tx1"/>
                </a:solidFill>
                <a:latin typeface="Bodoni MT Condensed" panose="02070606080606020203" pitchFamily="18" charset="0"/>
                <a:sym typeface="Wingdings" panose="05000000000000000000" pitchFamily="2" charset="2"/>
              </a:rPr>
            </a:br>
            <a:endParaRPr lang="de-DE" kern="0" dirty="0">
              <a:solidFill>
                <a:schemeClr val="tx1"/>
              </a:solidFill>
              <a:latin typeface="Bodoni MT Condensed" panose="02070606080606020203" pitchFamily="18" charset="0"/>
            </a:endParaRPr>
          </a:p>
          <a:p>
            <a:pPr marL="0" indent="0">
              <a:buNone/>
            </a:pPr>
            <a:endParaRPr lang="de-DE" kern="0" dirty="0">
              <a:latin typeface="Bodoni MT Condensed" panose="02070606080606020203" pitchFamily="18" charset="0"/>
              <a:sym typeface="Wingdings" panose="05000000000000000000" pitchFamily="2" charset="2"/>
            </a:endParaRPr>
          </a:p>
        </p:txBody>
      </p:sp>
      <p:sp>
        <p:nvSpPr>
          <p:cNvPr id="7" name="Textfeld 6"/>
          <p:cNvSpPr txBox="1">
            <a:spLocks noChangeArrowheads="1"/>
          </p:cNvSpPr>
          <p:nvPr/>
        </p:nvSpPr>
        <p:spPr bwMode="auto">
          <a:xfrm>
            <a:off x="7392144" y="6414655"/>
            <a:ext cx="32758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000" dirty="0" smtClean="0">
                <a:latin typeface="Arial" panose="020B0604020202020204" pitchFamily="34" charset="0"/>
              </a:rPr>
              <a:t>(</a:t>
            </a:r>
            <a:r>
              <a:rPr lang="cs-CZ" altLang="de-DE" sz="1000" dirty="0" smtClean="0">
                <a:latin typeface="Arial" panose="020B0604020202020204" pitchFamily="34" charset="0"/>
              </a:rPr>
              <a:t>Zdroj</a:t>
            </a:r>
            <a:r>
              <a:rPr lang="de-DE" altLang="de-DE" sz="1000" dirty="0" smtClean="0">
                <a:latin typeface="Arial" panose="020B0604020202020204" pitchFamily="34" charset="0"/>
              </a:rPr>
              <a:t>: </a:t>
            </a:r>
            <a:r>
              <a:rPr lang="de-DE" altLang="de-DE" sz="1000" dirty="0">
                <a:latin typeface="Arial" panose="020B0604020202020204" pitchFamily="34" charset="0"/>
              </a:rPr>
              <a:t>MEFOSE Studie (Jansen et al. 2013), Grafik erschienen in Enorm, Wirtschaft für den Menschen)</a:t>
            </a:r>
          </a:p>
        </p:txBody>
      </p:sp>
    </p:spTree>
    <p:extLst>
      <p:ext uri="{BB962C8B-B14F-4D97-AF65-F5344CB8AC3E}">
        <p14:creationId xmlns:p14="http://schemas.microsoft.com/office/powerpoint/2010/main" val="334250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200" b="1" dirty="0" smtClean="0"/>
              <a:t>„Elitní“ fenomén?</a:t>
            </a:r>
            <a:endParaRPr lang="de-DE" sz="3200" b="1" dirty="0"/>
          </a:p>
        </p:txBody>
      </p:sp>
      <p:pic>
        <p:nvPicPr>
          <p:cNvPr id="4" name="Picture 7"/>
          <p:cNvPicPr>
            <a:picLocks noChangeAspect="1" noChangeArrowheads="1"/>
          </p:cNvPicPr>
          <p:nvPr/>
        </p:nvPicPr>
        <p:blipFill>
          <a:blip r:embed="rId2" cstate="print"/>
          <a:srcRect l="17265" t="33464" r="35587" b="14844"/>
          <a:stretch>
            <a:fillRect/>
          </a:stretch>
        </p:blipFill>
        <p:spPr bwMode="auto">
          <a:xfrm>
            <a:off x="3614866" y="1525385"/>
            <a:ext cx="5206262" cy="4566443"/>
          </a:xfrm>
          <a:prstGeom prst="rect">
            <a:avLst/>
          </a:prstGeom>
          <a:noFill/>
          <a:ln w="9525">
            <a:noFill/>
            <a:miter lim="800000"/>
            <a:headEnd/>
            <a:tailEnd/>
          </a:ln>
        </p:spPr>
      </p:pic>
      <p:sp>
        <p:nvSpPr>
          <p:cNvPr id="6" name="Textfeld 5"/>
          <p:cNvSpPr txBox="1">
            <a:spLocks noChangeArrowheads="1"/>
          </p:cNvSpPr>
          <p:nvPr/>
        </p:nvSpPr>
        <p:spPr bwMode="auto">
          <a:xfrm>
            <a:off x="3541714" y="6215235"/>
            <a:ext cx="45365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000" dirty="0" smtClean="0">
                <a:latin typeface="Arial" panose="020B0604020202020204" pitchFamily="34" charset="0"/>
              </a:rPr>
              <a:t>(</a:t>
            </a:r>
            <a:r>
              <a:rPr lang="cs-CZ" altLang="de-DE" sz="1000" dirty="0" smtClean="0">
                <a:latin typeface="Arial" panose="020B0604020202020204" pitchFamily="34" charset="0"/>
              </a:rPr>
              <a:t>Zdroj</a:t>
            </a:r>
            <a:r>
              <a:rPr lang="de-DE" altLang="de-DE" sz="1000" dirty="0" smtClean="0">
                <a:latin typeface="Arial" panose="020B0604020202020204" pitchFamily="34" charset="0"/>
              </a:rPr>
              <a:t>: </a:t>
            </a:r>
            <a:r>
              <a:rPr lang="de-DE" altLang="de-DE" sz="1000" dirty="0">
                <a:latin typeface="Arial" panose="020B0604020202020204" pitchFamily="34" charset="0"/>
              </a:rPr>
              <a:t>MEFOSE Studie (Jansen et al. 2013), Grafik erschienen in Enorm, Wirtschaft für den Menschen)</a:t>
            </a:r>
          </a:p>
        </p:txBody>
      </p:sp>
    </p:spTree>
    <p:extLst>
      <p:ext uri="{BB962C8B-B14F-4D97-AF65-F5344CB8AC3E}">
        <p14:creationId xmlns:p14="http://schemas.microsoft.com/office/powerpoint/2010/main" val="39159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versteinerter Fisch, Dastilbe elongat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1624" y="1340768"/>
            <a:ext cx="7560840" cy="567063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lang="cs-CZ" sz="3200" dirty="0" smtClean="0"/>
              <a:t>Takže znovu: něco úplně nového?</a:t>
            </a:r>
            <a:endParaRPr lang="de-DE" sz="3200" dirty="0"/>
          </a:p>
        </p:txBody>
      </p:sp>
      <p:sp>
        <p:nvSpPr>
          <p:cNvPr id="3" name="Inhaltsplatzhalter 2"/>
          <p:cNvSpPr>
            <a:spLocks noGrp="1"/>
          </p:cNvSpPr>
          <p:nvPr>
            <p:ph idx="1"/>
          </p:nvPr>
        </p:nvSpPr>
        <p:spPr>
          <a:xfrm>
            <a:off x="4080284" y="908720"/>
            <a:ext cx="4752020" cy="3793706"/>
          </a:xfrm>
        </p:spPr>
        <p:txBody>
          <a:bodyPr>
            <a:normAutofit/>
          </a:bodyPr>
          <a:lstStyle/>
          <a:p>
            <a:pPr marL="0" indent="0">
              <a:buNone/>
            </a:pPr>
            <a:endParaRPr lang="de-DE" sz="4800" dirty="0">
              <a:latin typeface="Georgia Pro Light" panose="02040302050405020303" pitchFamily="18" charset="0"/>
            </a:endParaRPr>
          </a:p>
        </p:txBody>
      </p:sp>
      <p:sp>
        <p:nvSpPr>
          <p:cNvPr id="5" name="Textfeld 4"/>
          <p:cNvSpPr txBox="1"/>
          <p:nvPr/>
        </p:nvSpPr>
        <p:spPr>
          <a:xfrm>
            <a:off x="1524000" y="6683643"/>
            <a:ext cx="2880320" cy="200055"/>
          </a:xfrm>
          <a:prstGeom prst="rect">
            <a:avLst/>
          </a:prstGeom>
          <a:noFill/>
        </p:spPr>
        <p:txBody>
          <a:bodyPr wrap="square" rtlCol="0">
            <a:spAutoFit/>
          </a:bodyPr>
          <a:lstStyle/>
          <a:p>
            <a:r>
              <a:rPr lang="de-DE" sz="700" dirty="0"/>
              <a:t>Quelle: www.fossilien.de</a:t>
            </a:r>
          </a:p>
        </p:txBody>
      </p:sp>
    </p:spTree>
    <p:extLst>
      <p:ext uri="{BB962C8B-B14F-4D97-AF65-F5344CB8AC3E}">
        <p14:creationId xmlns:p14="http://schemas.microsoft.com/office/powerpoint/2010/main" val="282388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b="14020"/>
          <a:stretch/>
        </p:blipFill>
        <p:spPr>
          <a:xfrm>
            <a:off x="8275446" y="1340769"/>
            <a:ext cx="2303120" cy="2592288"/>
          </a:xfrm>
          <a:prstGeom prst="rect">
            <a:avLst/>
          </a:prstGeom>
        </p:spPr>
      </p:pic>
      <p:sp>
        <p:nvSpPr>
          <p:cNvPr id="6" name="Textfeld 5"/>
          <p:cNvSpPr txBox="1"/>
          <p:nvPr/>
        </p:nvSpPr>
        <p:spPr>
          <a:xfrm>
            <a:off x="8219728" y="4044984"/>
            <a:ext cx="2448272" cy="646331"/>
          </a:xfrm>
          <a:prstGeom prst="rect">
            <a:avLst/>
          </a:prstGeom>
          <a:noFill/>
        </p:spPr>
        <p:txBody>
          <a:bodyPr wrap="square" rtlCol="0">
            <a:spAutoFit/>
          </a:bodyPr>
          <a:lstStyle/>
          <a:p>
            <a:r>
              <a:rPr lang="de-DE" sz="1200" b="1" dirty="0">
                <a:latin typeface="Bodoni MT" panose="02070603080606020203" pitchFamily="18" charset="0"/>
              </a:rPr>
              <a:t>Robert Owen, </a:t>
            </a:r>
          </a:p>
          <a:p>
            <a:r>
              <a:rPr lang="en-US" sz="1200" dirty="0">
                <a:latin typeface="Bodoni MT" panose="02070603080606020203" pitchFamily="18" charset="0"/>
              </a:rPr>
              <a:t>1771-1858; entrepreneur and co-founder of cooperative system</a:t>
            </a:r>
          </a:p>
        </p:txBody>
      </p:sp>
      <p:pic>
        <p:nvPicPr>
          <p:cNvPr id="7" name="Grafik 6"/>
          <p:cNvPicPr>
            <a:picLocks noChangeAspect="1"/>
          </p:cNvPicPr>
          <p:nvPr/>
        </p:nvPicPr>
        <p:blipFill>
          <a:blip r:embed="rId3" cstate="print"/>
          <a:stretch>
            <a:fillRect/>
          </a:stretch>
        </p:blipFill>
        <p:spPr>
          <a:xfrm>
            <a:off x="6043198" y="1909837"/>
            <a:ext cx="2095500" cy="2619375"/>
          </a:xfrm>
          <a:prstGeom prst="rect">
            <a:avLst/>
          </a:prstGeom>
        </p:spPr>
      </p:pic>
      <p:sp>
        <p:nvSpPr>
          <p:cNvPr id="8" name="Textfeld 7"/>
          <p:cNvSpPr txBox="1"/>
          <p:nvPr/>
        </p:nvSpPr>
        <p:spPr>
          <a:xfrm>
            <a:off x="6023992" y="4651761"/>
            <a:ext cx="2323462" cy="646331"/>
          </a:xfrm>
          <a:prstGeom prst="rect">
            <a:avLst/>
          </a:prstGeom>
          <a:noFill/>
        </p:spPr>
        <p:txBody>
          <a:bodyPr wrap="square" rtlCol="0">
            <a:spAutoFit/>
          </a:bodyPr>
          <a:lstStyle/>
          <a:p>
            <a:r>
              <a:rPr lang="en-US" sz="1200" b="1" dirty="0">
                <a:latin typeface="Bodoni MT" panose="02070603080606020203" pitchFamily="18" charset="0"/>
              </a:rPr>
              <a:t>Friedrich Wilhelm </a:t>
            </a:r>
            <a:r>
              <a:rPr lang="en-US" sz="1200" b="1" dirty="0" err="1">
                <a:latin typeface="Bodoni MT" panose="02070603080606020203" pitchFamily="18" charset="0"/>
              </a:rPr>
              <a:t>Raiffeisen</a:t>
            </a:r>
            <a:r>
              <a:rPr lang="en-US" sz="1200" b="1" dirty="0">
                <a:latin typeface="Bodoni MT" panose="02070603080606020203" pitchFamily="18" charset="0"/>
              </a:rPr>
              <a:t> </a:t>
            </a:r>
            <a:r>
              <a:rPr lang="en-US" sz="1200" dirty="0">
                <a:latin typeface="Bodoni MT" panose="02070603080606020203" pitchFamily="18" charset="0"/>
              </a:rPr>
              <a:t>1818 - 1888; official, micro credit, cooperative bank system</a:t>
            </a:r>
          </a:p>
        </p:txBody>
      </p:sp>
      <p:pic>
        <p:nvPicPr>
          <p:cNvPr id="9" name="Grafik 8"/>
          <p:cNvPicPr>
            <a:picLocks noChangeAspect="1"/>
          </p:cNvPicPr>
          <p:nvPr/>
        </p:nvPicPr>
        <p:blipFill rotWithShape="1">
          <a:blip r:embed="rId4" cstate="print"/>
          <a:srcRect l="25096" t="11610" r="51660" b="38188"/>
          <a:stretch/>
        </p:blipFill>
        <p:spPr>
          <a:xfrm>
            <a:off x="3837278" y="1556793"/>
            <a:ext cx="2114706" cy="2567857"/>
          </a:xfrm>
          <a:prstGeom prst="rect">
            <a:avLst/>
          </a:prstGeom>
        </p:spPr>
      </p:pic>
      <p:sp>
        <p:nvSpPr>
          <p:cNvPr id="10" name="Textfeld 9"/>
          <p:cNvSpPr txBox="1"/>
          <p:nvPr/>
        </p:nvSpPr>
        <p:spPr>
          <a:xfrm>
            <a:off x="3809196" y="4215276"/>
            <a:ext cx="2234002" cy="646331"/>
          </a:xfrm>
          <a:prstGeom prst="rect">
            <a:avLst/>
          </a:prstGeom>
          <a:noFill/>
        </p:spPr>
        <p:txBody>
          <a:bodyPr wrap="square" rtlCol="0">
            <a:spAutoFit/>
          </a:bodyPr>
          <a:lstStyle/>
          <a:p>
            <a:r>
              <a:rPr lang="de-DE" sz="1200" b="1" dirty="0">
                <a:latin typeface="Bodoni MT" panose="02070603080606020203" pitchFamily="18" charset="0"/>
              </a:rPr>
              <a:t>Florence Nightingale, </a:t>
            </a:r>
          </a:p>
          <a:p>
            <a:r>
              <a:rPr lang="de-DE" sz="1200" dirty="0">
                <a:latin typeface="Bodoni MT" panose="02070603080606020203" pitchFamily="18" charset="0"/>
              </a:rPr>
              <a:t>1820 - 1910; </a:t>
            </a:r>
            <a:r>
              <a:rPr lang="de-DE" sz="1200" dirty="0" err="1">
                <a:latin typeface="Bodoni MT" panose="02070603080606020203" pitchFamily="18" charset="0"/>
              </a:rPr>
              <a:t>nurse</a:t>
            </a:r>
            <a:r>
              <a:rPr lang="de-DE" sz="1200" dirty="0">
                <a:latin typeface="Bodoni MT" panose="02070603080606020203" pitchFamily="18" charset="0"/>
              </a:rPr>
              <a:t>, </a:t>
            </a:r>
            <a:r>
              <a:rPr lang="de-DE" sz="1200" dirty="0" err="1">
                <a:latin typeface="Bodoni MT" panose="02070603080606020203" pitchFamily="18" charset="0"/>
              </a:rPr>
              <a:t>founder</a:t>
            </a:r>
            <a:r>
              <a:rPr lang="de-DE" sz="1200" dirty="0">
                <a:latin typeface="Bodoni MT" panose="02070603080606020203" pitchFamily="18" charset="0"/>
              </a:rPr>
              <a:t> </a:t>
            </a:r>
            <a:r>
              <a:rPr lang="de-DE" sz="1200" dirty="0" err="1">
                <a:latin typeface="Bodoni MT" panose="02070603080606020203" pitchFamily="18" charset="0"/>
              </a:rPr>
              <a:t>of</a:t>
            </a:r>
            <a:r>
              <a:rPr lang="de-DE" sz="1200" dirty="0">
                <a:latin typeface="Bodoni MT" panose="02070603080606020203" pitchFamily="18" charset="0"/>
              </a:rPr>
              <a:t> modern </a:t>
            </a:r>
            <a:r>
              <a:rPr lang="de-DE" sz="1200" dirty="0" err="1">
                <a:latin typeface="Bodoni MT" panose="02070603080606020203" pitchFamily="18" charset="0"/>
              </a:rPr>
              <a:t>cnursing</a:t>
            </a:r>
            <a:r>
              <a:rPr lang="de-DE" sz="1200" dirty="0">
                <a:latin typeface="Bodoni MT" panose="02070603080606020203" pitchFamily="18" charset="0"/>
              </a:rPr>
              <a:t> </a:t>
            </a:r>
          </a:p>
        </p:txBody>
      </p:sp>
      <p:pic>
        <p:nvPicPr>
          <p:cNvPr id="11" name="Grafik 10"/>
          <p:cNvPicPr>
            <a:picLocks noChangeAspect="1"/>
          </p:cNvPicPr>
          <p:nvPr/>
        </p:nvPicPr>
        <p:blipFill rotWithShape="1">
          <a:blip r:embed="rId5" cstate="print"/>
          <a:srcRect l="33759" t="14765" r="42997" b="24204"/>
          <a:stretch/>
        </p:blipFill>
        <p:spPr>
          <a:xfrm>
            <a:off x="1647485" y="1705186"/>
            <a:ext cx="1999963" cy="2952327"/>
          </a:xfrm>
          <a:prstGeom prst="rect">
            <a:avLst/>
          </a:prstGeom>
        </p:spPr>
      </p:pic>
      <p:sp>
        <p:nvSpPr>
          <p:cNvPr id="12" name="Textfeld 11"/>
          <p:cNvSpPr txBox="1"/>
          <p:nvPr/>
        </p:nvSpPr>
        <p:spPr>
          <a:xfrm>
            <a:off x="1632666" y="4748139"/>
            <a:ext cx="2234002" cy="830997"/>
          </a:xfrm>
          <a:prstGeom prst="rect">
            <a:avLst/>
          </a:prstGeom>
          <a:noFill/>
        </p:spPr>
        <p:txBody>
          <a:bodyPr wrap="square" rtlCol="0">
            <a:spAutoFit/>
          </a:bodyPr>
          <a:lstStyle/>
          <a:p>
            <a:r>
              <a:rPr lang="en-US" sz="1200" b="1" dirty="0">
                <a:latin typeface="Bodoni MT" panose="02070603080606020203" pitchFamily="18" charset="0"/>
              </a:rPr>
              <a:t>Maria Montessori,</a:t>
            </a:r>
          </a:p>
          <a:p>
            <a:r>
              <a:rPr lang="en-US" sz="1200" dirty="0">
                <a:latin typeface="Bodoni MT" panose="02070603080606020203" pitchFamily="18" charset="0"/>
              </a:rPr>
              <a:t>1870 - 1952; physician, founder of Montessori educational institutions </a:t>
            </a:r>
          </a:p>
        </p:txBody>
      </p:sp>
      <p:sp>
        <p:nvSpPr>
          <p:cNvPr id="13" name="Inhaltsplatzhalter 2"/>
          <p:cNvSpPr txBox="1">
            <a:spLocks/>
          </p:cNvSpPr>
          <p:nvPr/>
        </p:nvSpPr>
        <p:spPr bwMode="auto">
          <a:xfrm>
            <a:off x="2835767" y="5790821"/>
            <a:ext cx="68516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cs-CZ" altLang="de-DE" sz="2400" dirty="0" smtClean="0">
                <a:latin typeface="Bodoni MT" panose="02070603080606020203" pitchFamily="18" charset="0"/>
              </a:rPr>
              <a:t>Sociální podnikání není novým fenoménem…</a:t>
            </a:r>
            <a:endParaRPr lang="en-US" altLang="de-DE" dirty="0">
              <a:solidFill>
                <a:schemeClr val="accent6"/>
              </a:solidFill>
              <a:latin typeface="Bodoni MT" panose="02070603080606020203" pitchFamily="18" charset="0"/>
            </a:endParaRPr>
          </a:p>
          <a:p>
            <a:endParaRPr lang="en-US" altLang="de-DE" sz="2400" dirty="0">
              <a:latin typeface="Bodoni MT" panose="02070603080606020203" pitchFamily="18" charset="0"/>
            </a:endParaRPr>
          </a:p>
          <a:p>
            <a:endParaRPr lang="en-US" altLang="de-DE" sz="1800" dirty="0">
              <a:latin typeface="Bodoni MT" panose="02070603080606020203" pitchFamily="18" charset="0"/>
            </a:endParaRPr>
          </a:p>
        </p:txBody>
      </p:sp>
    </p:spTree>
    <p:extLst>
      <p:ext uri="{BB962C8B-B14F-4D97-AF65-F5344CB8AC3E}">
        <p14:creationId xmlns:p14="http://schemas.microsoft.com/office/powerpoint/2010/main" val="26767389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8" name="Picture 8" descr="http://www.klassewasser.de/content/language1/img_636/wasserwissen-biologie-oekosysteme-visual-korallenri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504" y="1700809"/>
            <a:ext cx="7632848" cy="424847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pPr marL="0" indent="0"/>
            <a:r>
              <a:rPr lang="de-DE" sz="3200" b="1" dirty="0" smtClean="0"/>
              <a:t>…</a:t>
            </a:r>
            <a:r>
              <a:rPr lang="cs-CZ" sz="3200" b="1" dirty="0" smtClean="0"/>
              <a:t>význam prostředí</a:t>
            </a:r>
            <a:endParaRPr lang="de-DE" sz="3200" b="1" dirty="0"/>
          </a:p>
        </p:txBody>
      </p:sp>
      <p:sp>
        <p:nvSpPr>
          <p:cNvPr id="3" name="Inhaltsplatzhalter 2"/>
          <p:cNvSpPr>
            <a:spLocks noGrp="1"/>
          </p:cNvSpPr>
          <p:nvPr>
            <p:ph idx="1"/>
          </p:nvPr>
        </p:nvSpPr>
        <p:spPr>
          <a:xfrm>
            <a:off x="4079776" y="933801"/>
            <a:ext cx="6851650" cy="3455987"/>
          </a:xfrm>
        </p:spPr>
        <p:txBody>
          <a:bodyPr>
            <a:normAutofit/>
          </a:bodyPr>
          <a:lstStyle/>
          <a:p>
            <a:pPr marL="0" indent="0">
              <a:buNone/>
            </a:pPr>
            <a:endParaRPr lang="de-DE" sz="3600" b="1" cap="all" spc="200" dirty="0">
              <a:solidFill>
                <a:schemeClr val="tx2"/>
              </a:solidFill>
              <a:latin typeface="+mj-lt"/>
              <a:ea typeface="+mj-ea"/>
              <a:cs typeface="+mj-cs"/>
            </a:endParaRPr>
          </a:p>
        </p:txBody>
      </p:sp>
      <p:sp>
        <p:nvSpPr>
          <p:cNvPr id="4" name="Textfeld 3"/>
          <p:cNvSpPr txBox="1"/>
          <p:nvPr/>
        </p:nvSpPr>
        <p:spPr>
          <a:xfrm>
            <a:off x="1524000" y="6683643"/>
            <a:ext cx="2880320" cy="200055"/>
          </a:xfrm>
          <a:prstGeom prst="rect">
            <a:avLst/>
          </a:prstGeom>
          <a:noFill/>
        </p:spPr>
        <p:txBody>
          <a:bodyPr wrap="square" rtlCol="0">
            <a:spAutoFit/>
          </a:bodyPr>
          <a:lstStyle/>
          <a:p>
            <a:r>
              <a:rPr lang="cs-CZ" sz="700" dirty="0" smtClean="0"/>
              <a:t>Zdroj</a:t>
            </a:r>
            <a:r>
              <a:rPr lang="de-DE" sz="700" dirty="0" smtClean="0"/>
              <a:t>: </a:t>
            </a:r>
            <a:r>
              <a:rPr lang="de-DE" sz="700" dirty="0"/>
              <a:t>www.klassewasser.de</a:t>
            </a:r>
          </a:p>
        </p:txBody>
      </p:sp>
    </p:spTree>
    <p:extLst>
      <p:ext uri="{BB962C8B-B14F-4D97-AF65-F5344CB8AC3E}">
        <p14:creationId xmlns:p14="http://schemas.microsoft.com/office/powerpoint/2010/main" val="320945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75689" y="260648"/>
            <a:ext cx="7944142" cy="720080"/>
          </a:xfrm>
        </p:spPr>
        <p:txBody>
          <a:bodyPr>
            <a:noAutofit/>
          </a:bodyPr>
          <a:lstStyle/>
          <a:p>
            <a:pPr algn="ctr"/>
            <a:r>
              <a:rPr lang="de-DE" sz="3200" b="1" dirty="0"/>
              <a:t>Eco </a:t>
            </a:r>
            <a:r>
              <a:rPr lang="de-DE" sz="3200" b="1" dirty="0" err="1"/>
              <a:t>system</a:t>
            </a:r>
            <a:r>
              <a:rPr lang="de-DE" sz="3200" b="1" dirty="0"/>
              <a:t> - </a:t>
            </a:r>
            <a:r>
              <a:rPr lang="cs-CZ" sz="3200" b="1" dirty="0" smtClean="0"/>
              <a:t>podporující </a:t>
            </a:r>
            <a:r>
              <a:rPr lang="cs-CZ" sz="3200" b="1" dirty="0"/>
              <a:t>instituce</a:t>
            </a:r>
            <a:r>
              <a:rPr lang="de-DE" sz="3200" b="1" dirty="0"/>
              <a:t> </a:t>
            </a:r>
          </a:p>
        </p:txBody>
      </p:sp>
      <p:pic>
        <p:nvPicPr>
          <p:cNvPr id="5" name="Grafik 4" descr="Schwab Logo.png"/>
          <p:cNvPicPr>
            <a:picLocks noChangeAspect="1"/>
          </p:cNvPicPr>
          <p:nvPr/>
        </p:nvPicPr>
        <p:blipFill>
          <a:blip r:embed="rId2" cstate="print"/>
          <a:stretch>
            <a:fillRect/>
          </a:stretch>
        </p:blipFill>
        <p:spPr>
          <a:xfrm>
            <a:off x="8034680" y="3700264"/>
            <a:ext cx="3777446" cy="1986205"/>
          </a:xfrm>
          <a:prstGeom prst="rect">
            <a:avLst/>
          </a:prstGeom>
        </p:spPr>
      </p:pic>
      <p:pic>
        <p:nvPicPr>
          <p:cNvPr id="6" name="Grafik 5" descr="Schwab.jpg"/>
          <p:cNvPicPr>
            <a:picLocks noChangeAspect="1"/>
          </p:cNvPicPr>
          <p:nvPr/>
        </p:nvPicPr>
        <p:blipFill>
          <a:blip r:embed="rId3" cstate="print"/>
          <a:stretch>
            <a:fillRect/>
          </a:stretch>
        </p:blipFill>
        <p:spPr>
          <a:xfrm>
            <a:off x="2036444" y="980728"/>
            <a:ext cx="5283693" cy="3024336"/>
          </a:xfrm>
          <a:prstGeom prst="rect">
            <a:avLst/>
          </a:prstGeom>
        </p:spPr>
      </p:pic>
      <p:pic>
        <p:nvPicPr>
          <p:cNvPr id="7" name="Grafik 6" descr="SKOLL II.jpg"/>
          <p:cNvPicPr>
            <a:picLocks noChangeAspect="1"/>
          </p:cNvPicPr>
          <p:nvPr/>
        </p:nvPicPr>
        <p:blipFill>
          <a:blip r:embed="rId4" cstate="print"/>
          <a:stretch>
            <a:fillRect/>
          </a:stretch>
        </p:blipFill>
        <p:spPr>
          <a:xfrm>
            <a:off x="6861374" y="1339273"/>
            <a:ext cx="4950752" cy="2121751"/>
          </a:xfrm>
          <a:prstGeom prst="rect">
            <a:avLst/>
          </a:prstGeom>
        </p:spPr>
      </p:pic>
      <p:pic>
        <p:nvPicPr>
          <p:cNvPr id="4" name="Inhaltsplatzhalter 3" descr="ASHOKA.png"/>
          <p:cNvPicPr>
            <a:picLocks noGrp="1" noChangeAspect="1"/>
          </p:cNvPicPr>
          <p:nvPr>
            <p:ph idx="1"/>
          </p:nvPr>
        </p:nvPicPr>
        <p:blipFill>
          <a:blip r:embed="rId5" cstate="print"/>
          <a:stretch>
            <a:fillRect/>
          </a:stretch>
        </p:blipFill>
        <p:spPr>
          <a:xfrm>
            <a:off x="2456873" y="3268662"/>
            <a:ext cx="5283777" cy="3073217"/>
          </a:xfrm>
        </p:spPr>
      </p:pic>
    </p:spTree>
    <p:extLst>
      <p:ext uri="{BB962C8B-B14F-4D97-AF65-F5344CB8AC3E}">
        <p14:creationId xmlns:p14="http://schemas.microsoft.com/office/powerpoint/2010/main" val="902288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a:t>Eco </a:t>
            </a:r>
            <a:r>
              <a:rPr lang="de-DE" sz="3200" b="1" dirty="0" err="1"/>
              <a:t>system</a:t>
            </a:r>
            <a:r>
              <a:rPr lang="de-DE" sz="3200" b="1" dirty="0"/>
              <a:t> – </a:t>
            </a:r>
            <a:r>
              <a:rPr lang="cs-CZ" sz="3200" b="1" dirty="0"/>
              <a:t>veřejné prostory</a:t>
            </a:r>
            <a:endParaRPr lang="de-DE" sz="3200" b="1" dirty="0"/>
          </a:p>
        </p:txBody>
      </p:sp>
      <p:sp>
        <p:nvSpPr>
          <p:cNvPr id="7" name="Inhaltsplatzhalter 2"/>
          <p:cNvSpPr>
            <a:spLocks noGrp="1"/>
          </p:cNvSpPr>
          <p:nvPr>
            <p:ph idx="1"/>
          </p:nvPr>
        </p:nvSpPr>
        <p:spPr>
          <a:xfrm>
            <a:off x="2063552" y="6165305"/>
            <a:ext cx="7920880" cy="648791"/>
          </a:xfrm>
        </p:spPr>
        <p:txBody>
          <a:bodyPr>
            <a:normAutofit fontScale="92500"/>
          </a:bodyPr>
          <a:lstStyle/>
          <a:p>
            <a:pPr marL="0" indent="0">
              <a:buNone/>
            </a:pPr>
            <a:r>
              <a:rPr lang="de-DE" dirty="0">
                <a:solidFill>
                  <a:schemeClr val="accent6"/>
                </a:solidFill>
              </a:rPr>
              <a:t>Networking </a:t>
            </a:r>
            <a:r>
              <a:rPr lang="de-DE" dirty="0" err="1">
                <a:solidFill>
                  <a:schemeClr val="accent6"/>
                </a:solidFill>
              </a:rPr>
              <a:t>and</a:t>
            </a:r>
            <a:r>
              <a:rPr lang="de-DE" dirty="0">
                <a:solidFill>
                  <a:schemeClr val="accent6"/>
                </a:solidFill>
              </a:rPr>
              <a:t> </a:t>
            </a:r>
            <a:r>
              <a:rPr lang="de-DE" dirty="0" err="1">
                <a:solidFill>
                  <a:schemeClr val="accent6"/>
                </a:solidFill>
              </a:rPr>
              <a:t>support</a:t>
            </a:r>
            <a:r>
              <a:rPr lang="de-DE" dirty="0">
                <a:solidFill>
                  <a:schemeClr val="accent6"/>
                </a:solidFill>
              </a:rPr>
              <a:t>: </a:t>
            </a:r>
            <a:r>
              <a:rPr lang="de-DE" dirty="0" err="1"/>
              <a:t>hubs</a:t>
            </a:r>
            <a:r>
              <a:rPr lang="de-DE" dirty="0"/>
              <a:t>, </a:t>
            </a:r>
            <a:r>
              <a:rPr lang="de-DE" dirty="0" err="1"/>
              <a:t>labs</a:t>
            </a:r>
            <a:r>
              <a:rPr lang="de-DE" dirty="0"/>
              <a:t>, </a:t>
            </a:r>
            <a:r>
              <a:rPr lang="de-DE" dirty="0" err="1" smtClean="0"/>
              <a:t>moocs</a:t>
            </a:r>
            <a:r>
              <a:rPr lang="cs-CZ" dirty="0" smtClean="0"/>
              <a:t> (</a:t>
            </a:r>
            <a:r>
              <a:rPr lang="cs-CZ" dirty="0" err="1"/>
              <a:t>massive</a:t>
            </a:r>
            <a:r>
              <a:rPr lang="cs-CZ" dirty="0"/>
              <a:t> open online </a:t>
            </a:r>
            <a:r>
              <a:rPr lang="cs-CZ" dirty="0" err="1" smtClean="0"/>
              <a:t>courses</a:t>
            </a:r>
            <a:r>
              <a:rPr lang="cs-CZ" dirty="0" smtClean="0"/>
              <a:t>)</a:t>
            </a:r>
            <a:r>
              <a:rPr lang="de-DE" dirty="0" smtClean="0"/>
              <a:t>, </a:t>
            </a:r>
            <a:r>
              <a:rPr lang="de-DE" dirty="0"/>
              <a:t>etc.</a:t>
            </a:r>
          </a:p>
          <a:p>
            <a:pPr marL="0" indent="0">
              <a:buNone/>
            </a:pPr>
            <a:endParaRPr lang="de-DE" sz="5400" dirty="0">
              <a:latin typeface="Bodoni MT Condensed" panose="02070606080606020203" pitchFamily="18" charset="0"/>
            </a:endParaRPr>
          </a:p>
        </p:txBody>
      </p:sp>
      <p:pic>
        <p:nvPicPr>
          <p:cNvPr id="5" name="Grafik 4"/>
          <p:cNvPicPr>
            <a:picLocks noChangeAspect="1"/>
          </p:cNvPicPr>
          <p:nvPr/>
        </p:nvPicPr>
        <p:blipFill rotWithShape="1">
          <a:blip r:embed="rId2" cstate="print"/>
          <a:srcRect l="6279" t="13579" r="27862" b="34250"/>
          <a:stretch/>
        </p:blipFill>
        <p:spPr>
          <a:xfrm>
            <a:off x="2672903" y="1403721"/>
            <a:ext cx="5982099" cy="2664296"/>
          </a:xfrm>
          <a:prstGeom prst="rect">
            <a:avLst/>
          </a:prstGeom>
        </p:spPr>
      </p:pic>
      <p:pic>
        <p:nvPicPr>
          <p:cNvPr id="6" name="Grafik 5"/>
          <p:cNvPicPr>
            <a:picLocks noChangeAspect="1"/>
          </p:cNvPicPr>
          <p:nvPr/>
        </p:nvPicPr>
        <p:blipFill rotWithShape="1">
          <a:blip r:embed="rId3" cstate="print"/>
          <a:srcRect l="12920" t="15549" r="36285" b="28342"/>
          <a:stretch/>
        </p:blipFill>
        <p:spPr>
          <a:xfrm>
            <a:off x="1808706" y="3501008"/>
            <a:ext cx="3855247" cy="2394266"/>
          </a:xfrm>
          <a:prstGeom prst="rect">
            <a:avLst/>
          </a:prstGeom>
        </p:spPr>
      </p:pic>
      <p:pic>
        <p:nvPicPr>
          <p:cNvPr id="8" name="Grafik 7"/>
          <p:cNvPicPr>
            <a:picLocks noChangeAspect="1"/>
          </p:cNvPicPr>
          <p:nvPr/>
        </p:nvPicPr>
        <p:blipFill rotWithShape="1">
          <a:blip r:embed="rId4" cstate="print"/>
          <a:srcRect l="29523" t="18500" r="30629" b="5703"/>
          <a:stretch/>
        </p:blipFill>
        <p:spPr>
          <a:xfrm>
            <a:off x="6816080" y="2955286"/>
            <a:ext cx="3001576" cy="3210018"/>
          </a:xfrm>
          <a:prstGeom prst="rect">
            <a:avLst/>
          </a:prstGeom>
        </p:spPr>
      </p:pic>
      <p:pic>
        <p:nvPicPr>
          <p:cNvPr id="56324" name="Picture 4" descr="http://ec.europa.eu/internal_market/social_business/docs/conference/agend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1223" y="3802013"/>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52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a:t>Eco </a:t>
            </a:r>
            <a:r>
              <a:rPr lang="de-DE" sz="3200" b="1" dirty="0" err="1"/>
              <a:t>system</a:t>
            </a:r>
            <a:r>
              <a:rPr lang="de-DE" sz="3200" b="1" dirty="0"/>
              <a:t> – </a:t>
            </a:r>
            <a:r>
              <a:rPr lang="cs-CZ" sz="3200" b="1" dirty="0"/>
              <a:t>finanční podpora</a:t>
            </a:r>
            <a:endParaRPr lang="de-DE" sz="3200" b="1" dirty="0"/>
          </a:p>
        </p:txBody>
      </p:sp>
      <p:sp>
        <p:nvSpPr>
          <p:cNvPr id="7" name="Inhaltsplatzhalter 2"/>
          <p:cNvSpPr>
            <a:spLocks noGrp="1"/>
          </p:cNvSpPr>
          <p:nvPr>
            <p:ph idx="1"/>
          </p:nvPr>
        </p:nvSpPr>
        <p:spPr>
          <a:xfrm>
            <a:off x="1991544" y="4941169"/>
            <a:ext cx="8667220" cy="859267"/>
          </a:xfrm>
        </p:spPr>
        <p:txBody>
          <a:bodyPr>
            <a:normAutofit fontScale="25000" lnSpcReduction="20000"/>
          </a:bodyPr>
          <a:lstStyle/>
          <a:p>
            <a:pPr marL="0" indent="0">
              <a:buNone/>
            </a:pPr>
            <a:r>
              <a:rPr lang="de-DE" sz="6400" dirty="0" err="1" smtClean="0">
                <a:solidFill>
                  <a:schemeClr val="accent6"/>
                </a:solidFill>
              </a:rPr>
              <a:t>Social</a:t>
            </a:r>
            <a:r>
              <a:rPr lang="de-DE" sz="6400" dirty="0" smtClean="0">
                <a:solidFill>
                  <a:schemeClr val="accent6"/>
                </a:solidFill>
              </a:rPr>
              <a:t> </a:t>
            </a:r>
            <a:r>
              <a:rPr lang="de-DE" sz="6400" dirty="0" err="1">
                <a:solidFill>
                  <a:schemeClr val="accent6"/>
                </a:solidFill>
              </a:rPr>
              <a:t>Investemt</a:t>
            </a:r>
            <a:r>
              <a:rPr lang="de-DE" sz="6400" dirty="0">
                <a:solidFill>
                  <a:schemeClr val="accent6"/>
                </a:solidFill>
              </a:rPr>
              <a:t> </a:t>
            </a:r>
            <a:r>
              <a:rPr lang="de-DE" sz="6400" dirty="0" smtClean="0">
                <a:solidFill>
                  <a:schemeClr val="accent6"/>
                </a:solidFill>
              </a:rPr>
              <a:t>Funds</a:t>
            </a:r>
            <a:r>
              <a:rPr lang="cs-CZ" sz="6400" dirty="0">
                <a:solidFill>
                  <a:schemeClr val="accent6"/>
                </a:solidFill>
              </a:rPr>
              <a:t> (https://unhabitat.org/</a:t>
            </a:r>
            <a:r>
              <a:rPr lang="cs-CZ" sz="6400" dirty="0" err="1">
                <a:solidFill>
                  <a:schemeClr val="accent6"/>
                </a:solidFill>
              </a:rPr>
              <a:t>books</a:t>
            </a:r>
            <a:r>
              <a:rPr lang="cs-CZ" sz="6400" dirty="0">
                <a:solidFill>
                  <a:schemeClr val="accent6"/>
                </a:solidFill>
              </a:rPr>
              <a:t>/</a:t>
            </a:r>
            <a:r>
              <a:rPr lang="cs-CZ" sz="6400" dirty="0" err="1">
                <a:solidFill>
                  <a:schemeClr val="accent6"/>
                </a:solidFill>
              </a:rPr>
              <a:t>social-investment-funds</a:t>
            </a:r>
            <a:r>
              <a:rPr lang="cs-CZ" sz="6400" dirty="0" smtClean="0">
                <a:solidFill>
                  <a:schemeClr val="accent6"/>
                </a:solidFill>
              </a:rPr>
              <a:t>/)</a:t>
            </a:r>
            <a:r>
              <a:rPr lang="de-DE" sz="6400" dirty="0" smtClean="0">
                <a:solidFill>
                  <a:schemeClr val="accent6"/>
                </a:solidFill>
              </a:rPr>
              <a:t>, </a:t>
            </a:r>
            <a:r>
              <a:rPr lang="cs-CZ" sz="6400" dirty="0" smtClean="0">
                <a:solidFill>
                  <a:schemeClr val="accent6"/>
                </a:solidFill>
              </a:rPr>
              <a:t>nadace</a:t>
            </a:r>
            <a:r>
              <a:rPr lang="de-DE" sz="6400" dirty="0" smtClean="0">
                <a:solidFill>
                  <a:schemeClr val="accent6"/>
                </a:solidFill>
              </a:rPr>
              <a:t>, </a:t>
            </a:r>
            <a:r>
              <a:rPr lang="de-DE" sz="6400" dirty="0">
                <a:solidFill>
                  <a:schemeClr val="accent6"/>
                </a:solidFill>
              </a:rPr>
              <a:t>Fellowship </a:t>
            </a:r>
            <a:r>
              <a:rPr lang="de-DE" sz="6400" dirty="0" smtClean="0">
                <a:solidFill>
                  <a:schemeClr val="accent6"/>
                </a:solidFill>
              </a:rPr>
              <a:t>Programmes</a:t>
            </a:r>
            <a:r>
              <a:rPr lang="cs-CZ" sz="6400" dirty="0" smtClean="0">
                <a:solidFill>
                  <a:schemeClr val="accent6"/>
                </a:solidFill>
              </a:rPr>
              <a:t> (vzdělávací programy, stipendia, atd.),…</a:t>
            </a:r>
            <a:endParaRPr lang="de-DE" sz="6400" dirty="0"/>
          </a:p>
          <a:p>
            <a:pPr marL="0" indent="0">
              <a:buNone/>
            </a:pPr>
            <a:r>
              <a:rPr lang="de-DE" sz="5600" dirty="0"/>
              <a:t>	</a:t>
            </a:r>
            <a:endParaRPr lang="de-DE" sz="5400" dirty="0">
              <a:latin typeface="Bodoni MT Condensed" panose="02070606080606020203" pitchFamily="18" charset="0"/>
            </a:endParaRPr>
          </a:p>
        </p:txBody>
      </p:sp>
      <p:pic>
        <p:nvPicPr>
          <p:cNvPr id="3" name="Grafik 2"/>
          <p:cNvPicPr>
            <a:picLocks noChangeAspect="1"/>
          </p:cNvPicPr>
          <p:nvPr/>
        </p:nvPicPr>
        <p:blipFill rotWithShape="1">
          <a:blip r:embed="rId3" cstate="print"/>
          <a:srcRect l="6279" t="13579" r="50904" b="55959"/>
          <a:stretch/>
        </p:blipFill>
        <p:spPr>
          <a:xfrm>
            <a:off x="1775522" y="1340769"/>
            <a:ext cx="3600399" cy="1440160"/>
          </a:xfrm>
          <a:prstGeom prst="rect">
            <a:avLst/>
          </a:prstGeom>
        </p:spPr>
      </p:pic>
      <p:pic>
        <p:nvPicPr>
          <p:cNvPr id="9" name="Grafik 8"/>
          <p:cNvPicPr>
            <a:picLocks noChangeAspect="1"/>
          </p:cNvPicPr>
          <p:nvPr/>
        </p:nvPicPr>
        <p:blipFill rotWithShape="1">
          <a:blip r:embed="rId4" cstate="print"/>
          <a:srcRect l="17348" t="17516" r="17901" b="36219"/>
          <a:stretch/>
        </p:blipFill>
        <p:spPr>
          <a:xfrm>
            <a:off x="5951985" y="2530739"/>
            <a:ext cx="4403347" cy="1768866"/>
          </a:xfrm>
          <a:prstGeom prst="rect">
            <a:avLst/>
          </a:prstGeom>
        </p:spPr>
      </p:pic>
      <p:pic>
        <p:nvPicPr>
          <p:cNvPr id="4" name="Grafik 3"/>
          <p:cNvPicPr>
            <a:picLocks noChangeAspect="1"/>
          </p:cNvPicPr>
          <p:nvPr/>
        </p:nvPicPr>
        <p:blipFill rotWithShape="1">
          <a:blip r:embed="rId5" cstate="print"/>
          <a:srcRect t="13579" r="24542" b="23423"/>
          <a:stretch/>
        </p:blipFill>
        <p:spPr>
          <a:xfrm>
            <a:off x="2783632" y="3142752"/>
            <a:ext cx="3528778" cy="1656398"/>
          </a:xfrm>
          <a:prstGeom prst="rect">
            <a:avLst/>
          </a:prstGeom>
        </p:spPr>
      </p:pic>
      <p:pic>
        <p:nvPicPr>
          <p:cNvPr id="57346" name="Picture 2" descr="Startsei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2410" y="1449332"/>
            <a:ext cx="209550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go Regionalwert AG"/>
          <p:cNvPicPr>
            <a:picLocks noChangeAspect="1" noChangeArrowheads="1"/>
          </p:cNvPicPr>
          <p:nvPr/>
        </p:nvPicPr>
        <p:blipFill>
          <a:blip r:embed="rId7" cstate="print">
            <a:extLst>
              <a:ext uri="{28A0092B-C50C-407E-A947-70E740481C1C}">
                <a14:useLocalDpi xmlns:a14="http://schemas.microsoft.com/office/drawing/2010/main" val="0"/>
              </a:ext>
            </a:extLst>
          </a:blip>
          <a:srcRect r="67897"/>
          <a:stretch>
            <a:fillRect/>
          </a:stretch>
        </p:blipFill>
        <p:spPr bwMode="auto">
          <a:xfrm>
            <a:off x="8433098" y="1714251"/>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68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a:t>Eco </a:t>
            </a:r>
            <a:r>
              <a:rPr lang="de-DE" sz="3200" b="1" dirty="0" err="1"/>
              <a:t>system</a:t>
            </a:r>
            <a:r>
              <a:rPr lang="de-DE" sz="3200" b="1" dirty="0"/>
              <a:t> – </a:t>
            </a:r>
            <a:r>
              <a:rPr lang="cs-CZ" sz="3200" b="1" dirty="0"/>
              <a:t>vzdělávání a výzkum</a:t>
            </a:r>
            <a:r>
              <a:rPr lang="de-DE" sz="3200" b="1" dirty="0"/>
              <a:t> </a:t>
            </a:r>
          </a:p>
        </p:txBody>
      </p:sp>
      <p:sp>
        <p:nvSpPr>
          <p:cNvPr id="7" name="Inhaltsplatzhalter 2"/>
          <p:cNvSpPr>
            <a:spLocks noGrp="1"/>
          </p:cNvSpPr>
          <p:nvPr>
            <p:ph idx="1"/>
          </p:nvPr>
        </p:nvSpPr>
        <p:spPr>
          <a:xfrm>
            <a:off x="2108293" y="5598339"/>
            <a:ext cx="7920880" cy="648791"/>
          </a:xfrm>
        </p:spPr>
        <p:txBody>
          <a:bodyPr>
            <a:normAutofit/>
          </a:bodyPr>
          <a:lstStyle/>
          <a:p>
            <a:pPr marL="0" indent="0">
              <a:buNone/>
            </a:pPr>
            <a:r>
              <a:rPr lang="cs-CZ" dirty="0" smtClean="0">
                <a:solidFill>
                  <a:schemeClr val="accent6"/>
                </a:solidFill>
              </a:rPr>
              <a:t>Vzdělávání</a:t>
            </a:r>
            <a:r>
              <a:rPr lang="de-DE" dirty="0" smtClean="0">
                <a:solidFill>
                  <a:schemeClr val="accent6"/>
                </a:solidFill>
              </a:rPr>
              <a:t>: </a:t>
            </a:r>
            <a:r>
              <a:rPr lang="de-DE" dirty="0" err="1" smtClean="0"/>
              <a:t>univer</a:t>
            </a:r>
            <a:r>
              <a:rPr lang="cs-CZ" dirty="0" smtClean="0"/>
              <a:t>z</a:t>
            </a:r>
            <a:r>
              <a:rPr lang="de-DE" dirty="0" err="1" smtClean="0"/>
              <a:t>it</a:t>
            </a:r>
            <a:r>
              <a:rPr lang="cs-CZ" dirty="0" smtClean="0"/>
              <a:t>y</a:t>
            </a:r>
            <a:r>
              <a:rPr lang="de-DE" dirty="0" smtClean="0"/>
              <a:t>, </a:t>
            </a:r>
            <a:r>
              <a:rPr lang="cs-CZ" dirty="0" smtClean="0"/>
              <a:t>soukromé neziskové subjekty, sítě, atd.</a:t>
            </a:r>
            <a:endParaRPr lang="de-DE" sz="6600" dirty="0"/>
          </a:p>
        </p:txBody>
      </p:sp>
      <p:pic>
        <p:nvPicPr>
          <p:cNvPr id="54274" name="Picture 2" descr="Social Entrepreneurship Akadem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0085" y="1772816"/>
            <a:ext cx="2381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rotWithShape="1">
          <a:blip r:embed="rId3" cstate="print"/>
          <a:srcRect l="5726" t="15548" r="66049" b="59843"/>
          <a:stretch/>
        </p:blipFill>
        <p:spPr>
          <a:xfrm>
            <a:off x="4559347" y="1480830"/>
            <a:ext cx="3672409" cy="1800200"/>
          </a:xfrm>
          <a:prstGeom prst="rect">
            <a:avLst/>
          </a:prstGeom>
        </p:spPr>
      </p:pic>
      <p:pic>
        <p:nvPicPr>
          <p:cNvPr id="3" name="Grafik 2"/>
          <p:cNvPicPr>
            <a:picLocks noChangeAspect="1"/>
          </p:cNvPicPr>
          <p:nvPr/>
        </p:nvPicPr>
        <p:blipFill rotWithShape="1">
          <a:blip r:embed="rId4" cstate="print"/>
          <a:srcRect l="30077" t="32281" r="31736" b="20470"/>
          <a:stretch/>
        </p:blipFill>
        <p:spPr>
          <a:xfrm>
            <a:off x="2191889" y="3047634"/>
            <a:ext cx="3086607" cy="2147204"/>
          </a:xfrm>
          <a:prstGeom prst="rect">
            <a:avLst/>
          </a:prstGeom>
        </p:spPr>
      </p:pic>
      <p:pic>
        <p:nvPicPr>
          <p:cNvPr id="54276" name="Picture 4" descr="Soziales Unternehmert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2225" y="1581534"/>
            <a:ext cx="2112169" cy="211217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rotWithShape="1">
          <a:blip r:embed="rId6" cstate="print"/>
          <a:srcRect l="13474" t="24406" r="34504" b="46063"/>
          <a:stretch/>
        </p:blipFill>
        <p:spPr>
          <a:xfrm>
            <a:off x="5388115" y="3618861"/>
            <a:ext cx="4640114" cy="1480887"/>
          </a:xfrm>
          <a:prstGeom prst="rect">
            <a:avLst/>
          </a:prstGeom>
        </p:spPr>
      </p:pic>
    </p:spTree>
    <p:extLst>
      <p:ext uri="{BB962C8B-B14F-4D97-AF65-F5344CB8AC3E}">
        <p14:creationId xmlns:p14="http://schemas.microsoft.com/office/powerpoint/2010/main" val="182605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b="1" dirty="0"/>
              <a:t>Eco </a:t>
            </a:r>
            <a:r>
              <a:rPr lang="de-DE" sz="3200" b="1" dirty="0" err="1"/>
              <a:t>system</a:t>
            </a:r>
            <a:r>
              <a:rPr lang="de-DE" sz="3600" b="1" dirty="0"/>
              <a:t> – </a:t>
            </a:r>
            <a:r>
              <a:rPr lang="cs-CZ" sz="3600" b="1" dirty="0" smtClean="0"/>
              <a:t>veřejné politiky</a:t>
            </a:r>
            <a:endParaRPr lang="de-DE" sz="3200" dirty="0">
              <a:solidFill>
                <a:srgbClr val="9A0202"/>
              </a:solidFill>
              <a:latin typeface="Bodoni MT Condensed" panose="02070606080606020203" pitchFamily="18" charset="0"/>
            </a:endParaRPr>
          </a:p>
        </p:txBody>
      </p:sp>
      <p:sp>
        <p:nvSpPr>
          <p:cNvPr id="3" name="Inhaltsplatzhalter 2"/>
          <p:cNvSpPr>
            <a:spLocks noGrp="1"/>
          </p:cNvSpPr>
          <p:nvPr>
            <p:ph idx="1"/>
          </p:nvPr>
        </p:nvSpPr>
        <p:spPr>
          <a:xfrm>
            <a:off x="3359696" y="1556793"/>
            <a:ext cx="6851650" cy="3455987"/>
          </a:xfrm>
        </p:spPr>
        <p:txBody>
          <a:bodyPr>
            <a:normAutofit/>
          </a:bodyPr>
          <a:lstStyle/>
          <a:p>
            <a:pPr marL="0" indent="0">
              <a:buNone/>
            </a:pPr>
            <a:r>
              <a:rPr lang="cs-CZ" dirty="0" smtClean="0"/>
              <a:t>Viz výše.</a:t>
            </a:r>
            <a:endParaRPr lang="de-DE" dirty="0" smtClean="0">
              <a:solidFill>
                <a:schemeClr val="accent6"/>
              </a:solidFill>
            </a:endParaRPr>
          </a:p>
          <a:p>
            <a:pPr marL="0" indent="0">
              <a:buNone/>
            </a:pPr>
            <a:endParaRPr lang="de-DE" dirty="0" smtClean="0"/>
          </a:p>
          <a:p>
            <a:pPr marL="0" indent="0">
              <a:buNone/>
            </a:pPr>
            <a:endParaRPr lang="de-DE" dirty="0" smtClean="0"/>
          </a:p>
          <a:p>
            <a:pPr marL="0" indent="0">
              <a:buNone/>
            </a:pPr>
            <a:r>
              <a:rPr lang="en-US" dirty="0" smtClean="0">
                <a:solidFill>
                  <a:schemeClr val="accent6"/>
                </a:solidFill>
                <a:sym typeface="Wingdings" panose="05000000000000000000" pitchFamily="2" charset="2"/>
              </a:rPr>
              <a:t> </a:t>
            </a:r>
            <a:r>
              <a:rPr lang="cs-CZ" dirty="0" smtClean="0">
                <a:solidFill>
                  <a:schemeClr val="accent6"/>
                </a:solidFill>
                <a:sym typeface="Wingdings" panose="05000000000000000000" pitchFamily="2" charset="2"/>
              </a:rPr>
              <a:t>Potenciál sociálního podnikání na EU úrovni uznán jako „</a:t>
            </a:r>
            <a:r>
              <a:rPr lang="en-US" dirty="0" smtClean="0">
                <a:solidFill>
                  <a:schemeClr val="accent6"/>
                </a:solidFill>
                <a:sym typeface="Wingdings" panose="05000000000000000000" pitchFamily="2" charset="2"/>
              </a:rPr>
              <a:t>model of solving problems</a:t>
            </a:r>
            <a:r>
              <a:rPr lang="cs-CZ" dirty="0" smtClean="0">
                <a:solidFill>
                  <a:schemeClr val="accent6"/>
                </a:solidFill>
                <a:sym typeface="Wingdings" panose="05000000000000000000" pitchFamily="2" charset="2"/>
              </a:rPr>
              <a:t>“.</a:t>
            </a:r>
            <a:endParaRPr lang="en-US" dirty="0"/>
          </a:p>
        </p:txBody>
      </p:sp>
    </p:spTree>
    <p:extLst>
      <p:ext uri="{BB962C8B-B14F-4D97-AF65-F5344CB8AC3E}">
        <p14:creationId xmlns:p14="http://schemas.microsoft.com/office/powerpoint/2010/main" val="373864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200" b="1" dirty="0"/>
              <a:t>Sociální ekonomika: </a:t>
            </a:r>
            <a:r>
              <a:rPr lang="cs-CZ" sz="3200" b="1" dirty="0" smtClean="0"/>
              <a:t>různé </a:t>
            </a:r>
            <a:r>
              <a:rPr lang="cs-CZ" sz="3200" b="1" dirty="0"/>
              <a:t>přístupy</a:t>
            </a:r>
            <a:endParaRPr lang="de-DE" sz="3200" b="1" dirty="0"/>
          </a:p>
        </p:txBody>
      </p:sp>
      <p:sp>
        <p:nvSpPr>
          <p:cNvPr id="3" name="Inhaltsplatzhalter 2"/>
          <p:cNvSpPr>
            <a:spLocks noGrp="1"/>
          </p:cNvSpPr>
          <p:nvPr>
            <p:ph idx="1"/>
          </p:nvPr>
        </p:nvSpPr>
        <p:spPr>
          <a:xfrm>
            <a:off x="5159896" y="908720"/>
            <a:ext cx="6851650" cy="3455987"/>
          </a:xfrm>
        </p:spPr>
        <p:txBody>
          <a:bodyPr/>
          <a:lstStyle/>
          <a:p>
            <a:pPr marL="0" indent="0">
              <a:buNone/>
            </a:pPr>
            <a:r>
              <a:rPr lang="de-DE" sz="6000" dirty="0" smtClean="0">
                <a:latin typeface="Georgia Pro Light" panose="02040302050405020303" pitchFamily="18" charset="0"/>
              </a:rPr>
              <a:t> </a:t>
            </a:r>
            <a:endParaRPr lang="de-DE" sz="6000" dirty="0">
              <a:solidFill>
                <a:schemeClr val="bg1">
                  <a:lumMod val="50000"/>
                </a:schemeClr>
              </a:solidFill>
              <a:latin typeface="Georgia Pro Light" panose="02040302050405020303" pitchFamily="18" charset="0"/>
            </a:endParaRPr>
          </a:p>
          <a:p>
            <a:pPr marL="0" indent="0">
              <a:buNone/>
            </a:pPr>
            <a:endParaRPr lang="de-DE" sz="6000" dirty="0">
              <a:latin typeface="Bodoni MT Condensed" panose="02070606080606020203" pitchFamily="18" charset="0"/>
            </a:endParaRPr>
          </a:p>
        </p:txBody>
      </p:sp>
      <p:pic>
        <p:nvPicPr>
          <p:cNvPr id="52226" name="Picture 2" descr="http://images.mtvnn.com/527e9476006efc2d0bff58447547522b/622x350%3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1372" y="2051720"/>
            <a:ext cx="8021132" cy="4513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524000" y="6683643"/>
            <a:ext cx="2880320" cy="200055"/>
          </a:xfrm>
          <a:prstGeom prst="rect">
            <a:avLst/>
          </a:prstGeom>
          <a:noFill/>
        </p:spPr>
        <p:txBody>
          <a:bodyPr wrap="square" rtlCol="0">
            <a:spAutoFit/>
          </a:bodyPr>
          <a:lstStyle/>
          <a:p>
            <a:r>
              <a:rPr lang="de-DE" sz="700" dirty="0"/>
              <a:t>© national </a:t>
            </a:r>
            <a:r>
              <a:rPr lang="de-DE" sz="700" dirty="0" err="1"/>
              <a:t>geopgrahic</a:t>
            </a:r>
            <a:endParaRPr lang="de-DE" sz="700" dirty="0"/>
          </a:p>
        </p:txBody>
      </p:sp>
    </p:spTree>
    <p:extLst>
      <p:ext uri="{BB962C8B-B14F-4D97-AF65-F5344CB8AC3E}">
        <p14:creationId xmlns:p14="http://schemas.microsoft.com/office/powerpoint/2010/main" val="82472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simfisch.de/wp-content/uploads/2013/08/vmc-hak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94" y="1143001"/>
            <a:ext cx="9832316" cy="553451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lang="cs-CZ" sz="3200" dirty="0" smtClean="0"/>
              <a:t>V čem je (ještě) háček?</a:t>
            </a:r>
            <a:endParaRPr lang="de-DE" sz="3200" dirty="0"/>
          </a:p>
        </p:txBody>
      </p:sp>
      <p:sp>
        <p:nvSpPr>
          <p:cNvPr id="4" name="Textfeld 3"/>
          <p:cNvSpPr txBox="1"/>
          <p:nvPr/>
        </p:nvSpPr>
        <p:spPr>
          <a:xfrm>
            <a:off x="1524000" y="6683643"/>
            <a:ext cx="2880320" cy="200055"/>
          </a:xfrm>
          <a:prstGeom prst="rect">
            <a:avLst/>
          </a:prstGeom>
          <a:noFill/>
        </p:spPr>
        <p:txBody>
          <a:bodyPr wrap="square" rtlCol="0">
            <a:spAutoFit/>
          </a:bodyPr>
          <a:lstStyle/>
          <a:p>
            <a:r>
              <a:rPr lang="de-DE" sz="700" dirty="0"/>
              <a:t>Quelle: www.simfisch.de</a:t>
            </a:r>
          </a:p>
        </p:txBody>
      </p:sp>
      <p:sp>
        <p:nvSpPr>
          <p:cNvPr id="5" name="Zástupný symbol pro obsah 4"/>
          <p:cNvSpPr>
            <a:spLocks noGrp="1"/>
          </p:cNvSpPr>
          <p:nvPr>
            <p:ph idx="1"/>
          </p:nvPr>
        </p:nvSpPr>
        <p:spPr/>
        <p:txBody>
          <a:bodyPr/>
          <a:lstStyle/>
          <a:p>
            <a:endParaRPr lang="cs-CZ"/>
          </a:p>
        </p:txBody>
      </p:sp>
    </p:spTree>
    <p:extLst>
      <p:ext uri="{BB962C8B-B14F-4D97-AF65-F5344CB8AC3E}">
        <p14:creationId xmlns:p14="http://schemas.microsoft.com/office/powerpoint/2010/main" val="4131303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200" b="1" dirty="0"/>
              <a:t>Problémy a zase problémy</a:t>
            </a:r>
            <a:r>
              <a:rPr lang="de-DE" sz="3200" b="1" dirty="0"/>
              <a:t> </a:t>
            </a:r>
          </a:p>
        </p:txBody>
      </p:sp>
      <p:sp>
        <p:nvSpPr>
          <p:cNvPr id="3" name="Inhaltsplatzhalter 2"/>
          <p:cNvSpPr>
            <a:spLocks noGrp="1"/>
          </p:cNvSpPr>
          <p:nvPr>
            <p:ph idx="1"/>
          </p:nvPr>
        </p:nvSpPr>
        <p:spPr/>
        <p:txBody>
          <a:bodyPr/>
          <a:lstStyle/>
          <a:p>
            <a:pPr>
              <a:buFont typeface="Arial" panose="020B0604020202020204" pitchFamily="34" charset="0"/>
              <a:buChar char="•"/>
            </a:pPr>
            <a:r>
              <a:rPr lang="cs-CZ" sz="2400" dirty="0" smtClean="0">
                <a:solidFill>
                  <a:schemeClr val="accent6"/>
                </a:solidFill>
              </a:rPr>
              <a:t>Co znamená to „sociální“</a:t>
            </a:r>
            <a:r>
              <a:rPr lang="de-DE" sz="2400" dirty="0" smtClean="0">
                <a:solidFill>
                  <a:schemeClr val="accent6"/>
                </a:solidFill>
              </a:rPr>
              <a:t>? </a:t>
            </a:r>
            <a:endParaRPr lang="de-DE" sz="2400" dirty="0">
              <a:sym typeface="Wingdings" panose="05000000000000000000" pitchFamily="2" charset="2"/>
            </a:endParaRPr>
          </a:p>
          <a:p>
            <a:r>
              <a:rPr lang="cs-CZ" sz="2400" dirty="0" smtClean="0">
                <a:solidFill>
                  <a:schemeClr val="accent6"/>
                </a:solidFill>
                <a:sym typeface="Wingdings" panose="05000000000000000000" pitchFamily="2" charset="2"/>
              </a:rPr>
              <a:t>Dopad a šíření</a:t>
            </a:r>
            <a:r>
              <a:rPr lang="de-DE" sz="2400" dirty="0" smtClean="0">
                <a:solidFill>
                  <a:schemeClr val="accent6"/>
                </a:solidFill>
                <a:sym typeface="Wingdings" panose="05000000000000000000" pitchFamily="2" charset="2"/>
              </a:rPr>
              <a:t>:</a:t>
            </a:r>
            <a:r>
              <a:rPr lang="de-DE" sz="2400" dirty="0">
                <a:sym typeface="Wingdings" panose="05000000000000000000" pitchFamily="2" charset="2"/>
              </a:rPr>
              <a:t> Jak </a:t>
            </a:r>
            <a:r>
              <a:rPr lang="de-DE" sz="2400" dirty="0" err="1" smtClean="0">
                <a:sym typeface="Wingdings" panose="05000000000000000000" pitchFamily="2" charset="2"/>
              </a:rPr>
              <a:t>vlivn</a:t>
            </a:r>
            <a:r>
              <a:rPr lang="cs-CZ" sz="2400" dirty="0" smtClean="0">
                <a:sym typeface="Wingdings" panose="05000000000000000000" pitchFamily="2" charset="2"/>
              </a:rPr>
              <a:t>é</a:t>
            </a:r>
            <a:r>
              <a:rPr lang="de-DE" sz="2400" dirty="0" smtClean="0">
                <a:sym typeface="Wingdings" panose="05000000000000000000" pitchFamily="2" charset="2"/>
              </a:rPr>
              <a:t> </a:t>
            </a:r>
            <a:r>
              <a:rPr lang="de-DE" sz="2400" dirty="0" err="1">
                <a:sym typeface="Wingdings" panose="05000000000000000000" pitchFamily="2" charset="2"/>
              </a:rPr>
              <a:t>jsou</a:t>
            </a:r>
            <a:r>
              <a:rPr lang="de-DE" sz="2400" dirty="0">
                <a:sym typeface="Wingdings" panose="05000000000000000000" pitchFamily="2" charset="2"/>
              </a:rPr>
              <a:t> </a:t>
            </a:r>
            <a:r>
              <a:rPr lang="de-DE" sz="2400" dirty="0" err="1">
                <a:sym typeface="Wingdings" panose="05000000000000000000" pitchFamily="2" charset="2"/>
              </a:rPr>
              <a:t>organizace</a:t>
            </a:r>
            <a:r>
              <a:rPr lang="de-DE" sz="2400" dirty="0">
                <a:sym typeface="Wingdings" panose="05000000000000000000" pitchFamily="2" charset="2"/>
              </a:rPr>
              <a:t> </a:t>
            </a:r>
            <a:r>
              <a:rPr lang="de-DE" sz="2400" dirty="0" err="1">
                <a:sym typeface="Wingdings" panose="05000000000000000000" pitchFamily="2" charset="2"/>
              </a:rPr>
              <a:t>sociálního</a:t>
            </a:r>
            <a:r>
              <a:rPr lang="de-DE" sz="2400" dirty="0">
                <a:sym typeface="Wingdings" panose="05000000000000000000" pitchFamily="2" charset="2"/>
              </a:rPr>
              <a:t> </a:t>
            </a:r>
            <a:r>
              <a:rPr lang="de-DE" sz="2400" dirty="0" err="1">
                <a:sym typeface="Wingdings" panose="05000000000000000000" pitchFamily="2" charset="2"/>
              </a:rPr>
              <a:t>podnikání</a:t>
            </a:r>
            <a:r>
              <a:rPr lang="de-DE" sz="2400" dirty="0">
                <a:sym typeface="Wingdings" panose="05000000000000000000" pitchFamily="2" charset="2"/>
              </a:rPr>
              <a:t> na </a:t>
            </a:r>
            <a:r>
              <a:rPr lang="cs-CZ" sz="2400" dirty="0" smtClean="0">
                <a:sym typeface="Wingdings" panose="05000000000000000000" pitchFamily="2" charset="2"/>
              </a:rPr>
              <a:t>komplexních</a:t>
            </a:r>
            <a:r>
              <a:rPr lang="de-DE" sz="2400" dirty="0" smtClean="0">
                <a:sym typeface="Wingdings" panose="05000000000000000000" pitchFamily="2" charset="2"/>
              </a:rPr>
              <a:t> </a:t>
            </a:r>
            <a:r>
              <a:rPr lang="de-DE" sz="2400" dirty="0" err="1">
                <a:sym typeface="Wingdings" panose="05000000000000000000" pitchFamily="2" charset="2"/>
              </a:rPr>
              <a:t>trzích</a:t>
            </a:r>
            <a:r>
              <a:rPr lang="de-DE" sz="2400" dirty="0">
                <a:sym typeface="Wingdings" panose="05000000000000000000" pitchFamily="2" charset="2"/>
              </a:rPr>
              <a:t> </a:t>
            </a:r>
            <a:r>
              <a:rPr lang="de-DE" sz="2400" dirty="0" err="1">
                <a:sym typeface="Wingdings" panose="05000000000000000000" pitchFamily="2" charset="2"/>
              </a:rPr>
              <a:t>sociálních</a:t>
            </a:r>
            <a:r>
              <a:rPr lang="de-DE" sz="2400" dirty="0">
                <a:sym typeface="Wingdings" panose="05000000000000000000" pitchFamily="2" charset="2"/>
              </a:rPr>
              <a:t> </a:t>
            </a:r>
            <a:r>
              <a:rPr lang="de-DE" sz="2400" dirty="0" err="1">
                <a:sym typeface="Wingdings" panose="05000000000000000000" pitchFamily="2" charset="2"/>
              </a:rPr>
              <a:t>služeb</a:t>
            </a:r>
            <a:r>
              <a:rPr lang="de-DE" sz="2400" dirty="0">
                <a:sym typeface="Wingdings" panose="05000000000000000000" pitchFamily="2" charset="2"/>
              </a:rPr>
              <a:t>? </a:t>
            </a:r>
            <a:r>
              <a:rPr lang="cs-CZ" sz="2400" dirty="0" smtClean="0">
                <a:sym typeface="Wingdings" panose="05000000000000000000" pitchFamily="2" charset="2"/>
              </a:rPr>
              <a:t>Jak se může dobrá praxe šířit</a:t>
            </a:r>
            <a:r>
              <a:rPr lang="de-DE" sz="2400" dirty="0" smtClean="0">
                <a:sym typeface="Wingdings" panose="05000000000000000000" pitchFamily="2" charset="2"/>
              </a:rPr>
              <a:t>?</a:t>
            </a:r>
            <a:endParaRPr lang="de-DE" sz="2400" dirty="0">
              <a:sym typeface="Wingdings" panose="05000000000000000000" pitchFamily="2" charset="2"/>
            </a:endParaRPr>
          </a:p>
          <a:p>
            <a:pPr>
              <a:buFont typeface="Arial" panose="020B0604020202020204" pitchFamily="34" charset="0"/>
              <a:buChar char="•"/>
            </a:pPr>
            <a:r>
              <a:rPr lang="de-DE" sz="2400" dirty="0">
                <a:solidFill>
                  <a:schemeClr val="accent6"/>
                </a:solidFill>
              </a:rPr>
              <a:t>Trade </a:t>
            </a:r>
            <a:r>
              <a:rPr lang="de-DE" sz="2400" dirty="0" smtClean="0">
                <a:solidFill>
                  <a:schemeClr val="accent6"/>
                </a:solidFill>
              </a:rPr>
              <a:t>off </a:t>
            </a:r>
            <a:r>
              <a:rPr lang="cs-CZ" sz="2400" dirty="0" smtClean="0">
                <a:solidFill>
                  <a:schemeClr val="accent6"/>
                </a:solidFill>
              </a:rPr>
              <a:t>mezi sociálními a ekonomickými cíli?</a:t>
            </a:r>
            <a:endParaRPr lang="de-DE" sz="2400" dirty="0"/>
          </a:p>
        </p:txBody>
      </p:sp>
    </p:spTree>
    <p:extLst>
      <p:ext uri="{BB962C8B-B14F-4D97-AF65-F5344CB8AC3E}">
        <p14:creationId xmlns:p14="http://schemas.microsoft.com/office/powerpoint/2010/main" val="17350123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r>
              <a:rPr lang="cs-CZ" sz="3200" b="1" dirty="0"/>
              <a:t>Výběr problémů</a:t>
            </a:r>
            <a:r>
              <a:rPr lang="de-DE" sz="3200" b="1" dirty="0"/>
              <a:t> </a:t>
            </a:r>
            <a:br>
              <a:rPr lang="de-DE" sz="3200" b="1" dirty="0"/>
            </a:br>
            <a:r>
              <a:rPr lang="de-DE" sz="3200" b="1" dirty="0"/>
              <a:t>(</a:t>
            </a:r>
            <a:r>
              <a:rPr lang="de-DE" sz="3200" b="1" dirty="0" err="1"/>
              <a:t>financování</a:t>
            </a:r>
            <a:r>
              <a:rPr lang="de-DE" sz="3200" b="1" dirty="0"/>
              <a:t>, </a:t>
            </a:r>
            <a:r>
              <a:rPr lang="de-DE" sz="3200" b="1" dirty="0" err="1"/>
              <a:t>prostředí</a:t>
            </a:r>
            <a:r>
              <a:rPr lang="de-DE" sz="3200" b="1" dirty="0"/>
              <a:t>, </a:t>
            </a:r>
            <a:r>
              <a:rPr lang="de-DE" sz="3200" b="1" dirty="0" err="1"/>
              <a:t>organizační</a:t>
            </a:r>
            <a:r>
              <a:rPr lang="de-DE" sz="3200" b="1" dirty="0"/>
              <a:t> </a:t>
            </a:r>
            <a:r>
              <a:rPr lang="de-DE" sz="3200" b="1" dirty="0" err="1"/>
              <a:t>rozvoj</a:t>
            </a:r>
            <a:r>
              <a:rPr lang="de-DE" sz="3200" b="1" dirty="0"/>
              <a:t>)   </a:t>
            </a:r>
          </a:p>
        </p:txBody>
      </p:sp>
      <p:sp>
        <p:nvSpPr>
          <p:cNvPr id="54275" name="Rectangle 3"/>
          <p:cNvSpPr>
            <a:spLocks noGrp="1" noChangeArrowheads="1"/>
          </p:cNvSpPr>
          <p:nvPr>
            <p:ph idx="1"/>
          </p:nvPr>
        </p:nvSpPr>
        <p:spPr>
          <a:xfrm>
            <a:off x="1311965" y="1628801"/>
            <a:ext cx="8898835" cy="4321150"/>
          </a:xfrm>
        </p:spPr>
        <p:txBody>
          <a:bodyPr>
            <a:normAutofit fontScale="92500" lnSpcReduction="20000"/>
          </a:bodyPr>
          <a:lstStyle/>
          <a:p>
            <a:pPr>
              <a:lnSpc>
                <a:spcPct val="130000"/>
              </a:lnSpc>
            </a:pPr>
            <a:r>
              <a:rPr lang="cs-CZ" sz="2800" dirty="0">
                <a:solidFill>
                  <a:schemeClr val="accent6"/>
                </a:solidFill>
              </a:rPr>
              <a:t>Výrazné</a:t>
            </a:r>
            <a:r>
              <a:rPr lang="de-DE" sz="2800" dirty="0">
                <a:solidFill>
                  <a:schemeClr val="accent6"/>
                </a:solidFill>
              </a:rPr>
              <a:t> </a:t>
            </a:r>
            <a:r>
              <a:rPr lang="de-DE" sz="2800" dirty="0" err="1">
                <a:solidFill>
                  <a:schemeClr val="accent6"/>
                </a:solidFill>
              </a:rPr>
              <a:t>lokální</a:t>
            </a:r>
            <a:r>
              <a:rPr lang="de-DE" sz="2800" dirty="0">
                <a:solidFill>
                  <a:schemeClr val="accent6"/>
                </a:solidFill>
              </a:rPr>
              <a:t> </a:t>
            </a:r>
            <a:r>
              <a:rPr lang="cs-CZ" sz="2800" dirty="0">
                <a:solidFill>
                  <a:schemeClr val="accent6"/>
                </a:solidFill>
              </a:rPr>
              <a:t>ukotvení ve složitých strukturách </a:t>
            </a:r>
            <a:r>
              <a:rPr lang="cs-CZ" sz="2800" dirty="0" err="1">
                <a:solidFill>
                  <a:schemeClr val="accent6"/>
                </a:solidFill>
              </a:rPr>
              <a:t>stakeholderů</a:t>
            </a:r>
            <a:r>
              <a:rPr lang="de-DE" sz="2800" dirty="0">
                <a:solidFill>
                  <a:schemeClr val="accent6"/>
                </a:solidFill>
              </a:rPr>
              <a:t>: Jak je </a:t>
            </a:r>
            <a:r>
              <a:rPr lang="de-DE" sz="2800" dirty="0" err="1">
                <a:solidFill>
                  <a:schemeClr val="accent6"/>
                </a:solidFill>
              </a:rPr>
              <a:t>možné</a:t>
            </a:r>
            <a:r>
              <a:rPr lang="de-DE" sz="2800" dirty="0">
                <a:solidFill>
                  <a:schemeClr val="accent6"/>
                </a:solidFill>
              </a:rPr>
              <a:t> </a:t>
            </a:r>
            <a:r>
              <a:rPr lang="de-DE" sz="2800" dirty="0" err="1">
                <a:solidFill>
                  <a:schemeClr val="accent6"/>
                </a:solidFill>
              </a:rPr>
              <a:t>replikovat</a:t>
            </a:r>
            <a:r>
              <a:rPr lang="de-DE" sz="2800" dirty="0">
                <a:solidFill>
                  <a:schemeClr val="accent6"/>
                </a:solidFill>
              </a:rPr>
              <a:t> </a:t>
            </a:r>
            <a:r>
              <a:rPr lang="cs-CZ" sz="2800" dirty="0">
                <a:solidFill>
                  <a:schemeClr val="accent6"/>
                </a:solidFill>
              </a:rPr>
              <a:t>dobrou praxi </a:t>
            </a:r>
            <a:r>
              <a:rPr lang="de-DE" sz="2800" dirty="0">
                <a:solidFill>
                  <a:schemeClr val="accent6"/>
                </a:solidFill>
              </a:rPr>
              <a:t>v </a:t>
            </a:r>
            <a:r>
              <a:rPr lang="de-DE" sz="2800" dirty="0" err="1">
                <a:solidFill>
                  <a:schemeClr val="accent6"/>
                </a:solidFill>
              </a:rPr>
              <a:t>různých</a:t>
            </a:r>
            <a:r>
              <a:rPr lang="de-DE" sz="2800" dirty="0">
                <a:solidFill>
                  <a:schemeClr val="accent6"/>
                </a:solidFill>
              </a:rPr>
              <a:t> </a:t>
            </a:r>
            <a:r>
              <a:rPr lang="de-DE" sz="2800" dirty="0" err="1">
                <a:solidFill>
                  <a:schemeClr val="accent6"/>
                </a:solidFill>
              </a:rPr>
              <a:t>kontextech</a:t>
            </a:r>
            <a:r>
              <a:rPr lang="de-DE" sz="2800" dirty="0">
                <a:solidFill>
                  <a:schemeClr val="accent6"/>
                </a:solidFill>
              </a:rPr>
              <a:t>?</a:t>
            </a:r>
          </a:p>
          <a:p>
            <a:pPr>
              <a:lnSpc>
                <a:spcPct val="130000"/>
              </a:lnSpc>
            </a:pPr>
            <a:r>
              <a:rPr lang="cs-CZ" sz="2800" dirty="0">
                <a:solidFill>
                  <a:schemeClr val="accent6"/>
                </a:solidFill>
              </a:rPr>
              <a:t>Nedostatek kvalifikovaných pracovníků: specifické nároky organizací sociálního podnikání, nízké mzdy, podnikatelské riziko</a:t>
            </a:r>
            <a:endParaRPr lang="de-DE" sz="2800" dirty="0">
              <a:solidFill>
                <a:schemeClr val="accent6"/>
              </a:solidFill>
            </a:endParaRPr>
          </a:p>
          <a:p>
            <a:pPr>
              <a:lnSpc>
                <a:spcPct val="130000"/>
              </a:lnSpc>
            </a:pPr>
            <a:r>
              <a:rPr lang="cs-CZ" sz="2800" dirty="0">
                <a:solidFill>
                  <a:schemeClr val="accent6"/>
                </a:solidFill>
              </a:rPr>
              <a:t>Setrvačné </a:t>
            </a:r>
            <a:r>
              <a:rPr lang="de-DE" sz="2800" dirty="0" err="1">
                <a:solidFill>
                  <a:schemeClr val="accent6"/>
                </a:solidFill>
              </a:rPr>
              <a:t>preference</a:t>
            </a:r>
            <a:r>
              <a:rPr lang="de-DE" sz="2800" dirty="0">
                <a:solidFill>
                  <a:schemeClr val="accent6"/>
                </a:solidFill>
              </a:rPr>
              <a:t> a </a:t>
            </a:r>
            <a:r>
              <a:rPr lang="de-DE" sz="2800" dirty="0" err="1">
                <a:solidFill>
                  <a:schemeClr val="accent6"/>
                </a:solidFill>
              </a:rPr>
              <a:t>konkurenční</a:t>
            </a:r>
            <a:r>
              <a:rPr lang="de-DE" sz="2800" dirty="0">
                <a:solidFill>
                  <a:schemeClr val="accent6"/>
                </a:solidFill>
              </a:rPr>
              <a:t> </a:t>
            </a:r>
            <a:r>
              <a:rPr lang="cs-CZ" sz="2800" dirty="0">
                <a:solidFill>
                  <a:schemeClr val="accent6"/>
                </a:solidFill>
              </a:rPr>
              <a:t>s</a:t>
            </a:r>
            <a:r>
              <a:rPr lang="de-DE" sz="2800" dirty="0">
                <a:solidFill>
                  <a:schemeClr val="accent6"/>
                </a:solidFill>
              </a:rPr>
              <a:t>m</a:t>
            </a:r>
            <a:r>
              <a:rPr lang="cs-CZ" sz="2800" dirty="0">
                <a:solidFill>
                  <a:schemeClr val="accent6"/>
                </a:solidFill>
              </a:rPr>
              <a:t>ý</a:t>
            </a:r>
            <a:r>
              <a:rPr lang="de-DE" sz="2800" dirty="0" err="1">
                <a:solidFill>
                  <a:schemeClr val="accent6"/>
                </a:solidFill>
              </a:rPr>
              <a:t>šlení</a:t>
            </a:r>
            <a:r>
              <a:rPr lang="de-DE" sz="2800" dirty="0">
                <a:solidFill>
                  <a:schemeClr val="accent6"/>
                </a:solidFill>
              </a:rPr>
              <a:t>: </a:t>
            </a:r>
            <a:r>
              <a:rPr lang="cs-CZ" sz="2800" dirty="0">
                <a:solidFill>
                  <a:schemeClr val="accent6"/>
                </a:solidFill>
              </a:rPr>
              <a:t>stávající subjekty veřejné správy a sociálního státu jsou rezistentní vůči změnám</a:t>
            </a:r>
            <a:endParaRPr lang="de-DE" sz="2800" dirty="0">
              <a:solidFill>
                <a:schemeClr val="accent6"/>
              </a:solidFill>
            </a:endParaRPr>
          </a:p>
          <a:p>
            <a:pPr>
              <a:lnSpc>
                <a:spcPct val="130000"/>
              </a:lnSpc>
            </a:pPr>
            <a:r>
              <a:rPr lang="cs-CZ" sz="2800" dirty="0">
                <a:solidFill>
                  <a:schemeClr val="accent6"/>
                </a:solidFill>
              </a:rPr>
              <a:t>Organizační rozvoj a kontrola kvality: Jsou dobří inovátoři &amp; sociální podnikatelé také dobrými manažery?</a:t>
            </a:r>
            <a:endParaRPr lang="de-DE" sz="2800" dirty="0">
              <a:solidFill>
                <a:schemeClr val="accent6"/>
              </a:solidFill>
            </a:endParaRPr>
          </a:p>
          <a:p>
            <a:pPr>
              <a:lnSpc>
                <a:spcPct val="90000"/>
              </a:lnSpc>
              <a:spcBef>
                <a:spcPct val="40000"/>
              </a:spcBef>
              <a:buNone/>
            </a:pPr>
            <a:endParaRPr lang="de-DE" sz="2600" dirty="0">
              <a:latin typeface="Bodoni MT Condensed" panose="02070606080606020203" pitchFamily="18" charset="0"/>
            </a:endParaRPr>
          </a:p>
        </p:txBody>
      </p:sp>
    </p:spTree>
    <p:extLst>
      <p:ext uri="{BB962C8B-B14F-4D97-AF65-F5344CB8AC3E}">
        <p14:creationId xmlns:p14="http://schemas.microsoft.com/office/powerpoint/2010/main" val="31860588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r>
              <a:rPr lang="cs-CZ" sz="3200" b="1" dirty="0"/>
              <a:t>Problémy s financováním</a:t>
            </a:r>
            <a:r>
              <a:rPr lang="de-DE" sz="3200" b="1" dirty="0"/>
              <a:t> </a:t>
            </a:r>
          </a:p>
        </p:txBody>
      </p:sp>
      <p:sp>
        <p:nvSpPr>
          <p:cNvPr id="61443" name="Rectangle 3"/>
          <p:cNvSpPr>
            <a:spLocks noGrp="1" noChangeArrowheads="1"/>
          </p:cNvSpPr>
          <p:nvPr>
            <p:ph idx="1"/>
          </p:nvPr>
        </p:nvSpPr>
        <p:spPr>
          <a:xfrm>
            <a:off x="1335819" y="1340768"/>
            <a:ext cx="8874981" cy="4392612"/>
          </a:xfrm>
        </p:spPr>
        <p:txBody>
          <a:bodyPr>
            <a:normAutofit/>
          </a:bodyPr>
          <a:lstStyle/>
          <a:p>
            <a:pPr>
              <a:lnSpc>
                <a:spcPct val="120000"/>
              </a:lnSpc>
            </a:pPr>
            <a:r>
              <a:rPr lang="de-DE" dirty="0" err="1" smtClean="0">
                <a:solidFill>
                  <a:schemeClr val="accent6"/>
                </a:solidFill>
              </a:rPr>
              <a:t>Strukturální</a:t>
            </a:r>
            <a:r>
              <a:rPr lang="de-DE" dirty="0" smtClean="0">
                <a:solidFill>
                  <a:schemeClr val="accent6"/>
                </a:solidFill>
              </a:rPr>
              <a:t> </a:t>
            </a:r>
            <a:r>
              <a:rPr lang="de-DE" dirty="0" err="1">
                <a:solidFill>
                  <a:schemeClr val="accent6"/>
                </a:solidFill>
              </a:rPr>
              <a:t>překážky</a:t>
            </a:r>
            <a:r>
              <a:rPr lang="de-DE" dirty="0">
                <a:solidFill>
                  <a:schemeClr val="accent6"/>
                </a:solidFill>
              </a:rPr>
              <a:t> </a:t>
            </a:r>
            <a:r>
              <a:rPr lang="cs-CZ" dirty="0">
                <a:solidFill>
                  <a:schemeClr val="accent6"/>
                </a:solidFill>
              </a:rPr>
              <a:t>napojení na veřejné financování </a:t>
            </a:r>
            <a:r>
              <a:rPr lang="de-DE" dirty="0">
                <a:solidFill>
                  <a:schemeClr val="accent6"/>
                </a:solidFill>
              </a:rPr>
              <a:t>a </a:t>
            </a:r>
            <a:r>
              <a:rPr lang="de-DE" dirty="0" err="1">
                <a:solidFill>
                  <a:schemeClr val="accent6"/>
                </a:solidFill>
              </a:rPr>
              <a:t>systémy</a:t>
            </a:r>
            <a:r>
              <a:rPr lang="de-DE" dirty="0">
                <a:solidFill>
                  <a:schemeClr val="accent6"/>
                </a:solidFill>
              </a:rPr>
              <a:t> </a:t>
            </a:r>
            <a:r>
              <a:rPr lang="de-DE" dirty="0" err="1">
                <a:solidFill>
                  <a:schemeClr val="accent6"/>
                </a:solidFill>
              </a:rPr>
              <a:t>sociálního</a:t>
            </a:r>
            <a:r>
              <a:rPr lang="de-DE" dirty="0">
                <a:solidFill>
                  <a:schemeClr val="accent6"/>
                </a:solidFill>
              </a:rPr>
              <a:t> </a:t>
            </a:r>
            <a:r>
              <a:rPr lang="de-DE" dirty="0" err="1">
                <a:solidFill>
                  <a:schemeClr val="accent6"/>
                </a:solidFill>
              </a:rPr>
              <a:t>zabezpečení</a:t>
            </a:r>
            <a:r>
              <a:rPr lang="de-DE" dirty="0">
                <a:solidFill>
                  <a:schemeClr val="accent6"/>
                </a:solidFill>
              </a:rPr>
              <a:t>, </a:t>
            </a:r>
            <a:r>
              <a:rPr lang="de-DE" dirty="0" err="1">
                <a:solidFill>
                  <a:schemeClr val="accent6"/>
                </a:solidFill>
              </a:rPr>
              <a:t>jelikož</a:t>
            </a:r>
            <a:r>
              <a:rPr lang="de-DE" dirty="0">
                <a:solidFill>
                  <a:schemeClr val="accent6"/>
                </a:solidFill>
              </a:rPr>
              <a:t> </a:t>
            </a:r>
            <a:r>
              <a:rPr lang="de-DE" dirty="0" err="1">
                <a:solidFill>
                  <a:schemeClr val="accent6"/>
                </a:solidFill>
              </a:rPr>
              <a:t>sociální</a:t>
            </a:r>
            <a:r>
              <a:rPr lang="de-DE" dirty="0">
                <a:solidFill>
                  <a:schemeClr val="accent6"/>
                </a:solidFill>
              </a:rPr>
              <a:t> </a:t>
            </a:r>
            <a:r>
              <a:rPr lang="de-DE" dirty="0" err="1">
                <a:solidFill>
                  <a:schemeClr val="accent6"/>
                </a:solidFill>
              </a:rPr>
              <a:t>podnikatelé</a:t>
            </a:r>
            <a:r>
              <a:rPr lang="de-DE" dirty="0">
                <a:solidFill>
                  <a:schemeClr val="accent6"/>
                </a:solidFill>
              </a:rPr>
              <a:t> </a:t>
            </a:r>
            <a:r>
              <a:rPr lang="cs-CZ" dirty="0">
                <a:solidFill>
                  <a:schemeClr val="accent6"/>
                </a:solidFill>
              </a:rPr>
              <a:t>fungují</a:t>
            </a:r>
            <a:r>
              <a:rPr lang="de-DE" dirty="0">
                <a:solidFill>
                  <a:schemeClr val="accent6"/>
                </a:solidFill>
              </a:rPr>
              <a:t> </a:t>
            </a:r>
            <a:r>
              <a:rPr lang="de-DE" dirty="0" err="1">
                <a:solidFill>
                  <a:schemeClr val="accent6"/>
                </a:solidFill>
              </a:rPr>
              <a:t>napříč</a:t>
            </a:r>
            <a:r>
              <a:rPr lang="de-DE" dirty="0">
                <a:solidFill>
                  <a:schemeClr val="accent6"/>
                </a:solidFill>
              </a:rPr>
              <a:t> </a:t>
            </a:r>
            <a:r>
              <a:rPr lang="cs-CZ" dirty="0">
                <a:solidFill>
                  <a:schemeClr val="accent6"/>
                </a:solidFill>
              </a:rPr>
              <a:t>sektory</a:t>
            </a:r>
            <a:r>
              <a:rPr lang="de-DE" dirty="0">
                <a:solidFill>
                  <a:schemeClr val="accent6"/>
                </a:solidFill>
              </a:rPr>
              <a:t> a </a:t>
            </a:r>
            <a:r>
              <a:rPr lang="de-DE" dirty="0" err="1">
                <a:solidFill>
                  <a:schemeClr val="accent6"/>
                </a:solidFill>
              </a:rPr>
              <a:t>často</a:t>
            </a:r>
            <a:r>
              <a:rPr lang="de-DE" dirty="0">
                <a:solidFill>
                  <a:schemeClr val="accent6"/>
                </a:solidFill>
              </a:rPr>
              <a:t> </a:t>
            </a:r>
            <a:r>
              <a:rPr lang="de-DE" dirty="0" err="1">
                <a:solidFill>
                  <a:schemeClr val="accent6"/>
                </a:solidFill>
              </a:rPr>
              <a:t>podporují</a:t>
            </a:r>
            <a:r>
              <a:rPr lang="de-DE" dirty="0">
                <a:solidFill>
                  <a:schemeClr val="accent6"/>
                </a:solidFill>
              </a:rPr>
              <a:t> </a:t>
            </a:r>
            <a:r>
              <a:rPr lang="de-DE" dirty="0" err="1">
                <a:solidFill>
                  <a:schemeClr val="accent6"/>
                </a:solidFill>
              </a:rPr>
              <a:t>preventivní</a:t>
            </a:r>
            <a:r>
              <a:rPr lang="de-DE" dirty="0">
                <a:solidFill>
                  <a:schemeClr val="accent6"/>
                </a:solidFill>
              </a:rPr>
              <a:t> </a:t>
            </a:r>
            <a:r>
              <a:rPr lang="de-DE" dirty="0" err="1">
                <a:solidFill>
                  <a:schemeClr val="accent6"/>
                </a:solidFill>
              </a:rPr>
              <a:t>práci</a:t>
            </a:r>
            <a:endParaRPr lang="de-DE" dirty="0">
              <a:solidFill>
                <a:schemeClr val="accent6"/>
              </a:solidFill>
            </a:endParaRPr>
          </a:p>
          <a:p>
            <a:pPr>
              <a:lnSpc>
                <a:spcPct val="120000"/>
              </a:lnSpc>
            </a:pPr>
            <a:r>
              <a:rPr lang="de-DE" dirty="0" err="1">
                <a:solidFill>
                  <a:schemeClr val="accent6"/>
                </a:solidFill>
              </a:rPr>
              <a:t>Omezené</a:t>
            </a:r>
            <a:r>
              <a:rPr lang="de-DE" dirty="0">
                <a:solidFill>
                  <a:schemeClr val="accent6"/>
                </a:solidFill>
              </a:rPr>
              <a:t> </a:t>
            </a:r>
            <a:r>
              <a:rPr lang="de-DE" dirty="0" err="1">
                <a:solidFill>
                  <a:schemeClr val="accent6"/>
                </a:solidFill>
              </a:rPr>
              <a:t>nabídky</a:t>
            </a:r>
            <a:r>
              <a:rPr lang="de-DE" dirty="0">
                <a:solidFill>
                  <a:schemeClr val="accent6"/>
                </a:solidFill>
              </a:rPr>
              <a:t> na </a:t>
            </a:r>
            <a:r>
              <a:rPr lang="de-DE" dirty="0" err="1">
                <a:solidFill>
                  <a:schemeClr val="accent6"/>
                </a:solidFill>
              </a:rPr>
              <a:t>kapitálového</a:t>
            </a:r>
            <a:r>
              <a:rPr lang="de-DE" dirty="0">
                <a:solidFill>
                  <a:schemeClr val="accent6"/>
                </a:solidFill>
              </a:rPr>
              <a:t> </a:t>
            </a:r>
            <a:r>
              <a:rPr lang="de-DE" dirty="0" err="1">
                <a:solidFill>
                  <a:schemeClr val="accent6"/>
                </a:solidFill>
              </a:rPr>
              <a:t>trhu</a:t>
            </a:r>
            <a:r>
              <a:rPr lang="de-DE" dirty="0">
                <a:solidFill>
                  <a:schemeClr val="accent6"/>
                </a:solidFill>
              </a:rPr>
              <a:t> </a:t>
            </a:r>
            <a:r>
              <a:rPr lang="cs-CZ" dirty="0">
                <a:solidFill>
                  <a:schemeClr val="accent6"/>
                </a:solidFill>
              </a:rPr>
              <a:t>zejména pro </a:t>
            </a:r>
            <a:r>
              <a:rPr lang="de-DE" dirty="0" err="1">
                <a:solidFill>
                  <a:schemeClr val="accent6"/>
                </a:solidFill>
              </a:rPr>
              <a:t>neziskové</a:t>
            </a:r>
            <a:r>
              <a:rPr lang="de-DE" dirty="0">
                <a:solidFill>
                  <a:schemeClr val="accent6"/>
                </a:solidFill>
              </a:rPr>
              <a:t> </a:t>
            </a:r>
            <a:r>
              <a:rPr lang="de-DE" dirty="0" err="1">
                <a:solidFill>
                  <a:schemeClr val="accent6"/>
                </a:solidFill>
              </a:rPr>
              <a:t>organizace</a:t>
            </a:r>
            <a:endParaRPr lang="de-DE" dirty="0">
              <a:solidFill>
                <a:schemeClr val="accent6"/>
              </a:solidFill>
            </a:endParaRPr>
          </a:p>
          <a:p>
            <a:pPr>
              <a:lnSpc>
                <a:spcPct val="120000"/>
              </a:lnSpc>
            </a:pPr>
            <a:r>
              <a:rPr lang="de-DE" dirty="0" smtClean="0">
                <a:solidFill>
                  <a:schemeClr val="accent6"/>
                </a:solidFill>
              </a:rPr>
              <a:t>„</a:t>
            </a:r>
            <a:r>
              <a:rPr lang="cs-CZ" dirty="0" smtClean="0">
                <a:solidFill>
                  <a:schemeClr val="accent6"/>
                </a:solidFill>
              </a:rPr>
              <a:t>Strach z kontaktu</a:t>
            </a:r>
            <a:r>
              <a:rPr lang="de-DE" dirty="0" smtClean="0">
                <a:solidFill>
                  <a:schemeClr val="accent6"/>
                </a:solidFill>
              </a:rPr>
              <a:t>“  </a:t>
            </a:r>
            <a:r>
              <a:rPr lang="cs-CZ" dirty="0">
                <a:solidFill>
                  <a:schemeClr val="accent6"/>
                </a:solidFill>
              </a:rPr>
              <a:t>mezi </a:t>
            </a:r>
            <a:r>
              <a:rPr lang="cs-CZ" dirty="0" smtClean="0">
                <a:solidFill>
                  <a:schemeClr val="accent6"/>
                </a:solidFill>
              </a:rPr>
              <a:t>„sociálním“ </a:t>
            </a:r>
            <a:r>
              <a:rPr lang="cs-CZ" dirty="0">
                <a:solidFill>
                  <a:schemeClr val="accent6"/>
                </a:solidFill>
              </a:rPr>
              <a:t>a </a:t>
            </a:r>
            <a:r>
              <a:rPr lang="cs-CZ" dirty="0" smtClean="0">
                <a:solidFill>
                  <a:schemeClr val="accent6"/>
                </a:solidFill>
              </a:rPr>
              <a:t>„tržním“</a:t>
            </a:r>
            <a:endParaRPr lang="de-DE" dirty="0">
              <a:solidFill>
                <a:schemeClr val="accent6"/>
              </a:solidFill>
            </a:endParaRPr>
          </a:p>
        </p:txBody>
      </p:sp>
    </p:spTree>
    <p:extLst>
      <p:ext uri="{BB962C8B-B14F-4D97-AF65-F5344CB8AC3E}">
        <p14:creationId xmlns:p14="http://schemas.microsoft.com/office/powerpoint/2010/main" val="35347966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24492" y="1296063"/>
            <a:ext cx="6217358" cy="4663018"/>
          </a:xfrm>
        </p:spPr>
      </p:pic>
    </p:spTree>
    <p:extLst>
      <p:ext uri="{BB962C8B-B14F-4D97-AF65-F5344CB8AC3E}">
        <p14:creationId xmlns:p14="http://schemas.microsoft.com/office/powerpoint/2010/main" val="32727033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ymbolbild: Fischschwarm, bald eine Seltenhei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9088" y="1891749"/>
            <a:ext cx="6949280" cy="462876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lang="cs-CZ" sz="3200" dirty="0" smtClean="0"/>
              <a:t>Doporučené zdroje</a:t>
            </a:r>
            <a:endParaRPr lang="de-DE" sz="3200" dirty="0"/>
          </a:p>
        </p:txBody>
      </p:sp>
      <p:sp>
        <p:nvSpPr>
          <p:cNvPr id="5" name="Textfeld 4"/>
          <p:cNvSpPr txBox="1"/>
          <p:nvPr/>
        </p:nvSpPr>
        <p:spPr>
          <a:xfrm>
            <a:off x="1524000" y="6683643"/>
            <a:ext cx="2880320" cy="200055"/>
          </a:xfrm>
          <a:prstGeom prst="rect">
            <a:avLst/>
          </a:prstGeom>
          <a:noFill/>
        </p:spPr>
        <p:txBody>
          <a:bodyPr wrap="square" rtlCol="0">
            <a:spAutoFit/>
          </a:bodyPr>
          <a:lstStyle/>
          <a:p>
            <a:r>
              <a:rPr lang="de-DE" sz="700" dirty="0"/>
              <a:t>Quelle: www.stohl.de</a:t>
            </a:r>
          </a:p>
        </p:txBody>
      </p:sp>
    </p:spTree>
    <p:extLst>
      <p:ext uri="{BB962C8B-B14F-4D97-AF65-F5344CB8AC3E}">
        <p14:creationId xmlns:p14="http://schemas.microsoft.com/office/powerpoint/2010/main" val="22035464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a:xfrm>
            <a:off x="1251678" y="1542085"/>
            <a:ext cx="9917577" cy="3743300"/>
          </a:xfrm>
        </p:spPr>
        <p:txBody>
          <a:bodyPr>
            <a:noAutofit/>
          </a:bodyPr>
          <a:lstStyle/>
          <a:p>
            <a:pPr marL="0" indent="0">
              <a:spcBef>
                <a:spcPts val="600"/>
              </a:spcBef>
              <a:spcAft>
                <a:spcPts val="600"/>
              </a:spcAft>
              <a:buNone/>
            </a:pPr>
            <a:r>
              <a:rPr lang="de-DE" sz="1400" dirty="0"/>
              <a:t>Alter, K. (2004). Social </a:t>
            </a:r>
            <a:r>
              <a:rPr lang="de-DE" sz="1400" dirty="0" err="1"/>
              <a:t>enterprise</a:t>
            </a:r>
            <a:r>
              <a:rPr lang="de-DE" sz="1400" dirty="0"/>
              <a:t> </a:t>
            </a:r>
            <a:r>
              <a:rPr lang="de-DE" sz="1400" dirty="0" err="1"/>
              <a:t>typology</a:t>
            </a:r>
            <a:r>
              <a:rPr lang="de-DE" sz="1400" dirty="0"/>
              <a:t>. </a:t>
            </a:r>
            <a:r>
              <a:rPr lang="de-DE" sz="1400" dirty="0" err="1"/>
              <a:t>Virtue</a:t>
            </a:r>
            <a:r>
              <a:rPr lang="de-DE" sz="1400" dirty="0"/>
              <a:t> </a:t>
            </a:r>
            <a:r>
              <a:rPr lang="de-DE" sz="1400" dirty="0" err="1"/>
              <a:t>Venures</a:t>
            </a:r>
            <a:r>
              <a:rPr lang="de-DE" sz="1400" dirty="0"/>
              <a:t> (Vol. 2004). </a:t>
            </a:r>
            <a:r>
              <a:rPr lang="de-DE" sz="1400" dirty="0" err="1"/>
              <a:t>Virtue</a:t>
            </a:r>
            <a:r>
              <a:rPr lang="de-DE" sz="1400" dirty="0"/>
              <a:t> Ventures LLC. </a:t>
            </a:r>
            <a:r>
              <a:rPr lang="de-DE" sz="1400" dirty="0">
                <a:hlinkClick r:id="rId2"/>
              </a:rPr>
              <a:t>http://rinovations.edublogs.org/files/2008/07/setypology.pdf</a:t>
            </a:r>
            <a:endParaRPr lang="de-DE" sz="1400" dirty="0"/>
          </a:p>
          <a:p>
            <a:pPr marL="0" indent="0">
              <a:spcBef>
                <a:spcPts val="600"/>
              </a:spcBef>
              <a:spcAft>
                <a:spcPts val="600"/>
              </a:spcAft>
              <a:buNone/>
            </a:pPr>
            <a:r>
              <a:rPr lang="de-DE" sz="1400" dirty="0" err="1"/>
              <a:t>Achleiter</a:t>
            </a:r>
            <a:r>
              <a:rPr lang="de-DE" sz="1400" dirty="0"/>
              <a:t>, A.K. &amp; Spiess-Knafl, W. (2010). Social Entrepreneurship. Eine Einführung für Studenten. TU München, </a:t>
            </a:r>
            <a:r>
              <a:rPr lang="de-DE" sz="1400" dirty="0">
                <a:hlinkClick r:id="rId3"/>
              </a:rPr>
              <a:t>http://socent.e-learning.imb-uni-augsburg.de/files/Social%20Entrepreneurship.%20Eine%20Einf%C3%BChrung.pdf</a:t>
            </a:r>
            <a:endParaRPr lang="de-DE" sz="1400" dirty="0"/>
          </a:p>
          <a:p>
            <a:pPr marL="0" indent="0">
              <a:spcBef>
                <a:spcPts val="600"/>
              </a:spcBef>
              <a:spcAft>
                <a:spcPts val="600"/>
              </a:spcAft>
              <a:buNone/>
            </a:pPr>
            <a:r>
              <a:rPr lang="de-DE" sz="1400" dirty="0"/>
              <a:t>Hackenberg, Helga, </a:t>
            </a:r>
            <a:r>
              <a:rPr lang="de-DE" sz="1400" dirty="0" err="1"/>
              <a:t>Empter</a:t>
            </a:r>
            <a:r>
              <a:rPr lang="de-DE" sz="1400" dirty="0"/>
              <a:t>, Stefan (Hrsg.). (2011). Social Entrepreneurship - Social Business: Für die Gesellschaft unternehmen. Wiesbaden: Springer VS</a:t>
            </a:r>
          </a:p>
          <a:p>
            <a:pPr marL="0" indent="0">
              <a:spcBef>
                <a:spcPts val="600"/>
              </a:spcBef>
              <a:spcAft>
                <a:spcPts val="600"/>
              </a:spcAft>
              <a:buNone/>
            </a:pPr>
            <a:r>
              <a:rPr lang="de-DE" sz="1400" dirty="0"/>
              <a:t>Jansen, Stephan A, Heinze, Rolf G., Beckmann, Markus (Hrsg.) (2013). Sozialunternehmen in Deutschland - Analysen, Trends und Handlungsempfehlungen. Wiesbaden: Springer VS</a:t>
            </a:r>
          </a:p>
          <a:p>
            <a:pPr marL="0" indent="0">
              <a:spcBef>
                <a:spcPts val="600"/>
              </a:spcBef>
              <a:spcAft>
                <a:spcPts val="600"/>
              </a:spcAft>
              <a:buNone/>
            </a:pPr>
            <a:r>
              <a:rPr lang="de-DE" sz="1400" dirty="0"/>
              <a:t>Kopf, Hartmut, Müller, Susan, </a:t>
            </a:r>
            <a:r>
              <a:rPr lang="de-DE" sz="1400" dirty="0" err="1"/>
              <a:t>Rüede</a:t>
            </a:r>
            <a:r>
              <a:rPr lang="de-DE" sz="1400" dirty="0"/>
              <a:t>, </a:t>
            </a:r>
            <a:r>
              <a:rPr lang="de-DE" sz="1400" dirty="0" err="1"/>
              <a:t>Dmonik</a:t>
            </a:r>
            <a:r>
              <a:rPr lang="de-DE" sz="1400" dirty="0"/>
              <a:t>, </a:t>
            </a:r>
            <a:r>
              <a:rPr lang="de-DE" sz="1400" dirty="0" err="1"/>
              <a:t>Lurtz</a:t>
            </a:r>
            <a:r>
              <a:rPr lang="de-DE" sz="1400" dirty="0"/>
              <a:t>, Kathrin, Russo, Peter (2015). Soziale Innovationen in Deutschland. Wiesbaden: Springer VS</a:t>
            </a:r>
          </a:p>
          <a:p>
            <a:pPr marL="0" indent="0">
              <a:spcBef>
                <a:spcPts val="600"/>
              </a:spcBef>
              <a:spcAft>
                <a:spcPts val="600"/>
              </a:spcAft>
              <a:buNone/>
            </a:pPr>
            <a:r>
              <a:rPr lang="de-DE" sz="1400" dirty="0"/>
              <a:t>Nicholls, A., &amp; Murdock, A. (2011). </a:t>
            </a:r>
            <a:r>
              <a:rPr lang="de-DE" sz="1400" i="1" dirty="0"/>
              <a:t>Social Innovation: </a:t>
            </a:r>
            <a:r>
              <a:rPr lang="de-DE" sz="1400" i="1" dirty="0" err="1"/>
              <a:t>Blurring</a:t>
            </a:r>
            <a:r>
              <a:rPr lang="de-DE" sz="1400" i="1" dirty="0"/>
              <a:t> </a:t>
            </a:r>
            <a:r>
              <a:rPr lang="de-DE" sz="1400" i="1" dirty="0" err="1"/>
              <a:t>Boundaries</a:t>
            </a:r>
            <a:r>
              <a:rPr lang="de-DE" sz="1400" i="1" dirty="0"/>
              <a:t> </a:t>
            </a:r>
            <a:r>
              <a:rPr lang="de-DE" sz="1400" i="1" dirty="0" err="1"/>
              <a:t>to</a:t>
            </a:r>
            <a:r>
              <a:rPr lang="de-DE" sz="1400" i="1" dirty="0"/>
              <a:t> </a:t>
            </a:r>
            <a:r>
              <a:rPr lang="de-DE" sz="1400" i="1" dirty="0" err="1"/>
              <a:t>Reconfigure</a:t>
            </a:r>
            <a:r>
              <a:rPr lang="de-DE" sz="1400" i="1" dirty="0"/>
              <a:t> </a:t>
            </a:r>
            <a:r>
              <a:rPr lang="de-DE" sz="1400" i="1" dirty="0" err="1"/>
              <a:t>Markets</a:t>
            </a:r>
            <a:r>
              <a:rPr lang="de-DE" sz="1400" dirty="0"/>
              <a:t>. (A. Nicholls &amp; A. Murdock, Eds.). Hampshire, UK &amp; New York: Macmillan.</a:t>
            </a:r>
          </a:p>
          <a:p>
            <a:pPr marL="0" indent="0">
              <a:spcBef>
                <a:spcPts val="600"/>
              </a:spcBef>
              <a:spcAft>
                <a:spcPts val="600"/>
              </a:spcAft>
              <a:buNone/>
            </a:pPr>
            <a:r>
              <a:rPr lang="de-DE" sz="1400" dirty="0"/>
              <a:t>Mair, J., Robinson, J., &amp; </a:t>
            </a:r>
            <a:r>
              <a:rPr lang="de-DE" sz="1400" dirty="0" err="1"/>
              <a:t>Hockerts</a:t>
            </a:r>
            <a:r>
              <a:rPr lang="de-DE" sz="1400" dirty="0"/>
              <a:t>, K. (2006). </a:t>
            </a:r>
            <a:r>
              <a:rPr lang="de-DE" sz="1400" i="1" dirty="0"/>
              <a:t>Social Entrepreneurship</a:t>
            </a:r>
            <a:r>
              <a:rPr lang="de-DE" sz="1400" dirty="0"/>
              <a:t>. (J. Mair, J. Robinson, &amp; K. </a:t>
            </a:r>
            <a:r>
              <a:rPr lang="de-DE" sz="1400" dirty="0" err="1"/>
              <a:t>Hockerts</a:t>
            </a:r>
            <a:r>
              <a:rPr lang="de-DE" sz="1400" dirty="0"/>
              <a:t>, Eds.). </a:t>
            </a:r>
            <a:r>
              <a:rPr lang="de-DE" sz="1400" dirty="0" err="1"/>
              <a:t>Basingstoke</a:t>
            </a:r>
            <a:r>
              <a:rPr lang="de-DE" sz="1400" dirty="0"/>
              <a:t>: Palgrave Macmillan. </a:t>
            </a:r>
            <a:endParaRPr lang="cs-CZ" sz="1400" dirty="0" smtClean="0"/>
          </a:p>
          <a:p>
            <a:pPr marL="0" indent="0">
              <a:spcBef>
                <a:spcPts val="600"/>
              </a:spcBef>
              <a:spcAft>
                <a:spcPts val="600"/>
              </a:spcAft>
              <a:buNone/>
            </a:pPr>
            <a:r>
              <a:rPr lang="cs-CZ" sz="1400" b="1" dirty="0"/>
              <a:t>Nedávný vývoj sociální ekonomiky v Evropské </a:t>
            </a:r>
            <a:r>
              <a:rPr lang="cs-CZ" sz="1400" b="1" dirty="0" smtClean="0"/>
              <a:t>unii. </a:t>
            </a:r>
            <a:r>
              <a:rPr lang="de-DE" sz="1400" b="1" dirty="0" smtClean="0">
                <a:hlinkClick r:id="rId4"/>
              </a:rPr>
              <a:t>https</a:t>
            </a:r>
            <a:r>
              <a:rPr lang="de-DE" sz="1400" b="1" dirty="0">
                <a:hlinkClick r:id="rId4"/>
              </a:rPr>
              <a:t>://publications.europa.eu/en/publication-detail/-/</a:t>
            </a:r>
            <a:r>
              <a:rPr lang="de-DE" sz="1400" b="1" dirty="0" smtClean="0">
                <a:hlinkClick r:id="rId4"/>
              </a:rPr>
              <a:t>publication/c1f1e8e6-bd27-11e7-a7f8-01aa75ed71a1/language-cs/format-PDF</a:t>
            </a:r>
            <a:r>
              <a:rPr lang="cs-CZ" sz="1400" b="1" smtClean="0"/>
              <a:t> </a:t>
            </a:r>
            <a:endParaRPr lang="de-DE" sz="1400" b="1" dirty="0"/>
          </a:p>
          <a:p>
            <a:pPr marL="0" indent="0">
              <a:buNone/>
            </a:pPr>
            <a:r>
              <a:rPr lang="de-DE" sz="1400" dirty="0"/>
              <a:t> </a:t>
            </a:r>
          </a:p>
          <a:p>
            <a:pPr marL="0" indent="0">
              <a:buNone/>
            </a:pPr>
            <a:endParaRPr lang="de-DE" sz="1400" dirty="0"/>
          </a:p>
        </p:txBody>
      </p:sp>
    </p:spTree>
    <p:extLst>
      <p:ext uri="{BB962C8B-B14F-4D97-AF65-F5344CB8AC3E}">
        <p14:creationId xmlns:p14="http://schemas.microsoft.com/office/powerpoint/2010/main" val="40754584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t>Sociální ekonomika: </a:t>
            </a:r>
            <a:r>
              <a:rPr lang="cs-CZ" sz="3200" b="1" dirty="0" smtClean="0"/>
              <a:t>různé </a:t>
            </a:r>
            <a:r>
              <a:rPr lang="cs-CZ" sz="3200" b="1" dirty="0"/>
              <a:t>přístupy</a:t>
            </a:r>
            <a:r>
              <a:rPr lang="cs-CZ" sz="3200" dirty="0" smtClean="0"/>
              <a:t> </a:t>
            </a:r>
            <a:r>
              <a:rPr lang="cs-CZ" dirty="0"/>
              <a:t/>
            </a:r>
            <a:br>
              <a:rPr lang="cs-CZ" dirty="0"/>
            </a:br>
            <a:endParaRPr lang="cs-CZ" dirty="0"/>
          </a:p>
        </p:txBody>
      </p:sp>
      <p:sp>
        <p:nvSpPr>
          <p:cNvPr id="3" name="Zástupný symbol pro obsah 2"/>
          <p:cNvSpPr>
            <a:spLocks noGrp="1"/>
          </p:cNvSpPr>
          <p:nvPr>
            <p:ph idx="1"/>
          </p:nvPr>
        </p:nvSpPr>
        <p:spPr/>
        <p:txBody>
          <a:bodyPr/>
          <a:lstStyle/>
          <a:p>
            <a:r>
              <a:rPr lang="cs-CZ" dirty="0"/>
              <a:t>Evropská komise definuje sociální podniky jako </a:t>
            </a:r>
            <a:r>
              <a:rPr lang="cs-CZ" b="1" dirty="0"/>
              <a:t>nedílnou součást sociální ekonomiky</a:t>
            </a:r>
            <a:r>
              <a:rPr lang="cs-CZ" dirty="0"/>
              <a:t>:</a:t>
            </a:r>
            <a:br>
              <a:rPr lang="cs-CZ" dirty="0"/>
            </a:br>
            <a:r>
              <a:rPr lang="cs-CZ" dirty="0"/>
              <a:t>„</a:t>
            </a:r>
            <a:r>
              <a:rPr lang="cs-CZ" i="1" dirty="0"/>
              <a:t>Sociální podnik je aktérem </a:t>
            </a:r>
            <a:r>
              <a:rPr lang="cs-CZ" b="1" i="1" dirty="0"/>
              <a:t>sociální ekonomiky </a:t>
            </a:r>
            <a:r>
              <a:rPr lang="cs-CZ" i="1" dirty="0"/>
              <a:t>a jeho hlavním cílem je </a:t>
            </a:r>
            <a:r>
              <a:rPr lang="cs-CZ" b="1" i="1" dirty="0"/>
              <a:t>vytvoření sociálního dopadu</a:t>
            </a:r>
            <a:r>
              <a:rPr lang="cs-CZ" i="1" dirty="0" smtClean="0"/>
              <a:t>, a </a:t>
            </a:r>
            <a:r>
              <a:rPr lang="cs-CZ" i="1" dirty="0"/>
              <a:t>nikoli tvorba zisku ve prospěch vlastníků nebo akcionářů. Působí na trhu tak, že poskytuje</a:t>
            </a:r>
            <a:br>
              <a:rPr lang="cs-CZ" i="1" dirty="0"/>
            </a:br>
            <a:r>
              <a:rPr lang="cs-CZ" i="1" dirty="0"/>
              <a:t>podnikatelským a inovačním způsobem výrobky a služby a zisky používá hlavně pro naplnění</a:t>
            </a:r>
            <a:br>
              <a:rPr lang="cs-CZ" i="1" dirty="0"/>
            </a:br>
            <a:r>
              <a:rPr lang="cs-CZ" i="1" dirty="0"/>
              <a:t>sociálních cílů. Je řízen odpovědně a transparentně, a </a:t>
            </a:r>
            <a:r>
              <a:rPr lang="cs-CZ" i="1" dirty="0" smtClean="0"/>
              <a:t>zapojuje</a:t>
            </a:r>
            <a:r>
              <a:rPr lang="cs-CZ" dirty="0" smtClean="0"/>
              <a:t> </a:t>
            </a:r>
            <a:r>
              <a:rPr lang="cs-CZ" i="1" dirty="0"/>
              <a:t>přitom zejména zaměstnance,</a:t>
            </a:r>
            <a:br>
              <a:rPr lang="cs-CZ" i="1" dirty="0"/>
            </a:br>
            <a:r>
              <a:rPr lang="cs-CZ" i="1" dirty="0"/>
              <a:t>spotřebitele a zúčastněné strany</a:t>
            </a:r>
            <a:r>
              <a:rPr lang="cs-CZ" dirty="0"/>
              <a:t>“ (Sdělení Evropské komise, </a:t>
            </a:r>
            <a:r>
              <a:rPr lang="cs-CZ" i="1" dirty="0"/>
              <a:t>Iniciativa pro sociální podnikání</a:t>
            </a:r>
            <a:r>
              <a:rPr lang="cs-CZ" dirty="0"/>
              <a:t>,</a:t>
            </a:r>
            <a:br>
              <a:rPr lang="cs-CZ" dirty="0"/>
            </a:br>
            <a:r>
              <a:rPr lang="cs-CZ" dirty="0"/>
              <a:t>COM(2011) 0682 </a:t>
            </a:r>
            <a:r>
              <a:rPr lang="cs-CZ" dirty="0" err="1"/>
              <a:t>final</a:t>
            </a:r>
            <a:r>
              <a:rPr lang="cs-CZ" dirty="0"/>
              <a:t> ze dne 25. října 2011). </a:t>
            </a:r>
            <a:br>
              <a:rPr lang="cs-CZ" dirty="0"/>
            </a:br>
            <a:endParaRPr lang="cs-CZ" dirty="0"/>
          </a:p>
        </p:txBody>
      </p:sp>
    </p:spTree>
    <p:extLst>
      <p:ext uri="{BB962C8B-B14F-4D97-AF65-F5344CB8AC3E}">
        <p14:creationId xmlns:p14="http://schemas.microsoft.com/office/powerpoint/2010/main" val="2007792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t>Sociální ekonomika: </a:t>
            </a:r>
            <a:r>
              <a:rPr lang="cs-CZ" sz="3200" b="1" dirty="0" smtClean="0"/>
              <a:t>různé </a:t>
            </a:r>
            <a:r>
              <a:rPr lang="cs-CZ" sz="3200" b="1" dirty="0"/>
              <a:t>přístupy</a:t>
            </a:r>
            <a:endParaRPr lang="cs-CZ" sz="3200" dirty="0"/>
          </a:p>
        </p:txBody>
      </p:sp>
      <p:sp>
        <p:nvSpPr>
          <p:cNvPr id="3" name="Zástupný symbol pro obsah 2"/>
          <p:cNvSpPr>
            <a:spLocks noGrp="1"/>
          </p:cNvSpPr>
          <p:nvPr>
            <p:ph idx="1"/>
          </p:nvPr>
        </p:nvSpPr>
        <p:spPr/>
        <p:txBody>
          <a:bodyPr>
            <a:normAutofit fontScale="85000" lnSpcReduction="20000"/>
          </a:bodyPr>
          <a:lstStyle/>
          <a:p>
            <a:r>
              <a:rPr lang="cs-CZ" dirty="0" smtClean="0"/>
              <a:t>USA; dva </a:t>
            </a:r>
            <a:r>
              <a:rPr lang="cs-CZ" dirty="0"/>
              <a:t>hlavní přístupy: „příjem z výdělečné činnosti</a:t>
            </a:r>
            <a:r>
              <a:rPr lang="cs-CZ" dirty="0" smtClean="0"/>
              <a:t>“ (</a:t>
            </a:r>
            <a:r>
              <a:rPr lang="cs-CZ" dirty="0" err="1" smtClean="0"/>
              <a:t>earned</a:t>
            </a:r>
            <a:r>
              <a:rPr lang="cs-CZ" dirty="0" smtClean="0"/>
              <a:t> </a:t>
            </a:r>
            <a:r>
              <a:rPr lang="cs-CZ" dirty="0" err="1" smtClean="0"/>
              <a:t>income</a:t>
            </a:r>
            <a:r>
              <a:rPr lang="cs-CZ" dirty="0" smtClean="0"/>
              <a:t>) </a:t>
            </a:r>
            <a:r>
              <a:rPr lang="cs-CZ" dirty="0"/>
              <a:t>a „sociální inovace</a:t>
            </a:r>
            <a:r>
              <a:rPr lang="cs-CZ" dirty="0" smtClean="0"/>
              <a:t>“ (ASHOKA).</a:t>
            </a:r>
            <a:r>
              <a:rPr lang="cs-CZ" dirty="0"/>
              <a:t/>
            </a:r>
            <a:br>
              <a:rPr lang="cs-CZ" dirty="0"/>
            </a:br>
            <a:endParaRPr lang="cs-CZ" dirty="0" smtClean="0"/>
          </a:p>
          <a:p>
            <a:r>
              <a:rPr lang="cs-CZ" dirty="0" smtClean="0"/>
              <a:t>Přístup </a:t>
            </a:r>
            <a:r>
              <a:rPr lang="cs-CZ" dirty="0"/>
              <a:t>zaměřený na </a:t>
            </a:r>
            <a:r>
              <a:rPr lang="cs-CZ" b="1" dirty="0"/>
              <a:t>sociální inovace </a:t>
            </a:r>
            <a:r>
              <a:rPr lang="cs-CZ" dirty="0"/>
              <a:t>zdůrazňuje individuální úlohu </a:t>
            </a:r>
            <a:r>
              <a:rPr lang="cs-CZ" b="1" dirty="0"/>
              <a:t>sociálního podnikatele</a:t>
            </a:r>
            <a:r>
              <a:rPr lang="cs-CZ" dirty="0"/>
              <a:t>, jehož</a:t>
            </a:r>
            <a:br>
              <a:rPr lang="cs-CZ" dirty="0"/>
            </a:br>
            <a:r>
              <a:rPr lang="cs-CZ" dirty="0"/>
              <a:t>posláním je vytvářet a udržovat sociální hodnotu (nikoli pouze hodnotu soukromou), </a:t>
            </a:r>
            <a:r>
              <a:rPr lang="cs-CZ" dirty="0" smtClean="0"/>
              <a:t>rozpoznává a </a:t>
            </a:r>
            <a:r>
              <a:rPr lang="cs-CZ" dirty="0"/>
              <a:t>využívá nové příležitosti, aby toto poslání mohl plnit, zapojuje se do procesu soustavných inovací</a:t>
            </a:r>
            <a:r>
              <a:rPr lang="cs-CZ" dirty="0" smtClean="0"/>
              <a:t>, adaptací </a:t>
            </a:r>
            <a:r>
              <a:rPr lang="cs-CZ" dirty="0"/>
              <a:t>a učení, jedná odvážně, aniž by jej omezovaly aktuálně dostupné zdroje, a projevuje </a:t>
            </a:r>
            <a:r>
              <a:rPr lang="cs-CZ" dirty="0" smtClean="0"/>
              <a:t>větší smysl </a:t>
            </a:r>
            <a:r>
              <a:rPr lang="cs-CZ" dirty="0"/>
              <a:t>pro odpovědnost, včetně odpovědnosti za okruh těch, kterým bylo poslouženo, a za výsledky.</a:t>
            </a:r>
            <a:br>
              <a:rPr lang="cs-CZ" dirty="0"/>
            </a:br>
            <a:endParaRPr lang="cs-CZ" dirty="0" smtClean="0"/>
          </a:p>
          <a:p>
            <a:r>
              <a:rPr lang="cs-CZ" dirty="0" smtClean="0"/>
              <a:t>Sociální </a:t>
            </a:r>
            <a:r>
              <a:rPr lang="cs-CZ" dirty="0"/>
              <a:t>podnikatelé </a:t>
            </a:r>
            <a:r>
              <a:rPr lang="cs-CZ" dirty="0" smtClean="0"/>
              <a:t>plní sociální </a:t>
            </a:r>
            <a:r>
              <a:rPr lang="cs-CZ" dirty="0"/>
              <a:t>poslání a hlavním kritériem pro </a:t>
            </a:r>
            <a:r>
              <a:rPr lang="cs-CZ" dirty="0" smtClean="0"/>
              <a:t>posuzování sociálního </a:t>
            </a:r>
            <a:r>
              <a:rPr lang="cs-CZ" dirty="0"/>
              <a:t>podnikatele je dopad tohoto poslání (a nikoli vytváření bohatství). Podle </a:t>
            </a:r>
            <a:r>
              <a:rPr lang="cs-CZ" dirty="0" smtClean="0"/>
              <a:t>přístupu zaměřeného </a:t>
            </a:r>
            <a:r>
              <a:rPr lang="cs-CZ" dirty="0"/>
              <a:t>na sociální inovace je forma vlastnictví sociálního </a:t>
            </a:r>
            <a:r>
              <a:rPr lang="cs-CZ" dirty="0" smtClean="0"/>
              <a:t>podniku </a:t>
            </a:r>
            <a:r>
              <a:rPr lang="cs-CZ" dirty="0"/>
              <a:t>vedlejší a ústřední postavou je sociální podnikatel jako hlavní osoba nesoucí </a:t>
            </a:r>
            <a:r>
              <a:rPr lang="cs-CZ" dirty="0" smtClean="0"/>
              <a:t>odpovědnost za </a:t>
            </a:r>
            <a:r>
              <a:rPr lang="cs-CZ" dirty="0"/>
              <a:t>podnikání a společenské změny. </a:t>
            </a:r>
            <a:br>
              <a:rPr lang="cs-CZ" dirty="0"/>
            </a:br>
            <a:endParaRPr lang="cs-CZ" dirty="0"/>
          </a:p>
        </p:txBody>
      </p:sp>
    </p:spTree>
    <p:extLst>
      <p:ext uri="{BB962C8B-B14F-4D97-AF65-F5344CB8AC3E}">
        <p14:creationId xmlns:p14="http://schemas.microsoft.com/office/powerpoint/2010/main" val="2070169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smtClean="0"/>
              <a:t>Sociální ekonomika: </a:t>
            </a:r>
            <a:r>
              <a:rPr lang="cs-CZ" sz="3200" b="1" dirty="0" smtClean="0"/>
              <a:t>různé </a:t>
            </a:r>
            <a:r>
              <a:rPr lang="cs-CZ" sz="3200" b="1" dirty="0" smtClean="0"/>
              <a:t>přístupy</a:t>
            </a:r>
            <a:endParaRPr lang="cs-CZ" sz="3200" b="1" dirty="0"/>
          </a:p>
        </p:txBody>
      </p:sp>
      <p:sp>
        <p:nvSpPr>
          <p:cNvPr id="3" name="Zástupný symbol pro obsah 2"/>
          <p:cNvSpPr>
            <a:spLocks noGrp="1"/>
          </p:cNvSpPr>
          <p:nvPr>
            <p:ph idx="1"/>
          </p:nvPr>
        </p:nvSpPr>
        <p:spPr/>
        <p:txBody>
          <a:bodyPr>
            <a:normAutofit fontScale="92500" lnSpcReduction="20000"/>
          </a:bodyPr>
          <a:lstStyle/>
          <a:p>
            <a:r>
              <a:rPr lang="cs-CZ" i="1" dirty="0" smtClean="0"/>
              <a:t>Charta </a:t>
            </a:r>
            <a:r>
              <a:rPr lang="cs-CZ" i="1" dirty="0"/>
              <a:t>zásad sociální ekonomiky </a:t>
            </a:r>
            <a:r>
              <a:rPr lang="cs-CZ" dirty="0" smtClean="0"/>
              <a:t>(</a:t>
            </a:r>
            <a:r>
              <a:rPr lang="cs-CZ" dirty="0" err="1" smtClean="0"/>
              <a:t>Social</a:t>
            </a:r>
            <a:r>
              <a:rPr lang="cs-CZ" dirty="0" smtClean="0"/>
              <a:t> </a:t>
            </a:r>
            <a:r>
              <a:rPr lang="cs-CZ" dirty="0" err="1"/>
              <a:t>Economy</a:t>
            </a:r>
            <a:r>
              <a:rPr lang="cs-CZ" dirty="0"/>
              <a:t> </a:t>
            </a:r>
            <a:r>
              <a:rPr lang="cs-CZ" dirty="0" err="1"/>
              <a:t>Europe</a:t>
            </a:r>
            <a:r>
              <a:rPr lang="cs-CZ" dirty="0"/>
              <a:t>, </a:t>
            </a:r>
            <a:r>
              <a:rPr lang="cs-CZ" dirty="0" smtClean="0"/>
              <a:t>evropské sdružení zastupující </a:t>
            </a:r>
            <a:r>
              <a:rPr lang="cs-CZ" dirty="0"/>
              <a:t>subjekty sociální </a:t>
            </a:r>
            <a:r>
              <a:rPr lang="cs-CZ" dirty="0" smtClean="0"/>
              <a:t>ekonomiky):</a:t>
            </a:r>
            <a:br>
              <a:rPr lang="cs-CZ" dirty="0" smtClean="0"/>
            </a:br>
            <a:endParaRPr lang="cs-CZ" dirty="0" smtClean="0"/>
          </a:p>
          <a:p>
            <a:r>
              <a:rPr lang="cs-CZ" dirty="0" smtClean="0"/>
              <a:t>nadřazenost </a:t>
            </a:r>
            <a:r>
              <a:rPr lang="cs-CZ" dirty="0"/>
              <a:t>jednotlivce a sociálních cílů nad kapitálem,</a:t>
            </a:r>
          </a:p>
          <a:p>
            <a:r>
              <a:rPr lang="cs-CZ" dirty="0" smtClean="0"/>
              <a:t>dobrovolné </a:t>
            </a:r>
            <a:r>
              <a:rPr lang="cs-CZ" dirty="0"/>
              <a:t>a otevřené členství,</a:t>
            </a:r>
          </a:p>
          <a:p>
            <a:r>
              <a:rPr lang="cs-CZ" dirty="0" smtClean="0"/>
              <a:t>demokratická </a:t>
            </a:r>
            <a:r>
              <a:rPr lang="cs-CZ" dirty="0"/>
              <a:t>kontrola ze strany členů (netýká se nadací, jelikož nemají členy),</a:t>
            </a:r>
          </a:p>
          <a:p>
            <a:r>
              <a:rPr lang="cs-CZ" dirty="0" smtClean="0"/>
              <a:t>spojení </a:t>
            </a:r>
            <a:r>
              <a:rPr lang="cs-CZ" dirty="0"/>
              <a:t>zájmů členů/uživatelů </a:t>
            </a:r>
            <a:r>
              <a:rPr lang="cs-CZ" dirty="0" smtClean="0"/>
              <a:t>a </a:t>
            </a:r>
            <a:r>
              <a:rPr lang="cs-CZ" dirty="0"/>
              <a:t>všeobecného zájmu,</a:t>
            </a:r>
          </a:p>
          <a:p>
            <a:r>
              <a:rPr lang="cs-CZ" dirty="0" smtClean="0"/>
              <a:t>ochrana </a:t>
            </a:r>
            <a:r>
              <a:rPr lang="cs-CZ" dirty="0"/>
              <a:t>a uplatňování zásad solidarity a odpovědnosti,</a:t>
            </a:r>
          </a:p>
          <a:p>
            <a:r>
              <a:rPr lang="cs-CZ" dirty="0" smtClean="0"/>
              <a:t>samostatné </a:t>
            </a:r>
            <a:r>
              <a:rPr lang="cs-CZ" dirty="0"/>
              <a:t>hospodaření a nezávislost na orgánech veřejné moci,</a:t>
            </a:r>
          </a:p>
          <a:p>
            <a:r>
              <a:rPr lang="cs-CZ" dirty="0" smtClean="0"/>
              <a:t>většina </a:t>
            </a:r>
            <a:r>
              <a:rPr lang="cs-CZ" dirty="0"/>
              <a:t>přebytků je využívána pro účely cílů udržitelného rozvoje, služeb, které </a:t>
            </a:r>
            <a:r>
              <a:rPr lang="cs-CZ" dirty="0" smtClean="0"/>
              <a:t>jsou předmětem </a:t>
            </a:r>
            <a:r>
              <a:rPr lang="cs-CZ" dirty="0"/>
              <a:t>zájmů členů, nebo obecného zájmu.</a:t>
            </a:r>
          </a:p>
        </p:txBody>
      </p:sp>
    </p:spTree>
    <p:extLst>
      <p:ext uri="{BB962C8B-B14F-4D97-AF65-F5344CB8AC3E}">
        <p14:creationId xmlns:p14="http://schemas.microsoft.com/office/powerpoint/2010/main" val="1744115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200" b="1" dirty="0"/>
              <a:t>A kde to vlastně je? </a:t>
            </a:r>
            <a:r>
              <a:rPr lang="cs-CZ" sz="3200" b="1" dirty="0" smtClean="0"/>
              <a:t/>
            </a:r>
            <a:br>
              <a:rPr lang="cs-CZ" sz="3200" b="1" dirty="0" smtClean="0"/>
            </a:br>
            <a:r>
              <a:rPr lang="cs-CZ" sz="3200" b="1" dirty="0" smtClean="0"/>
              <a:t>Trh</a:t>
            </a:r>
            <a:r>
              <a:rPr lang="cs-CZ" sz="3200" b="1" dirty="0"/>
              <a:t>? Stát? </a:t>
            </a:r>
            <a:r>
              <a:rPr lang="cs-CZ" sz="3200" b="1" dirty="0" smtClean="0"/>
              <a:t>Občanská </a:t>
            </a:r>
            <a:r>
              <a:rPr lang="cs-CZ" sz="3200" b="1" dirty="0"/>
              <a:t>společnost</a:t>
            </a:r>
            <a:r>
              <a:rPr lang="de-DE" sz="3200" b="1" dirty="0"/>
              <a:t>?</a:t>
            </a:r>
          </a:p>
        </p:txBody>
      </p:sp>
      <p:sp>
        <p:nvSpPr>
          <p:cNvPr id="25" name="Inhaltsplatzhalter 2"/>
          <p:cNvSpPr>
            <a:spLocks noGrp="1"/>
          </p:cNvSpPr>
          <p:nvPr>
            <p:ph idx="1"/>
          </p:nvPr>
        </p:nvSpPr>
        <p:spPr>
          <a:xfrm>
            <a:off x="2076586" y="1883760"/>
            <a:ext cx="2939915" cy="1175793"/>
          </a:xfrm>
        </p:spPr>
        <p:txBody>
          <a:bodyPr>
            <a:normAutofit fontScale="92500" lnSpcReduction="10000"/>
          </a:bodyPr>
          <a:lstStyle/>
          <a:p>
            <a:pPr marL="0" indent="0">
              <a:buNone/>
            </a:pPr>
            <a:r>
              <a:rPr lang="cs-CZ" sz="2400" dirty="0">
                <a:latin typeface="Georgia Pro Light" panose="02040302050405020303" pitchFamily="18" charset="0"/>
              </a:rPr>
              <a:t>Sociální podniky jako „hybridy“ kombinující vlastnosti více sektorů</a:t>
            </a:r>
            <a:r>
              <a:rPr lang="de-DE" sz="2400" dirty="0">
                <a:latin typeface="Georgia Pro Light" panose="02040302050405020303" pitchFamily="18" charset="0"/>
              </a:rPr>
              <a:t> </a:t>
            </a:r>
            <a:endParaRPr lang="de-DE" dirty="0">
              <a:latin typeface="Georgia Pro Light" panose="02040302050405020303" pitchFamily="18" charset="0"/>
            </a:endParaRPr>
          </a:p>
        </p:txBody>
      </p:sp>
      <p:sp>
        <p:nvSpPr>
          <p:cNvPr id="5" name="Text Box 35"/>
          <p:cNvSpPr txBox="1">
            <a:spLocks noChangeArrowheads="1"/>
          </p:cNvSpPr>
          <p:nvPr/>
        </p:nvSpPr>
        <p:spPr bwMode="auto">
          <a:xfrm>
            <a:off x="2978151" y="5273675"/>
            <a:ext cx="1274763" cy="584200"/>
          </a:xfrm>
          <a:prstGeom prst="rect">
            <a:avLst/>
          </a:prstGeom>
          <a:noFill/>
          <a:ln w="9525">
            <a:noFill/>
            <a:miter lim="800000"/>
            <a:headEnd/>
            <a:tailEnd/>
          </a:ln>
        </p:spPr>
        <p:txBody>
          <a:bodyPr/>
          <a:lstStyle/>
          <a:p>
            <a:pPr algn="ctr"/>
            <a:r>
              <a:rPr lang="cs-CZ" b="1" dirty="0">
                <a:latin typeface="Times New Roman" pitchFamily="18" charset="0"/>
              </a:rPr>
              <a:t>Trh</a:t>
            </a:r>
            <a:endParaRPr lang="de-DE" b="1" dirty="0">
              <a:latin typeface="Times New Roman" pitchFamily="18" charset="0"/>
            </a:endParaRPr>
          </a:p>
          <a:p>
            <a:endParaRPr lang="de-DE" dirty="0"/>
          </a:p>
        </p:txBody>
      </p:sp>
      <p:sp>
        <p:nvSpPr>
          <p:cNvPr id="6" name="Text Box 37"/>
          <p:cNvSpPr txBox="1">
            <a:spLocks noChangeArrowheads="1"/>
          </p:cNvSpPr>
          <p:nvPr/>
        </p:nvSpPr>
        <p:spPr bwMode="auto">
          <a:xfrm>
            <a:off x="4810126" y="1341438"/>
            <a:ext cx="2701925" cy="584200"/>
          </a:xfrm>
          <a:prstGeom prst="rect">
            <a:avLst/>
          </a:prstGeom>
          <a:noFill/>
          <a:ln w="9525">
            <a:noFill/>
            <a:miter lim="800000"/>
            <a:headEnd/>
            <a:tailEnd/>
          </a:ln>
        </p:spPr>
        <p:txBody>
          <a:bodyPr/>
          <a:lstStyle/>
          <a:p>
            <a:pPr algn="ctr"/>
            <a:r>
              <a:rPr lang="cs-CZ" b="1" dirty="0">
                <a:latin typeface="Times New Roman" pitchFamily="18" charset="0"/>
              </a:rPr>
              <a:t>Rodina</a:t>
            </a:r>
            <a:r>
              <a:rPr lang="de-DE" b="1" dirty="0">
                <a:latin typeface="Times New Roman" pitchFamily="18" charset="0"/>
              </a:rPr>
              <a:t>/</a:t>
            </a:r>
            <a:r>
              <a:rPr lang="cs-CZ" b="1" dirty="0">
                <a:latin typeface="Times New Roman" pitchFamily="18" charset="0"/>
              </a:rPr>
              <a:t>Komunita</a:t>
            </a:r>
            <a:endParaRPr lang="de-DE" b="1" dirty="0">
              <a:latin typeface="Times New Roman" pitchFamily="18" charset="0"/>
            </a:endParaRPr>
          </a:p>
          <a:p>
            <a:endParaRPr lang="de-DE" dirty="0"/>
          </a:p>
        </p:txBody>
      </p:sp>
      <p:sp>
        <p:nvSpPr>
          <p:cNvPr id="7" name="AutoShape 38"/>
          <p:cNvSpPr>
            <a:spLocks noChangeArrowheads="1"/>
          </p:cNvSpPr>
          <p:nvPr/>
        </p:nvSpPr>
        <p:spPr bwMode="auto">
          <a:xfrm>
            <a:off x="4170364" y="1925639"/>
            <a:ext cx="4295775" cy="3348037"/>
          </a:xfrm>
          <a:prstGeom prst="triangle">
            <a:avLst>
              <a:gd name="adj" fmla="val 50000"/>
            </a:avLst>
          </a:prstGeom>
          <a:solidFill>
            <a:schemeClr val="bg1"/>
          </a:solidFill>
          <a:ln w="19050">
            <a:solidFill>
              <a:srgbClr val="000000"/>
            </a:solidFill>
            <a:miter lim="800000"/>
            <a:headEnd/>
            <a:tailEnd/>
          </a:ln>
        </p:spPr>
        <p:txBody>
          <a:bodyPr/>
          <a:lstStyle/>
          <a:p>
            <a:endParaRPr lang="en-GB"/>
          </a:p>
        </p:txBody>
      </p:sp>
      <p:sp>
        <p:nvSpPr>
          <p:cNvPr id="8" name="Text Box 39"/>
          <p:cNvSpPr txBox="1">
            <a:spLocks noChangeArrowheads="1"/>
          </p:cNvSpPr>
          <p:nvPr/>
        </p:nvSpPr>
        <p:spPr bwMode="auto">
          <a:xfrm>
            <a:off x="5367339" y="5430838"/>
            <a:ext cx="1747837" cy="292100"/>
          </a:xfrm>
          <a:prstGeom prst="rect">
            <a:avLst/>
          </a:prstGeom>
          <a:noFill/>
          <a:ln w="9525">
            <a:noFill/>
            <a:miter lim="800000"/>
            <a:headEnd/>
            <a:tailEnd/>
          </a:ln>
        </p:spPr>
        <p:txBody>
          <a:bodyPr/>
          <a:lstStyle/>
          <a:p>
            <a:endParaRPr lang="en-GB"/>
          </a:p>
        </p:txBody>
      </p:sp>
      <p:sp>
        <p:nvSpPr>
          <p:cNvPr id="9" name="Oval 40"/>
          <p:cNvSpPr>
            <a:spLocks noChangeArrowheads="1"/>
          </p:cNvSpPr>
          <p:nvPr/>
        </p:nvSpPr>
        <p:spPr bwMode="auto">
          <a:xfrm>
            <a:off x="4968876" y="3094038"/>
            <a:ext cx="2703513" cy="2190750"/>
          </a:xfrm>
          <a:prstGeom prst="ellipse">
            <a:avLst/>
          </a:prstGeom>
          <a:solidFill>
            <a:schemeClr val="bg1">
              <a:lumMod val="95000"/>
            </a:schemeClr>
          </a:solidFill>
          <a:ln w="31750">
            <a:solidFill>
              <a:srgbClr val="000000"/>
            </a:solidFill>
            <a:prstDash val="sysDot"/>
            <a:round/>
            <a:headEnd/>
            <a:tailEnd/>
          </a:ln>
        </p:spPr>
        <p:txBody>
          <a:bodyPr/>
          <a:lstStyle/>
          <a:p>
            <a:endParaRPr lang="en-GB"/>
          </a:p>
        </p:txBody>
      </p:sp>
      <p:sp>
        <p:nvSpPr>
          <p:cNvPr id="10" name="AutoShape 41"/>
          <p:cNvSpPr>
            <a:spLocks noChangeArrowheads="1"/>
          </p:cNvSpPr>
          <p:nvPr/>
        </p:nvSpPr>
        <p:spPr bwMode="auto">
          <a:xfrm rot="5400000">
            <a:off x="6444457" y="4071145"/>
            <a:ext cx="1022350" cy="1112837"/>
          </a:xfrm>
          <a:prstGeom prst="rtTriangle">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1" name="AutoShape 42"/>
          <p:cNvSpPr>
            <a:spLocks noChangeArrowheads="1"/>
          </p:cNvSpPr>
          <p:nvPr/>
        </p:nvSpPr>
        <p:spPr bwMode="auto">
          <a:xfrm rot="16200000" flipH="1">
            <a:off x="5172869" y="4071144"/>
            <a:ext cx="1022350" cy="1112838"/>
          </a:xfrm>
          <a:prstGeom prst="rtTriangle">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2" name="AutoShape 43"/>
          <p:cNvSpPr>
            <a:spLocks noChangeArrowheads="1"/>
          </p:cNvSpPr>
          <p:nvPr/>
        </p:nvSpPr>
        <p:spPr bwMode="auto">
          <a:xfrm>
            <a:off x="5286376" y="2655888"/>
            <a:ext cx="2066925" cy="1168400"/>
          </a:xfrm>
          <a:prstGeom prst="triangle">
            <a:avLst>
              <a:gd name="adj" fmla="val 50000"/>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3" name="Oval 48"/>
          <p:cNvSpPr>
            <a:spLocks noChangeArrowheads="1"/>
          </p:cNvSpPr>
          <p:nvPr/>
        </p:nvSpPr>
        <p:spPr bwMode="auto">
          <a:xfrm>
            <a:off x="4173538" y="51387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4" name="Oval 51"/>
          <p:cNvSpPr>
            <a:spLocks noChangeArrowheads="1"/>
          </p:cNvSpPr>
          <p:nvPr/>
        </p:nvSpPr>
        <p:spPr bwMode="auto">
          <a:xfrm>
            <a:off x="8307388" y="51387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5" name="Oval 52"/>
          <p:cNvSpPr>
            <a:spLocks noChangeArrowheads="1"/>
          </p:cNvSpPr>
          <p:nvPr/>
        </p:nvSpPr>
        <p:spPr bwMode="auto">
          <a:xfrm>
            <a:off x="6240463" y="19256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6" name="Text Box 53"/>
          <p:cNvSpPr txBox="1">
            <a:spLocks noChangeArrowheads="1"/>
          </p:cNvSpPr>
          <p:nvPr/>
        </p:nvSpPr>
        <p:spPr bwMode="auto">
          <a:xfrm>
            <a:off x="6399214" y="3970338"/>
            <a:ext cx="954087" cy="730250"/>
          </a:xfrm>
          <a:prstGeom prst="rect">
            <a:avLst/>
          </a:prstGeom>
          <a:noFill/>
          <a:ln w="9525">
            <a:noFill/>
            <a:miter lim="800000"/>
            <a:headEnd/>
            <a:tailEnd/>
          </a:ln>
        </p:spPr>
        <p:txBody>
          <a:bodyPr tIns="82800"/>
          <a:lstStyle/>
          <a:p>
            <a:pPr algn="ctr"/>
            <a:endParaRPr lang="de-DE" sz="1000" b="1" dirty="0">
              <a:latin typeface="Times New Roman" pitchFamily="18" charset="0"/>
            </a:endParaRPr>
          </a:p>
          <a:p>
            <a:pPr algn="ctr"/>
            <a:r>
              <a:rPr lang="cs-CZ" sz="1000" b="1" dirty="0">
                <a:latin typeface="Times New Roman" pitchFamily="18" charset="0"/>
              </a:rPr>
              <a:t>NEVLÁDNÍ</a:t>
            </a:r>
            <a:endParaRPr lang="de-DE" sz="1000" dirty="0"/>
          </a:p>
        </p:txBody>
      </p:sp>
      <p:sp>
        <p:nvSpPr>
          <p:cNvPr id="17" name="Text Box 54"/>
          <p:cNvSpPr txBox="1">
            <a:spLocks noChangeArrowheads="1"/>
          </p:cNvSpPr>
          <p:nvPr/>
        </p:nvSpPr>
        <p:spPr bwMode="auto">
          <a:xfrm>
            <a:off x="5286375" y="3970338"/>
            <a:ext cx="954088" cy="730250"/>
          </a:xfrm>
          <a:prstGeom prst="rect">
            <a:avLst/>
          </a:prstGeom>
          <a:noFill/>
          <a:ln w="9525">
            <a:noFill/>
            <a:miter lim="800000"/>
            <a:headEnd/>
            <a:tailEnd/>
          </a:ln>
        </p:spPr>
        <p:txBody>
          <a:bodyPr tIns="82800"/>
          <a:lstStyle/>
          <a:p>
            <a:pPr algn="ctr"/>
            <a:endParaRPr lang="de-DE" sz="1000" b="1" dirty="0">
              <a:latin typeface="Times New Roman" pitchFamily="18" charset="0"/>
            </a:endParaRPr>
          </a:p>
          <a:p>
            <a:pPr algn="ctr"/>
            <a:r>
              <a:rPr lang="cs-CZ" sz="1000" b="1" dirty="0">
                <a:latin typeface="Times New Roman" pitchFamily="18" charset="0"/>
              </a:rPr>
              <a:t>NEZISKOVÉ</a:t>
            </a:r>
            <a:endParaRPr lang="de-DE" sz="1000" dirty="0"/>
          </a:p>
        </p:txBody>
      </p:sp>
      <p:sp>
        <p:nvSpPr>
          <p:cNvPr id="18" name="Text Box 55"/>
          <p:cNvSpPr txBox="1">
            <a:spLocks noChangeArrowheads="1"/>
          </p:cNvSpPr>
          <p:nvPr/>
        </p:nvSpPr>
        <p:spPr bwMode="auto">
          <a:xfrm>
            <a:off x="5764214" y="3240088"/>
            <a:ext cx="1112837" cy="584200"/>
          </a:xfrm>
          <a:prstGeom prst="rect">
            <a:avLst/>
          </a:prstGeom>
          <a:noFill/>
          <a:ln w="9525">
            <a:noFill/>
            <a:miter lim="800000"/>
            <a:headEnd/>
            <a:tailEnd/>
          </a:ln>
        </p:spPr>
        <p:txBody>
          <a:bodyPr tIns="82800"/>
          <a:lstStyle/>
          <a:p>
            <a:pPr algn="ctr"/>
            <a:r>
              <a:rPr lang="cs-CZ" sz="1400" b="1" dirty="0">
                <a:latin typeface="Times New Roman" pitchFamily="18" charset="0"/>
              </a:rPr>
              <a:t>Neformální sítě</a:t>
            </a:r>
            <a:endParaRPr lang="de-DE" sz="1400" dirty="0"/>
          </a:p>
        </p:txBody>
      </p:sp>
      <p:sp>
        <p:nvSpPr>
          <p:cNvPr id="19" name="AutoShape 56"/>
          <p:cNvSpPr>
            <a:spLocks noChangeArrowheads="1"/>
          </p:cNvSpPr>
          <p:nvPr/>
        </p:nvSpPr>
        <p:spPr bwMode="auto">
          <a:xfrm>
            <a:off x="5922964" y="2509838"/>
            <a:ext cx="795337" cy="5842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0" name="AutoShape 57"/>
          <p:cNvSpPr>
            <a:spLocks noChangeArrowheads="1"/>
          </p:cNvSpPr>
          <p:nvPr/>
        </p:nvSpPr>
        <p:spPr bwMode="auto">
          <a:xfrm rot="-7902233">
            <a:off x="4921250" y="4459288"/>
            <a:ext cx="730250" cy="6350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1" name="AutoShape 58"/>
          <p:cNvSpPr>
            <a:spLocks noChangeArrowheads="1"/>
          </p:cNvSpPr>
          <p:nvPr/>
        </p:nvSpPr>
        <p:spPr bwMode="auto">
          <a:xfrm rot="7995630">
            <a:off x="6988969" y="4458494"/>
            <a:ext cx="730250" cy="636588"/>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2" name="Text Box 59"/>
          <p:cNvSpPr txBox="1">
            <a:spLocks noChangeArrowheads="1"/>
          </p:cNvSpPr>
          <p:nvPr/>
        </p:nvSpPr>
        <p:spPr bwMode="auto">
          <a:xfrm>
            <a:off x="5016501" y="3789363"/>
            <a:ext cx="2519363" cy="292100"/>
          </a:xfrm>
          <a:prstGeom prst="rect">
            <a:avLst/>
          </a:prstGeom>
          <a:noFill/>
          <a:ln w="9525">
            <a:noFill/>
            <a:miter lim="800000"/>
            <a:headEnd/>
            <a:tailEnd/>
          </a:ln>
        </p:spPr>
        <p:txBody>
          <a:bodyPr/>
          <a:lstStyle/>
          <a:p>
            <a:pPr algn="ctr"/>
            <a:r>
              <a:rPr lang="cs-CZ" sz="1400" b="1" dirty="0">
                <a:latin typeface="Times New Roman" pitchFamily="18" charset="0"/>
              </a:rPr>
              <a:t>OBČANSKÁ SPOLEČNOST</a:t>
            </a:r>
            <a:endParaRPr lang="de-DE" sz="1400" dirty="0"/>
          </a:p>
        </p:txBody>
      </p:sp>
      <p:sp>
        <p:nvSpPr>
          <p:cNvPr id="23" name="Text Box 36"/>
          <p:cNvSpPr txBox="1">
            <a:spLocks noChangeArrowheads="1"/>
          </p:cNvSpPr>
          <p:nvPr/>
        </p:nvSpPr>
        <p:spPr bwMode="auto">
          <a:xfrm>
            <a:off x="8040689" y="5127625"/>
            <a:ext cx="1698625" cy="730250"/>
          </a:xfrm>
          <a:prstGeom prst="rect">
            <a:avLst/>
          </a:prstGeom>
          <a:noFill/>
          <a:ln w="9525">
            <a:noFill/>
            <a:miter lim="800000"/>
            <a:headEnd/>
            <a:tailEnd/>
          </a:ln>
        </p:spPr>
        <p:txBody>
          <a:bodyPr/>
          <a:lstStyle/>
          <a:p>
            <a:pPr algn="ctr"/>
            <a:r>
              <a:rPr lang="cs-CZ" b="1" dirty="0">
                <a:latin typeface="Times New Roman" pitchFamily="18" charset="0"/>
              </a:rPr>
              <a:t>Stát</a:t>
            </a:r>
            <a:endParaRPr lang="de-DE" b="1" dirty="0">
              <a:latin typeface="Times New Roman" pitchFamily="18" charset="0"/>
            </a:endParaRPr>
          </a:p>
          <a:p>
            <a:endParaRPr lang="de-DE" dirty="0"/>
          </a:p>
        </p:txBody>
      </p:sp>
      <p:cxnSp>
        <p:nvCxnSpPr>
          <p:cNvPr id="26" name="Gerade Verbindung mit Pfeil 25"/>
          <p:cNvCxnSpPr/>
          <p:nvPr/>
        </p:nvCxnSpPr>
        <p:spPr>
          <a:xfrm>
            <a:off x="4570717" y="2947988"/>
            <a:ext cx="798041" cy="7713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AutoShape 6"/>
          <p:cNvSpPr>
            <a:spLocks noChangeArrowheads="1"/>
          </p:cNvSpPr>
          <p:nvPr/>
        </p:nvSpPr>
        <p:spPr bwMode="auto">
          <a:xfrm>
            <a:off x="5205965" y="3552634"/>
            <a:ext cx="1536353" cy="1196975"/>
          </a:xfrm>
          <a:prstGeom prst="roundRect">
            <a:avLst>
              <a:gd name="adj" fmla="val 16667"/>
            </a:avLst>
          </a:prstGeom>
          <a:solidFill>
            <a:schemeClr val="folHlink">
              <a:alpha val="82001"/>
            </a:schemeClr>
          </a:solidFill>
          <a:ln w="19050">
            <a:solidFill>
              <a:schemeClr val="tx1"/>
            </a:solidFill>
            <a:prstDash val="sysDot"/>
            <a:round/>
            <a:headEnd/>
            <a:tailEnd/>
          </a:ln>
        </p:spPr>
        <p:txBody>
          <a:bodyPr wrap="none" anchor="ctr"/>
          <a:lstStyle/>
          <a:p>
            <a:pPr algn="ctr"/>
            <a:r>
              <a:rPr lang="cs-CZ" sz="1200" b="1" dirty="0">
                <a:solidFill>
                  <a:schemeClr val="bg1"/>
                </a:solidFill>
              </a:rPr>
              <a:t>Sociální podnik</a:t>
            </a:r>
            <a:endParaRPr lang="de-DE" sz="1200" b="1" dirty="0">
              <a:solidFill>
                <a:schemeClr val="bg1"/>
              </a:solidFill>
            </a:endParaRPr>
          </a:p>
          <a:p>
            <a:pPr algn="ctr"/>
            <a:r>
              <a:rPr lang="de-DE" sz="1200" i="1" dirty="0">
                <a:solidFill>
                  <a:schemeClr val="bg1"/>
                </a:solidFill>
              </a:rPr>
              <a:t>(</a:t>
            </a:r>
            <a:r>
              <a:rPr lang="cs-CZ" sz="1200" i="1" dirty="0">
                <a:solidFill>
                  <a:schemeClr val="bg1"/>
                </a:solidFill>
              </a:rPr>
              <a:t>sociální ekonomika</a:t>
            </a:r>
            <a:r>
              <a:rPr lang="de-DE" sz="1200" i="1" dirty="0">
                <a:solidFill>
                  <a:schemeClr val="bg1"/>
                </a:solidFill>
              </a:rPr>
              <a:t>)</a:t>
            </a:r>
          </a:p>
          <a:p>
            <a:pPr algn="ctr"/>
            <a:endParaRPr lang="de-DE" sz="1200" i="1" dirty="0">
              <a:solidFill>
                <a:schemeClr val="bg1"/>
              </a:solidFill>
            </a:endParaRPr>
          </a:p>
        </p:txBody>
      </p:sp>
    </p:spTree>
    <p:extLst>
      <p:ext uri="{BB962C8B-B14F-4D97-AF65-F5344CB8AC3E}">
        <p14:creationId xmlns:p14="http://schemas.microsoft.com/office/powerpoint/2010/main" val="69780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cs-CZ" sz="3200" b="1" dirty="0"/>
              <a:t>A kde to vlastně je? </a:t>
            </a:r>
            <a:br>
              <a:rPr lang="cs-CZ" sz="3200" b="1" dirty="0"/>
            </a:br>
            <a:r>
              <a:rPr lang="cs-CZ" sz="3200" b="1" dirty="0"/>
              <a:t>Trh? Stát? Občanská společnost</a:t>
            </a:r>
            <a:r>
              <a:rPr lang="de-DE" sz="3200" b="1" dirty="0"/>
              <a:t>?</a:t>
            </a:r>
            <a:endParaRPr lang="de-DE" sz="3200" dirty="0">
              <a:solidFill>
                <a:srgbClr val="9A0202"/>
              </a:solidFill>
              <a:latin typeface="Bodoni MT Condensed" panose="02070606080606020203" pitchFamily="18" charset="0"/>
            </a:endParaRPr>
          </a:p>
        </p:txBody>
      </p: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937" t="22202" r="1633" b="47244"/>
          <a:stretch>
            <a:fillRect/>
          </a:stretch>
        </p:blipFill>
        <p:spPr bwMode="auto">
          <a:xfrm>
            <a:off x="2403668" y="2390269"/>
            <a:ext cx="7496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feld 26"/>
          <p:cNvSpPr txBox="1">
            <a:spLocks noChangeArrowheads="1"/>
          </p:cNvSpPr>
          <p:nvPr/>
        </p:nvSpPr>
        <p:spPr bwMode="auto">
          <a:xfrm>
            <a:off x="7824192" y="4894924"/>
            <a:ext cx="2287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100" dirty="0">
                <a:latin typeface="Arial" panose="020B0604020202020204" pitchFamily="34" charset="0"/>
              </a:rPr>
              <a:t>(</a:t>
            </a:r>
            <a:r>
              <a:rPr lang="cs-CZ" altLang="de-DE" sz="1100" dirty="0">
                <a:latin typeface="Arial" panose="020B0604020202020204" pitchFamily="34" charset="0"/>
              </a:rPr>
              <a:t>Zdroj</a:t>
            </a:r>
            <a:r>
              <a:rPr lang="de-DE" altLang="de-DE" sz="1100" dirty="0">
                <a:latin typeface="Arial" panose="020B0604020202020204" pitchFamily="34" charset="0"/>
              </a:rPr>
              <a:t>: Alter 2004)</a:t>
            </a:r>
          </a:p>
        </p:txBody>
      </p:sp>
      <p:sp>
        <p:nvSpPr>
          <p:cNvPr id="29" name="Textfeld 28"/>
          <p:cNvSpPr txBox="1"/>
          <p:nvPr/>
        </p:nvSpPr>
        <p:spPr>
          <a:xfrm>
            <a:off x="2566988" y="4367214"/>
            <a:ext cx="7353300" cy="369887"/>
          </a:xfrm>
          <a:prstGeom prst="rect">
            <a:avLst/>
          </a:prstGeom>
          <a:solidFill>
            <a:schemeClr val="bg1">
              <a:lumMod val="85000"/>
            </a:schemeClr>
          </a:solidFill>
        </p:spPr>
        <p:txBody>
          <a:bodyPr>
            <a:spAutoFit/>
          </a:bodyPr>
          <a:lstStyle/>
          <a:p>
            <a:pPr>
              <a:defRPr/>
            </a:pPr>
            <a:r>
              <a:rPr lang="cs-CZ" dirty="0"/>
              <a:t>       Občanská společnost</a:t>
            </a:r>
            <a:r>
              <a:rPr lang="de-DE" dirty="0"/>
              <a:t>			    </a:t>
            </a:r>
            <a:r>
              <a:rPr lang="cs-CZ" dirty="0"/>
              <a:t>Trh</a:t>
            </a:r>
            <a:endParaRPr lang="de-DE" dirty="0"/>
          </a:p>
        </p:txBody>
      </p:sp>
      <p:cxnSp>
        <p:nvCxnSpPr>
          <p:cNvPr id="30" name="Gerader Verbinder 29"/>
          <p:cNvCxnSpPr/>
          <p:nvPr/>
        </p:nvCxnSpPr>
        <p:spPr>
          <a:xfrm>
            <a:off x="6167438" y="3059113"/>
            <a:ext cx="0" cy="2093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Pfeil nach oben 30"/>
          <p:cNvSpPr/>
          <p:nvPr/>
        </p:nvSpPr>
        <p:spPr>
          <a:xfrm>
            <a:off x="5591176" y="4073526"/>
            <a:ext cx="360363" cy="792163"/>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15190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31" grpId="0" animBg="1"/>
    </p:bld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themeOverride>
</file>

<file path=docProps/app.xml><?xml version="1.0" encoding="utf-8"?>
<Properties xmlns="http://schemas.openxmlformats.org/officeDocument/2006/extended-properties" xmlns:vt="http://schemas.openxmlformats.org/officeDocument/2006/docPropsVTypes">
  <Template/>
  <TotalTime>3428</TotalTime>
  <Words>2637</Words>
  <Application>Microsoft Office PowerPoint</Application>
  <PresentationFormat>Širokoúhlá obrazovka</PresentationFormat>
  <Paragraphs>226</Paragraphs>
  <Slides>46</Slides>
  <Notes>6</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46</vt:i4>
      </vt:variant>
    </vt:vector>
  </HeadingPairs>
  <TitlesOfParts>
    <vt:vector size="57" baseType="lpstr">
      <vt:lpstr>Arial</vt:lpstr>
      <vt:lpstr>Bodoni MT</vt:lpstr>
      <vt:lpstr>Bodoni MT Condensed</vt:lpstr>
      <vt:lpstr>Calibri</vt:lpstr>
      <vt:lpstr>Georgia Pro Light</vt:lpstr>
      <vt:lpstr>Gill Sans MT</vt:lpstr>
      <vt:lpstr>Impact</vt:lpstr>
      <vt:lpstr>Times New Roman</vt:lpstr>
      <vt:lpstr>TimesNewRomanOOEnc</vt:lpstr>
      <vt:lpstr>Wingdings</vt:lpstr>
      <vt:lpstr>Badge</vt:lpstr>
      <vt:lpstr> Sociální podnikání a sociální ekonomika teorie, praxe a mezinárodní srovnání </vt:lpstr>
      <vt:lpstr>Prezentace aplikace PowerPoint</vt:lpstr>
      <vt:lpstr>o čem to sociální podnikání vlastně je?</vt:lpstr>
      <vt:lpstr>Sociální ekonomika: různé přístupy</vt:lpstr>
      <vt:lpstr>Sociální ekonomika: různé přístupy  </vt:lpstr>
      <vt:lpstr>Sociální ekonomika: různé přístupy</vt:lpstr>
      <vt:lpstr>Sociální ekonomika: různé přístupy</vt:lpstr>
      <vt:lpstr>A kde to vlastně je?  Trh? Stát? Občanská společnost?</vt:lpstr>
      <vt:lpstr>A kde to vlastně je?  Trh? Stát? Občanská společnost?</vt:lpstr>
      <vt:lpstr>Proč je to důležité?</vt:lpstr>
      <vt:lpstr>Proč je to důležité?</vt:lpstr>
      <vt:lpstr>Proč je to důležité?</vt:lpstr>
      <vt:lpstr>Fakt jednoduché definice podle tessea 2011 – „české“ pojetí</vt:lpstr>
      <vt:lpstr>Fakt jednoduché definice podle tessea 2011 – „české“ pojetí</vt:lpstr>
      <vt:lpstr>Podobné a rozdílné znaky pojmů sociální podnik, sociální podnikání a sociální inovace  </vt:lpstr>
      <vt:lpstr>Národní uznání pojmu sociální ekonomika a souvisejících nových pojmů</vt:lpstr>
      <vt:lpstr>Nové národní předpisy v oblasti sociální ekonomiky  </vt:lpstr>
      <vt:lpstr>Národní a regionální akční plány a cílené financování  </vt:lpstr>
      <vt:lpstr>Cílené financování</vt:lpstr>
      <vt:lpstr>překážky rozvoje sociální ekonomiky </vt:lpstr>
      <vt:lpstr>překážky rozvoje sociální ekonomiky </vt:lpstr>
      <vt:lpstr>překážky rozvoje sociální ekonomiky</vt:lpstr>
      <vt:lpstr>VÁHA SOCIÁLNÍ EKONOMIKY V EU 28 </vt:lpstr>
      <vt:lpstr>VÁHA SOCIÁLNÍ EKONOMIKY V EU 28 …odlišnosti</vt:lpstr>
      <vt:lpstr>Sociální podnikatelé – pár příkladů</vt:lpstr>
      <vt:lpstr>projekty – pár příkladů</vt:lpstr>
      <vt:lpstr>projekty – pár příkladů</vt:lpstr>
      <vt:lpstr>projekty – pár příkladů</vt:lpstr>
      <vt:lpstr>… a mnohem více „neznámých“ příkladů:</vt:lpstr>
      <vt:lpstr>Finanční zdroje </vt:lpstr>
      <vt:lpstr>„Elitní“ fenomén?</vt:lpstr>
      <vt:lpstr>Takže znovu: něco úplně nového?</vt:lpstr>
      <vt:lpstr>Prezentace aplikace PowerPoint</vt:lpstr>
      <vt:lpstr>…význam prostředí</vt:lpstr>
      <vt:lpstr>Eco system - podporující instituce </vt:lpstr>
      <vt:lpstr>Eco system – veřejné prostory</vt:lpstr>
      <vt:lpstr>Eco system – finanční podpora</vt:lpstr>
      <vt:lpstr>Eco system – vzdělávání a výzkum </vt:lpstr>
      <vt:lpstr>Eco system – veřejné politiky</vt:lpstr>
      <vt:lpstr>V čem je (ještě) háček?</vt:lpstr>
      <vt:lpstr>Problémy a zase problémy </vt:lpstr>
      <vt:lpstr>Výběr problémů  (financování, prostředí, organizační rozvoj)   </vt:lpstr>
      <vt:lpstr>Problémy s financováním </vt:lpstr>
      <vt:lpstr>Prezentace aplikace PowerPoint</vt:lpstr>
      <vt:lpstr>Doporučené zdroje</vt:lpstr>
      <vt:lpstr>Prezentace aplikace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podnikání Vladimír hyánek</dc:title>
  <dc:creator>Vladimír Hyánek</dc:creator>
  <cp:lastModifiedBy>Vladimír Hyánek</cp:lastModifiedBy>
  <cp:revision>205</cp:revision>
  <dcterms:created xsi:type="dcterms:W3CDTF">2018-03-17T15:10:20Z</dcterms:created>
  <dcterms:modified xsi:type="dcterms:W3CDTF">2018-04-09T18:51:09Z</dcterms:modified>
</cp:coreProperties>
</file>