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73" r:id="rId4"/>
    <p:sldId id="272" r:id="rId5"/>
    <p:sldId id="258" r:id="rId6"/>
    <p:sldId id="277" r:id="rId7"/>
    <p:sldId id="259" r:id="rId8"/>
    <p:sldId id="274" r:id="rId9"/>
    <p:sldId id="278" r:id="rId10"/>
    <p:sldId id="260" r:id="rId11"/>
    <p:sldId id="261" r:id="rId12"/>
    <p:sldId id="263" r:id="rId13"/>
    <p:sldId id="262" r:id="rId14"/>
    <p:sldId id="264" r:id="rId15"/>
    <p:sldId id="275" r:id="rId16"/>
    <p:sldId id="265" r:id="rId17"/>
    <p:sldId id="266" r:id="rId18"/>
    <p:sldId id="268" r:id="rId19"/>
    <p:sldId id="269" r:id="rId20"/>
    <p:sldId id="279" r:id="rId21"/>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4"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5" name="Group 15"/>
          <p:cNvGrpSpPr>
            <a:grpSpLocks/>
          </p:cNvGrpSpPr>
          <p:nvPr/>
        </p:nvGrpSpPr>
        <p:grpSpPr bwMode="auto">
          <a:xfrm rot="-1066324">
            <a:off x="617538" y="3922713"/>
            <a:ext cx="2509837" cy="2527300"/>
            <a:chOff x="494947" y="417279"/>
            <a:chExt cx="2417578" cy="2421351"/>
          </a:xfrm>
        </p:grpSpPr>
        <p:sp>
          <p:nvSpPr>
            <p:cNvPr id="6"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10"/>
            <p:cNvSpPr/>
            <p:nvPr/>
          </p:nvSpPr>
          <p:spPr>
            <a:xfrm>
              <a:off x="590646" y="417140"/>
              <a:ext cx="2321242" cy="2320968"/>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8" name="Picture 13"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456" y="43604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stickie-shadow.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7932" y="228241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7" descr="TitleCar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43346">
            <a:off x="2855913" y="2587625"/>
            <a:ext cx="5773737"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cs-CZ" smtClean="0"/>
              <a:t>Kliknutím lze upravit styl.</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12" name="Date Placeholder 3"/>
          <p:cNvSpPr>
            <a:spLocks noGrp="1"/>
          </p:cNvSpPr>
          <p:nvPr>
            <p:ph type="dt" sz="half" idx="10"/>
          </p:nvPr>
        </p:nvSpPr>
        <p:spPr>
          <a:xfrm rot="20520000">
            <a:off x="963613" y="5060950"/>
            <a:ext cx="1968500" cy="534988"/>
          </a:xfrm>
        </p:spPr>
        <p:txBody>
          <a:bodyPr anchor="t"/>
          <a:lstStyle>
            <a:lvl1pPr algn="ctr">
              <a:defRPr sz="2200">
                <a:solidFill>
                  <a:schemeClr val="accent1"/>
                </a:solidFill>
              </a:defRPr>
            </a:lvl1pPr>
          </a:lstStyle>
          <a:p>
            <a:pPr>
              <a:defRPr/>
            </a:pPr>
            <a:fld id="{92364103-1ED8-45FD-B6C5-1A1D1CC3486A}" type="datetimeFigureOut">
              <a:rPr lang="cs-CZ"/>
              <a:pPr>
                <a:defRPr/>
              </a:pPr>
              <a:t>27. 2. 2017</a:t>
            </a:fld>
            <a:endParaRPr lang="cs-CZ"/>
          </a:p>
        </p:txBody>
      </p:sp>
      <p:sp>
        <p:nvSpPr>
          <p:cNvPr id="13" name="Footer Placeholder 4"/>
          <p:cNvSpPr>
            <a:spLocks noGrp="1"/>
          </p:cNvSpPr>
          <p:nvPr>
            <p:ph type="ftr" sz="quarter" idx="11"/>
          </p:nvPr>
        </p:nvSpPr>
        <p:spPr>
          <a:xfrm rot="20520000">
            <a:off x="647700" y="4135438"/>
            <a:ext cx="2085975" cy="835025"/>
          </a:xfrm>
        </p:spPr>
        <p:txBody>
          <a:bodyPr/>
          <a:lstStyle>
            <a:lvl1pPr algn="l">
              <a:defRPr sz="1600">
                <a:solidFill>
                  <a:schemeClr val="accent5">
                    <a:lumMod val="50000"/>
                  </a:schemeClr>
                </a:solidFill>
              </a:defRPr>
            </a:lvl1pPr>
          </a:lstStyle>
          <a:p>
            <a:pPr>
              <a:defRPr/>
            </a:pPr>
            <a:endParaRPr lang="cs-CZ"/>
          </a:p>
        </p:txBody>
      </p:sp>
      <p:sp>
        <p:nvSpPr>
          <p:cNvPr id="14" name="Slide Number Placeholder 5"/>
          <p:cNvSpPr>
            <a:spLocks noGrp="1"/>
          </p:cNvSpPr>
          <p:nvPr>
            <p:ph type="sldNum" sz="quarter" idx="12"/>
          </p:nvPr>
        </p:nvSpPr>
        <p:spPr>
          <a:xfrm rot="20520000">
            <a:off x="1981200" y="5510213"/>
            <a:ext cx="738188" cy="425450"/>
          </a:xfrm>
        </p:spPr>
        <p:txBody>
          <a:bodyPr/>
          <a:lstStyle>
            <a:lvl1pPr algn="r">
              <a:defRPr>
                <a:solidFill>
                  <a:schemeClr val="accent1">
                    <a:lumMod val="75000"/>
                  </a:schemeClr>
                </a:solidFill>
              </a:defRPr>
            </a:lvl1pPr>
          </a:lstStyle>
          <a:p>
            <a:pPr>
              <a:defRPr/>
            </a:pPr>
            <a:fld id="{6DFB93E9-4BDA-4C3F-823B-239FBBDB4E40}" type="slidenum">
              <a:rPr lang="cs-CZ"/>
              <a:pPr>
                <a:defRPr/>
              </a:pPr>
              <a:t>‹#›</a:t>
            </a:fld>
            <a:endParaRPr lang="cs-CZ"/>
          </a:p>
        </p:txBody>
      </p:sp>
    </p:spTree>
    <p:extLst>
      <p:ext uri="{BB962C8B-B14F-4D97-AF65-F5344CB8AC3E}">
        <p14:creationId xmlns:p14="http://schemas.microsoft.com/office/powerpoint/2010/main" val="1531540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nchor="ct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lvl1pPr>
              <a:defRPr/>
            </a:lvl1pPr>
          </a:lstStyle>
          <a:p>
            <a:pPr>
              <a:defRPr/>
            </a:pPr>
            <a:fld id="{B52BA510-D127-488D-9AC8-036B3F2512C0}" type="datetimeFigureOut">
              <a:rPr lang="cs-CZ"/>
              <a:pPr>
                <a:defRPr/>
              </a:pPr>
              <a:t>27. 2. 2017</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49CF5EA8-7F21-41A3-A551-070F8DDB4D67}" type="slidenum">
              <a:rPr lang="cs-CZ"/>
              <a:pPr>
                <a:defRPr/>
              </a:pPr>
              <a:t>‹#›</a:t>
            </a:fld>
            <a:endParaRPr lang="cs-CZ"/>
          </a:p>
        </p:txBody>
      </p:sp>
    </p:spTree>
    <p:extLst>
      <p:ext uri="{BB962C8B-B14F-4D97-AF65-F5344CB8AC3E}">
        <p14:creationId xmlns:p14="http://schemas.microsoft.com/office/powerpoint/2010/main" val="186939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lvl1pPr>
              <a:defRPr/>
            </a:lvl1pPr>
          </a:lstStyle>
          <a:p>
            <a:pPr>
              <a:defRPr/>
            </a:pPr>
            <a:fld id="{17474BD5-5D99-4F57-BC1C-FF735C4F38FD}" type="datetimeFigureOut">
              <a:rPr lang="cs-CZ"/>
              <a:pPr>
                <a:defRPr/>
              </a:pPr>
              <a:t>27. 2. 2017</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105FA716-5F93-45D4-9CAD-64ECDB21C93B}" type="slidenum">
              <a:rPr lang="cs-CZ"/>
              <a:pPr>
                <a:defRPr/>
              </a:pPr>
              <a:t>‹#›</a:t>
            </a:fld>
            <a:endParaRPr lang="cs-CZ"/>
          </a:p>
        </p:txBody>
      </p:sp>
    </p:spTree>
    <p:extLst>
      <p:ext uri="{BB962C8B-B14F-4D97-AF65-F5344CB8AC3E}">
        <p14:creationId xmlns:p14="http://schemas.microsoft.com/office/powerpoint/2010/main" val="69222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lvl1pPr>
              <a:defRPr/>
            </a:lvl1pPr>
          </a:lstStyle>
          <a:p>
            <a:pPr>
              <a:defRPr/>
            </a:pPr>
            <a:fld id="{6F36FFAA-4513-4DD4-95C6-86E71DCB2B46}" type="datetimeFigureOut">
              <a:rPr lang="cs-CZ"/>
              <a:pPr>
                <a:defRPr/>
              </a:pPr>
              <a:t>27. 2. 2017</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07F68669-B6AF-495A-911A-276D7B660D0E}" type="slidenum">
              <a:rPr lang="cs-CZ"/>
              <a:pPr>
                <a:defRPr/>
              </a:pPr>
              <a:t>‹#›</a:t>
            </a:fld>
            <a:endParaRPr lang="cs-CZ"/>
          </a:p>
        </p:txBody>
      </p:sp>
    </p:spTree>
    <p:extLst>
      <p:ext uri="{BB962C8B-B14F-4D97-AF65-F5344CB8AC3E}">
        <p14:creationId xmlns:p14="http://schemas.microsoft.com/office/powerpoint/2010/main" val="2963040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cs-CZ" smtClean="0"/>
              <a:t>Kliknutím lze upravit styl.</a:t>
            </a:r>
            <a:endParaRPr lang="en-US" dirty="0"/>
          </a:p>
        </p:txBody>
      </p:sp>
      <p:sp>
        <p:nvSpPr>
          <p:cNvPr id="3" name="Text Placeholder 2"/>
          <p:cNvSpPr>
            <a:spLocks noGrp="1"/>
          </p:cNvSpPr>
          <p:nvPr>
            <p:ph type="body" idx="1"/>
          </p:nvPr>
        </p:nvSpPr>
        <p:spPr>
          <a:xfrm>
            <a:off x="838199" y="3754402"/>
            <a:ext cx="7467601" cy="15001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lvl1pPr>
              <a:defRPr/>
            </a:lvl1pPr>
          </a:lstStyle>
          <a:p>
            <a:pPr>
              <a:defRPr/>
            </a:pPr>
            <a:fld id="{7B849A2F-6845-473E-BEEA-152CC0E483E2}" type="datetimeFigureOut">
              <a:rPr lang="cs-CZ"/>
              <a:pPr>
                <a:defRPr/>
              </a:pPr>
              <a:t>27. 2. 2017</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0D74C5FC-BD4E-43E4-9A15-032925F5B490}" type="slidenum">
              <a:rPr lang="cs-CZ"/>
              <a:pPr>
                <a:defRPr/>
              </a:pPr>
              <a:t>‹#›</a:t>
            </a:fld>
            <a:endParaRPr lang="cs-CZ"/>
          </a:p>
        </p:txBody>
      </p:sp>
    </p:spTree>
    <p:extLst>
      <p:ext uri="{BB962C8B-B14F-4D97-AF65-F5344CB8AC3E}">
        <p14:creationId xmlns:p14="http://schemas.microsoft.com/office/powerpoint/2010/main" val="3990735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3"/>
          <p:cNvSpPr>
            <a:spLocks noGrp="1"/>
          </p:cNvSpPr>
          <p:nvPr>
            <p:ph type="dt" sz="half" idx="15"/>
          </p:nvPr>
        </p:nvSpPr>
        <p:spPr/>
        <p:txBody>
          <a:bodyPr/>
          <a:lstStyle>
            <a:lvl1pPr>
              <a:defRPr/>
            </a:lvl1pPr>
          </a:lstStyle>
          <a:p>
            <a:pPr>
              <a:defRPr/>
            </a:pPr>
            <a:fld id="{5340328C-D150-4747-AD7F-BD6E34E0FA6F}" type="datetimeFigureOut">
              <a:rPr lang="cs-CZ"/>
              <a:pPr>
                <a:defRPr/>
              </a:pPr>
              <a:t>27. 2. 2017</a:t>
            </a:fld>
            <a:endParaRPr lang="cs-CZ"/>
          </a:p>
        </p:txBody>
      </p:sp>
      <p:sp>
        <p:nvSpPr>
          <p:cNvPr id="6" name="Footer Placeholder 4"/>
          <p:cNvSpPr>
            <a:spLocks noGrp="1"/>
          </p:cNvSpPr>
          <p:nvPr>
            <p:ph type="ftr" sz="quarter" idx="16"/>
          </p:nvPr>
        </p:nvSpPr>
        <p:spPr/>
        <p:txBody>
          <a:bodyPr/>
          <a:lstStyle>
            <a:lvl1pPr>
              <a:defRPr/>
            </a:lvl1pPr>
          </a:lstStyle>
          <a:p>
            <a:pPr>
              <a:defRPr/>
            </a:pPr>
            <a:endParaRPr lang="cs-CZ"/>
          </a:p>
        </p:txBody>
      </p:sp>
      <p:sp>
        <p:nvSpPr>
          <p:cNvPr id="7" name="Slide Number Placeholder 5"/>
          <p:cNvSpPr>
            <a:spLocks noGrp="1"/>
          </p:cNvSpPr>
          <p:nvPr>
            <p:ph type="sldNum" sz="quarter" idx="17"/>
          </p:nvPr>
        </p:nvSpPr>
        <p:spPr/>
        <p:txBody>
          <a:bodyPr/>
          <a:lstStyle>
            <a:lvl1pPr>
              <a:defRPr/>
            </a:lvl1pPr>
          </a:lstStyle>
          <a:p>
            <a:pPr>
              <a:defRPr/>
            </a:pPr>
            <a:fld id="{B5776459-15C3-48A8-83B9-D710A4362910}" type="slidenum">
              <a:rPr lang="cs-CZ"/>
              <a:pPr>
                <a:defRPr/>
              </a:pPr>
              <a:t>‹#›</a:t>
            </a:fld>
            <a:endParaRPr lang="cs-CZ"/>
          </a:p>
        </p:txBody>
      </p:sp>
    </p:spTree>
    <p:extLst>
      <p:ext uri="{BB962C8B-B14F-4D97-AF65-F5344CB8AC3E}">
        <p14:creationId xmlns:p14="http://schemas.microsoft.com/office/powerpoint/2010/main" val="195498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8"/>
            <a:ext cx="1289050" cy="722312"/>
          </a:xfrm>
          <a:custGeom>
            <a:avLst/>
            <a:gdLst>
              <a:gd name="T0" fmla="*/ 338558 w 1288494"/>
              <a:gd name="T1" fmla="*/ 443303 h 722529"/>
              <a:gd name="T2" fmla="*/ 457248 w 1288494"/>
              <a:gd name="T3" fmla="*/ 488021 h 722529"/>
              <a:gd name="T4" fmla="*/ 142038 w 1288494"/>
              <a:gd name="T5" fmla="*/ 301368 h 722529"/>
              <a:gd name="T6" fmla="*/ 1075992 w 1288494"/>
              <a:gd name="T7" fmla="*/ 637733 h 722529"/>
              <a:gd name="T8" fmla="*/ 35023 w 1288494"/>
              <a:gd name="T9" fmla="*/ 156517 h 722529"/>
              <a:gd name="T10" fmla="*/ 26267 w 1288494"/>
              <a:gd name="T11" fmla="*/ 137074 h 722529"/>
              <a:gd name="T12" fmla="*/ 1236515 w 1288494"/>
              <a:gd name="T13" fmla="*/ 669815 h 722529"/>
              <a:gd name="T14" fmla="*/ 1229704 w 1288494"/>
              <a:gd name="T15" fmla="*/ 655232 h 722529"/>
              <a:gd name="T16" fmla="*/ 1048751 w 1288494"/>
              <a:gd name="T17" fmla="*/ 592043 h 722529"/>
              <a:gd name="T18" fmla="*/ 1234569 w 1288494"/>
              <a:gd name="T19" fmla="*/ 618290 h 722529"/>
              <a:gd name="T20" fmla="*/ 14593 w 1288494"/>
              <a:gd name="T21" fmla="*/ 104992 h 722529"/>
              <a:gd name="T22" fmla="*/ 2918 w 1288494"/>
              <a:gd name="T23" fmla="*/ 9721 h 722529"/>
              <a:gd name="T24" fmla="*/ 9729 w 1288494"/>
              <a:gd name="T25" fmla="*/ 44719 h 722529"/>
              <a:gd name="T26" fmla="*/ 23349 w 1288494"/>
              <a:gd name="T27" fmla="*/ 100132 h 722529"/>
              <a:gd name="T28" fmla="*/ 59345 w 1288494"/>
              <a:gd name="T29" fmla="*/ 179848 h 722529"/>
              <a:gd name="T30" fmla="*/ 143012 w 1288494"/>
              <a:gd name="T31" fmla="*/ 282897 h 722529"/>
              <a:gd name="T32" fmla="*/ 220841 w 1288494"/>
              <a:gd name="T33" fmla="*/ 351920 h 722529"/>
              <a:gd name="T34" fmla="*/ 282132 w 1288494"/>
              <a:gd name="T35" fmla="*/ 393723 h 722529"/>
              <a:gd name="T36" fmla="*/ 414442 w 1288494"/>
              <a:gd name="T37" fmla="*/ 467607 h 722529"/>
              <a:gd name="T38" fmla="*/ 480596 w 1288494"/>
              <a:gd name="T39" fmla="*/ 499688 h 722529"/>
              <a:gd name="T40" fmla="*/ 566209 w 1288494"/>
              <a:gd name="T41" fmla="*/ 532741 h 722529"/>
              <a:gd name="T42" fmla="*/ 684899 w 1288494"/>
              <a:gd name="T43" fmla="*/ 565794 h 722529"/>
              <a:gd name="T44" fmla="*/ 969949 w 1288494"/>
              <a:gd name="T45" fmla="*/ 621207 h 722529"/>
              <a:gd name="T46" fmla="*/ 1243811 w 1288494"/>
              <a:gd name="T47" fmla="*/ 638706 h 722529"/>
              <a:gd name="T48" fmla="*/ 1107124 w 1288494"/>
              <a:gd name="T49" fmla="*/ 640651 h 722529"/>
              <a:gd name="T50" fmla="*/ 1029294 w 1288494"/>
              <a:gd name="T51" fmla="*/ 634817 h 722529"/>
              <a:gd name="T52" fmla="*/ 949520 w 1288494"/>
              <a:gd name="T53" fmla="*/ 628012 h 722529"/>
              <a:gd name="T54" fmla="*/ 908659 w 1288494"/>
              <a:gd name="T55" fmla="*/ 623152 h 722529"/>
              <a:gd name="T56" fmla="*/ 815264 w 1288494"/>
              <a:gd name="T57" fmla="*/ 605652 h 722529"/>
              <a:gd name="T58" fmla="*/ 782185 w 1288494"/>
              <a:gd name="T59" fmla="*/ 598847 h 722529"/>
              <a:gd name="T60" fmla="*/ 727706 w 1288494"/>
              <a:gd name="T61" fmla="*/ 588154 h 722529"/>
              <a:gd name="T62" fmla="*/ 682954 w 1288494"/>
              <a:gd name="T63" fmla="*/ 574543 h 722529"/>
              <a:gd name="T64" fmla="*/ 642093 w 1288494"/>
              <a:gd name="T65" fmla="*/ 564822 h 722529"/>
              <a:gd name="T66" fmla="*/ 595396 w 1288494"/>
              <a:gd name="T67" fmla="*/ 553157 h 722529"/>
              <a:gd name="T68" fmla="*/ 554535 w 1288494"/>
              <a:gd name="T69" fmla="*/ 538573 h 722529"/>
              <a:gd name="T70" fmla="*/ 526322 w 1288494"/>
              <a:gd name="T71" fmla="*/ 528852 h 722529"/>
              <a:gd name="T72" fmla="*/ 494217 w 1288494"/>
              <a:gd name="T73" fmla="*/ 517187 h 722529"/>
              <a:gd name="T74" fmla="*/ 448492 w 1288494"/>
              <a:gd name="T75" fmla="*/ 498715 h 722529"/>
              <a:gd name="T76" fmla="*/ 423198 w 1288494"/>
              <a:gd name="T77" fmla="*/ 486077 h 722529"/>
              <a:gd name="T78" fmla="*/ 392066 w 1288494"/>
              <a:gd name="T79" fmla="*/ 469551 h 722529"/>
              <a:gd name="T80" fmla="*/ 354124 w 1288494"/>
              <a:gd name="T81" fmla="*/ 450108 h 722529"/>
              <a:gd name="T82" fmla="*/ 327856 w 1288494"/>
              <a:gd name="T83" fmla="*/ 436497 h 722529"/>
              <a:gd name="T84" fmla="*/ 293806 w 1288494"/>
              <a:gd name="T85" fmla="*/ 415110 h 722529"/>
              <a:gd name="T86" fmla="*/ 241271 w 1288494"/>
              <a:gd name="T87" fmla="*/ 380113 h 722529"/>
              <a:gd name="T88" fmla="*/ 211112 w 1288494"/>
              <a:gd name="T89" fmla="*/ 360669 h 722529"/>
              <a:gd name="T90" fmla="*/ 148849 w 1288494"/>
              <a:gd name="T91" fmla="*/ 308172 h 722529"/>
              <a:gd name="T92" fmla="*/ 135228 w 1288494"/>
              <a:gd name="T93" fmla="*/ 292618 h 722529"/>
              <a:gd name="T94" fmla="*/ 132310 w 1288494"/>
              <a:gd name="T95" fmla="*/ 287758 h 722529"/>
              <a:gd name="T96" fmla="*/ 122582 w 1288494"/>
              <a:gd name="T97" fmla="*/ 279008 h 722529"/>
              <a:gd name="T98" fmla="*/ 108961 w 1288494"/>
              <a:gd name="T99" fmla="*/ 266371 h 722529"/>
              <a:gd name="T100" fmla="*/ 91449 w 1288494"/>
              <a:gd name="T101" fmla="*/ 243038 h 722529"/>
              <a:gd name="T102" fmla="*/ 84640 w 1288494"/>
              <a:gd name="T103" fmla="*/ 234289 h 722529"/>
              <a:gd name="T104" fmla="*/ 70046 w 1288494"/>
              <a:gd name="T105" fmla="*/ 215818 h 722529"/>
              <a:gd name="T106" fmla="*/ 63236 w 1288494"/>
              <a:gd name="T107" fmla="*/ 199291 h 722529"/>
              <a:gd name="T108" fmla="*/ 46698 w 1288494"/>
              <a:gd name="T109" fmla="*/ 174987 h 722529"/>
              <a:gd name="T110" fmla="*/ 36969 w 1288494"/>
              <a:gd name="T111" fmla="*/ 160405 h 722529"/>
              <a:gd name="T112" fmla="*/ 34051 w 1288494"/>
              <a:gd name="T113" fmla="*/ 143878 h 722529"/>
              <a:gd name="T114" fmla="*/ 16539 w 1288494"/>
              <a:gd name="T115" fmla="*/ 101104 h 722529"/>
              <a:gd name="T116" fmla="*/ 4865 w 1288494"/>
              <a:gd name="T117" fmla="*/ 50551 h 722529"/>
              <a:gd name="T118" fmla="*/ 1885 w 1288494"/>
              <a:gd name="T119" fmla="*/ 3038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33"/>
          <p:cNvSpPr>
            <a:spLocks/>
          </p:cNvSpPr>
          <p:nvPr/>
        </p:nvSpPr>
        <p:spPr bwMode="auto">
          <a:xfrm rot="9377604">
            <a:off x="3925888" y="3316288"/>
            <a:ext cx="1289050" cy="722312"/>
          </a:xfrm>
          <a:custGeom>
            <a:avLst/>
            <a:gdLst>
              <a:gd name="T0" fmla="*/ 14592 w 1288494"/>
              <a:gd name="T1" fmla="*/ 108881 h 722529"/>
              <a:gd name="T2" fmla="*/ 32104 w 1288494"/>
              <a:gd name="T3" fmla="*/ 149712 h 722529"/>
              <a:gd name="T4" fmla="*/ 36969 w 1288494"/>
              <a:gd name="T5" fmla="*/ 159433 h 722529"/>
              <a:gd name="T6" fmla="*/ 49616 w 1288494"/>
              <a:gd name="T7" fmla="*/ 184710 h 722529"/>
              <a:gd name="T8" fmla="*/ 1138255 w 1288494"/>
              <a:gd name="T9" fmla="*/ 708702 h 722529"/>
              <a:gd name="T10" fmla="*/ 1226786 w 1288494"/>
              <a:gd name="T11" fmla="*/ 629958 h 722529"/>
              <a:gd name="T12" fmla="*/ 1059453 w 1288494"/>
              <a:gd name="T13" fmla="*/ 577462 h 722529"/>
              <a:gd name="T14" fmla="*/ 1288078 w 1288494"/>
              <a:gd name="T15" fmla="*/ 637735 h 722529"/>
              <a:gd name="T16" fmla="*/ 909630 w 1288494"/>
              <a:gd name="T17" fmla="*/ 622180 h 722529"/>
              <a:gd name="T18" fmla="*/ 244189 w 1288494"/>
              <a:gd name="T19" fmla="*/ 368446 h 722529"/>
              <a:gd name="T20" fmla="*/ 334665 w 1288494"/>
              <a:gd name="T21" fmla="*/ 440387 h 722529"/>
              <a:gd name="T22" fmla="*/ 439736 w 1288494"/>
              <a:gd name="T23" fmla="*/ 491911 h 722529"/>
              <a:gd name="T24" fmla="*/ 393039 w 1288494"/>
              <a:gd name="T25" fmla="*/ 470524 h 722529"/>
              <a:gd name="T26" fmla="*/ 367744 w 1288494"/>
              <a:gd name="T27" fmla="*/ 458857 h 722529"/>
              <a:gd name="T28" fmla="*/ 347314 w 1288494"/>
              <a:gd name="T29" fmla="*/ 447192 h 722529"/>
              <a:gd name="T30" fmla="*/ 306452 w 1288494"/>
              <a:gd name="T31" fmla="*/ 424832 h 722529"/>
              <a:gd name="T32" fmla="*/ 270457 w 1288494"/>
              <a:gd name="T33" fmla="*/ 402472 h 722529"/>
              <a:gd name="T34" fmla="*/ 225704 w 1288494"/>
              <a:gd name="T35" fmla="*/ 371363 h 722529"/>
              <a:gd name="T36" fmla="*/ 195545 w 1288494"/>
              <a:gd name="T37" fmla="*/ 349004 h 722529"/>
              <a:gd name="T38" fmla="*/ 142038 w 1288494"/>
              <a:gd name="T39" fmla="*/ 300396 h 722529"/>
              <a:gd name="T40" fmla="*/ 140092 w 1288494"/>
              <a:gd name="T41" fmla="*/ 290675 h 722529"/>
              <a:gd name="T42" fmla="*/ 129391 w 1288494"/>
              <a:gd name="T43" fmla="*/ 285813 h 722529"/>
              <a:gd name="T44" fmla="*/ 113825 w 1288494"/>
              <a:gd name="T45" fmla="*/ 273176 h 722529"/>
              <a:gd name="T46" fmla="*/ 104096 w 1288494"/>
              <a:gd name="T47" fmla="*/ 260538 h 722529"/>
              <a:gd name="T48" fmla="*/ 89504 w 1288494"/>
              <a:gd name="T49" fmla="*/ 243039 h 722529"/>
              <a:gd name="T50" fmla="*/ 74910 w 1288494"/>
              <a:gd name="T51" fmla="*/ 224568 h 722529"/>
              <a:gd name="T52" fmla="*/ 67127 w 1288494"/>
              <a:gd name="T53" fmla="*/ 206097 h 722529"/>
              <a:gd name="T54" fmla="*/ 54480 w 1288494"/>
              <a:gd name="T55" fmla="*/ 189570 h 722529"/>
              <a:gd name="T56" fmla="*/ 42805 w 1288494"/>
              <a:gd name="T57" fmla="*/ 171100 h 722529"/>
              <a:gd name="T58" fmla="*/ 36969 w 1288494"/>
              <a:gd name="T59" fmla="*/ 155545 h 722529"/>
              <a:gd name="T60" fmla="*/ 28212 w 1288494"/>
              <a:gd name="T61" fmla="*/ 130269 h 722529"/>
              <a:gd name="T62" fmla="*/ 7782 w 1288494"/>
              <a:gd name="T63" fmla="*/ 69995 h 722529"/>
              <a:gd name="T64" fmla="*/ 4864 w 1288494"/>
              <a:gd name="T65" fmla="*/ 34025 h 722529"/>
              <a:gd name="T66" fmla="*/ 1945 w 1288494"/>
              <a:gd name="T67" fmla="*/ 13610 h 722529"/>
              <a:gd name="T68" fmla="*/ 5837 w 1288494"/>
              <a:gd name="T69" fmla="*/ 40831 h 722529"/>
              <a:gd name="T70" fmla="*/ 32105 w 1288494"/>
              <a:gd name="T71" fmla="*/ 123464 h 722529"/>
              <a:gd name="T72" fmla="*/ 70045 w 1288494"/>
              <a:gd name="T73" fmla="*/ 194431 h 722529"/>
              <a:gd name="T74" fmla="*/ 165387 w 1288494"/>
              <a:gd name="T75" fmla="*/ 303313 h 722529"/>
              <a:gd name="T76" fmla="*/ 241899 w 1288494"/>
              <a:gd name="T77" fmla="*/ 366846 h 722529"/>
              <a:gd name="T78" fmla="*/ 304506 w 1288494"/>
              <a:gd name="T79" fmla="*/ 407333 h 722529"/>
              <a:gd name="T80" fmla="*/ 430980 w 1288494"/>
              <a:gd name="T81" fmla="*/ 475384 h 722529"/>
              <a:gd name="T82" fmla="*/ 487406 w 1288494"/>
              <a:gd name="T83" fmla="*/ 502604 h 722529"/>
              <a:gd name="T84" fmla="*/ 571072 w 1288494"/>
              <a:gd name="T85" fmla="*/ 533714 h 722529"/>
              <a:gd name="T86" fmla="*/ 820127 w 1288494"/>
              <a:gd name="T87" fmla="*/ 595932 h 722529"/>
              <a:gd name="T88" fmla="*/ 971894 w 1288494"/>
              <a:gd name="T89" fmla="*/ 621208 h 722529"/>
              <a:gd name="T90" fmla="*/ 1244298 w 1288494"/>
              <a:gd name="T91" fmla="*/ 639679 h 722529"/>
              <a:gd name="T92" fmla="*/ 1088639 w 1288494"/>
              <a:gd name="T93" fmla="*/ 637734 h 722529"/>
              <a:gd name="T94" fmla="*/ 1029293 w 1288494"/>
              <a:gd name="T95" fmla="*/ 634818 h 722529"/>
              <a:gd name="T96" fmla="*/ 947573 w 1288494"/>
              <a:gd name="T97" fmla="*/ 628013 h 722529"/>
              <a:gd name="T98" fmla="*/ 911576 w 1288494"/>
              <a:gd name="T99" fmla="*/ 621208 h 722529"/>
              <a:gd name="T100" fmla="*/ 807479 w 1288494"/>
              <a:gd name="T101" fmla="*/ 603710 h 722529"/>
              <a:gd name="T102" fmla="*/ 771484 w 1288494"/>
              <a:gd name="T103" fmla="*/ 596905 h 722529"/>
              <a:gd name="T104" fmla="*/ 709220 w 1288494"/>
              <a:gd name="T105" fmla="*/ 582322 h 722529"/>
              <a:gd name="T106" fmla="*/ 671279 w 1288494"/>
              <a:gd name="T107" fmla="*/ 573573 h 722529"/>
              <a:gd name="T108" fmla="*/ 633336 w 1288494"/>
              <a:gd name="T109" fmla="*/ 563852 h 722529"/>
              <a:gd name="T110" fmla="*/ 587611 w 1288494"/>
              <a:gd name="T111" fmla="*/ 549268 h 722529"/>
              <a:gd name="T112" fmla="*/ 554534 w 1288494"/>
              <a:gd name="T113" fmla="*/ 538574 h 722529"/>
              <a:gd name="T114" fmla="*/ 526321 w 1288494"/>
              <a:gd name="T115" fmla="*/ 528852 h 722529"/>
              <a:gd name="T116" fmla="*/ 494216 w 1288494"/>
              <a:gd name="T117" fmla="*/ 517187 h 722529"/>
              <a:gd name="T118" fmla="*/ 448491 w 1288494"/>
              <a:gd name="T119" fmla="*/ 498716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3" name="Content Placeholder 12"/>
          <p:cNvSpPr>
            <a:spLocks noGrp="1"/>
          </p:cNvSpPr>
          <p:nvPr>
            <p:ph sz="quarter" idx="13"/>
          </p:nvPr>
        </p:nvSpPr>
        <p:spPr>
          <a:xfrm>
            <a:off x="841248" y="2743199"/>
            <a:ext cx="3017520" cy="32461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9" name="Date Placeholder 6"/>
          <p:cNvSpPr>
            <a:spLocks noGrp="1"/>
          </p:cNvSpPr>
          <p:nvPr>
            <p:ph type="dt" sz="half" idx="15"/>
          </p:nvPr>
        </p:nvSpPr>
        <p:spPr/>
        <p:txBody>
          <a:bodyPr/>
          <a:lstStyle>
            <a:lvl1pPr>
              <a:defRPr/>
            </a:lvl1pPr>
          </a:lstStyle>
          <a:p>
            <a:pPr>
              <a:defRPr/>
            </a:pPr>
            <a:fld id="{D57C8E1A-BD44-4A1D-959B-DC3513F8125D}" type="datetimeFigureOut">
              <a:rPr lang="cs-CZ"/>
              <a:pPr>
                <a:defRPr/>
              </a:pPr>
              <a:t>27. 2. 2017</a:t>
            </a:fld>
            <a:endParaRPr lang="cs-CZ"/>
          </a:p>
        </p:txBody>
      </p:sp>
      <p:sp>
        <p:nvSpPr>
          <p:cNvPr id="10" name="Footer Placeholder 7"/>
          <p:cNvSpPr>
            <a:spLocks noGrp="1"/>
          </p:cNvSpPr>
          <p:nvPr>
            <p:ph type="ftr" sz="quarter" idx="16"/>
          </p:nvPr>
        </p:nvSpPr>
        <p:spPr/>
        <p:txBody>
          <a:bodyPr/>
          <a:lstStyle>
            <a:lvl1pPr>
              <a:defRPr/>
            </a:lvl1pPr>
          </a:lstStyle>
          <a:p>
            <a:pPr>
              <a:defRPr/>
            </a:pPr>
            <a:endParaRPr lang="cs-CZ"/>
          </a:p>
        </p:txBody>
      </p:sp>
      <p:sp>
        <p:nvSpPr>
          <p:cNvPr id="11" name="Slide Number Placeholder 8"/>
          <p:cNvSpPr>
            <a:spLocks noGrp="1"/>
          </p:cNvSpPr>
          <p:nvPr>
            <p:ph type="sldNum" sz="quarter" idx="17"/>
          </p:nvPr>
        </p:nvSpPr>
        <p:spPr/>
        <p:txBody>
          <a:bodyPr/>
          <a:lstStyle>
            <a:lvl1pPr>
              <a:defRPr/>
            </a:lvl1pPr>
          </a:lstStyle>
          <a:p>
            <a:pPr>
              <a:defRPr/>
            </a:pPr>
            <a:fld id="{2E6303ED-64E3-4E42-9128-B8202061BA72}" type="slidenum">
              <a:rPr lang="cs-CZ"/>
              <a:pPr>
                <a:defRPr/>
              </a:pPr>
              <a:t>‹#›</a:t>
            </a:fld>
            <a:endParaRPr lang="cs-CZ"/>
          </a:p>
        </p:txBody>
      </p:sp>
    </p:spTree>
    <p:extLst>
      <p:ext uri="{BB962C8B-B14F-4D97-AF65-F5344CB8AC3E}">
        <p14:creationId xmlns:p14="http://schemas.microsoft.com/office/powerpoint/2010/main" val="34879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3"/>
          <p:cNvSpPr>
            <a:spLocks noGrp="1"/>
          </p:cNvSpPr>
          <p:nvPr>
            <p:ph type="dt" sz="half" idx="10"/>
          </p:nvPr>
        </p:nvSpPr>
        <p:spPr/>
        <p:txBody>
          <a:bodyPr/>
          <a:lstStyle>
            <a:lvl1pPr>
              <a:defRPr/>
            </a:lvl1pPr>
          </a:lstStyle>
          <a:p>
            <a:pPr>
              <a:defRPr/>
            </a:pPr>
            <a:fld id="{DD87A8AC-A1B1-439B-BEA9-40B91E45FBEB}" type="datetimeFigureOut">
              <a:rPr lang="cs-CZ"/>
              <a:pPr>
                <a:defRPr/>
              </a:pPr>
              <a:t>27. 2. 2017</a:t>
            </a:fld>
            <a:endParaRPr lang="cs-CZ"/>
          </a:p>
        </p:txBody>
      </p:sp>
      <p:sp>
        <p:nvSpPr>
          <p:cNvPr id="4" name="Footer Placeholder 4"/>
          <p:cNvSpPr>
            <a:spLocks noGrp="1"/>
          </p:cNvSpPr>
          <p:nvPr>
            <p:ph type="ftr" sz="quarter" idx="11"/>
          </p:nvPr>
        </p:nvSpPr>
        <p:spPr/>
        <p:txBody>
          <a:bodyPr/>
          <a:lstStyle>
            <a:lvl1pPr>
              <a:defRPr/>
            </a:lvl1pPr>
          </a:lstStyle>
          <a:p>
            <a:pPr>
              <a:defRPr/>
            </a:pPr>
            <a:endParaRPr lang="cs-CZ"/>
          </a:p>
        </p:txBody>
      </p:sp>
      <p:sp>
        <p:nvSpPr>
          <p:cNvPr id="5" name="Slide Number Placeholder 5"/>
          <p:cNvSpPr>
            <a:spLocks noGrp="1"/>
          </p:cNvSpPr>
          <p:nvPr>
            <p:ph type="sldNum" sz="quarter" idx="12"/>
          </p:nvPr>
        </p:nvSpPr>
        <p:spPr/>
        <p:txBody>
          <a:bodyPr/>
          <a:lstStyle>
            <a:lvl1pPr>
              <a:defRPr/>
            </a:lvl1pPr>
          </a:lstStyle>
          <a:p>
            <a:pPr>
              <a:defRPr/>
            </a:pPr>
            <a:fld id="{027168E5-C048-4C88-B82B-1FB254E49A56}" type="slidenum">
              <a:rPr lang="cs-CZ"/>
              <a:pPr>
                <a:defRPr/>
              </a:pPr>
              <a:t>‹#›</a:t>
            </a:fld>
            <a:endParaRPr lang="cs-CZ"/>
          </a:p>
        </p:txBody>
      </p:sp>
    </p:spTree>
    <p:extLst>
      <p:ext uri="{BB962C8B-B14F-4D97-AF65-F5344CB8AC3E}">
        <p14:creationId xmlns:p14="http://schemas.microsoft.com/office/powerpoint/2010/main" val="250202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8D53C5-8AF2-4E48-8CBB-43728191D9A3}" type="datetimeFigureOut">
              <a:rPr lang="cs-CZ"/>
              <a:pPr>
                <a:defRPr/>
              </a:pPr>
              <a:t>27. 2. 2017</a:t>
            </a:fld>
            <a:endParaRPr lang="cs-CZ"/>
          </a:p>
        </p:txBody>
      </p:sp>
      <p:sp>
        <p:nvSpPr>
          <p:cNvPr id="3" name="Footer Placeholder 4"/>
          <p:cNvSpPr>
            <a:spLocks noGrp="1"/>
          </p:cNvSpPr>
          <p:nvPr>
            <p:ph type="ftr" sz="quarter" idx="11"/>
          </p:nvPr>
        </p:nvSpPr>
        <p:spPr/>
        <p:txBody>
          <a:bodyPr/>
          <a:lstStyle>
            <a:lvl1pPr>
              <a:defRPr/>
            </a:lvl1pPr>
          </a:lstStyle>
          <a:p>
            <a:pPr>
              <a:defRPr/>
            </a:pPr>
            <a:endParaRPr lang="cs-CZ"/>
          </a:p>
        </p:txBody>
      </p:sp>
      <p:sp>
        <p:nvSpPr>
          <p:cNvPr id="4" name="Slide Number Placeholder 5"/>
          <p:cNvSpPr>
            <a:spLocks noGrp="1"/>
          </p:cNvSpPr>
          <p:nvPr>
            <p:ph type="sldNum" sz="quarter" idx="12"/>
          </p:nvPr>
        </p:nvSpPr>
        <p:spPr/>
        <p:txBody>
          <a:bodyPr/>
          <a:lstStyle>
            <a:lvl1pPr>
              <a:defRPr/>
            </a:lvl1pPr>
          </a:lstStyle>
          <a:p>
            <a:pPr>
              <a:defRPr/>
            </a:pPr>
            <a:fld id="{4BC4AB4F-7CD8-4150-947C-303E94E8D10D}" type="slidenum">
              <a:rPr lang="cs-CZ"/>
              <a:pPr>
                <a:defRPr/>
              </a:pPr>
              <a:t>‹#›</a:t>
            </a:fld>
            <a:endParaRPr lang="cs-CZ"/>
          </a:p>
        </p:txBody>
      </p:sp>
    </p:spTree>
    <p:extLst>
      <p:ext uri="{BB962C8B-B14F-4D97-AF65-F5344CB8AC3E}">
        <p14:creationId xmlns:p14="http://schemas.microsoft.com/office/powerpoint/2010/main" val="3859516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cs-CZ" smtClean="0"/>
              <a:t>Kliknutím lze upravit styl.</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3"/>
          <p:cNvSpPr>
            <a:spLocks noGrp="1"/>
          </p:cNvSpPr>
          <p:nvPr>
            <p:ph type="dt" sz="half" idx="10"/>
          </p:nvPr>
        </p:nvSpPr>
        <p:spPr/>
        <p:txBody>
          <a:bodyPr/>
          <a:lstStyle>
            <a:lvl1pPr>
              <a:defRPr/>
            </a:lvl1pPr>
          </a:lstStyle>
          <a:p>
            <a:pPr>
              <a:defRPr/>
            </a:pPr>
            <a:fld id="{89118AD2-70DB-48D2-9A8F-2D3BEF63784E}" type="datetimeFigureOut">
              <a:rPr lang="cs-CZ"/>
              <a:pPr>
                <a:defRPr/>
              </a:pPr>
              <a:t>27. 2. 2017</a:t>
            </a:fld>
            <a:endParaRPr lang="cs-CZ"/>
          </a:p>
        </p:txBody>
      </p:sp>
      <p:sp>
        <p:nvSpPr>
          <p:cNvPr id="6" name="Footer Placeholder 4"/>
          <p:cNvSpPr>
            <a:spLocks noGrp="1"/>
          </p:cNvSpPr>
          <p:nvPr>
            <p:ph type="ftr" sz="quarter" idx="11"/>
          </p:nvPr>
        </p:nvSpPr>
        <p:spPr/>
        <p:txBody>
          <a:bodyPr/>
          <a:lstStyle>
            <a:lvl1pPr>
              <a:defRPr/>
            </a:lvl1pPr>
          </a:lstStyle>
          <a:p>
            <a:pPr>
              <a:defRPr/>
            </a:pPr>
            <a:endParaRPr lang="cs-CZ"/>
          </a:p>
        </p:txBody>
      </p:sp>
      <p:sp>
        <p:nvSpPr>
          <p:cNvPr id="7" name="Slide Number Placeholder 5"/>
          <p:cNvSpPr>
            <a:spLocks noGrp="1"/>
          </p:cNvSpPr>
          <p:nvPr>
            <p:ph type="sldNum" sz="quarter" idx="12"/>
          </p:nvPr>
        </p:nvSpPr>
        <p:spPr/>
        <p:txBody>
          <a:bodyPr/>
          <a:lstStyle>
            <a:lvl1pPr>
              <a:defRPr/>
            </a:lvl1pPr>
          </a:lstStyle>
          <a:p>
            <a:pPr>
              <a:defRPr/>
            </a:pPr>
            <a:fld id="{4C2C0678-101D-420B-A8B0-E2D2756BB1A6}" type="slidenum">
              <a:rPr lang="cs-CZ"/>
              <a:pPr>
                <a:defRPr/>
              </a:pPr>
              <a:t>‹#›</a:t>
            </a:fld>
            <a:endParaRPr lang="cs-CZ"/>
          </a:p>
        </p:txBody>
      </p:sp>
    </p:spTree>
    <p:extLst>
      <p:ext uri="{BB962C8B-B14F-4D97-AF65-F5344CB8AC3E}">
        <p14:creationId xmlns:p14="http://schemas.microsoft.com/office/powerpoint/2010/main" val="207825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5" name="Picture 7" descr="tap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
            <a:ext cx="2781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endParaRPr lang="en-US" noProof="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6" name="Date Placeholder 4"/>
          <p:cNvSpPr>
            <a:spLocks noGrp="1"/>
          </p:cNvSpPr>
          <p:nvPr>
            <p:ph type="dt" sz="half" idx="10"/>
          </p:nvPr>
        </p:nvSpPr>
        <p:spPr/>
        <p:txBody>
          <a:bodyPr/>
          <a:lstStyle>
            <a:lvl1pPr>
              <a:defRPr/>
            </a:lvl1pPr>
          </a:lstStyle>
          <a:p>
            <a:pPr>
              <a:defRPr/>
            </a:pPr>
            <a:fld id="{FEF1CA10-DF8B-4527-B456-AA17E641E92F}" type="datetimeFigureOut">
              <a:rPr lang="cs-CZ"/>
              <a:pPr>
                <a:defRPr/>
              </a:pPr>
              <a:t>27. 2. 2017</a:t>
            </a:fld>
            <a:endParaRPr lang="cs-CZ"/>
          </a:p>
        </p:txBody>
      </p:sp>
      <p:sp>
        <p:nvSpPr>
          <p:cNvPr id="7" name="Footer Placeholder 5"/>
          <p:cNvSpPr>
            <a:spLocks noGrp="1"/>
          </p:cNvSpPr>
          <p:nvPr>
            <p:ph type="ftr" sz="quarter" idx="11"/>
          </p:nvPr>
        </p:nvSpPr>
        <p:spPr/>
        <p:txBody>
          <a:bodyPr/>
          <a:lstStyle>
            <a:lvl1pPr>
              <a:defRPr/>
            </a:lvl1pPr>
          </a:lstStyle>
          <a:p>
            <a:pPr>
              <a:defRPr/>
            </a:pPr>
            <a:endParaRPr lang="cs-CZ"/>
          </a:p>
        </p:txBody>
      </p:sp>
      <p:sp>
        <p:nvSpPr>
          <p:cNvPr id="8" name="Slide Number Placeholder 6"/>
          <p:cNvSpPr>
            <a:spLocks noGrp="1"/>
          </p:cNvSpPr>
          <p:nvPr>
            <p:ph type="sldNum" sz="quarter" idx="12"/>
          </p:nvPr>
        </p:nvSpPr>
        <p:spPr/>
        <p:txBody>
          <a:bodyPr/>
          <a:lstStyle>
            <a:lvl1pPr>
              <a:defRPr/>
            </a:lvl1pPr>
          </a:lstStyle>
          <a:p>
            <a:pPr>
              <a:defRPr/>
            </a:pPr>
            <a:fld id="{D0E38D21-3650-443C-9F4D-9AB78CD674AF}" type="slidenum">
              <a:rPr lang="cs-CZ"/>
              <a:pPr>
                <a:defRPr/>
              </a:pPr>
              <a:t>‹#›</a:t>
            </a:fld>
            <a:endParaRPr lang="cs-CZ"/>
          </a:p>
        </p:txBody>
      </p:sp>
    </p:spTree>
    <p:extLst>
      <p:ext uri="{BB962C8B-B14F-4D97-AF65-F5344CB8AC3E}">
        <p14:creationId xmlns:p14="http://schemas.microsoft.com/office/powerpoint/2010/main" val="367261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6" descr="Interior-Overlay.png"/>
          <p:cNvPicPr>
            <a:picLocks noChangeAspect="1"/>
          </p:cNvPicPr>
          <p:nvPr/>
        </p:nvPicPr>
        <p:blipFill>
          <a:blip r:embed="rId14">
            <a:lum brigh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550863" y="436563"/>
            <a:ext cx="80422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Kliknutím lze upravit styl.</a:t>
            </a:r>
            <a:endParaRPr lang="en-US" altLang="cs-CZ" smtClean="0"/>
          </a:p>
        </p:txBody>
      </p:sp>
      <p:sp>
        <p:nvSpPr>
          <p:cNvPr id="1028" name="Text Placeholder 2"/>
          <p:cNvSpPr>
            <a:spLocks noGrp="1"/>
          </p:cNvSpPr>
          <p:nvPr>
            <p:ph type="body" idx="1"/>
          </p:nvPr>
        </p:nvSpPr>
        <p:spPr bwMode="auto">
          <a:xfrm>
            <a:off x="838200" y="2038350"/>
            <a:ext cx="74676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Kliknutím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endParaRPr lang="en-US" altLang="cs-CZ" smtClean="0"/>
          </a:p>
        </p:txBody>
      </p:sp>
      <p:sp>
        <p:nvSpPr>
          <p:cNvPr id="4" name="Date Placeholder 3"/>
          <p:cNvSpPr>
            <a:spLocks noGrp="1"/>
          </p:cNvSpPr>
          <p:nvPr>
            <p:ph type="dt" sz="half" idx="2"/>
          </p:nvPr>
        </p:nvSpPr>
        <p:spPr>
          <a:xfrm>
            <a:off x="550863" y="6148388"/>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pPr>
              <a:defRPr/>
            </a:pPr>
            <a:fld id="{C18C5D74-0A41-4217-90F8-AFA00A6ECB5D}" type="datetimeFigureOut">
              <a:rPr lang="cs-CZ"/>
              <a:pPr>
                <a:defRPr/>
              </a:pPr>
              <a:t>27. 2. 2017</a:t>
            </a:fld>
            <a:endParaRPr lang="cs-CZ"/>
          </a:p>
        </p:txBody>
      </p:sp>
      <p:sp>
        <p:nvSpPr>
          <p:cNvPr id="5" name="Footer Placeholder 4"/>
          <p:cNvSpPr>
            <a:spLocks noGrp="1"/>
          </p:cNvSpPr>
          <p:nvPr>
            <p:ph type="ftr" sz="quarter" idx="3"/>
          </p:nvPr>
        </p:nvSpPr>
        <p:spPr>
          <a:xfrm>
            <a:off x="3124200" y="6148388"/>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pPr>
              <a:defRPr/>
            </a:pPr>
            <a:endParaRPr lang="cs-CZ"/>
          </a:p>
        </p:txBody>
      </p:sp>
      <p:sp>
        <p:nvSpPr>
          <p:cNvPr id="6" name="Slide Number Placeholder 5"/>
          <p:cNvSpPr>
            <a:spLocks noGrp="1"/>
          </p:cNvSpPr>
          <p:nvPr>
            <p:ph type="sldNum" sz="quarter" idx="4"/>
          </p:nvPr>
        </p:nvSpPr>
        <p:spPr>
          <a:xfrm>
            <a:off x="6459538" y="6148388"/>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pPr>
              <a:defRPr/>
            </a:pPr>
            <a:fld id="{4CB6BA37-78FB-4916-AF4C-4CD9354D0A5B}"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97" r:id="rId1"/>
    <p:sldLayoutId id="2147483689" r:id="rId2"/>
    <p:sldLayoutId id="2147483690" r:id="rId3"/>
    <p:sldLayoutId id="2147483691" r:id="rId4"/>
    <p:sldLayoutId id="2147483698" r:id="rId5"/>
    <p:sldLayoutId id="2147483692" r:id="rId6"/>
    <p:sldLayoutId id="2147483693" r:id="rId7"/>
    <p:sldLayoutId id="2147483694" r:id="rId8"/>
    <p:sldLayoutId id="2147483699" r:id="rId9"/>
    <p:sldLayoutId id="2147483695" r:id="rId10"/>
    <p:sldLayoutId id="2147483696" r:id="rId11"/>
  </p:sldLayoutIdLst>
  <p:txStyles>
    <p:titleStyle>
      <a:lvl1pPr algn="ctr" defTabSz="457200" rtl="0" eaLnBrk="0" fontAlgn="base" hangingPunct="0">
        <a:spcBef>
          <a:spcPct val="0"/>
        </a:spcBef>
        <a:spcAft>
          <a:spcPct val="0"/>
        </a:spcAft>
        <a:defRPr sz="4800" kern="1200">
          <a:solidFill>
            <a:srgbClr val="262626"/>
          </a:solidFill>
          <a:latin typeface="+mj-lt"/>
          <a:ea typeface="+mj-ea"/>
          <a:cs typeface="+mj-cs"/>
        </a:defRPr>
      </a:lvl1pPr>
      <a:lvl2pPr algn="ctr" defTabSz="457200" rtl="0" eaLnBrk="0" fontAlgn="base" hangingPunct="0">
        <a:spcBef>
          <a:spcPct val="0"/>
        </a:spcBef>
        <a:spcAft>
          <a:spcPct val="0"/>
        </a:spcAft>
        <a:defRPr sz="4800">
          <a:solidFill>
            <a:srgbClr val="262626"/>
          </a:solidFill>
          <a:latin typeface="Cambria" pitchFamily="18" charset="0"/>
        </a:defRPr>
      </a:lvl2pPr>
      <a:lvl3pPr algn="ctr" defTabSz="457200" rtl="0" eaLnBrk="0" fontAlgn="base" hangingPunct="0">
        <a:spcBef>
          <a:spcPct val="0"/>
        </a:spcBef>
        <a:spcAft>
          <a:spcPct val="0"/>
        </a:spcAft>
        <a:defRPr sz="4800">
          <a:solidFill>
            <a:srgbClr val="262626"/>
          </a:solidFill>
          <a:latin typeface="Cambria" pitchFamily="18" charset="0"/>
        </a:defRPr>
      </a:lvl3pPr>
      <a:lvl4pPr algn="ctr" defTabSz="457200" rtl="0" eaLnBrk="0" fontAlgn="base" hangingPunct="0">
        <a:spcBef>
          <a:spcPct val="0"/>
        </a:spcBef>
        <a:spcAft>
          <a:spcPct val="0"/>
        </a:spcAft>
        <a:defRPr sz="4800">
          <a:solidFill>
            <a:srgbClr val="262626"/>
          </a:solidFill>
          <a:latin typeface="Cambria" pitchFamily="18" charset="0"/>
        </a:defRPr>
      </a:lvl4pPr>
      <a:lvl5pPr algn="ctr" defTabSz="457200" rtl="0" eaLnBrk="0" fontAlgn="base" hangingPunct="0">
        <a:spcBef>
          <a:spcPct val="0"/>
        </a:spcBef>
        <a:spcAft>
          <a:spcPct val="0"/>
        </a:spcAft>
        <a:defRPr sz="4800">
          <a:solidFill>
            <a:srgbClr val="262626"/>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mn-lt"/>
          <a:ea typeface="+mn-ea"/>
          <a:cs typeface="+mn-cs"/>
        </a:defRPr>
      </a:lvl1pPr>
      <a:lvl2pPr marL="557213" indent="-228600" algn="l" defTabSz="457200"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mn-lt"/>
          <a:ea typeface="+mn-ea"/>
          <a:cs typeface="+mn-cs"/>
        </a:defRPr>
      </a:lvl2pPr>
      <a:lvl3pPr marL="822325" indent="-182563" algn="l" defTabSz="457200" rtl="0" eaLnBrk="0" fontAlgn="base" hangingPunct="0">
        <a:spcBef>
          <a:spcPct val="20000"/>
        </a:spcBef>
        <a:spcAft>
          <a:spcPct val="0"/>
        </a:spcAft>
        <a:buClr>
          <a:schemeClr val="accent1"/>
        </a:buClr>
        <a:buSzPct val="95000"/>
        <a:buFont typeface="Rage Italic" pitchFamily="66" charset="0"/>
        <a:buChar char="0"/>
        <a:defRPr sz="2000" kern="1200">
          <a:solidFill>
            <a:srgbClr val="404040"/>
          </a:solidFill>
          <a:latin typeface="+mn-lt"/>
          <a:ea typeface="+mn-ea"/>
          <a:cs typeface="+mn-cs"/>
        </a:defRPr>
      </a:lvl3pPr>
      <a:lvl4pPr marL="1096963" indent="-182563" algn="l" defTabSz="457200" rtl="0" eaLnBrk="0" fontAlgn="base" hangingPunct="0">
        <a:spcBef>
          <a:spcPct val="20000"/>
        </a:spcBef>
        <a:spcAft>
          <a:spcPct val="0"/>
        </a:spcAft>
        <a:buClr>
          <a:schemeClr val="accent1"/>
        </a:buClr>
        <a:buSzPct val="95000"/>
        <a:buFont typeface="Rage Italic" pitchFamily="66" charset="0"/>
        <a:buChar char="0"/>
        <a:defRPr sz="1600" kern="1200">
          <a:solidFill>
            <a:srgbClr val="404040"/>
          </a:solidFill>
          <a:latin typeface="+mn-lt"/>
          <a:ea typeface="+mn-ea"/>
          <a:cs typeface="+mn-cs"/>
        </a:defRPr>
      </a:lvl4pPr>
      <a:lvl5pPr marL="1416050" indent="-182563" algn="l" defTabSz="457200" rtl="0" eaLnBrk="0" fontAlgn="base" hangingPunct="0">
        <a:spcBef>
          <a:spcPct val="20000"/>
        </a:spcBef>
        <a:spcAft>
          <a:spcPct val="0"/>
        </a:spcAft>
        <a:buClr>
          <a:schemeClr val="accent1"/>
        </a:buClr>
        <a:buSzPct val="95000"/>
        <a:buFont typeface="Rage Italic" pitchFamily="66" charset="0"/>
        <a:buChar char="0"/>
        <a:defRPr sz="1400" kern="1200">
          <a:solidFill>
            <a:srgbClr val="404040"/>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a:xfrm rot="360000">
            <a:off x="3340100" y="3016250"/>
            <a:ext cx="4846638" cy="1598613"/>
          </a:xfrm>
        </p:spPr>
        <p:txBody>
          <a:bodyPr rtlCol="0">
            <a:noAutofit/>
          </a:bodyPr>
          <a:lstStyle/>
          <a:p>
            <a:pPr eaLnBrk="1" fontAlgn="auto" hangingPunct="1">
              <a:spcAft>
                <a:spcPts val="0"/>
              </a:spcAft>
              <a:defRPr/>
            </a:pPr>
            <a:r>
              <a:rPr lang="cs-CZ" sz="3600" dirty="0" smtClean="0"/>
              <a:t>Teorie neziskového sektoru/neziskové organizace</a:t>
            </a:r>
          </a:p>
        </p:txBody>
      </p:sp>
      <p:sp>
        <p:nvSpPr>
          <p:cNvPr id="5123" name="Podnadpis 2"/>
          <p:cNvSpPr>
            <a:spLocks noGrp="1"/>
          </p:cNvSpPr>
          <p:nvPr>
            <p:ph type="subTitle" idx="1"/>
          </p:nvPr>
        </p:nvSpPr>
        <p:spPr>
          <a:xfrm rot="360000">
            <a:off x="3200400" y="4767263"/>
            <a:ext cx="4837113" cy="1039812"/>
          </a:xfrm>
        </p:spPr>
        <p:txBody>
          <a:bodyPr/>
          <a:lstStyle/>
          <a:p>
            <a:pPr eaLnBrk="1" hangingPunct="1">
              <a:buFont typeface="Arial" charset="0"/>
              <a:buNone/>
            </a:pPr>
            <a:r>
              <a:rPr lang="cs-CZ" altLang="cs-CZ" dirty="0" smtClean="0"/>
              <a:t>Prezentující: Marek Vyskočil</a:t>
            </a:r>
          </a:p>
          <a:p>
            <a:pPr eaLnBrk="1" hangingPunct="1">
              <a:buFont typeface="Arial" charset="0"/>
              <a:buNone/>
            </a:pPr>
            <a:r>
              <a:rPr lang="cs-CZ" altLang="cs-CZ" dirty="0" smtClean="0"/>
              <a:t>Co-autor: Vladimír </a:t>
            </a:r>
            <a:r>
              <a:rPr lang="cs-CZ" altLang="cs-CZ" dirty="0" err="1" smtClean="0"/>
              <a:t>Hyánek</a:t>
            </a:r>
            <a:endParaRPr lang="cs-CZ" altLang="cs-CZ"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eaLnBrk="1" hangingPunct="1"/>
            <a:r>
              <a:rPr lang="cs-CZ" altLang="cs-CZ" dirty="0" smtClean="0"/>
              <a:t>Ad Teorie vzájemné závislosti</a:t>
            </a:r>
            <a:br>
              <a:rPr lang="cs-CZ" altLang="cs-CZ" dirty="0" smtClean="0"/>
            </a:br>
            <a:endParaRPr lang="cs-CZ" altLang="cs-CZ" dirty="0" smtClean="0"/>
          </a:p>
        </p:txBody>
      </p:sp>
      <p:sp>
        <p:nvSpPr>
          <p:cNvPr id="11267" name="Zástupný symbol pro obsah 2"/>
          <p:cNvSpPr>
            <a:spLocks noGrp="1"/>
          </p:cNvSpPr>
          <p:nvPr>
            <p:ph idx="1"/>
          </p:nvPr>
        </p:nvSpPr>
        <p:spPr/>
        <p:txBody>
          <a:bodyPr/>
          <a:lstStyle/>
          <a:p>
            <a:pPr eaLnBrk="1" hangingPunct="1"/>
            <a:r>
              <a:rPr lang="cs-CZ" altLang="cs-CZ" dirty="0" err="1" smtClean="0"/>
              <a:t>Salamon</a:t>
            </a:r>
            <a:r>
              <a:rPr lang="cs-CZ" altLang="cs-CZ" dirty="0" smtClean="0"/>
              <a:t> a </a:t>
            </a:r>
            <a:r>
              <a:rPr lang="cs-CZ" altLang="cs-CZ" dirty="0" err="1" smtClean="0"/>
              <a:t>Anheier</a:t>
            </a:r>
            <a:r>
              <a:rPr lang="cs-CZ" altLang="cs-CZ" dirty="0" smtClean="0"/>
              <a:t> předpokládají, že NO dokáží v mnoha případech reagovat na lidské potřeby pružněji než stát. Ten pak může využít výsledků práce NO</a:t>
            </a:r>
          </a:p>
          <a:p>
            <a:pPr eaLnBrk="1" hangingPunct="1"/>
            <a:r>
              <a:rPr lang="cs-CZ" altLang="cs-CZ" dirty="0" smtClean="0"/>
              <a:t>NO často získávají veřejnou podporu nebo zájem veřejnosti o určité problémy. To může být pro státní instituce užitečné</a:t>
            </a:r>
          </a:p>
          <a:p>
            <a:pPr eaLnBrk="1" hangingPunct="1"/>
            <a:r>
              <a:rPr lang="cs-CZ" altLang="cs-CZ" dirty="0" smtClean="0"/>
              <a:t>Stát i NO </a:t>
            </a:r>
            <a:r>
              <a:rPr lang="cs-CZ" altLang="cs-CZ" dirty="0" smtClean="0"/>
              <a:t>ale </a:t>
            </a:r>
            <a:r>
              <a:rPr lang="cs-CZ" altLang="cs-CZ" b="1" dirty="0" smtClean="0"/>
              <a:t>selhávají</a:t>
            </a:r>
            <a:endParaRPr lang="cs-CZ" altLang="cs-CZ" b="1" dirty="0" smtClean="0"/>
          </a:p>
          <a:p>
            <a:pPr eaLnBrk="1" hangingPunct="1"/>
            <a:endParaRPr lang="cs-CZ" altLang="cs-CZ"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a:xfrm>
            <a:off x="539552" y="116632"/>
            <a:ext cx="8042275" cy="1443037"/>
          </a:xfrm>
        </p:spPr>
        <p:txBody>
          <a:bodyPr/>
          <a:lstStyle/>
          <a:p>
            <a:pPr algn="l" eaLnBrk="1" hangingPunct="1"/>
            <a:r>
              <a:rPr lang="cs-CZ" altLang="cs-CZ" dirty="0"/>
              <a:t>Selhávání NO</a:t>
            </a:r>
          </a:p>
        </p:txBody>
      </p:sp>
      <p:sp>
        <p:nvSpPr>
          <p:cNvPr id="3" name="Zástupný symbol pro obsah 2"/>
          <p:cNvSpPr>
            <a:spLocks noGrp="1"/>
          </p:cNvSpPr>
          <p:nvPr>
            <p:ph idx="1"/>
          </p:nvPr>
        </p:nvSpPr>
        <p:spPr>
          <a:xfrm>
            <a:off x="838200" y="1484784"/>
            <a:ext cx="7467600" cy="4824536"/>
          </a:xfrm>
        </p:spPr>
        <p:txBody>
          <a:bodyPr>
            <a:normAutofit lnSpcReduction="10000"/>
          </a:bodyPr>
          <a:lstStyle/>
          <a:p>
            <a:pPr eaLnBrk="1" hangingPunct="1">
              <a:lnSpc>
                <a:spcPct val="80000"/>
              </a:lnSpc>
              <a:buFont typeface="Arial" charset="0"/>
              <a:buNone/>
            </a:pPr>
            <a:r>
              <a:rPr lang="cs-CZ" altLang="en-US" sz="1700" b="1" dirty="0" smtClean="0"/>
              <a:t>     </a:t>
            </a:r>
            <a:r>
              <a:rPr lang="cs-CZ" altLang="en-US" sz="2000" b="1" dirty="0" smtClean="0"/>
              <a:t>Filantropická </a:t>
            </a:r>
            <a:r>
              <a:rPr lang="cs-CZ" altLang="en-US" sz="2000" b="1" dirty="0" smtClean="0"/>
              <a:t>nedostatečnost</a:t>
            </a:r>
            <a:endParaRPr lang="cs-CZ" altLang="en-US" sz="2000" b="1" dirty="0" smtClean="0"/>
          </a:p>
          <a:p>
            <a:pPr eaLnBrk="1" hangingPunct="1">
              <a:lnSpc>
                <a:spcPct val="80000"/>
              </a:lnSpc>
              <a:buFont typeface="Arial" charset="0"/>
              <a:buChar char="•"/>
            </a:pPr>
            <a:r>
              <a:rPr lang="cs-CZ" altLang="en-US" sz="2000" dirty="0" smtClean="0"/>
              <a:t>Problémem </a:t>
            </a:r>
            <a:r>
              <a:rPr lang="cs-CZ" altLang="en-US" sz="2000" dirty="0" smtClean="0"/>
              <a:t>při vytváření zdrojů pro aktivity NO je nedostatek lidských i materiálních zdrojů (hlavně v období ekonomické recese). </a:t>
            </a:r>
          </a:p>
          <a:p>
            <a:pPr eaLnBrk="1" hangingPunct="1">
              <a:lnSpc>
                <a:spcPct val="80000"/>
              </a:lnSpc>
              <a:buFont typeface="Arial" charset="0"/>
              <a:buChar char="•"/>
            </a:pPr>
            <a:r>
              <a:rPr lang="cs-CZ" altLang="en-US" sz="2000" dirty="0" smtClean="0"/>
              <a:t>NO se rovněž musejí vypořádat s problémem černého pasažéra. Donátoři čelí riziku, že jejich příspěvek sníží příspěvky jiných osob. Mnozí lidé profitují z kolektivních statků poskytovaných NO bez ohledu na to, zda přispěli. </a:t>
            </a:r>
          </a:p>
          <a:p>
            <a:pPr eaLnBrk="1" hangingPunct="1">
              <a:lnSpc>
                <a:spcPct val="80000"/>
              </a:lnSpc>
              <a:buFont typeface="Arial" charset="0"/>
              <a:buChar char="•"/>
            </a:pPr>
            <a:r>
              <a:rPr lang="cs-CZ" altLang="en-US" sz="2000" dirty="0" smtClean="0"/>
              <a:t>Navíc berou donátoři v úvahu spíše vlastní užitek z darování než užitky ostatních, které jim z příspěvku poplynou. </a:t>
            </a:r>
          </a:p>
          <a:p>
            <a:pPr lvl="1" eaLnBrk="1" hangingPunct="1">
              <a:lnSpc>
                <a:spcPct val="80000"/>
              </a:lnSpc>
              <a:buFont typeface="Arial" charset="0"/>
              <a:buChar char="–"/>
            </a:pPr>
            <a:r>
              <a:rPr lang="cs-CZ" altLang="en-US" sz="2000" dirty="0" err="1" smtClean="0"/>
              <a:t>Steinberg</a:t>
            </a:r>
            <a:r>
              <a:rPr lang="cs-CZ" altLang="en-US" sz="2000" dirty="0" smtClean="0"/>
              <a:t> se domnívá, že nejde o zásadní překážky pro NO. Podle něj mají NO potenciál a prostředky na to, aby zmíněné problémy překonaly. Přesto, jak uvádí Frič, musejí NO na některé své aktivity jednoduše rezignovat. </a:t>
            </a:r>
          </a:p>
          <a:p>
            <a:pPr eaLnBrk="1" hangingPunct="1">
              <a:lnSpc>
                <a:spcPct val="80000"/>
              </a:lnSpc>
              <a:buFont typeface="Arial" charset="0"/>
              <a:buChar char="•"/>
            </a:pPr>
            <a:r>
              <a:rPr lang="cs-CZ" altLang="en-US" sz="2000" dirty="0" err="1" smtClean="0"/>
              <a:t>Viz.POWELL</a:t>
            </a:r>
            <a:r>
              <a:rPr lang="cs-CZ" altLang="en-US" sz="2000" dirty="0" smtClean="0"/>
              <a:t> W.W.,STEINBERG, R.</a:t>
            </a:r>
            <a:r>
              <a:rPr lang="cs-CZ" altLang="en-US" sz="2000" i="1" dirty="0" smtClean="0"/>
              <a:t>:</a:t>
            </a:r>
            <a:r>
              <a:rPr lang="cs-CZ" altLang="en-US" sz="2000" i="1" dirty="0" err="1" smtClean="0"/>
              <a:t>The</a:t>
            </a:r>
            <a:r>
              <a:rPr lang="cs-CZ" altLang="en-US" sz="2000" i="1" dirty="0" smtClean="0"/>
              <a:t> </a:t>
            </a:r>
            <a:r>
              <a:rPr lang="cs-CZ" altLang="en-US" sz="2000" i="1" dirty="0" err="1" smtClean="0"/>
              <a:t>Nonprofit</a:t>
            </a:r>
            <a:r>
              <a:rPr lang="cs-CZ" altLang="en-US" sz="2000" i="1" dirty="0" smtClean="0"/>
              <a:t> </a:t>
            </a:r>
            <a:r>
              <a:rPr lang="cs-CZ" altLang="en-US" sz="2000" i="1" dirty="0" err="1" smtClean="0"/>
              <a:t>Sector</a:t>
            </a:r>
            <a:r>
              <a:rPr lang="cs-CZ" altLang="en-US" sz="2000" i="1" dirty="0" smtClean="0"/>
              <a:t>, a </a:t>
            </a:r>
            <a:r>
              <a:rPr lang="cs-CZ" altLang="en-US" sz="2000" i="1" dirty="0" err="1" smtClean="0"/>
              <a:t>Research</a:t>
            </a:r>
            <a:r>
              <a:rPr lang="cs-CZ" altLang="en-US" sz="2000" i="1" dirty="0" smtClean="0"/>
              <a:t> Handbook., </a:t>
            </a:r>
            <a:r>
              <a:rPr lang="cs-CZ" altLang="en-US" sz="2000" dirty="0" smtClean="0"/>
              <a:t>s. 125</a:t>
            </a:r>
          </a:p>
          <a:p>
            <a:pPr eaLnBrk="1" hangingPunct="1">
              <a:lnSpc>
                <a:spcPct val="80000"/>
              </a:lnSpc>
              <a:buFont typeface="Arial" charset="0"/>
              <a:buChar char="•"/>
            </a:pPr>
            <a:r>
              <a:rPr lang="cs-CZ" altLang="en-US" sz="2000" dirty="0" smtClean="0"/>
              <a:t>Viz. FRIČ P., GOULLI, R</a:t>
            </a:r>
            <a:r>
              <a:rPr lang="cs-CZ" altLang="en-US" sz="2000" i="1" dirty="0" smtClean="0"/>
              <a:t>. Neziskový sektor v ČR: výsledky mezinárodního srovnávacího projektu John </a:t>
            </a:r>
            <a:r>
              <a:rPr lang="cs-CZ" altLang="en-US" sz="2000" i="1" dirty="0" err="1" smtClean="0"/>
              <a:t>Hopkins</a:t>
            </a:r>
            <a:r>
              <a:rPr lang="cs-CZ" altLang="en-US" sz="2000" i="1" dirty="0" smtClean="0"/>
              <a:t> University</a:t>
            </a:r>
            <a:r>
              <a:rPr lang="cs-CZ" altLang="en-US" sz="2000" dirty="0" smtClean="0"/>
              <a:t> s.78</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1700808"/>
            <a:ext cx="7467600" cy="4288830"/>
          </a:xfrm>
        </p:spPr>
        <p:txBody>
          <a:bodyPr>
            <a:normAutofit/>
          </a:bodyPr>
          <a:lstStyle/>
          <a:p>
            <a:pPr eaLnBrk="1" hangingPunct="1">
              <a:lnSpc>
                <a:spcPct val="80000"/>
              </a:lnSpc>
              <a:buFont typeface="Arial" charset="0"/>
              <a:buNone/>
            </a:pPr>
            <a:r>
              <a:rPr lang="cs-CZ" altLang="en-US" sz="2200" b="1" dirty="0" smtClean="0"/>
              <a:t>Filantropický </a:t>
            </a:r>
            <a:r>
              <a:rPr lang="cs-CZ" altLang="en-US" sz="2200" b="1" dirty="0" smtClean="0"/>
              <a:t>amatérismus </a:t>
            </a:r>
            <a:endParaRPr lang="cs-CZ" altLang="en-US" sz="2200" b="1" dirty="0" smtClean="0"/>
          </a:p>
          <a:p>
            <a:pPr eaLnBrk="1" hangingPunct="1">
              <a:lnSpc>
                <a:spcPct val="80000"/>
              </a:lnSpc>
              <a:buFont typeface="Arial" charset="0"/>
              <a:buChar char="•"/>
            </a:pPr>
            <a:r>
              <a:rPr lang="cs-CZ" altLang="en-US" sz="2200" dirty="0" smtClean="0"/>
              <a:t>Na nedostatek odborně fundovaných lidských zdrojů poukazují i samotné NO. </a:t>
            </a:r>
          </a:p>
          <a:p>
            <a:pPr eaLnBrk="1" hangingPunct="1">
              <a:lnSpc>
                <a:spcPct val="80000"/>
              </a:lnSpc>
              <a:buFont typeface="Arial" charset="0"/>
              <a:buChar char="•"/>
            </a:pPr>
            <a:r>
              <a:rPr lang="cs-CZ" altLang="en-US" sz="2200" dirty="0" err="1" smtClean="0"/>
              <a:t>Hansmann</a:t>
            </a:r>
            <a:r>
              <a:rPr lang="cs-CZ" altLang="en-US" sz="2200" dirty="0" smtClean="0"/>
              <a:t>: Absence ziskového motivu ovlivňuje snahu produkovat při nejnižších nákladech. To může vést k menší efektivitě NO oproti tržním firmám, ale na druhou stranu se předpokládá, že NO operují efektivněji než státní instituce. </a:t>
            </a:r>
          </a:p>
          <a:p>
            <a:pPr lvl="1" eaLnBrk="1" hangingPunct="1">
              <a:lnSpc>
                <a:spcPct val="80000"/>
              </a:lnSpc>
              <a:buFont typeface="Arial" charset="0"/>
              <a:buChar char="–"/>
            </a:pPr>
            <a:r>
              <a:rPr lang="cs-CZ" altLang="en-US" sz="2000" dirty="0" smtClean="0"/>
              <a:t>Viz </a:t>
            </a:r>
            <a:r>
              <a:rPr lang="cs-CZ" altLang="en-US" sz="2000" dirty="0" smtClean="0"/>
              <a:t>FRIČ P., GOULLI, R</a:t>
            </a:r>
            <a:r>
              <a:rPr lang="cs-CZ" altLang="en-US" sz="2000" i="1" dirty="0" smtClean="0"/>
              <a:t>. Neziskový sektor v ČR: výsledky mezinárodního srovnávacího projektu John </a:t>
            </a:r>
            <a:r>
              <a:rPr lang="cs-CZ" altLang="en-US" sz="2000" i="1" dirty="0" err="1" smtClean="0"/>
              <a:t>Hopkins</a:t>
            </a:r>
            <a:r>
              <a:rPr lang="cs-CZ" altLang="en-US" sz="2000" i="1" dirty="0" smtClean="0"/>
              <a:t> University</a:t>
            </a:r>
            <a:r>
              <a:rPr lang="cs-CZ" altLang="en-US" sz="2000" dirty="0" smtClean="0"/>
              <a:t>, s.78</a:t>
            </a:r>
          </a:p>
          <a:p>
            <a:pPr eaLnBrk="1" hangingPunct="1">
              <a:lnSpc>
                <a:spcPct val="80000"/>
              </a:lnSpc>
              <a:buFont typeface="Arial" charset="0"/>
              <a:buChar char="•"/>
            </a:pPr>
            <a:endParaRPr lang="cs-CZ" altLang="en-US" sz="2200" dirty="0" smtClean="0"/>
          </a:p>
        </p:txBody>
      </p:sp>
      <p:sp>
        <p:nvSpPr>
          <p:cNvPr id="4" name="Nadpis 1"/>
          <p:cNvSpPr>
            <a:spLocks noGrp="1"/>
          </p:cNvSpPr>
          <p:nvPr>
            <p:ph type="title"/>
          </p:nvPr>
        </p:nvSpPr>
        <p:spPr>
          <a:xfrm>
            <a:off x="539552" y="116632"/>
            <a:ext cx="8042275" cy="1443037"/>
          </a:xfrm>
        </p:spPr>
        <p:txBody>
          <a:bodyPr/>
          <a:lstStyle/>
          <a:p>
            <a:pPr algn="l" eaLnBrk="1" hangingPunct="1"/>
            <a:r>
              <a:rPr lang="cs-CZ" altLang="cs-CZ" dirty="0"/>
              <a:t>Selhávání NO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1700808"/>
            <a:ext cx="7467600" cy="4288830"/>
          </a:xfrm>
        </p:spPr>
        <p:txBody>
          <a:bodyPr rtlCol="0">
            <a:normAutofit fontScale="92500" lnSpcReduction="10000"/>
          </a:bodyPr>
          <a:lstStyle/>
          <a:p>
            <a:pPr eaLnBrk="1" fontAlgn="auto" hangingPunct="1">
              <a:spcAft>
                <a:spcPts val="0"/>
              </a:spcAft>
              <a:buFont typeface="Arial" pitchFamily="34" charset="0"/>
              <a:buNone/>
              <a:defRPr/>
            </a:pPr>
            <a:r>
              <a:rPr lang="cs-CZ" b="1" dirty="0" smtClean="0">
                <a:solidFill>
                  <a:schemeClr val="tx1">
                    <a:lumMod val="75000"/>
                    <a:lumOff val="25000"/>
                  </a:schemeClr>
                </a:solidFill>
              </a:rPr>
              <a:t>Filantropický </a:t>
            </a:r>
            <a:r>
              <a:rPr lang="cs-CZ" b="1" dirty="0" smtClean="0">
                <a:solidFill>
                  <a:schemeClr val="tx1">
                    <a:lumMod val="75000"/>
                    <a:lumOff val="25000"/>
                  </a:schemeClr>
                </a:solidFill>
              </a:rPr>
              <a:t>paternalismus</a:t>
            </a:r>
            <a:endParaRPr lang="cs-CZ" b="1" dirty="0" smtClean="0">
              <a:solidFill>
                <a:schemeClr val="tx1">
                  <a:lumMod val="75000"/>
                  <a:lumOff val="25000"/>
                </a:schemeClr>
              </a:solidFill>
            </a:endParaRPr>
          </a:p>
          <a:p>
            <a:pPr eaLnBrk="1" fontAlgn="auto" hangingPunct="1">
              <a:spcAft>
                <a:spcPts val="0"/>
              </a:spcAft>
              <a:buFont typeface="Arial" pitchFamily="34" charset="0"/>
              <a:buChar char="•"/>
              <a:defRPr/>
            </a:pPr>
            <a:r>
              <a:rPr lang="cs-CZ" dirty="0" smtClean="0">
                <a:solidFill>
                  <a:schemeClr val="tx1">
                    <a:lumMod val="75000"/>
                    <a:lumOff val="25000"/>
                  </a:schemeClr>
                </a:solidFill>
              </a:rPr>
              <a:t>Vzniká v situaci, kdy jednání NO reflektuje vlastní preference před potřebami klientů. Pramení z pocitu lepší informovanosti a uvědomělosti o potřebách druhých, než mají oni sami. Toto chování ale nepodporuje samostatnost, ani sebedůvěru osob, na které je činnost NO zaměřena. </a:t>
            </a:r>
          </a:p>
          <a:p>
            <a:pPr eaLnBrk="1" fontAlgn="auto" hangingPunct="1">
              <a:spcAft>
                <a:spcPts val="0"/>
              </a:spcAft>
              <a:buFont typeface="Arial" pitchFamily="34" charset="0"/>
              <a:buChar char="•"/>
              <a:defRPr/>
            </a:pPr>
            <a:r>
              <a:rPr lang="cs-CZ" dirty="0" smtClean="0">
                <a:solidFill>
                  <a:schemeClr val="tx1">
                    <a:lumMod val="75000"/>
                    <a:lumOff val="25000"/>
                  </a:schemeClr>
                </a:solidFill>
              </a:rPr>
              <a:t>Důsledkem je, že NO míjí své poslání. Přesto, že bývá tento druh chování připisován spíše veřejným institucím, mohou se ho dopouštět i NO.</a:t>
            </a:r>
          </a:p>
          <a:p>
            <a:pPr eaLnBrk="1" fontAlgn="auto" hangingPunct="1">
              <a:spcAft>
                <a:spcPts val="0"/>
              </a:spcAft>
              <a:buFont typeface="Arial" pitchFamily="34" charset="0"/>
              <a:buChar char="•"/>
              <a:defRPr/>
            </a:pPr>
            <a:r>
              <a:rPr lang="cs-CZ" dirty="0" smtClean="0">
                <a:solidFill>
                  <a:schemeClr val="tx1">
                    <a:lumMod val="75000"/>
                    <a:lumOff val="25000"/>
                  </a:schemeClr>
                </a:solidFill>
              </a:rPr>
              <a:t>Viz. FRIČ P., GOULLI, R</a:t>
            </a:r>
            <a:r>
              <a:rPr lang="cs-CZ" i="1" dirty="0" smtClean="0">
                <a:solidFill>
                  <a:schemeClr val="tx1">
                    <a:lumMod val="75000"/>
                    <a:lumOff val="25000"/>
                  </a:schemeClr>
                </a:solidFill>
              </a:rPr>
              <a:t>. Neziskový sektor v ČR: výsledky mezinárodního srovnávacího projektu John </a:t>
            </a:r>
            <a:r>
              <a:rPr lang="cs-CZ" i="1" dirty="0" err="1" smtClean="0">
                <a:solidFill>
                  <a:schemeClr val="tx1">
                    <a:lumMod val="75000"/>
                    <a:lumOff val="25000"/>
                  </a:schemeClr>
                </a:solidFill>
              </a:rPr>
              <a:t>Hopkins</a:t>
            </a:r>
            <a:r>
              <a:rPr lang="cs-CZ" i="1" dirty="0" smtClean="0">
                <a:solidFill>
                  <a:schemeClr val="tx1">
                    <a:lumMod val="75000"/>
                    <a:lumOff val="25000"/>
                  </a:schemeClr>
                </a:solidFill>
              </a:rPr>
              <a:t> University</a:t>
            </a:r>
            <a:r>
              <a:rPr lang="cs-CZ" dirty="0" smtClean="0">
                <a:solidFill>
                  <a:schemeClr val="tx1">
                    <a:lumMod val="75000"/>
                    <a:lumOff val="25000"/>
                  </a:schemeClr>
                </a:solidFill>
              </a:rPr>
              <a:t>, s.78</a:t>
            </a:r>
          </a:p>
          <a:p>
            <a:pPr eaLnBrk="1" fontAlgn="auto" hangingPunct="1">
              <a:spcAft>
                <a:spcPts val="0"/>
              </a:spcAft>
              <a:buFont typeface="Arial" pitchFamily="34" charset="0"/>
              <a:buChar char="•"/>
              <a:defRPr/>
            </a:pPr>
            <a:endParaRPr lang="cs-CZ" dirty="0" smtClean="0">
              <a:solidFill>
                <a:schemeClr val="tx1">
                  <a:lumMod val="75000"/>
                  <a:lumOff val="25000"/>
                </a:schemeClr>
              </a:solidFill>
            </a:endParaRPr>
          </a:p>
        </p:txBody>
      </p:sp>
      <p:sp>
        <p:nvSpPr>
          <p:cNvPr id="4" name="Nadpis 1"/>
          <p:cNvSpPr>
            <a:spLocks noGrp="1"/>
          </p:cNvSpPr>
          <p:nvPr>
            <p:ph type="title"/>
          </p:nvPr>
        </p:nvSpPr>
        <p:spPr>
          <a:xfrm>
            <a:off x="539552" y="116632"/>
            <a:ext cx="8042275" cy="1443037"/>
          </a:xfrm>
        </p:spPr>
        <p:txBody>
          <a:bodyPr/>
          <a:lstStyle/>
          <a:p>
            <a:pPr algn="l" eaLnBrk="1" hangingPunct="1"/>
            <a:r>
              <a:rPr lang="cs-CZ" altLang="cs-CZ" dirty="0"/>
              <a:t>Selhávání NO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1484784"/>
            <a:ext cx="7467600" cy="4504854"/>
          </a:xfrm>
        </p:spPr>
        <p:txBody>
          <a:bodyPr rtlCol="0">
            <a:normAutofit fontScale="77500" lnSpcReduction="20000"/>
          </a:bodyPr>
          <a:lstStyle/>
          <a:p>
            <a:pPr eaLnBrk="1" fontAlgn="auto" hangingPunct="1">
              <a:spcAft>
                <a:spcPts val="0"/>
              </a:spcAft>
              <a:buFont typeface="Arial" pitchFamily="34" charset="0"/>
              <a:buNone/>
              <a:defRPr/>
            </a:pPr>
            <a:r>
              <a:rPr lang="cs-CZ" b="1" dirty="0" smtClean="0">
                <a:solidFill>
                  <a:schemeClr val="tx1">
                    <a:lumMod val="75000"/>
                    <a:lumOff val="25000"/>
                  </a:schemeClr>
                </a:solidFill>
              </a:rPr>
              <a:t>Filantropický partikularismus. </a:t>
            </a:r>
          </a:p>
          <a:p>
            <a:pPr eaLnBrk="1" fontAlgn="auto" hangingPunct="1">
              <a:spcAft>
                <a:spcPts val="0"/>
              </a:spcAft>
              <a:buFont typeface="Arial" pitchFamily="34" charset="0"/>
              <a:buChar char="•"/>
              <a:defRPr/>
            </a:pPr>
            <a:r>
              <a:rPr lang="cs-CZ" dirty="0" smtClean="0">
                <a:solidFill>
                  <a:schemeClr val="tx1">
                    <a:lumMod val="75000"/>
                    <a:lumOff val="25000"/>
                  </a:schemeClr>
                </a:solidFill>
              </a:rPr>
              <a:t>Ani NO nejsou schopny pokrýt potřeby v dostatečné kvalitě i kvantitě. To předurčuje stát a NO ke vzájemné spolupráci. </a:t>
            </a:r>
          </a:p>
          <a:p>
            <a:pPr eaLnBrk="1" fontAlgn="auto" hangingPunct="1">
              <a:spcAft>
                <a:spcPts val="0"/>
              </a:spcAft>
              <a:buFont typeface="Arial" pitchFamily="34" charset="0"/>
              <a:buChar char="•"/>
              <a:defRPr/>
            </a:pPr>
            <a:r>
              <a:rPr lang="cs-CZ" dirty="0" smtClean="0">
                <a:solidFill>
                  <a:schemeClr val="tx1">
                    <a:lumMod val="75000"/>
                    <a:lumOff val="25000"/>
                  </a:schemeClr>
                </a:solidFill>
              </a:rPr>
              <a:t>Jako ekonomické subjekty mají oba sektory, NO i stát, své limity. Nedá se jednostranně tvrdit, že NO napravují vládní selhání, naopak, i stát vystupuje v rolu korektora. Jejich vzájemný vztah je tedy třeba chápat jako kooperativní a současně konkurenční. </a:t>
            </a:r>
            <a:endParaRPr lang="cs-CZ" dirty="0" smtClean="0">
              <a:solidFill>
                <a:schemeClr val="tx1">
                  <a:lumMod val="75000"/>
                  <a:lumOff val="25000"/>
                </a:schemeClr>
              </a:solidFill>
            </a:endParaRPr>
          </a:p>
          <a:p>
            <a:pPr eaLnBrk="1" fontAlgn="auto" hangingPunct="1">
              <a:spcAft>
                <a:spcPts val="0"/>
              </a:spcAft>
              <a:buFont typeface="Arial" pitchFamily="34" charset="0"/>
              <a:buChar char="•"/>
              <a:defRPr/>
            </a:pPr>
            <a:r>
              <a:rPr lang="cs-CZ" dirty="0" smtClean="0">
                <a:solidFill>
                  <a:schemeClr val="tx1">
                    <a:lumMod val="75000"/>
                    <a:lumOff val="25000"/>
                  </a:schemeClr>
                </a:solidFill>
              </a:rPr>
              <a:t>Problém</a:t>
            </a:r>
            <a:r>
              <a:rPr lang="cs-CZ" dirty="0" smtClean="0">
                <a:solidFill>
                  <a:schemeClr val="tx1">
                    <a:lumMod val="75000"/>
                    <a:lumOff val="25000"/>
                  </a:schemeClr>
                </a:solidFill>
              </a:rPr>
              <a:t>, který působí na neefektivitu NO je přílišné soustředění se na dílčí problémy, přičemž vzniká duplicitní jednání na straně jedné a na straně druhé určité oblasti unikají zájmu. Filantropický partikularismus je někdy chápán jako přirozené vyústění boje proti filantropické nedostatečnosti.</a:t>
            </a:r>
          </a:p>
          <a:p>
            <a:pPr eaLnBrk="1" fontAlgn="auto" hangingPunct="1">
              <a:spcAft>
                <a:spcPts val="0"/>
              </a:spcAft>
              <a:buFont typeface="Arial" pitchFamily="34" charset="0"/>
              <a:buChar char="•"/>
              <a:defRPr/>
            </a:pPr>
            <a:r>
              <a:rPr lang="cs-CZ" dirty="0" smtClean="0">
                <a:solidFill>
                  <a:schemeClr val="tx1">
                    <a:lumMod val="75000"/>
                    <a:lumOff val="25000"/>
                  </a:schemeClr>
                </a:solidFill>
              </a:rPr>
              <a:t>Viz. FRIČ P., GOULLI, R</a:t>
            </a:r>
            <a:r>
              <a:rPr lang="cs-CZ" i="1" dirty="0" smtClean="0">
                <a:solidFill>
                  <a:schemeClr val="tx1">
                    <a:lumMod val="75000"/>
                    <a:lumOff val="25000"/>
                  </a:schemeClr>
                </a:solidFill>
              </a:rPr>
              <a:t>. Neziskový sektor v ČR: výsledky mezinárodního srovnávacího projektu John </a:t>
            </a:r>
            <a:r>
              <a:rPr lang="cs-CZ" i="1" dirty="0" err="1" smtClean="0">
                <a:solidFill>
                  <a:schemeClr val="tx1">
                    <a:lumMod val="75000"/>
                    <a:lumOff val="25000"/>
                  </a:schemeClr>
                </a:solidFill>
              </a:rPr>
              <a:t>Hopkins</a:t>
            </a:r>
            <a:r>
              <a:rPr lang="cs-CZ" i="1" dirty="0" smtClean="0">
                <a:solidFill>
                  <a:schemeClr val="tx1">
                    <a:lumMod val="75000"/>
                    <a:lumOff val="25000"/>
                  </a:schemeClr>
                </a:solidFill>
              </a:rPr>
              <a:t> University</a:t>
            </a:r>
            <a:r>
              <a:rPr lang="cs-CZ" dirty="0" smtClean="0">
                <a:solidFill>
                  <a:schemeClr val="tx1">
                    <a:lumMod val="75000"/>
                    <a:lumOff val="25000"/>
                  </a:schemeClr>
                </a:solidFill>
              </a:rPr>
              <a:t>, s.78</a:t>
            </a:r>
          </a:p>
          <a:p>
            <a:pPr eaLnBrk="1" fontAlgn="auto" hangingPunct="1">
              <a:spcAft>
                <a:spcPts val="0"/>
              </a:spcAft>
              <a:buFont typeface="Arial" pitchFamily="34" charset="0"/>
              <a:buChar char="•"/>
              <a:defRPr/>
            </a:pPr>
            <a:r>
              <a:rPr lang="cs-CZ" dirty="0" err="1" smtClean="0">
                <a:solidFill>
                  <a:schemeClr val="tx1">
                    <a:lumMod val="75000"/>
                    <a:lumOff val="25000"/>
                  </a:schemeClr>
                </a:solidFill>
              </a:rPr>
              <a:t>Viz.POWELL</a:t>
            </a:r>
            <a:r>
              <a:rPr lang="cs-CZ" dirty="0" smtClean="0">
                <a:solidFill>
                  <a:schemeClr val="tx1">
                    <a:lumMod val="75000"/>
                    <a:lumOff val="25000"/>
                  </a:schemeClr>
                </a:solidFill>
              </a:rPr>
              <a:t> W.W.,STEINBERG </a:t>
            </a:r>
            <a:r>
              <a:rPr lang="cs-CZ" dirty="0" err="1" smtClean="0">
                <a:solidFill>
                  <a:schemeClr val="tx1">
                    <a:lumMod val="75000"/>
                    <a:lumOff val="25000"/>
                  </a:schemeClr>
                </a:solidFill>
              </a:rPr>
              <a:t>R.</a:t>
            </a:r>
            <a:r>
              <a:rPr lang="cs-CZ" i="1" dirty="0" err="1" smtClean="0">
                <a:solidFill>
                  <a:schemeClr val="tx1">
                    <a:lumMod val="75000"/>
                    <a:lumOff val="25000"/>
                  </a:schemeClr>
                </a:solidFill>
              </a:rPr>
              <a:t>The</a:t>
            </a:r>
            <a:r>
              <a:rPr lang="cs-CZ" i="1" dirty="0" smtClean="0">
                <a:solidFill>
                  <a:schemeClr val="tx1">
                    <a:lumMod val="75000"/>
                    <a:lumOff val="25000"/>
                  </a:schemeClr>
                </a:solidFill>
              </a:rPr>
              <a:t> </a:t>
            </a:r>
            <a:r>
              <a:rPr lang="cs-CZ" i="1" dirty="0" err="1" smtClean="0">
                <a:solidFill>
                  <a:schemeClr val="tx1">
                    <a:lumMod val="75000"/>
                    <a:lumOff val="25000"/>
                  </a:schemeClr>
                </a:solidFill>
              </a:rPr>
              <a:t>Nonprofit</a:t>
            </a:r>
            <a:r>
              <a:rPr lang="cs-CZ" i="1" dirty="0" smtClean="0">
                <a:solidFill>
                  <a:schemeClr val="tx1">
                    <a:lumMod val="75000"/>
                    <a:lumOff val="25000"/>
                  </a:schemeClr>
                </a:solidFill>
              </a:rPr>
              <a:t> </a:t>
            </a:r>
            <a:r>
              <a:rPr lang="cs-CZ" i="1" dirty="0" err="1" smtClean="0">
                <a:solidFill>
                  <a:schemeClr val="tx1">
                    <a:lumMod val="75000"/>
                    <a:lumOff val="25000"/>
                  </a:schemeClr>
                </a:solidFill>
              </a:rPr>
              <a:t>Sector</a:t>
            </a:r>
            <a:r>
              <a:rPr lang="cs-CZ" i="1" dirty="0" smtClean="0">
                <a:solidFill>
                  <a:schemeClr val="tx1">
                    <a:lumMod val="75000"/>
                    <a:lumOff val="25000"/>
                  </a:schemeClr>
                </a:solidFill>
              </a:rPr>
              <a:t>, a </a:t>
            </a:r>
            <a:r>
              <a:rPr lang="cs-CZ" i="1" dirty="0" err="1" smtClean="0">
                <a:solidFill>
                  <a:schemeClr val="tx1">
                    <a:lumMod val="75000"/>
                    <a:lumOff val="25000"/>
                  </a:schemeClr>
                </a:solidFill>
              </a:rPr>
              <a:t>Research</a:t>
            </a:r>
            <a:r>
              <a:rPr lang="cs-CZ" i="1" dirty="0" smtClean="0">
                <a:solidFill>
                  <a:schemeClr val="tx1">
                    <a:lumMod val="75000"/>
                    <a:lumOff val="25000"/>
                  </a:schemeClr>
                </a:solidFill>
              </a:rPr>
              <a:t> Handbook., </a:t>
            </a:r>
            <a:r>
              <a:rPr lang="cs-CZ" dirty="0" smtClean="0">
                <a:solidFill>
                  <a:schemeClr val="tx1">
                    <a:lumMod val="75000"/>
                    <a:lumOff val="25000"/>
                  </a:schemeClr>
                </a:solidFill>
              </a:rPr>
              <a:t>s. 125</a:t>
            </a:r>
          </a:p>
        </p:txBody>
      </p:sp>
      <p:sp>
        <p:nvSpPr>
          <p:cNvPr id="4" name="Nadpis 1"/>
          <p:cNvSpPr>
            <a:spLocks noGrp="1"/>
          </p:cNvSpPr>
          <p:nvPr>
            <p:ph type="title"/>
          </p:nvPr>
        </p:nvSpPr>
        <p:spPr>
          <a:xfrm>
            <a:off x="539552" y="116632"/>
            <a:ext cx="8042275" cy="1443037"/>
          </a:xfrm>
        </p:spPr>
        <p:txBody>
          <a:bodyPr/>
          <a:lstStyle/>
          <a:p>
            <a:pPr algn="l" eaLnBrk="1" hangingPunct="1"/>
            <a:r>
              <a:rPr lang="cs-CZ" altLang="cs-CZ" dirty="0"/>
              <a:t>Selhávání NO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pPr eaLnBrk="1" hangingPunct="1"/>
            <a:r>
              <a:rPr lang="cs-CZ" altLang="cs-CZ" dirty="0" smtClean="0"/>
              <a:t>Ad Teorie společenských zdrojů</a:t>
            </a:r>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2655787324"/>
              </p:ext>
            </p:extLst>
          </p:nvPr>
        </p:nvGraphicFramePr>
        <p:xfrm>
          <a:off x="971550" y="2205038"/>
          <a:ext cx="6624787" cy="2376090"/>
        </p:xfrm>
        <a:graphic>
          <a:graphicData uri="http://schemas.openxmlformats.org/drawingml/2006/table">
            <a:tbl>
              <a:tblPr firstRow="1" firstCol="1" bandRow="1" bandCol="1">
                <a:tableStyleId>{5C22544A-7EE6-4342-B048-85BDC9FD1C3A}</a:tableStyleId>
              </a:tblPr>
              <a:tblGrid>
                <a:gridCol w="1790215">
                  <a:extLst>
                    <a:ext uri="{9D8B030D-6E8A-4147-A177-3AD203B41FA5}">
                      <a16:colId xmlns:a16="http://schemas.microsoft.com/office/drawing/2014/main" val="20000"/>
                    </a:ext>
                  </a:extLst>
                </a:gridCol>
                <a:gridCol w="2417286">
                  <a:extLst>
                    <a:ext uri="{9D8B030D-6E8A-4147-A177-3AD203B41FA5}">
                      <a16:colId xmlns:a16="http://schemas.microsoft.com/office/drawing/2014/main" val="20001"/>
                    </a:ext>
                  </a:extLst>
                </a:gridCol>
                <a:gridCol w="2417286">
                  <a:extLst>
                    <a:ext uri="{9D8B030D-6E8A-4147-A177-3AD203B41FA5}">
                      <a16:colId xmlns:a16="http://schemas.microsoft.com/office/drawing/2014/main" val="20002"/>
                    </a:ext>
                  </a:extLst>
                </a:gridCol>
              </a:tblGrid>
              <a:tr h="574339">
                <a:tc rowSpan="2">
                  <a:txBody>
                    <a:bodyPr/>
                    <a:lstStyle/>
                    <a:p>
                      <a:pPr algn="ctr">
                        <a:lnSpc>
                          <a:spcPct val="150000"/>
                        </a:lnSpc>
                        <a:spcAft>
                          <a:spcPts val="0"/>
                        </a:spcAft>
                      </a:pPr>
                      <a:r>
                        <a:rPr lang="cs-CZ" sz="1600" spc="20" dirty="0">
                          <a:effectLst/>
                        </a:rPr>
                        <a:t>Úroveň vládních sociálních výdajů</a:t>
                      </a:r>
                      <a:endParaRPr lang="cs-CZ" sz="1600" dirty="0">
                        <a:effectLst/>
                        <a:latin typeface="Times New Roman"/>
                        <a:ea typeface="Times New Roman"/>
                      </a:endParaRPr>
                    </a:p>
                  </a:txBody>
                  <a:tcPr marL="44446" marR="44446" marT="0" marB="0" anchor="ctr"/>
                </a:tc>
                <a:tc gridSpan="2">
                  <a:txBody>
                    <a:bodyPr/>
                    <a:lstStyle/>
                    <a:p>
                      <a:pPr algn="ctr">
                        <a:lnSpc>
                          <a:spcPct val="150000"/>
                        </a:lnSpc>
                        <a:spcAft>
                          <a:spcPts val="0"/>
                        </a:spcAft>
                      </a:pPr>
                      <a:r>
                        <a:rPr lang="cs-CZ" sz="1600" spc="20" dirty="0">
                          <a:effectLst/>
                        </a:rPr>
                        <a:t>Rozsah neziskového sektoru</a:t>
                      </a:r>
                      <a:endParaRPr lang="cs-CZ" sz="1600" dirty="0">
                        <a:effectLst/>
                        <a:latin typeface="Times New Roman"/>
                        <a:ea typeface="Times New Roman"/>
                      </a:endParaRPr>
                    </a:p>
                  </a:txBody>
                  <a:tcPr marL="44446" marR="44446" marT="0" marB="0" anchor="ctr"/>
                </a:tc>
                <a:tc hMerge="1">
                  <a:txBody>
                    <a:bodyPr/>
                    <a:lstStyle/>
                    <a:p>
                      <a:endParaRPr lang="cs-CZ"/>
                    </a:p>
                  </a:txBody>
                  <a:tcPr/>
                </a:tc>
                <a:extLst>
                  <a:ext uri="{0D108BD9-81ED-4DB2-BD59-A6C34878D82A}">
                    <a16:rowId xmlns:a16="http://schemas.microsoft.com/office/drawing/2014/main" val="10000"/>
                  </a:ext>
                </a:extLst>
              </a:tr>
              <a:tr h="653073">
                <a:tc vMerge="1">
                  <a:txBody>
                    <a:bodyPr/>
                    <a:lstStyle/>
                    <a:p>
                      <a:endParaRPr lang="cs-CZ"/>
                    </a:p>
                  </a:txBody>
                  <a:tcPr/>
                </a:tc>
                <a:tc>
                  <a:txBody>
                    <a:bodyPr/>
                    <a:lstStyle/>
                    <a:p>
                      <a:pPr algn="ctr">
                        <a:lnSpc>
                          <a:spcPct val="150000"/>
                        </a:lnSpc>
                        <a:spcAft>
                          <a:spcPts val="0"/>
                        </a:spcAft>
                      </a:pPr>
                      <a:r>
                        <a:rPr lang="cs-CZ" sz="1600" b="1" spc="20" dirty="0" smtClean="0">
                          <a:effectLst/>
                        </a:rPr>
                        <a:t>malý</a:t>
                      </a:r>
                      <a:endParaRPr lang="cs-CZ" sz="1600" b="1" dirty="0">
                        <a:effectLst/>
                        <a:latin typeface="Times New Roman"/>
                        <a:ea typeface="Times New Roman"/>
                      </a:endParaRPr>
                    </a:p>
                  </a:txBody>
                  <a:tcPr marL="44446" marR="44446" marT="0" marB="0" anchor="ctr">
                    <a:solidFill>
                      <a:schemeClr val="tx2">
                        <a:lumMod val="50000"/>
                        <a:lumOff val="50000"/>
                      </a:schemeClr>
                    </a:solidFill>
                  </a:tcPr>
                </a:tc>
                <a:tc>
                  <a:txBody>
                    <a:bodyPr/>
                    <a:lstStyle/>
                    <a:p>
                      <a:pPr algn="ctr">
                        <a:lnSpc>
                          <a:spcPct val="150000"/>
                        </a:lnSpc>
                        <a:spcAft>
                          <a:spcPts val="0"/>
                        </a:spcAft>
                      </a:pPr>
                      <a:r>
                        <a:rPr lang="cs-CZ" sz="1600" b="1" spc="20" dirty="0" smtClean="0">
                          <a:effectLst/>
                        </a:rPr>
                        <a:t>velký</a:t>
                      </a:r>
                      <a:endParaRPr lang="cs-CZ" sz="1600" b="1" dirty="0">
                        <a:effectLst/>
                        <a:latin typeface="Times New Roman"/>
                        <a:ea typeface="Times New Roman"/>
                      </a:endParaRPr>
                    </a:p>
                  </a:txBody>
                  <a:tcPr marL="44446" marR="44446" marT="0" marB="0" anchor="ctr">
                    <a:solidFill>
                      <a:schemeClr val="tx2">
                        <a:lumMod val="50000"/>
                        <a:lumOff val="50000"/>
                      </a:schemeClr>
                    </a:solidFill>
                  </a:tcPr>
                </a:tc>
                <a:extLst>
                  <a:ext uri="{0D108BD9-81ED-4DB2-BD59-A6C34878D82A}">
                    <a16:rowId xmlns:a16="http://schemas.microsoft.com/office/drawing/2014/main" val="10001"/>
                  </a:ext>
                </a:extLst>
              </a:tr>
              <a:tr h="574339">
                <a:tc>
                  <a:txBody>
                    <a:bodyPr/>
                    <a:lstStyle/>
                    <a:p>
                      <a:pPr algn="ctr">
                        <a:lnSpc>
                          <a:spcPct val="150000"/>
                        </a:lnSpc>
                        <a:spcAft>
                          <a:spcPts val="0"/>
                        </a:spcAft>
                      </a:pPr>
                      <a:r>
                        <a:rPr lang="cs-CZ" sz="1600" spc="20">
                          <a:solidFill>
                            <a:schemeClr val="tx1"/>
                          </a:solidFill>
                          <a:effectLst/>
                        </a:rPr>
                        <a:t>nízká</a:t>
                      </a:r>
                      <a:endParaRPr lang="cs-CZ" sz="1600">
                        <a:solidFill>
                          <a:schemeClr val="tx1"/>
                        </a:solidFill>
                        <a:effectLst/>
                        <a:latin typeface="Times New Roman"/>
                        <a:ea typeface="Times New Roman"/>
                      </a:endParaRPr>
                    </a:p>
                  </a:txBody>
                  <a:tcPr marL="44446" marR="44446" marT="0" marB="0" anchor="ctr">
                    <a:solidFill>
                      <a:schemeClr val="tx2">
                        <a:lumMod val="50000"/>
                        <a:lumOff val="50000"/>
                      </a:schemeClr>
                    </a:solidFill>
                  </a:tcPr>
                </a:tc>
                <a:tc>
                  <a:txBody>
                    <a:bodyPr/>
                    <a:lstStyle/>
                    <a:p>
                      <a:pPr algn="ctr">
                        <a:lnSpc>
                          <a:spcPct val="150000"/>
                        </a:lnSpc>
                        <a:spcAft>
                          <a:spcPts val="0"/>
                        </a:spcAft>
                      </a:pPr>
                      <a:r>
                        <a:rPr lang="cs-CZ" sz="1600" spc="20" dirty="0" err="1">
                          <a:effectLst/>
                        </a:rPr>
                        <a:t>Statist</a:t>
                      </a:r>
                      <a:endParaRPr lang="cs-CZ" sz="1600" dirty="0">
                        <a:effectLst/>
                        <a:latin typeface="Times New Roman"/>
                        <a:ea typeface="Times New Roman"/>
                      </a:endParaRPr>
                    </a:p>
                  </a:txBody>
                  <a:tcPr marL="44446" marR="44446" marT="0" marB="0" anchor="ctr">
                    <a:solidFill>
                      <a:schemeClr val="accent1">
                        <a:lumMod val="20000"/>
                        <a:lumOff val="80000"/>
                      </a:schemeClr>
                    </a:solidFill>
                  </a:tcPr>
                </a:tc>
                <a:tc>
                  <a:txBody>
                    <a:bodyPr/>
                    <a:lstStyle/>
                    <a:p>
                      <a:pPr algn="ctr">
                        <a:lnSpc>
                          <a:spcPct val="150000"/>
                        </a:lnSpc>
                        <a:spcAft>
                          <a:spcPts val="0"/>
                        </a:spcAft>
                      </a:pPr>
                      <a:r>
                        <a:rPr lang="cs-CZ" sz="1600" spc="20" dirty="0">
                          <a:effectLst/>
                        </a:rPr>
                        <a:t>Liberální</a:t>
                      </a:r>
                      <a:endParaRPr lang="cs-CZ" sz="1600" dirty="0">
                        <a:effectLst/>
                        <a:latin typeface="Times New Roman"/>
                        <a:ea typeface="Times New Roman"/>
                      </a:endParaRPr>
                    </a:p>
                  </a:txBody>
                  <a:tcPr marL="44446" marR="44446" marT="0" marB="0" anchor="ctr">
                    <a:solidFill>
                      <a:schemeClr val="accent1">
                        <a:lumMod val="20000"/>
                        <a:lumOff val="80000"/>
                      </a:schemeClr>
                    </a:solidFill>
                  </a:tcPr>
                </a:tc>
                <a:extLst>
                  <a:ext uri="{0D108BD9-81ED-4DB2-BD59-A6C34878D82A}">
                    <a16:rowId xmlns:a16="http://schemas.microsoft.com/office/drawing/2014/main" val="10002"/>
                  </a:ext>
                </a:extLst>
              </a:tr>
              <a:tr h="574339">
                <a:tc>
                  <a:txBody>
                    <a:bodyPr/>
                    <a:lstStyle/>
                    <a:p>
                      <a:pPr algn="ctr">
                        <a:lnSpc>
                          <a:spcPct val="150000"/>
                        </a:lnSpc>
                        <a:spcAft>
                          <a:spcPts val="0"/>
                        </a:spcAft>
                      </a:pPr>
                      <a:r>
                        <a:rPr lang="cs-CZ" sz="1600" spc="20" dirty="0">
                          <a:solidFill>
                            <a:schemeClr val="tx1"/>
                          </a:solidFill>
                          <a:effectLst/>
                        </a:rPr>
                        <a:t>vysoká</a:t>
                      </a:r>
                      <a:endParaRPr lang="cs-CZ" sz="1600" dirty="0">
                        <a:solidFill>
                          <a:schemeClr val="tx1"/>
                        </a:solidFill>
                        <a:effectLst/>
                        <a:latin typeface="Times New Roman"/>
                        <a:ea typeface="Times New Roman"/>
                      </a:endParaRPr>
                    </a:p>
                  </a:txBody>
                  <a:tcPr marL="44446" marR="44446" marT="0" marB="0" anchor="ctr">
                    <a:solidFill>
                      <a:schemeClr val="tx2">
                        <a:lumMod val="50000"/>
                        <a:lumOff val="50000"/>
                      </a:schemeClr>
                    </a:solidFill>
                  </a:tcPr>
                </a:tc>
                <a:tc>
                  <a:txBody>
                    <a:bodyPr/>
                    <a:lstStyle/>
                    <a:p>
                      <a:pPr algn="ctr">
                        <a:lnSpc>
                          <a:spcPct val="150000"/>
                        </a:lnSpc>
                        <a:spcAft>
                          <a:spcPts val="0"/>
                        </a:spcAft>
                      </a:pPr>
                      <a:r>
                        <a:rPr lang="cs-CZ" sz="1600" spc="20" dirty="0">
                          <a:effectLst/>
                        </a:rPr>
                        <a:t>Sociálně-demokratický</a:t>
                      </a:r>
                      <a:endParaRPr lang="cs-CZ" sz="1600" dirty="0">
                        <a:effectLst/>
                        <a:latin typeface="Times New Roman"/>
                        <a:ea typeface="Times New Roman"/>
                      </a:endParaRPr>
                    </a:p>
                  </a:txBody>
                  <a:tcPr marL="44446" marR="44446" marT="0" marB="0" anchor="ctr">
                    <a:solidFill>
                      <a:schemeClr val="accent1">
                        <a:lumMod val="20000"/>
                        <a:lumOff val="80000"/>
                      </a:schemeClr>
                    </a:solidFill>
                  </a:tcPr>
                </a:tc>
                <a:tc>
                  <a:txBody>
                    <a:bodyPr/>
                    <a:lstStyle/>
                    <a:p>
                      <a:pPr algn="ctr">
                        <a:lnSpc>
                          <a:spcPct val="150000"/>
                        </a:lnSpc>
                        <a:spcAft>
                          <a:spcPts val="0"/>
                        </a:spcAft>
                      </a:pPr>
                      <a:r>
                        <a:rPr lang="cs-CZ" sz="1600" spc="20" dirty="0">
                          <a:effectLst/>
                        </a:rPr>
                        <a:t>Korporativistický</a:t>
                      </a:r>
                      <a:endParaRPr lang="cs-CZ" sz="1600" dirty="0">
                        <a:effectLst/>
                        <a:latin typeface="Times New Roman"/>
                        <a:ea typeface="Times New Roman"/>
                      </a:endParaRPr>
                    </a:p>
                  </a:txBody>
                  <a:tcPr marL="44446" marR="44446" marT="0" marB="0" anchor="ct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
        <p:nvSpPr>
          <p:cNvPr id="16410" name="Rectangle 2"/>
          <p:cNvSpPr>
            <a:spLocks noChangeArrowheads="1"/>
          </p:cNvSpPr>
          <p:nvPr/>
        </p:nvSpPr>
        <p:spPr bwMode="auto">
          <a:xfrm>
            <a:off x="900113" y="4707364"/>
            <a:ext cx="7488237" cy="934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247572" bIns="38088" anchor="ctr">
            <a:spAutoFit/>
          </a:bodyPr>
          <a:lstStyle>
            <a:lvl1pPr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cs-CZ" altLang="cs-CZ" sz="1400" i="1" dirty="0">
                <a:latin typeface="Times New Roman" pitchFamily="18" charset="0"/>
                <a:cs typeface="Times New Roman" pitchFamily="18" charset="0"/>
              </a:rPr>
              <a:t>Čtyři typy </a:t>
            </a:r>
            <a:r>
              <a:rPr lang="cs-CZ" altLang="cs-CZ" sz="1400" i="1" dirty="0">
                <a:latin typeface="Calibri" pitchFamily="34" charset="0"/>
                <a:cs typeface="Times New Roman" pitchFamily="18" charset="0"/>
              </a:rPr>
              <a:t>„</a:t>
            </a:r>
            <a:r>
              <a:rPr lang="cs-CZ" altLang="cs-CZ" sz="1400" i="1" dirty="0">
                <a:latin typeface="Times New Roman" pitchFamily="18" charset="0"/>
                <a:cs typeface="Times New Roman" pitchFamily="18" charset="0"/>
              </a:rPr>
              <a:t>neziskových režimů</a:t>
            </a:r>
            <a:r>
              <a:rPr lang="cs-CZ" altLang="cs-CZ" sz="1400" i="1" dirty="0">
                <a:latin typeface="Calibri" pitchFamily="34" charset="0"/>
                <a:cs typeface="Times New Roman" pitchFamily="18" charset="0"/>
              </a:rPr>
              <a:t>“</a:t>
            </a:r>
            <a:endParaRPr lang="cs-CZ" altLang="cs-CZ" sz="1400" i="1" dirty="0">
              <a:latin typeface="Times New Roman" pitchFamily="18" charset="0"/>
              <a:cs typeface="Times New Roman" pitchFamily="18" charset="0"/>
            </a:endParaRPr>
          </a:p>
          <a:p>
            <a:pPr algn="just"/>
            <a:r>
              <a:rPr lang="cs-CZ" altLang="cs-CZ" sz="1400" i="1" dirty="0">
                <a:latin typeface="Garamond" pitchFamily="18" charset="0"/>
                <a:cs typeface="Times New Roman" pitchFamily="18" charset="0"/>
              </a:rPr>
              <a:t>Pramen: </a:t>
            </a:r>
            <a:r>
              <a:rPr lang="cs-CZ" altLang="cs-CZ" sz="1400" i="1" dirty="0" err="1">
                <a:latin typeface="Garamond" pitchFamily="18" charset="0"/>
                <a:cs typeface="Times New Roman" pitchFamily="18" charset="0"/>
              </a:rPr>
              <a:t>Salamon</a:t>
            </a:r>
            <a:r>
              <a:rPr lang="cs-CZ" altLang="cs-CZ" sz="1400" i="1" dirty="0">
                <a:latin typeface="Garamond" pitchFamily="18" charset="0"/>
                <a:cs typeface="Times New Roman" pitchFamily="18" charset="0"/>
              </a:rPr>
              <a:t>, L.M., </a:t>
            </a:r>
            <a:r>
              <a:rPr lang="cs-CZ" altLang="cs-CZ" sz="1400" i="1" dirty="0" err="1">
                <a:latin typeface="Garamond" pitchFamily="18" charset="0"/>
                <a:cs typeface="Times New Roman" pitchFamily="18" charset="0"/>
              </a:rPr>
              <a:t>Anheier</a:t>
            </a:r>
            <a:r>
              <a:rPr lang="cs-CZ" altLang="cs-CZ" sz="1400" i="1" dirty="0">
                <a:latin typeface="Garamond" pitchFamily="18" charset="0"/>
                <a:cs typeface="Times New Roman" pitchFamily="18" charset="0"/>
              </a:rPr>
              <a:t>, H.K.: </a:t>
            </a:r>
            <a:r>
              <a:rPr lang="cs-CZ" altLang="cs-CZ" sz="1400" i="1" dirty="0" err="1">
                <a:latin typeface="Garamond" pitchFamily="18" charset="0"/>
                <a:cs typeface="Times New Roman" pitchFamily="18" charset="0"/>
              </a:rPr>
              <a:t>Social</a:t>
            </a:r>
            <a:r>
              <a:rPr lang="cs-CZ" altLang="cs-CZ" sz="1400" i="1" dirty="0">
                <a:latin typeface="Garamond" pitchFamily="18" charset="0"/>
                <a:cs typeface="Times New Roman" pitchFamily="18" charset="0"/>
              </a:rPr>
              <a:t> </a:t>
            </a:r>
            <a:r>
              <a:rPr lang="cs-CZ" altLang="cs-CZ" sz="1400" i="1" dirty="0" err="1">
                <a:latin typeface="Garamond" pitchFamily="18" charset="0"/>
                <a:cs typeface="Times New Roman" pitchFamily="18" charset="0"/>
              </a:rPr>
              <a:t>Origins</a:t>
            </a:r>
            <a:r>
              <a:rPr lang="cs-CZ" altLang="cs-CZ" sz="1400" i="1" dirty="0">
                <a:latin typeface="Garamond" pitchFamily="18" charset="0"/>
                <a:cs typeface="Times New Roman" pitchFamily="18" charset="0"/>
              </a:rPr>
              <a:t> </a:t>
            </a:r>
            <a:r>
              <a:rPr lang="cs-CZ" altLang="cs-CZ" sz="1400" i="1" dirty="0" err="1">
                <a:latin typeface="Garamond" pitchFamily="18" charset="0"/>
                <a:cs typeface="Times New Roman" pitchFamily="18" charset="0"/>
              </a:rPr>
              <a:t>of</a:t>
            </a:r>
            <a:r>
              <a:rPr lang="cs-CZ" altLang="cs-CZ" sz="1400" i="1" dirty="0">
                <a:latin typeface="Garamond" pitchFamily="18" charset="0"/>
                <a:cs typeface="Times New Roman" pitchFamily="18" charset="0"/>
              </a:rPr>
              <a:t> Civil Society: </a:t>
            </a:r>
            <a:r>
              <a:rPr lang="cs-CZ" altLang="cs-CZ" sz="1400" i="1" dirty="0" err="1">
                <a:latin typeface="Garamond" pitchFamily="18" charset="0"/>
                <a:cs typeface="Times New Roman" pitchFamily="18" charset="0"/>
              </a:rPr>
              <a:t>Explaining</a:t>
            </a:r>
            <a:r>
              <a:rPr lang="cs-CZ" altLang="cs-CZ" sz="1400" i="1" dirty="0">
                <a:latin typeface="Garamond" pitchFamily="18" charset="0"/>
                <a:cs typeface="Times New Roman" pitchFamily="18" charset="0"/>
              </a:rPr>
              <a:t> </a:t>
            </a:r>
            <a:r>
              <a:rPr lang="cs-CZ" altLang="cs-CZ" sz="1400" i="1" dirty="0" err="1">
                <a:latin typeface="Garamond" pitchFamily="18" charset="0"/>
                <a:cs typeface="Times New Roman" pitchFamily="18" charset="0"/>
              </a:rPr>
              <a:t>the</a:t>
            </a:r>
            <a:r>
              <a:rPr lang="cs-CZ" altLang="cs-CZ" sz="1400" i="1" dirty="0">
                <a:latin typeface="Garamond" pitchFamily="18" charset="0"/>
                <a:cs typeface="Times New Roman" pitchFamily="18" charset="0"/>
              </a:rPr>
              <a:t> </a:t>
            </a:r>
            <a:r>
              <a:rPr lang="cs-CZ" altLang="cs-CZ" sz="1400" i="1" dirty="0" err="1">
                <a:latin typeface="Garamond" pitchFamily="18" charset="0"/>
                <a:cs typeface="Times New Roman" pitchFamily="18" charset="0"/>
              </a:rPr>
              <a:t>Nonprofit</a:t>
            </a:r>
            <a:r>
              <a:rPr lang="cs-CZ" altLang="cs-CZ" sz="1400" i="1" dirty="0">
                <a:latin typeface="Garamond" pitchFamily="18" charset="0"/>
                <a:cs typeface="Times New Roman" pitchFamily="18" charset="0"/>
              </a:rPr>
              <a:t> </a:t>
            </a:r>
            <a:r>
              <a:rPr lang="cs-CZ" altLang="cs-CZ" sz="1400" i="1" dirty="0" err="1">
                <a:latin typeface="Garamond" pitchFamily="18" charset="0"/>
                <a:cs typeface="Times New Roman" pitchFamily="18" charset="0"/>
              </a:rPr>
              <a:t>sector</a:t>
            </a:r>
            <a:r>
              <a:rPr lang="cs-CZ" altLang="cs-CZ" sz="1400" i="1" dirty="0">
                <a:latin typeface="Garamond" pitchFamily="18" charset="0"/>
                <a:cs typeface="Times New Roman" pitchFamily="18" charset="0"/>
              </a:rPr>
              <a:t> </a:t>
            </a:r>
            <a:r>
              <a:rPr lang="cs-CZ" altLang="cs-CZ" sz="1400" i="1" dirty="0" err="1">
                <a:latin typeface="Garamond" pitchFamily="18" charset="0"/>
                <a:cs typeface="Times New Roman" pitchFamily="18" charset="0"/>
              </a:rPr>
              <a:t>Cross-Nationally</a:t>
            </a:r>
            <a:r>
              <a:rPr lang="cs-CZ" altLang="cs-CZ" sz="1400" i="1" dirty="0">
                <a:latin typeface="Garamond" pitchFamily="18" charset="0"/>
                <a:cs typeface="Times New Roman" pitchFamily="18" charset="0"/>
              </a:rPr>
              <a:t>. </a:t>
            </a:r>
            <a:r>
              <a:rPr lang="cs-CZ" altLang="cs-CZ" sz="1400" i="1" dirty="0" err="1">
                <a:latin typeface="Garamond" pitchFamily="18" charset="0"/>
                <a:cs typeface="Times New Roman" pitchFamily="18" charset="0"/>
              </a:rPr>
              <a:t>Voluntas</a:t>
            </a:r>
            <a:r>
              <a:rPr lang="cs-CZ" altLang="cs-CZ" sz="1400" i="1" dirty="0">
                <a:latin typeface="Garamond" pitchFamily="18" charset="0"/>
                <a:cs typeface="Times New Roman" pitchFamily="18" charset="0"/>
              </a:rPr>
              <a:t>, vol. 9, No. 3, 1998</a:t>
            </a:r>
            <a:endParaRPr lang="cs-CZ" altLang="cs-CZ" sz="1400" dirty="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Zástupný symbol pro obsah 2"/>
          <p:cNvSpPr>
            <a:spLocks noGrp="1"/>
          </p:cNvSpPr>
          <p:nvPr>
            <p:ph idx="1"/>
          </p:nvPr>
        </p:nvSpPr>
        <p:spPr>
          <a:xfrm>
            <a:off x="838200" y="2066546"/>
            <a:ext cx="7467600" cy="3600400"/>
          </a:xfrm>
        </p:spPr>
        <p:txBody>
          <a:bodyPr/>
          <a:lstStyle/>
          <a:p>
            <a:pPr eaLnBrk="1" hangingPunct="1"/>
            <a:r>
              <a:rPr lang="cs-CZ" altLang="cs-CZ" dirty="0" smtClean="0"/>
              <a:t>Liberální model. Je charakteristický tím, že společnost preferuje, aby se problematika sociálních služeb řešila na úrovni soukromé iniciativy nebo dobrovolnictví. Naopak přetrvává názorový nesouhlas s expandováním státu do této oblasti. Tento stav je typický pro společnost se silnou střední třídou, kde má opozice z nejvyšší nebo naopak nejnižší třídy výrazně slabší moc.</a:t>
            </a:r>
          </a:p>
          <a:p>
            <a:pPr eaLnBrk="1" hangingPunct="1"/>
            <a:r>
              <a:rPr lang="cs-CZ" altLang="cs-CZ" dirty="0" smtClean="0"/>
              <a:t>USA, GB</a:t>
            </a:r>
          </a:p>
        </p:txBody>
      </p:sp>
      <p:sp>
        <p:nvSpPr>
          <p:cNvPr id="3" name="Nadpis 1"/>
          <p:cNvSpPr>
            <a:spLocks noGrp="1"/>
          </p:cNvSpPr>
          <p:nvPr>
            <p:ph type="title"/>
          </p:nvPr>
        </p:nvSpPr>
        <p:spPr>
          <a:xfrm>
            <a:off x="550863" y="436563"/>
            <a:ext cx="8042275" cy="1443037"/>
          </a:xfrm>
        </p:spPr>
        <p:txBody>
          <a:bodyPr/>
          <a:lstStyle/>
          <a:p>
            <a:pPr eaLnBrk="1" hangingPunct="1"/>
            <a:r>
              <a:rPr lang="cs-CZ" altLang="cs-CZ" dirty="0" smtClean="0"/>
              <a:t>Ad Teorie společenských zdrojů</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1780759"/>
            <a:ext cx="7467600" cy="4576862"/>
          </a:xfrm>
        </p:spPr>
        <p:txBody>
          <a:bodyPr rtlCol="0">
            <a:normAutofit/>
          </a:bodyPr>
          <a:lstStyle/>
          <a:p>
            <a:pPr eaLnBrk="1" fontAlgn="auto" hangingPunct="1">
              <a:spcAft>
                <a:spcPts val="0"/>
              </a:spcAft>
              <a:buFont typeface="Arial" pitchFamily="34" charset="0"/>
              <a:buChar char="•"/>
              <a:defRPr/>
            </a:pPr>
            <a:r>
              <a:rPr lang="cs-CZ" dirty="0" smtClean="0">
                <a:solidFill>
                  <a:schemeClr val="tx1">
                    <a:lumMod val="75000"/>
                    <a:lumOff val="25000"/>
                  </a:schemeClr>
                </a:solidFill>
              </a:rPr>
              <a:t>Sociálně demokratický model. Pro působení NO v oblasti sociálních služeb ponechává jen malý prostor, neboť na rozdíl od modelu předcházejícího upřednostňuje státem zabezpečené služby. Pravděpodobně se bude vyskytovat ve společnosti s vysokým nebo rozhodujícím zastoupení třetí třídy. Zároveň platí, že jejich zájmy budou efektivně prosazovány v oblasti státní politiky. Vyplývající role NO je tedy marginální, spočívá ve vytváření platformy pro vyjadřování názorů a reprezentaci politických a sociálních zájmů.</a:t>
            </a:r>
          </a:p>
          <a:p>
            <a:pPr eaLnBrk="1" fontAlgn="auto" hangingPunct="1">
              <a:spcAft>
                <a:spcPts val="0"/>
              </a:spcAft>
              <a:buFont typeface="Arial" pitchFamily="34" charset="0"/>
              <a:buChar char="•"/>
              <a:defRPr/>
            </a:pPr>
            <a:r>
              <a:rPr lang="cs-CZ" dirty="0" smtClean="0">
                <a:solidFill>
                  <a:schemeClr val="tx1">
                    <a:lumMod val="75000"/>
                    <a:lumOff val="25000"/>
                  </a:schemeClr>
                </a:solidFill>
              </a:rPr>
              <a:t>Švédsko, Itálie</a:t>
            </a:r>
          </a:p>
          <a:p>
            <a:pPr eaLnBrk="1" fontAlgn="auto" hangingPunct="1">
              <a:spcAft>
                <a:spcPts val="0"/>
              </a:spcAft>
              <a:buFont typeface="Arial" pitchFamily="34" charset="0"/>
              <a:buChar char="•"/>
              <a:defRPr/>
            </a:pPr>
            <a:endParaRPr lang="cs-CZ" dirty="0" smtClean="0">
              <a:solidFill>
                <a:schemeClr val="tx1">
                  <a:lumMod val="75000"/>
                  <a:lumOff val="25000"/>
                </a:schemeClr>
              </a:solidFill>
            </a:endParaRPr>
          </a:p>
        </p:txBody>
      </p:sp>
      <p:sp>
        <p:nvSpPr>
          <p:cNvPr id="4" name="Nadpis 1"/>
          <p:cNvSpPr>
            <a:spLocks noGrp="1"/>
          </p:cNvSpPr>
          <p:nvPr>
            <p:ph type="title"/>
          </p:nvPr>
        </p:nvSpPr>
        <p:spPr>
          <a:xfrm>
            <a:off x="550863" y="436563"/>
            <a:ext cx="8042275" cy="1443037"/>
          </a:xfrm>
        </p:spPr>
        <p:txBody>
          <a:bodyPr/>
          <a:lstStyle/>
          <a:p>
            <a:pPr eaLnBrk="1" hangingPunct="1"/>
            <a:r>
              <a:rPr lang="cs-CZ" altLang="cs-CZ" dirty="0" smtClean="0"/>
              <a:t>Ad Teorie společenských zdrojů</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Zástupný symbol pro obsah 2"/>
          <p:cNvSpPr>
            <a:spLocks noGrp="1"/>
          </p:cNvSpPr>
          <p:nvPr>
            <p:ph idx="1"/>
          </p:nvPr>
        </p:nvSpPr>
        <p:spPr>
          <a:xfrm>
            <a:off x="838200" y="2305823"/>
            <a:ext cx="7467600" cy="3240360"/>
          </a:xfrm>
        </p:spPr>
        <p:txBody>
          <a:bodyPr/>
          <a:lstStyle/>
          <a:p>
            <a:pPr eaLnBrk="1" hangingPunct="1"/>
            <a:r>
              <a:rPr lang="cs-CZ" altLang="cs-CZ" dirty="0" smtClean="0"/>
              <a:t>Korporativistický model. V uspořádání, které má podobu korporativistického modelu existuje poměrně rozsáhlý NS, kde má stát zároveň silné postavení. NS je ze strany státu podporován, protože působí jako nárazník proti radikálním požadavkům společnosti. Z toho pohledu jde o spolupráci státního i neziskového sektoru</a:t>
            </a:r>
          </a:p>
          <a:p>
            <a:pPr eaLnBrk="1" hangingPunct="1"/>
            <a:r>
              <a:rPr lang="cs-CZ" altLang="cs-CZ" dirty="0" smtClean="0"/>
              <a:t>Něm., Fr.</a:t>
            </a:r>
          </a:p>
        </p:txBody>
      </p:sp>
      <p:sp>
        <p:nvSpPr>
          <p:cNvPr id="3" name="Nadpis 1"/>
          <p:cNvSpPr>
            <a:spLocks noGrp="1"/>
          </p:cNvSpPr>
          <p:nvPr>
            <p:ph type="title"/>
          </p:nvPr>
        </p:nvSpPr>
        <p:spPr>
          <a:xfrm>
            <a:off x="550863" y="436563"/>
            <a:ext cx="8042275" cy="1443037"/>
          </a:xfrm>
        </p:spPr>
        <p:txBody>
          <a:bodyPr/>
          <a:lstStyle/>
          <a:p>
            <a:pPr eaLnBrk="1" hangingPunct="1"/>
            <a:r>
              <a:rPr lang="cs-CZ" altLang="cs-CZ" dirty="0" smtClean="0"/>
              <a:t>Ad Teorie společenských zdrojů</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Zástupný symbol pro obsah 2"/>
          <p:cNvSpPr>
            <a:spLocks noGrp="1"/>
          </p:cNvSpPr>
          <p:nvPr>
            <p:ph idx="1"/>
          </p:nvPr>
        </p:nvSpPr>
        <p:spPr>
          <a:xfrm>
            <a:off x="838200" y="2049344"/>
            <a:ext cx="7467600" cy="4720878"/>
          </a:xfrm>
        </p:spPr>
        <p:txBody>
          <a:bodyPr/>
          <a:lstStyle/>
          <a:p>
            <a:pPr eaLnBrk="1" hangingPunct="1">
              <a:buFont typeface="Arial" charset="0"/>
              <a:buChar char="•"/>
            </a:pPr>
            <a:r>
              <a:rPr lang="cs-CZ" altLang="cs-CZ" dirty="0" smtClean="0"/>
              <a:t>Etatistický model. Charakteristická vlastnost tohoto konceptu je silný stát, který ovšem na rozdíl od sociálně demokratického uspořádání, není doprovázen silným vlivem třetí třídy. Stát slouží spíše zájmům sebe samého, popřípadě odráží zájmy ekonomických elit. Má značnou autonomii v rozhodování a v celé své působnosti. NO představují pouze zastoupení marginálních zájmů. Adekvátně tomu jsou vytlačovány na periferii společenského dění.</a:t>
            </a:r>
          </a:p>
          <a:p>
            <a:pPr eaLnBrk="1" hangingPunct="1">
              <a:buFont typeface="Arial" charset="0"/>
              <a:buChar char="•"/>
            </a:pPr>
            <a:r>
              <a:rPr lang="cs-CZ" altLang="cs-CZ" dirty="0" err="1" smtClean="0"/>
              <a:t>Jap</a:t>
            </a:r>
            <a:r>
              <a:rPr lang="cs-CZ" altLang="cs-CZ" dirty="0" smtClean="0"/>
              <a:t>.</a:t>
            </a:r>
          </a:p>
        </p:txBody>
      </p:sp>
      <p:sp>
        <p:nvSpPr>
          <p:cNvPr id="3" name="Nadpis 1"/>
          <p:cNvSpPr>
            <a:spLocks noGrp="1"/>
          </p:cNvSpPr>
          <p:nvPr>
            <p:ph type="title"/>
          </p:nvPr>
        </p:nvSpPr>
        <p:spPr>
          <a:xfrm>
            <a:off x="550863" y="436563"/>
            <a:ext cx="8042275" cy="1443037"/>
          </a:xfrm>
        </p:spPr>
        <p:txBody>
          <a:bodyPr/>
          <a:lstStyle/>
          <a:p>
            <a:pPr eaLnBrk="1" hangingPunct="1"/>
            <a:r>
              <a:rPr lang="cs-CZ" altLang="cs-CZ" dirty="0" smtClean="0"/>
              <a:t>Ad Teorie společenských zdrojů</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Teorie neziskového sektoru</a:t>
            </a:r>
            <a:endParaRPr lang="en-US" dirty="0"/>
          </a:p>
        </p:txBody>
      </p:sp>
      <p:sp>
        <p:nvSpPr>
          <p:cNvPr id="3" name="Zástupný symbol pro obsah 2"/>
          <p:cNvSpPr>
            <a:spLocks noGrp="1"/>
          </p:cNvSpPr>
          <p:nvPr>
            <p:ph idx="1"/>
          </p:nvPr>
        </p:nvSpPr>
        <p:spPr>
          <a:xfrm>
            <a:off x="838200" y="2276872"/>
            <a:ext cx="7467600" cy="3712766"/>
          </a:xfrm>
        </p:spPr>
        <p:txBody>
          <a:bodyPr/>
          <a:lstStyle/>
          <a:p>
            <a:r>
              <a:rPr lang="cs-CZ" dirty="0" smtClean="0"/>
              <a:t>Proč existuje NS</a:t>
            </a:r>
            <a:r>
              <a:rPr lang="cs-CZ" dirty="0" smtClean="0"/>
              <a:t>? </a:t>
            </a:r>
          </a:p>
          <a:p>
            <a:r>
              <a:rPr lang="cs-CZ" dirty="0" smtClean="0"/>
              <a:t>Proč a kdy se ne/rozvíjí?</a:t>
            </a:r>
            <a:endParaRPr lang="cs-CZ" dirty="0" smtClean="0"/>
          </a:p>
          <a:p>
            <a:r>
              <a:rPr lang="cs-CZ" dirty="0" smtClean="0"/>
              <a:t>Jak </a:t>
            </a:r>
            <a:r>
              <a:rPr lang="cs-CZ" dirty="0" smtClean="0"/>
              <a:t>funguje?</a:t>
            </a:r>
          </a:p>
          <a:p>
            <a:r>
              <a:rPr lang="cs-CZ" dirty="0" smtClean="0"/>
              <a:t>Jak může </a:t>
            </a:r>
            <a:r>
              <a:rPr lang="cs-CZ" dirty="0" smtClean="0"/>
              <a:t>vypadat v různých podmínkách?</a:t>
            </a:r>
          </a:p>
          <a:p>
            <a:pPr marL="228600" lvl="1"/>
            <a:r>
              <a:rPr lang="cs-CZ" dirty="0"/>
              <a:t>Různé odpovědi – „teorie“</a:t>
            </a:r>
          </a:p>
          <a:p>
            <a:endParaRPr lang="cs-CZ" dirty="0" smtClean="0"/>
          </a:p>
          <a:p>
            <a:r>
              <a:rPr lang="cs-CZ" dirty="0" smtClean="0"/>
              <a:t>Typologie:</a:t>
            </a:r>
            <a:endParaRPr lang="cs-CZ" dirty="0"/>
          </a:p>
          <a:p>
            <a:pPr lvl="1"/>
            <a:r>
              <a:rPr lang="cs-CZ" dirty="0" err="1" smtClean="0"/>
              <a:t>Jednofaktorové</a:t>
            </a:r>
            <a:r>
              <a:rPr lang="cs-CZ" dirty="0" smtClean="0"/>
              <a:t> teorie</a:t>
            </a:r>
          </a:p>
          <a:p>
            <a:pPr lvl="1"/>
            <a:r>
              <a:rPr lang="cs-CZ" dirty="0" err="1" smtClean="0"/>
              <a:t>Vícefaktorové</a:t>
            </a:r>
            <a:r>
              <a:rPr lang="cs-CZ" dirty="0" smtClean="0"/>
              <a:t> teorie</a:t>
            </a:r>
          </a:p>
        </p:txBody>
      </p:sp>
    </p:spTree>
    <p:extLst>
      <p:ext uri="{BB962C8B-B14F-4D97-AF65-F5344CB8AC3E}">
        <p14:creationId xmlns:p14="http://schemas.microsoft.com/office/powerpoint/2010/main" val="2699848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3645024"/>
            <a:ext cx="8042275" cy="1443037"/>
          </a:xfrm>
        </p:spPr>
        <p:txBody>
          <a:bodyPr/>
          <a:lstStyle/>
          <a:p>
            <a:r>
              <a:rPr lang="cs-CZ" dirty="0" smtClean="0"/>
              <a:t>A další k dohledání</a:t>
            </a:r>
            <a:endParaRPr lang="en-US" dirty="0"/>
          </a:p>
        </p:txBody>
      </p:sp>
      <p:sp>
        <p:nvSpPr>
          <p:cNvPr id="4" name="TextovéPole 3"/>
          <p:cNvSpPr txBox="1"/>
          <p:nvPr/>
        </p:nvSpPr>
        <p:spPr>
          <a:xfrm>
            <a:off x="4284101" y="5013109"/>
            <a:ext cx="4392488" cy="369332"/>
          </a:xfrm>
          <a:prstGeom prst="rect">
            <a:avLst/>
          </a:prstGeom>
          <a:noFill/>
        </p:spPr>
        <p:txBody>
          <a:bodyPr wrap="square" rtlCol="0">
            <a:spAutoFit/>
          </a:bodyPr>
          <a:lstStyle/>
          <a:p>
            <a:r>
              <a:rPr lang="cs-CZ" dirty="0" smtClean="0"/>
              <a:t>Pokud máte zájem. </a:t>
            </a:r>
            <a:r>
              <a:rPr lang="cs-CZ" dirty="0" smtClean="0">
                <a:sym typeface="Wingdings" panose="05000000000000000000" pitchFamily="2" charset="2"/>
              </a:rPr>
              <a:t></a:t>
            </a:r>
            <a:endParaRPr lang="en-US" dirty="0"/>
          </a:p>
        </p:txBody>
      </p:sp>
    </p:spTree>
    <p:extLst>
      <p:ext uri="{BB962C8B-B14F-4D97-AF65-F5344CB8AC3E}">
        <p14:creationId xmlns:p14="http://schemas.microsoft.com/office/powerpoint/2010/main" val="3580992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p:txBody>
          <a:bodyPr/>
          <a:lstStyle/>
          <a:p>
            <a:pPr eaLnBrk="1" hangingPunct="1"/>
            <a:r>
              <a:rPr lang="cs-CZ" altLang="cs-CZ" dirty="0" smtClean="0"/>
              <a:t>Teorie </a:t>
            </a:r>
            <a:r>
              <a:rPr lang="cs-CZ" altLang="cs-CZ" dirty="0" smtClean="0"/>
              <a:t>vzniku </a:t>
            </a:r>
            <a:r>
              <a:rPr lang="cs-CZ" altLang="cs-CZ" dirty="0" smtClean="0"/>
              <a:t>&amp; rozvoje NNO</a:t>
            </a:r>
            <a:endParaRPr lang="cs-CZ" altLang="cs-CZ" dirty="0" smtClean="0"/>
          </a:p>
        </p:txBody>
      </p:sp>
      <p:sp>
        <p:nvSpPr>
          <p:cNvPr id="3" name="Zástupný symbol pro obsah 2"/>
          <p:cNvSpPr>
            <a:spLocks noGrp="1"/>
          </p:cNvSpPr>
          <p:nvPr>
            <p:ph idx="1"/>
          </p:nvPr>
        </p:nvSpPr>
        <p:spPr/>
        <p:txBody>
          <a:bodyPr rtlCol="0">
            <a:normAutofit fontScale="92500" lnSpcReduction="20000"/>
          </a:bodyPr>
          <a:lstStyle/>
          <a:p>
            <a:pPr eaLnBrk="1" fontAlgn="auto" hangingPunct="1">
              <a:spcAft>
                <a:spcPts val="0"/>
              </a:spcAft>
              <a:defRPr/>
            </a:pPr>
            <a:r>
              <a:rPr lang="cs-CZ" b="1" dirty="0" err="1" smtClean="0">
                <a:solidFill>
                  <a:schemeClr val="tx1">
                    <a:lumMod val="75000"/>
                    <a:lumOff val="25000"/>
                  </a:schemeClr>
                </a:solidFill>
              </a:rPr>
              <a:t>Jednofaktorové</a:t>
            </a:r>
            <a:endParaRPr lang="cs-CZ" b="1" dirty="0" smtClean="0">
              <a:solidFill>
                <a:schemeClr val="tx1">
                  <a:lumMod val="75000"/>
                  <a:lumOff val="25000"/>
                </a:schemeClr>
              </a:solidFill>
            </a:endParaRPr>
          </a:p>
          <a:p>
            <a:pPr lvl="1" eaLnBrk="1" fontAlgn="auto" hangingPunct="1">
              <a:spcAft>
                <a:spcPts val="0"/>
              </a:spcAft>
              <a:defRPr/>
            </a:pPr>
            <a:r>
              <a:rPr lang="cs-CZ" dirty="0" smtClean="0">
                <a:solidFill>
                  <a:schemeClr val="tx1">
                    <a:lumMod val="75000"/>
                    <a:lumOff val="25000"/>
                  </a:schemeClr>
                </a:solidFill>
              </a:rPr>
              <a:t>Selhávání trhu a vlády (státu) – </a:t>
            </a:r>
            <a:r>
              <a:rPr lang="cs-CZ" b="1" dirty="0" smtClean="0">
                <a:solidFill>
                  <a:schemeClr val="tx1">
                    <a:lumMod val="75000"/>
                    <a:lumOff val="25000"/>
                  </a:schemeClr>
                </a:solidFill>
              </a:rPr>
              <a:t>teorie heterogenity</a:t>
            </a:r>
          </a:p>
          <a:p>
            <a:pPr lvl="1" eaLnBrk="1" fontAlgn="auto" hangingPunct="1">
              <a:spcAft>
                <a:spcPts val="0"/>
              </a:spcAft>
              <a:defRPr/>
            </a:pPr>
            <a:r>
              <a:rPr lang="cs-CZ" dirty="0" smtClean="0">
                <a:solidFill>
                  <a:schemeClr val="tx1">
                    <a:lumMod val="75000"/>
                    <a:lumOff val="25000"/>
                  </a:schemeClr>
                </a:solidFill>
              </a:rPr>
              <a:t>Asymetrická informace </a:t>
            </a:r>
            <a:r>
              <a:rPr lang="cs-CZ" dirty="0" smtClean="0">
                <a:solidFill>
                  <a:schemeClr val="tx1">
                    <a:lumMod val="75000"/>
                    <a:lumOff val="25000"/>
                  </a:schemeClr>
                </a:solidFill>
              </a:rPr>
              <a:t>– </a:t>
            </a:r>
            <a:r>
              <a:rPr lang="cs-CZ" b="1" dirty="0" smtClean="0">
                <a:solidFill>
                  <a:schemeClr val="tx1">
                    <a:lumMod val="75000"/>
                    <a:lumOff val="25000"/>
                  </a:schemeClr>
                </a:solidFill>
              </a:rPr>
              <a:t>teorie selhávání </a:t>
            </a:r>
            <a:r>
              <a:rPr lang="cs-CZ" b="1" dirty="0" smtClean="0">
                <a:solidFill>
                  <a:schemeClr val="tx1">
                    <a:lumMod val="75000"/>
                    <a:lumOff val="25000"/>
                  </a:schemeClr>
                </a:solidFill>
              </a:rPr>
              <a:t>smluvních </a:t>
            </a:r>
            <a:r>
              <a:rPr lang="cs-CZ" b="1" dirty="0" smtClean="0">
                <a:solidFill>
                  <a:schemeClr val="tx1">
                    <a:lumMod val="75000"/>
                    <a:lumOff val="25000"/>
                  </a:schemeClr>
                </a:solidFill>
              </a:rPr>
              <a:t>vztahů</a:t>
            </a:r>
            <a:endParaRPr lang="cs-CZ" b="1" dirty="0" smtClean="0">
              <a:solidFill>
                <a:schemeClr val="tx1">
                  <a:lumMod val="75000"/>
                  <a:lumOff val="25000"/>
                </a:schemeClr>
              </a:solidFill>
            </a:endParaRPr>
          </a:p>
          <a:p>
            <a:pPr lvl="1" eaLnBrk="1" fontAlgn="auto" hangingPunct="1">
              <a:spcAft>
                <a:spcPts val="0"/>
              </a:spcAft>
              <a:defRPr/>
            </a:pPr>
            <a:r>
              <a:rPr lang="cs-CZ" dirty="0" smtClean="0">
                <a:solidFill>
                  <a:schemeClr val="tx1">
                    <a:lumMod val="75000"/>
                    <a:lumOff val="25000"/>
                  </a:schemeClr>
                </a:solidFill>
              </a:rPr>
              <a:t>Rozvíjející se a komplexní stát – </a:t>
            </a:r>
            <a:r>
              <a:rPr lang="cs-CZ" b="1" dirty="0" smtClean="0">
                <a:solidFill>
                  <a:schemeClr val="tx1">
                    <a:lumMod val="75000"/>
                    <a:lumOff val="25000"/>
                  </a:schemeClr>
                </a:solidFill>
              </a:rPr>
              <a:t>teorie státu </a:t>
            </a:r>
            <a:r>
              <a:rPr lang="cs-CZ" b="1" dirty="0" smtClean="0">
                <a:solidFill>
                  <a:schemeClr val="tx1">
                    <a:lumMod val="75000"/>
                    <a:lumOff val="25000"/>
                  </a:schemeClr>
                </a:solidFill>
              </a:rPr>
              <a:t>blahobytu</a:t>
            </a:r>
          </a:p>
          <a:p>
            <a:pPr lvl="1" eaLnBrk="1" fontAlgn="auto" hangingPunct="1">
              <a:spcAft>
                <a:spcPts val="0"/>
              </a:spcAft>
              <a:defRPr/>
            </a:pPr>
            <a:r>
              <a:rPr lang="cs-CZ" dirty="0" smtClean="0">
                <a:solidFill>
                  <a:schemeClr val="tx1">
                    <a:lumMod val="75000"/>
                    <a:lumOff val="25000"/>
                  </a:schemeClr>
                </a:solidFill>
              </a:rPr>
              <a:t>Selhávání neziskových organizací – </a:t>
            </a:r>
            <a:r>
              <a:rPr lang="cs-CZ" b="1" dirty="0" smtClean="0">
                <a:solidFill>
                  <a:schemeClr val="tx1">
                    <a:lumMod val="75000"/>
                    <a:lumOff val="25000"/>
                  </a:schemeClr>
                </a:solidFill>
              </a:rPr>
              <a:t>teorie vzájemné závislosti</a:t>
            </a:r>
            <a:r>
              <a:rPr lang="cs-CZ" dirty="0" smtClean="0">
                <a:solidFill>
                  <a:schemeClr val="tx1">
                    <a:lumMod val="75000"/>
                    <a:lumOff val="25000"/>
                  </a:schemeClr>
                </a:solidFill>
              </a:rPr>
              <a:t> </a:t>
            </a:r>
            <a:endParaRPr lang="cs-CZ" dirty="0" smtClean="0">
              <a:solidFill>
                <a:schemeClr val="tx1">
                  <a:lumMod val="75000"/>
                  <a:lumOff val="25000"/>
                </a:schemeClr>
              </a:solidFill>
            </a:endParaRPr>
          </a:p>
          <a:p>
            <a:pPr eaLnBrk="1" fontAlgn="auto" hangingPunct="1">
              <a:spcAft>
                <a:spcPts val="0"/>
              </a:spcAft>
              <a:defRPr/>
            </a:pPr>
            <a:r>
              <a:rPr lang="cs-CZ" b="1" dirty="0" err="1" smtClean="0">
                <a:solidFill>
                  <a:schemeClr val="tx1">
                    <a:lumMod val="75000"/>
                    <a:lumOff val="25000"/>
                  </a:schemeClr>
                </a:solidFill>
              </a:rPr>
              <a:t>Vícefaktorové</a:t>
            </a:r>
            <a:endParaRPr lang="cs-CZ" b="1" dirty="0" smtClean="0">
              <a:solidFill>
                <a:schemeClr val="tx1">
                  <a:lumMod val="75000"/>
                  <a:lumOff val="25000"/>
                </a:schemeClr>
              </a:solidFill>
            </a:endParaRPr>
          </a:p>
          <a:p>
            <a:pPr lvl="1" eaLnBrk="1" fontAlgn="auto" hangingPunct="1">
              <a:spcAft>
                <a:spcPts val="0"/>
              </a:spcAft>
              <a:defRPr/>
            </a:pPr>
            <a:r>
              <a:rPr lang="cs-CZ" dirty="0" smtClean="0">
                <a:solidFill>
                  <a:schemeClr val="tx1">
                    <a:lumMod val="75000"/>
                    <a:lumOff val="25000"/>
                  </a:schemeClr>
                </a:solidFill>
              </a:rPr>
              <a:t>Teorie společenských zdrojů/počátků (</a:t>
            </a:r>
            <a:r>
              <a:rPr lang="cs-CZ" dirty="0" err="1" smtClean="0">
                <a:solidFill>
                  <a:schemeClr val="tx1">
                    <a:lumMod val="75000"/>
                    <a:lumOff val="25000"/>
                  </a:schemeClr>
                </a:solidFill>
              </a:rPr>
              <a:t>social</a:t>
            </a:r>
            <a:r>
              <a:rPr lang="cs-CZ" dirty="0" smtClean="0">
                <a:solidFill>
                  <a:schemeClr val="tx1">
                    <a:lumMod val="75000"/>
                    <a:lumOff val="25000"/>
                  </a:schemeClr>
                </a:solidFill>
              </a:rPr>
              <a:t> </a:t>
            </a:r>
            <a:r>
              <a:rPr lang="cs-CZ" dirty="0" err="1" smtClean="0">
                <a:solidFill>
                  <a:schemeClr val="tx1">
                    <a:lumMod val="75000"/>
                    <a:lumOff val="25000"/>
                  </a:schemeClr>
                </a:solidFill>
              </a:rPr>
              <a:t>origins</a:t>
            </a:r>
            <a:r>
              <a:rPr lang="cs-CZ" dirty="0" smtClean="0">
                <a:solidFill>
                  <a:schemeClr val="tx1">
                    <a:lumMod val="75000"/>
                    <a:lumOff val="25000"/>
                  </a:schemeClr>
                </a:solidFill>
              </a:rPr>
              <a:t> </a:t>
            </a:r>
            <a:r>
              <a:rPr lang="cs-CZ" dirty="0" err="1" smtClean="0">
                <a:solidFill>
                  <a:schemeClr val="tx1">
                    <a:lumMod val="75000"/>
                    <a:lumOff val="25000"/>
                  </a:schemeClr>
                </a:solidFill>
              </a:rPr>
              <a:t>theory</a:t>
            </a:r>
            <a:r>
              <a:rPr lang="cs-CZ" dirty="0" smtClean="0">
                <a:solidFill>
                  <a:schemeClr val="tx1">
                    <a:lumMod val="75000"/>
                    <a:lumOff val="25000"/>
                  </a:schemeClr>
                </a:solidFill>
              </a:rPr>
              <a:t>)</a:t>
            </a:r>
          </a:p>
          <a:p>
            <a:pPr eaLnBrk="1" fontAlgn="auto" hangingPunct="1">
              <a:spcAft>
                <a:spcPts val="0"/>
              </a:spcAft>
              <a:defRPr/>
            </a:pPr>
            <a:r>
              <a:rPr lang="cs-CZ" dirty="0" smtClean="0">
                <a:solidFill>
                  <a:schemeClr val="tx1">
                    <a:lumMod val="75000"/>
                    <a:lumOff val="25000"/>
                  </a:schemeClr>
                </a:solidFill>
              </a:rPr>
              <a:t>Atd.</a:t>
            </a:r>
          </a:p>
          <a:p>
            <a:pPr marL="0" indent="0" eaLnBrk="1" fontAlgn="auto" hangingPunct="1">
              <a:spcAft>
                <a:spcPts val="0"/>
              </a:spcAft>
              <a:buFont typeface="Rage Italic" pitchFamily="66" charset="0"/>
              <a:buNone/>
              <a:defRPr/>
            </a:pPr>
            <a:endParaRPr lang="cs-CZ" dirty="0">
              <a:solidFill>
                <a:schemeClr val="tx1">
                  <a:lumMod val="75000"/>
                  <a:lumOff val="25000"/>
                </a:schemeClr>
              </a:solidFill>
            </a:endParaRPr>
          </a:p>
          <a:p>
            <a:pPr eaLnBrk="1" fontAlgn="auto" hangingPunct="1">
              <a:spcAft>
                <a:spcPts val="0"/>
              </a:spcAft>
              <a:defRPr/>
            </a:pPr>
            <a:r>
              <a:rPr lang="cs-CZ" dirty="0" smtClean="0">
                <a:solidFill>
                  <a:schemeClr val="tx1">
                    <a:lumMod val="75000"/>
                    <a:lumOff val="25000"/>
                  </a:schemeClr>
                </a:solidFill>
              </a:rPr>
              <a:t>A trochu mimo: role transakčních nákladů - </a:t>
            </a:r>
            <a:r>
              <a:rPr lang="cs-CZ" b="1" dirty="0" smtClean="0">
                <a:solidFill>
                  <a:schemeClr val="tx1">
                    <a:lumMod val="75000"/>
                    <a:lumOff val="25000"/>
                  </a:schemeClr>
                </a:solidFill>
              </a:rPr>
              <a:t>t</a:t>
            </a:r>
            <a:r>
              <a:rPr lang="cs-CZ" b="1" dirty="0" smtClean="0">
                <a:solidFill>
                  <a:schemeClr val="tx1">
                    <a:lumMod val="75000"/>
                    <a:lumOff val="25000"/>
                  </a:schemeClr>
                </a:solidFill>
              </a:rPr>
              <a:t>eorie </a:t>
            </a:r>
            <a:r>
              <a:rPr lang="cs-CZ" b="1" dirty="0" smtClean="0">
                <a:solidFill>
                  <a:schemeClr val="tx1">
                    <a:lumMod val="75000"/>
                    <a:lumOff val="25000"/>
                  </a:schemeClr>
                </a:solidFill>
              </a:rPr>
              <a:t>strany nabídky</a:t>
            </a:r>
          </a:p>
          <a:p>
            <a:pPr marL="0" indent="0" eaLnBrk="1" fontAlgn="auto" hangingPunct="1">
              <a:spcAft>
                <a:spcPts val="0"/>
              </a:spcAft>
              <a:buFont typeface="Rage Italic" pitchFamily="66" charset="0"/>
              <a:buNone/>
              <a:defRPr/>
            </a:pPr>
            <a:endParaRPr lang="cs-CZ" dirty="0" smtClean="0">
              <a:solidFill>
                <a:schemeClr val="tx1">
                  <a:lumMod val="75000"/>
                  <a:lumOff val="25000"/>
                </a:schemeClr>
              </a:solidFill>
            </a:endParaRPr>
          </a:p>
          <a:p>
            <a:pPr eaLnBrk="1" fontAlgn="auto" hangingPunct="1">
              <a:spcAft>
                <a:spcPts val="0"/>
              </a:spcAft>
              <a:defRPr/>
            </a:pPr>
            <a:endParaRPr lang="cs-CZ" dirty="0">
              <a:solidFill>
                <a:schemeClr val="tx1">
                  <a:lumMod val="75000"/>
                  <a:lumOff val="2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pPr eaLnBrk="1" hangingPunct="1"/>
            <a:r>
              <a:rPr lang="cs-CZ" altLang="cs-CZ" smtClean="0"/>
              <a:t>Ad Teorie vládních a tržních selhání (teorie heterogenity)</a:t>
            </a:r>
          </a:p>
        </p:txBody>
      </p:sp>
      <p:sp>
        <p:nvSpPr>
          <p:cNvPr id="7171" name="Zástupný symbol pro obsah 2"/>
          <p:cNvSpPr>
            <a:spLocks noGrp="1"/>
          </p:cNvSpPr>
          <p:nvPr>
            <p:ph idx="1"/>
          </p:nvPr>
        </p:nvSpPr>
        <p:spPr/>
        <p:txBody>
          <a:bodyPr/>
          <a:lstStyle/>
          <a:p>
            <a:pPr eaLnBrk="1" hangingPunct="1"/>
            <a:r>
              <a:rPr lang="cs-CZ" altLang="cs-CZ" dirty="0" smtClean="0"/>
              <a:t>Selhávání </a:t>
            </a:r>
            <a:r>
              <a:rPr lang="cs-CZ" altLang="cs-CZ" dirty="0" smtClean="0"/>
              <a:t>trhu (</a:t>
            </a:r>
            <a:r>
              <a:rPr lang="cs-CZ" altLang="cs-CZ" b="1" dirty="0" smtClean="0"/>
              <a:t>problém:</a:t>
            </a:r>
            <a:r>
              <a:rPr lang="cs-CZ" altLang="cs-CZ" dirty="0" smtClean="0"/>
              <a:t> černý pasažér)</a:t>
            </a:r>
            <a:endParaRPr lang="cs-CZ" altLang="cs-CZ" dirty="0" smtClean="0"/>
          </a:p>
          <a:p>
            <a:pPr lvl="1" eaLnBrk="1" hangingPunct="1"/>
            <a:r>
              <a:rPr lang="cs-CZ" altLang="cs-CZ" dirty="0" smtClean="0"/>
              <a:t>Makroekonomické (</a:t>
            </a:r>
            <a:r>
              <a:rPr lang="cs-CZ" altLang="cs-CZ" dirty="0" err="1" smtClean="0"/>
              <a:t>nezaměst</a:t>
            </a:r>
            <a:r>
              <a:rPr lang="cs-CZ" altLang="cs-CZ" dirty="0" smtClean="0"/>
              <a:t>, inflace, atd.)</a:t>
            </a:r>
          </a:p>
          <a:p>
            <a:pPr lvl="1" eaLnBrk="1" hangingPunct="1"/>
            <a:r>
              <a:rPr lang="cs-CZ" altLang="cs-CZ" dirty="0" smtClean="0"/>
              <a:t>Mikroekonomické (monopol, externality, </a:t>
            </a:r>
            <a:r>
              <a:rPr lang="cs-CZ" altLang="cs-CZ" dirty="0" err="1" smtClean="0"/>
              <a:t>veř.stat</a:t>
            </a:r>
            <a:r>
              <a:rPr lang="cs-CZ" altLang="cs-CZ" dirty="0" smtClean="0"/>
              <a:t>., </a:t>
            </a:r>
            <a:r>
              <a:rPr lang="cs-CZ" altLang="cs-CZ" dirty="0" err="1" smtClean="0"/>
              <a:t>nedok.konkur</a:t>
            </a:r>
            <a:r>
              <a:rPr lang="cs-CZ" altLang="cs-CZ" dirty="0" smtClean="0"/>
              <a:t>.)</a:t>
            </a:r>
          </a:p>
          <a:p>
            <a:pPr lvl="1" eaLnBrk="1" hangingPunct="1"/>
            <a:r>
              <a:rPr lang="cs-CZ" altLang="cs-CZ" dirty="0" smtClean="0"/>
              <a:t>Mimoekonomické (soc.</a:t>
            </a:r>
            <a:r>
              <a:rPr lang="cs-CZ" altLang="cs-CZ" dirty="0" err="1" smtClean="0"/>
              <a:t>spravedl</a:t>
            </a:r>
            <a:r>
              <a:rPr lang="cs-CZ" altLang="cs-CZ" dirty="0" smtClean="0"/>
              <a:t>.,rovnost, solidarita</a:t>
            </a:r>
            <a:r>
              <a:rPr lang="cs-CZ" altLang="cs-CZ" dirty="0" smtClean="0"/>
              <a:t>)</a:t>
            </a:r>
            <a:br>
              <a:rPr lang="cs-CZ" altLang="cs-CZ" dirty="0" smtClean="0"/>
            </a:br>
            <a:endParaRPr lang="cs-CZ" altLang="cs-CZ" dirty="0" smtClean="0"/>
          </a:p>
          <a:p>
            <a:pPr eaLnBrk="1" hangingPunct="1"/>
            <a:r>
              <a:rPr lang="cs-CZ" altLang="cs-CZ" dirty="0" smtClean="0"/>
              <a:t>Selhání </a:t>
            </a:r>
            <a:r>
              <a:rPr lang="cs-CZ" altLang="cs-CZ" dirty="0" smtClean="0"/>
              <a:t>vlády (</a:t>
            </a:r>
            <a:r>
              <a:rPr lang="cs-CZ" altLang="cs-CZ" b="1" dirty="0" smtClean="0"/>
              <a:t>problém:</a:t>
            </a:r>
            <a:r>
              <a:rPr lang="cs-CZ" altLang="cs-CZ" dirty="0" smtClean="0"/>
              <a:t> heterogenní poptávka)</a:t>
            </a:r>
            <a:endParaRPr lang="cs-CZ" altLang="cs-CZ" dirty="0" smtClean="0"/>
          </a:p>
          <a:p>
            <a:pPr lvl="1" eaLnBrk="1" hangingPunct="1"/>
            <a:r>
              <a:rPr lang="cs-CZ" altLang="cs-CZ" dirty="0" smtClean="0"/>
              <a:t>Preference voliče mediána, většina vítězí</a:t>
            </a:r>
            <a:endParaRPr lang="cs-CZ" altLang="cs-CZ" dirty="0" smtClean="0"/>
          </a:p>
          <a:p>
            <a:pPr eaLnBrk="1" hangingPunct="1"/>
            <a:endParaRPr lang="cs-CZ" altLang="cs-CZ" dirty="0" smtClean="0"/>
          </a:p>
          <a:p>
            <a:pPr eaLnBrk="1" hangingPunct="1"/>
            <a:r>
              <a:rPr lang="cs-CZ" altLang="cs-CZ" dirty="0" smtClean="0"/>
              <a:t>A výsledek: prostor pro neziskové organizace</a:t>
            </a:r>
            <a:endParaRPr lang="cs-CZ" altLang="cs-CZ"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pPr eaLnBrk="1" hangingPunct="1"/>
            <a:r>
              <a:rPr lang="cs-CZ" altLang="cs-CZ" dirty="0" smtClean="0"/>
              <a:t>Ad </a:t>
            </a:r>
            <a:r>
              <a:rPr lang="cs-CZ" altLang="cs-CZ" dirty="0" smtClean="0"/>
              <a:t>Teorie selhávání smluvních vztahů </a:t>
            </a:r>
            <a:r>
              <a:rPr lang="cs-CZ" altLang="cs-CZ" sz="2400" dirty="0" smtClean="0"/>
              <a:t>(informační asymetrie)</a:t>
            </a:r>
            <a:endParaRPr lang="cs-CZ" altLang="cs-CZ" sz="2400" dirty="0" smtClean="0"/>
          </a:p>
        </p:txBody>
      </p:sp>
      <p:sp>
        <p:nvSpPr>
          <p:cNvPr id="3" name="Zástupný symbol pro obsah 2"/>
          <p:cNvSpPr>
            <a:spLocks noGrp="1"/>
          </p:cNvSpPr>
          <p:nvPr>
            <p:ph idx="1"/>
          </p:nvPr>
        </p:nvSpPr>
        <p:spPr/>
        <p:txBody>
          <a:bodyPr>
            <a:normAutofit/>
          </a:bodyPr>
          <a:lstStyle/>
          <a:p>
            <a:pPr eaLnBrk="1" hangingPunct="1">
              <a:lnSpc>
                <a:spcPct val="90000"/>
              </a:lnSpc>
              <a:buFont typeface="Arial" charset="0"/>
              <a:buNone/>
            </a:pPr>
            <a:r>
              <a:rPr lang="cs-CZ" altLang="en-US" sz="2000" dirty="0" smtClean="0"/>
              <a:t>	Frič uvádí pět případů informační asymetrie. Typické příklady této situace nastávají, pokud:</a:t>
            </a:r>
          </a:p>
          <a:p>
            <a:pPr eaLnBrk="1" hangingPunct="1">
              <a:lnSpc>
                <a:spcPct val="90000"/>
              </a:lnSpc>
              <a:buFont typeface="Cambria" pitchFamily="18" charset="0"/>
              <a:buAutoNum type="arabicPeriod"/>
            </a:pPr>
            <a:r>
              <a:rPr lang="cs-CZ" altLang="en-US" sz="2000" dirty="0" smtClean="0"/>
              <a:t>Plátce není tou samou osobou jako spotřebitel,</a:t>
            </a:r>
          </a:p>
          <a:p>
            <a:pPr eaLnBrk="1" hangingPunct="1">
              <a:lnSpc>
                <a:spcPct val="90000"/>
              </a:lnSpc>
              <a:buFont typeface="Cambria" pitchFamily="18" charset="0"/>
              <a:buAutoNum type="arabicPeriod"/>
            </a:pPr>
            <a:r>
              <a:rPr lang="cs-CZ" altLang="en-US" sz="2000" dirty="0" smtClean="0"/>
              <a:t>Poskytovaná služba je příliš komplexní,</a:t>
            </a:r>
          </a:p>
          <a:p>
            <a:pPr eaLnBrk="1" hangingPunct="1">
              <a:lnSpc>
                <a:spcPct val="90000"/>
              </a:lnSpc>
              <a:buFont typeface="Cambria" pitchFamily="18" charset="0"/>
              <a:buAutoNum type="arabicPeriod"/>
            </a:pPr>
            <a:r>
              <a:rPr lang="cs-CZ" altLang="en-US" sz="2000" dirty="0" smtClean="0"/>
              <a:t>Ti, kteří mají ze služby užitek nejsou známí, nebo jsou těžko dosažitelní</a:t>
            </a:r>
          </a:p>
          <a:p>
            <a:pPr eaLnBrk="1" hangingPunct="1">
              <a:lnSpc>
                <a:spcPct val="90000"/>
              </a:lnSpc>
              <a:buFont typeface="Cambria" pitchFamily="18" charset="0"/>
              <a:buAutoNum type="arabicPeriod"/>
            </a:pPr>
            <a:r>
              <a:rPr lang="cs-CZ" altLang="en-US" sz="2000" dirty="0" smtClean="0"/>
              <a:t>Spotřebitelé nejsou schopni poskytnout adekvátní zpětnou vazbu na poskytované služby (pacienti psychiatrické léčebny)</a:t>
            </a:r>
          </a:p>
          <a:p>
            <a:pPr eaLnBrk="1" hangingPunct="1">
              <a:lnSpc>
                <a:spcPct val="90000"/>
              </a:lnSpc>
              <a:buFont typeface="Cambria" pitchFamily="18" charset="0"/>
              <a:buAutoNum type="arabicPeriod"/>
            </a:pPr>
            <a:r>
              <a:rPr lang="cs-CZ" altLang="en-US" sz="2000" dirty="0" smtClean="0"/>
              <a:t>Platby nelze jednoznačně přiřadit ke konkrétní službě</a:t>
            </a:r>
          </a:p>
          <a:p>
            <a:pPr eaLnBrk="1" hangingPunct="1">
              <a:lnSpc>
                <a:spcPct val="90000"/>
              </a:lnSpc>
              <a:buFont typeface="Arial" charset="0"/>
              <a:buChar char="•"/>
            </a:pPr>
            <a:r>
              <a:rPr lang="cs-CZ" altLang="en-US" sz="2000" dirty="0" smtClean="0"/>
              <a:t>Viz. FRIČ P., GOULLI, R</a:t>
            </a:r>
            <a:r>
              <a:rPr lang="cs-CZ" altLang="en-US" sz="2000" i="1" dirty="0" smtClean="0"/>
              <a:t>. Neziskový sektor v ČR: výsledky mezinárodního srovnávacího projektu John </a:t>
            </a:r>
            <a:r>
              <a:rPr lang="cs-CZ" altLang="en-US" sz="2000" i="1" dirty="0" err="1" smtClean="0"/>
              <a:t>Hopkins</a:t>
            </a:r>
            <a:r>
              <a:rPr lang="cs-CZ" altLang="en-US" sz="2000" i="1" dirty="0" smtClean="0"/>
              <a:t> University</a:t>
            </a:r>
            <a:r>
              <a:rPr lang="cs-CZ" altLang="en-US" sz="2000" dirty="0" smtClean="0"/>
              <a:t>., s.77</a:t>
            </a:r>
          </a:p>
          <a:p>
            <a:pPr eaLnBrk="1" hangingPunct="1">
              <a:lnSpc>
                <a:spcPct val="90000"/>
              </a:lnSpc>
              <a:buFont typeface="Arial" charset="0"/>
              <a:buNone/>
            </a:pPr>
            <a:endParaRPr lang="cs-CZ" altLang="en-US"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Ad Teorie selhávání smluvních vztahů </a:t>
            </a:r>
            <a:r>
              <a:rPr lang="cs-CZ" altLang="cs-CZ" sz="2400" dirty="0"/>
              <a:t>(informační asymetrie)</a:t>
            </a:r>
            <a:endParaRPr lang="en-US" dirty="0"/>
          </a:p>
        </p:txBody>
      </p:sp>
      <p:sp>
        <p:nvSpPr>
          <p:cNvPr id="3" name="Zástupný symbol pro obsah 2"/>
          <p:cNvSpPr>
            <a:spLocks noGrp="1"/>
          </p:cNvSpPr>
          <p:nvPr>
            <p:ph idx="1"/>
          </p:nvPr>
        </p:nvSpPr>
        <p:spPr/>
        <p:txBody>
          <a:bodyPr/>
          <a:lstStyle/>
          <a:p>
            <a:r>
              <a:rPr lang="cs-CZ" dirty="0" smtClean="0"/>
              <a:t>Spotřebitel nemá dostatek informací k dokonalému rozhodnutí</a:t>
            </a:r>
          </a:p>
          <a:p>
            <a:r>
              <a:rPr lang="cs-CZ" dirty="0" smtClean="0"/>
              <a:t>Není schopen si je opatřit</a:t>
            </a:r>
          </a:p>
          <a:p>
            <a:r>
              <a:rPr lang="cs-CZ" dirty="0" smtClean="0"/>
              <a:t>Hledá proto důvěryhodnějšího poskytovatele</a:t>
            </a:r>
          </a:p>
          <a:p>
            <a:r>
              <a:rPr lang="cs-CZ" dirty="0" smtClean="0"/>
              <a:t>Úlohu plní často NO</a:t>
            </a:r>
            <a:endParaRPr lang="en-US" dirty="0"/>
          </a:p>
        </p:txBody>
      </p:sp>
    </p:spTree>
    <p:extLst>
      <p:ext uri="{BB962C8B-B14F-4D97-AF65-F5344CB8AC3E}">
        <p14:creationId xmlns:p14="http://schemas.microsoft.com/office/powerpoint/2010/main" val="1785084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eaLnBrk="1" fontAlgn="auto" hangingPunct="1">
              <a:spcAft>
                <a:spcPts val="0"/>
              </a:spcAft>
              <a:defRPr/>
            </a:pPr>
            <a:r>
              <a:rPr lang="cs-CZ" altLang="cs-CZ" sz="3600" dirty="0"/>
              <a:t>Ad Teorie selhávání smluvních vztahů </a:t>
            </a:r>
            <a:r>
              <a:rPr lang="cs-CZ" altLang="cs-CZ" sz="1600" dirty="0"/>
              <a:t>(</a:t>
            </a:r>
            <a:r>
              <a:rPr lang="cs-CZ" altLang="cs-CZ" sz="1600" dirty="0" smtClean="0"/>
              <a:t>informační asymetrie)</a:t>
            </a:r>
            <a:endParaRPr lang="cs-CZ" dirty="0" smtClean="0">
              <a:solidFill>
                <a:schemeClr val="tx1">
                  <a:lumMod val="85000"/>
                  <a:lumOff val="15000"/>
                </a:schemeClr>
              </a:solidFill>
            </a:endParaRPr>
          </a:p>
        </p:txBody>
      </p:sp>
      <p:sp>
        <p:nvSpPr>
          <p:cNvPr id="3" name="Zástupný symbol pro obsah 2"/>
          <p:cNvSpPr>
            <a:spLocks noGrp="1"/>
          </p:cNvSpPr>
          <p:nvPr>
            <p:ph idx="1"/>
          </p:nvPr>
        </p:nvSpPr>
        <p:spPr>
          <a:xfrm>
            <a:off x="457200" y="1600200"/>
            <a:ext cx="8229600" cy="4972050"/>
          </a:xfrm>
        </p:spPr>
        <p:txBody>
          <a:bodyPr rtlCol="0">
            <a:noAutofit/>
          </a:bodyPr>
          <a:lstStyle/>
          <a:p>
            <a:pPr marL="0" indent="0" eaLnBrk="1" fontAlgn="auto" hangingPunct="1">
              <a:spcAft>
                <a:spcPts val="0"/>
              </a:spcAft>
              <a:buNone/>
              <a:defRPr/>
            </a:pPr>
            <a:r>
              <a:rPr lang="cs-CZ" sz="1600" dirty="0" err="1" smtClean="0">
                <a:solidFill>
                  <a:schemeClr val="tx1">
                    <a:lumMod val="85000"/>
                    <a:lumOff val="15000"/>
                  </a:schemeClr>
                </a:solidFill>
              </a:rPr>
              <a:t>Steinberg</a:t>
            </a:r>
            <a:r>
              <a:rPr lang="cs-CZ" sz="1600" dirty="0">
                <a:solidFill>
                  <a:schemeClr val="tx1">
                    <a:lumMod val="85000"/>
                    <a:lumOff val="15000"/>
                  </a:schemeClr>
                </a:solidFill>
              </a:rPr>
              <a:t>: charakteristiky NO, kterými mohou zmírnit smluvní selhání:</a:t>
            </a:r>
            <a:br>
              <a:rPr lang="cs-CZ" sz="1600" dirty="0">
                <a:solidFill>
                  <a:schemeClr val="tx1">
                    <a:lumMod val="85000"/>
                    <a:lumOff val="15000"/>
                  </a:schemeClr>
                </a:solidFill>
              </a:rPr>
            </a:br>
            <a:endParaRPr lang="cs-CZ" sz="1600" dirty="0" smtClean="0">
              <a:solidFill>
                <a:schemeClr val="tx1">
                  <a:lumMod val="85000"/>
                  <a:lumOff val="15000"/>
                </a:schemeClr>
              </a:solidFill>
            </a:endParaRPr>
          </a:p>
          <a:p>
            <a:pPr marL="342900" indent="-342900" eaLnBrk="1" fontAlgn="auto" hangingPunct="1">
              <a:spcAft>
                <a:spcPts val="0"/>
              </a:spcAft>
              <a:buFont typeface="+mj-lt"/>
              <a:buAutoNum type="arabicPeriod"/>
              <a:defRPr/>
            </a:pPr>
            <a:r>
              <a:rPr lang="cs-CZ" sz="1600" dirty="0" smtClean="0">
                <a:solidFill>
                  <a:schemeClr val="tx1">
                    <a:lumMod val="75000"/>
                    <a:lumOff val="25000"/>
                  </a:schemeClr>
                </a:solidFill>
              </a:rPr>
              <a:t>Nerozdělování </a:t>
            </a:r>
            <a:r>
              <a:rPr lang="cs-CZ" sz="1600" dirty="0" smtClean="0">
                <a:solidFill>
                  <a:schemeClr val="tx1">
                    <a:lumMod val="75000"/>
                    <a:lumOff val="25000"/>
                  </a:schemeClr>
                </a:solidFill>
              </a:rPr>
              <a:t>zisku zmenšuje užitek z poskytování menší kvality nebo kvantity služeb nebo zboží, než byla slíbená (zaplacená)</a:t>
            </a:r>
          </a:p>
          <a:p>
            <a:pPr marL="342900" indent="-342900" eaLnBrk="1" fontAlgn="auto" hangingPunct="1">
              <a:spcAft>
                <a:spcPts val="0"/>
              </a:spcAft>
              <a:buFont typeface="+mj-lt"/>
              <a:buAutoNum type="arabicPeriod"/>
              <a:defRPr/>
            </a:pPr>
            <a:r>
              <a:rPr lang="cs-CZ" sz="1600" dirty="0" smtClean="0">
                <a:solidFill>
                  <a:schemeClr val="tx1">
                    <a:lumMod val="75000"/>
                    <a:lumOff val="25000"/>
                  </a:schemeClr>
                </a:solidFill>
              </a:rPr>
              <a:t>Neziskový charakter (nepřerozdělování zisku) ovlivňuje zakládání a řízení NO více než jiný typ organizace; motivuje ke snaze o naplnění své role namísto maximalizace vlastního prospěchu na úkor svého poslání</a:t>
            </a:r>
          </a:p>
          <a:p>
            <a:pPr marL="342900" indent="-342900" eaLnBrk="1" fontAlgn="auto" hangingPunct="1">
              <a:spcAft>
                <a:spcPts val="0"/>
              </a:spcAft>
              <a:buFont typeface="+mj-lt"/>
              <a:buAutoNum type="arabicPeriod"/>
              <a:defRPr/>
            </a:pPr>
            <a:r>
              <a:rPr lang="cs-CZ" sz="1600" dirty="0" smtClean="0">
                <a:solidFill>
                  <a:schemeClr val="tx1">
                    <a:lumMod val="75000"/>
                    <a:lumOff val="25000"/>
                  </a:schemeClr>
                </a:solidFill>
              </a:rPr>
              <a:t>NO jsou často řízeny ze strany poptávky. Členové, manažeři a donátoři bývají lidé, kteří dané služby poptávají a mají tedy zájem na tom, aby byly poskytovány levněji nebo ve větším množství</a:t>
            </a:r>
          </a:p>
          <a:p>
            <a:pPr marL="342900" indent="-342900" eaLnBrk="1" fontAlgn="auto" hangingPunct="1">
              <a:spcAft>
                <a:spcPts val="0"/>
              </a:spcAft>
              <a:buFont typeface="+mj-lt"/>
              <a:buAutoNum type="arabicPeriod"/>
              <a:defRPr/>
            </a:pPr>
            <a:r>
              <a:rPr lang="cs-CZ" sz="1600" dirty="0" smtClean="0">
                <a:solidFill>
                  <a:schemeClr val="tx1">
                    <a:lumMod val="75000"/>
                    <a:lumOff val="25000"/>
                  </a:schemeClr>
                </a:solidFill>
              </a:rPr>
              <a:t>Imunita NO vůči převzetí firmy v důsledku změny vlastníka (např. akcionář vlastnící většinový podíl akcií). Převod organizace se většinou vybírá podle důvěryhodnosti nástupce. Tím je částečně ošetřeno, že se NO bude i nadále chovat „důvěryhodně“</a:t>
            </a:r>
          </a:p>
          <a:p>
            <a:pPr marL="342900" indent="-342900" eaLnBrk="1" fontAlgn="auto" hangingPunct="1">
              <a:spcAft>
                <a:spcPts val="0"/>
              </a:spcAft>
              <a:buFont typeface="+mj-lt"/>
              <a:buAutoNum type="arabicPeriod"/>
              <a:defRPr/>
            </a:pPr>
            <a:r>
              <a:rPr lang="cs-CZ" sz="1600" dirty="0" smtClean="0">
                <a:solidFill>
                  <a:schemeClr val="tx1">
                    <a:lumMod val="75000"/>
                    <a:lumOff val="25000"/>
                  </a:schemeClr>
                </a:solidFill>
              </a:rPr>
              <a:t>Existence jistých „důvěryhodných“ NO má vedlejší pozitivní efekt na chování konkurentů. Méně informovaní klienti budou raději vyhledávat NO</a:t>
            </a:r>
            <a:r>
              <a:rPr lang="cs-CZ" sz="1600" dirty="0" smtClean="0">
                <a:solidFill>
                  <a:schemeClr val="tx1">
                    <a:lumMod val="75000"/>
                    <a:lumOff val="25000"/>
                  </a:schemeClr>
                </a:solidFill>
              </a:rPr>
              <a:t>, </a:t>
            </a:r>
            <a:r>
              <a:rPr lang="cs-CZ" sz="1600" dirty="0" smtClean="0">
                <a:solidFill>
                  <a:schemeClr val="tx1">
                    <a:lumMod val="75000"/>
                    <a:lumOff val="25000"/>
                  </a:schemeClr>
                </a:solidFill>
              </a:rPr>
              <a:t>informovaní klienti budou přítomni na trhu ziskových firem. Protože se tyto klienty nevyplatí šidit (mají povědomí o kvalitě a ceně služeb poskytovaných NO), firmy se budou chovat čestně. V tomto smyslu má chování NO vedlejší příznivé efekty na chování tržních subjektů</a:t>
            </a:r>
            <a:r>
              <a:rPr lang="cs-CZ" sz="1600" dirty="0" smtClean="0">
                <a:solidFill>
                  <a:schemeClr val="tx1">
                    <a:lumMod val="75000"/>
                    <a:lumOff val="25000"/>
                  </a:schemeClr>
                </a:solidFill>
              </a:rPr>
              <a:t>.</a:t>
            </a:r>
            <a:endParaRPr lang="cs-CZ" sz="1600" dirty="0" smtClean="0">
              <a:solidFill>
                <a:schemeClr val="tx1">
                  <a:lumMod val="75000"/>
                  <a:lumOff val="25000"/>
                </a:schemeClr>
              </a:solidFill>
            </a:endParaRPr>
          </a:p>
          <a:p>
            <a:pPr eaLnBrk="1" fontAlgn="auto" hangingPunct="1">
              <a:spcAft>
                <a:spcPts val="0"/>
              </a:spcAft>
              <a:buFont typeface="Arial" pitchFamily="34" charset="0"/>
              <a:buNone/>
              <a:defRPr/>
            </a:pPr>
            <a:r>
              <a:rPr lang="cs-CZ" sz="1600" dirty="0" err="1" smtClean="0">
                <a:solidFill>
                  <a:schemeClr val="tx1">
                    <a:lumMod val="75000"/>
                    <a:lumOff val="25000"/>
                  </a:schemeClr>
                </a:solidFill>
              </a:rPr>
              <a:t>Viz</a:t>
            </a:r>
            <a:r>
              <a:rPr lang="cs-CZ" sz="1600" dirty="0" smtClean="0">
                <a:solidFill>
                  <a:schemeClr val="tx1">
                    <a:lumMod val="75000"/>
                    <a:lumOff val="25000"/>
                  </a:schemeClr>
                </a:solidFill>
              </a:rPr>
              <a:t>.POWELL W.W.,STEINBERG R.:</a:t>
            </a:r>
            <a:r>
              <a:rPr lang="cs-CZ" sz="1600" i="1" dirty="0" err="1" smtClean="0">
                <a:solidFill>
                  <a:schemeClr val="tx1">
                    <a:lumMod val="75000"/>
                    <a:lumOff val="25000"/>
                  </a:schemeClr>
                </a:solidFill>
              </a:rPr>
              <a:t>The</a:t>
            </a:r>
            <a:r>
              <a:rPr lang="cs-CZ" sz="1600" i="1" dirty="0" smtClean="0">
                <a:solidFill>
                  <a:schemeClr val="tx1">
                    <a:lumMod val="75000"/>
                    <a:lumOff val="25000"/>
                  </a:schemeClr>
                </a:solidFill>
              </a:rPr>
              <a:t> </a:t>
            </a:r>
            <a:r>
              <a:rPr lang="cs-CZ" sz="1600" i="1" dirty="0" err="1" smtClean="0">
                <a:solidFill>
                  <a:schemeClr val="tx1">
                    <a:lumMod val="75000"/>
                    <a:lumOff val="25000"/>
                  </a:schemeClr>
                </a:solidFill>
              </a:rPr>
              <a:t>Nonprofit</a:t>
            </a:r>
            <a:r>
              <a:rPr lang="cs-CZ" sz="1600" i="1" dirty="0" smtClean="0">
                <a:solidFill>
                  <a:schemeClr val="tx1">
                    <a:lumMod val="75000"/>
                    <a:lumOff val="25000"/>
                  </a:schemeClr>
                </a:solidFill>
              </a:rPr>
              <a:t> </a:t>
            </a:r>
            <a:r>
              <a:rPr lang="cs-CZ" sz="1600" i="1" dirty="0" err="1" smtClean="0">
                <a:solidFill>
                  <a:schemeClr val="tx1">
                    <a:lumMod val="75000"/>
                    <a:lumOff val="25000"/>
                  </a:schemeClr>
                </a:solidFill>
              </a:rPr>
              <a:t>Sector</a:t>
            </a:r>
            <a:r>
              <a:rPr lang="cs-CZ" sz="1600" i="1" dirty="0" smtClean="0">
                <a:solidFill>
                  <a:schemeClr val="tx1">
                    <a:lumMod val="75000"/>
                    <a:lumOff val="25000"/>
                  </a:schemeClr>
                </a:solidFill>
              </a:rPr>
              <a:t>, a </a:t>
            </a:r>
            <a:r>
              <a:rPr lang="cs-CZ" sz="1600" i="1" dirty="0" err="1" smtClean="0">
                <a:solidFill>
                  <a:schemeClr val="tx1">
                    <a:lumMod val="75000"/>
                    <a:lumOff val="25000"/>
                  </a:schemeClr>
                </a:solidFill>
              </a:rPr>
              <a:t>Research</a:t>
            </a:r>
            <a:r>
              <a:rPr lang="cs-CZ" sz="1600" i="1" dirty="0" smtClean="0">
                <a:solidFill>
                  <a:schemeClr val="tx1">
                    <a:lumMod val="75000"/>
                    <a:lumOff val="25000"/>
                  </a:schemeClr>
                </a:solidFill>
              </a:rPr>
              <a:t> Handbook</a:t>
            </a:r>
            <a:r>
              <a:rPr lang="cs-CZ" sz="1600" dirty="0" smtClean="0">
                <a:solidFill>
                  <a:schemeClr val="tx1">
                    <a:lumMod val="75000"/>
                    <a:lumOff val="25000"/>
                  </a:schemeClr>
                </a:solidFill>
              </a:rPr>
              <a:t>., s. 124-125</a:t>
            </a:r>
          </a:p>
          <a:p>
            <a:pPr eaLnBrk="1" fontAlgn="auto" hangingPunct="1">
              <a:spcAft>
                <a:spcPts val="0"/>
              </a:spcAft>
              <a:buFont typeface="Arial" pitchFamily="34" charset="0"/>
              <a:buNone/>
              <a:defRPr/>
            </a:pPr>
            <a:endParaRPr lang="cs-CZ" sz="1600"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pPr eaLnBrk="1" hangingPunct="1"/>
            <a:r>
              <a:rPr lang="cs-CZ" altLang="cs-CZ" dirty="0" smtClean="0"/>
              <a:t>Ad </a:t>
            </a:r>
            <a:r>
              <a:rPr lang="cs-CZ" altLang="cs-CZ" dirty="0" smtClean="0"/>
              <a:t>Teorie </a:t>
            </a:r>
            <a:r>
              <a:rPr lang="cs-CZ" altLang="cs-CZ" dirty="0" smtClean="0"/>
              <a:t>státu blahobytu</a:t>
            </a:r>
          </a:p>
        </p:txBody>
      </p:sp>
      <p:sp>
        <p:nvSpPr>
          <p:cNvPr id="3" name="Zástupný symbol pro obsah 2"/>
          <p:cNvSpPr>
            <a:spLocks noGrp="1"/>
          </p:cNvSpPr>
          <p:nvPr>
            <p:ph idx="1"/>
          </p:nvPr>
        </p:nvSpPr>
        <p:spPr/>
        <p:txBody>
          <a:bodyPr rtlCol="0">
            <a:normAutofit fontScale="92500" lnSpcReduction="20000"/>
          </a:bodyPr>
          <a:lstStyle/>
          <a:p>
            <a:pPr eaLnBrk="1" fontAlgn="auto" hangingPunct="1">
              <a:spcAft>
                <a:spcPts val="0"/>
              </a:spcAft>
              <a:defRPr/>
            </a:pPr>
            <a:r>
              <a:rPr lang="cs-CZ" dirty="0">
                <a:solidFill>
                  <a:schemeClr val="tx1">
                    <a:lumMod val="75000"/>
                    <a:lumOff val="25000"/>
                  </a:schemeClr>
                </a:solidFill>
              </a:rPr>
              <a:t>Podle teorie státu blahobytu byly NO zdrojem řešení sociálních problémů v </a:t>
            </a:r>
            <a:r>
              <a:rPr lang="cs-CZ" b="1" dirty="0">
                <a:solidFill>
                  <a:schemeClr val="tx1">
                    <a:lumMod val="75000"/>
                    <a:lumOff val="25000"/>
                  </a:schemeClr>
                </a:solidFill>
              </a:rPr>
              <a:t>tradičních společnostech</a:t>
            </a:r>
            <a:r>
              <a:rPr lang="cs-CZ" dirty="0">
                <a:solidFill>
                  <a:schemeClr val="tx1">
                    <a:lumMod val="75000"/>
                    <a:lumOff val="25000"/>
                  </a:schemeClr>
                </a:solidFill>
              </a:rPr>
              <a:t>. </a:t>
            </a:r>
            <a:r>
              <a:rPr lang="cs-CZ" dirty="0" smtClean="0">
                <a:solidFill>
                  <a:schemeClr val="tx1">
                    <a:lumMod val="75000"/>
                    <a:lumOff val="25000"/>
                  </a:schemeClr>
                </a:solidFill>
              </a:rPr>
              <a:t>Reagovaly </a:t>
            </a:r>
            <a:r>
              <a:rPr lang="cs-CZ" dirty="0">
                <a:solidFill>
                  <a:schemeClr val="tx1">
                    <a:lumMod val="75000"/>
                    <a:lumOff val="25000"/>
                  </a:schemeClr>
                </a:solidFill>
              </a:rPr>
              <a:t>na škálu potřeb, které v minulosti stát neobstarával. Vlivem zdokonalování tržních vztahů a posilování státní zodpovědnosti je dnes NO přiřazena pouze </a:t>
            </a:r>
            <a:r>
              <a:rPr lang="cs-CZ" b="1" dirty="0">
                <a:solidFill>
                  <a:schemeClr val="tx1">
                    <a:lumMod val="75000"/>
                    <a:lumOff val="25000"/>
                  </a:schemeClr>
                </a:solidFill>
              </a:rPr>
              <a:t>periferní role</a:t>
            </a:r>
            <a:r>
              <a:rPr lang="cs-CZ" dirty="0">
                <a:solidFill>
                  <a:schemeClr val="tx1">
                    <a:lumMod val="75000"/>
                    <a:lumOff val="25000"/>
                  </a:schemeClr>
                </a:solidFill>
              </a:rPr>
              <a:t>. </a:t>
            </a:r>
            <a:endParaRPr lang="cs-CZ" dirty="0" smtClean="0">
              <a:solidFill>
                <a:schemeClr val="tx1">
                  <a:lumMod val="75000"/>
                  <a:lumOff val="25000"/>
                </a:schemeClr>
              </a:solidFill>
            </a:endParaRPr>
          </a:p>
          <a:p>
            <a:pPr eaLnBrk="1" fontAlgn="auto" hangingPunct="1">
              <a:spcAft>
                <a:spcPts val="0"/>
              </a:spcAft>
              <a:defRPr/>
            </a:pPr>
            <a:r>
              <a:rPr lang="cs-CZ" dirty="0" smtClean="0">
                <a:solidFill>
                  <a:schemeClr val="tx1">
                    <a:lumMod val="75000"/>
                    <a:lumOff val="25000"/>
                  </a:schemeClr>
                </a:solidFill>
              </a:rPr>
              <a:t>S</a:t>
            </a:r>
            <a:r>
              <a:rPr lang="cs-CZ" dirty="0">
                <a:solidFill>
                  <a:schemeClr val="tx1">
                    <a:lumMod val="75000"/>
                    <a:lumOff val="25000"/>
                  </a:schemeClr>
                </a:solidFill>
              </a:rPr>
              <a:t> příchodem státní politiky se stávají přežitkem, patří spíš do historie. Stát totiž přirozeně expandoval do sociální oblasti a v reakci na měnící se potřeby se sám ujal řešení mnohých problémů. Působení NO postupně ztrácí na významu, spočívá v doplnění tržního sektoru a relativně dobře fungujícího státu. V současném světě je existence NO zdůvodněna </a:t>
            </a:r>
            <a:r>
              <a:rPr lang="cs-CZ" b="1" dirty="0">
                <a:solidFill>
                  <a:schemeClr val="tx1">
                    <a:lumMod val="75000"/>
                    <a:lumOff val="25000"/>
                  </a:schemeClr>
                </a:solidFill>
              </a:rPr>
              <a:t>nedostatečnou funkcí státu</a:t>
            </a:r>
            <a:r>
              <a:rPr lang="cs-CZ" dirty="0">
                <a:solidFill>
                  <a:schemeClr val="tx1">
                    <a:lumMod val="75000"/>
                    <a:lumOff val="25000"/>
                  </a:schemeClr>
                </a:solidFill>
              </a:rPr>
              <a:t>.</a:t>
            </a:r>
          </a:p>
          <a:p>
            <a:pPr eaLnBrk="1" fontAlgn="auto" hangingPunct="1">
              <a:spcAft>
                <a:spcPts val="0"/>
              </a:spcAft>
              <a:defRPr/>
            </a:pPr>
            <a:endParaRPr lang="cs-CZ" dirty="0">
              <a:solidFill>
                <a:schemeClr val="tx1">
                  <a:lumMod val="75000"/>
                  <a:lumOff val="2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smtClean="0"/>
              <a:t>Ad </a:t>
            </a:r>
            <a:r>
              <a:rPr lang="cs-CZ" altLang="cs-CZ" dirty="0" smtClean="0"/>
              <a:t>Teorie </a:t>
            </a:r>
            <a:r>
              <a:rPr lang="cs-CZ" altLang="cs-CZ" dirty="0" smtClean="0"/>
              <a:t>státu blahobytu</a:t>
            </a:r>
            <a:endParaRPr lang="en-US" dirty="0"/>
          </a:p>
        </p:txBody>
      </p:sp>
      <p:sp>
        <p:nvSpPr>
          <p:cNvPr id="3" name="Zástupný symbol pro obsah 2"/>
          <p:cNvSpPr>
            <a:spLocks noGrp="1"/>
          </p:cNvSpPr>
          <p:nvPr>
            <p:ph idx="1"/>
          </p:nvPr>
        </p:nvSpPr>
        <p:spPr/>
        <p:txBody>
          <a:bodyPr/>
          <a:lstStyle/>
          <a:p>
            <a:r>
              <a:rPr lang="cs-CZ" dirty="0" smtClean="0"/>
              <a:t>Stát je lepším poskytovatelem služeb</a:t>
            </a:r>
          </a:p>
          <a:p>
            <a:r>
              <a:rPr lang="cs-CZ" dirty="0" smtClean="0"/>
              <a:t>NO problémy rychleji nacházejí</a:t>
            </a:r>
          </a:p>
          <a:p>
            <a:r>
              <a:rPr lang="cs-CZ" dirty="0" smtClean="0"/>
              <a:t>Stát přebírá poskytování služeb</a:t>
            </a:r>
          </a:p>
          <a:p>
            <a:r>
              <a:rPr lang="cs-CZ" dirty="0" smtClean="0"/>
              <a:t>V nekonečném horizontu NO zanikají a nahrazuje je stát</a:t>
            </a:r>
            <a:endParaRPr lang="en-US" dirty="0"/>
          </a:p>
        </p:txBody>
      </p:sp>
    </p:spTree>
    <p:extLst>
      <p:ext uri="{BB962C8B-B14F-4D97-AF65-F5344CB8AC3E}">
        <p14:creationId xmlns:p14="http://schemas.microsoft.com/office/powerpoint/2010/main" val="18967443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Obchodní zápisník</Template>
  <TotalTime>131</TotalTime>
  <Words>502</Words>
  <Application>Microsoft Office PowerPoint</Application>
  <PresentationFormat>Předvádění na obrazovce (4:3)</PresentationFormat>
  <Paragraphs>118</Paragraphs>
  <Slides>20</Slides>
  <Notes>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20</vt:i4>
      </vt:variant>
    </vt:vector>
  </HeadingPairs>
  <TitlesOfParts>
    <vt:vector size="29" baseType="lpstr">
      <vt:lpstr>Arial</vt:lpstr>
      <vt:lpstr>Bradley Hand ITC TT-Bold</vt:lpstr>
      <vt:lpstr>Calibri</vt:lpstr>
      <vt:lpstr>Cambria</vt:lpstr>
      <vt:lpstr>Garamond</vt:lpstr>
      <vt:lpstr>Rage Italic</vt:lpstr>
      <vt:lpstr>Times New Roman</vt:lpstr>
      <vt:lpstr>Wingdings</vt:lpstr>
      <vt:lpstr>Sketchbook</vt:lpstr>
      <vt:lpstr>Teorie neziskového sektoru/neziskové organizace</vt:lpstr>
      <vt:lpstr>Teorie neziskového sektoru</vt:lpstr>
      <vt:lpstr>Teorie vzniku &amp; rozvoje NNO</vt:lpstr>
      <vt:lpstr>Ad Teorie vládních a tržních selhání (teorie heterogenity)</vt:lpstr>
      <vt:lpstr>Ad Teorie selhávání smluvních vztahů (informační asymetrie)</vt:lpstr>
      <vt:lpstr>Ad Teorie selhávání smluvních vztahů (informační asymetrie)</vt:lpstr>
      <vt:lpstr>Ad Teorie selhávání smluvních vztahů (informační asymetrie)</vt:lpstr>
      <vt:lpstr>Ad Teorie státu blahobytu</vt:lpstr>
      <vt:lpstr>Ad Teorie státu blahobytu</vt:lpstr>
      <vt:lpstr>Ad Teorie vzájemné závislosti </vt:lpstr>
      <vt:lpstr>Selhávání NO</vt:lpstr>
      <vt:lpstr>Selhávání NO</vt:lpstr>
      <vt:lpstr>Selhávání NO</vt:lpstr>
      <vt:lpstr>Selhávání NO</vt:lpstr>
      <vt:lpstr>Ad Teorie společenských zdrojů</vt:lpstr>
      <vt:lpstr>Ad Teorie společenských zdrojů</vt:lpstr>
      <vt:lpstr>Ad Teorie společenských zdrojů</vt:lpstr>
      <vt:lpstr>Ad Teorie společenských zdrojů</vt:lpstr>
      <vt:lpstr>Ad Teorie společenských zdrojů</vt:lpstr>
      <vt:lpstr>A další k dohledání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Teorie neziskového sektoru/neziskové organizace</dc:title>
  <dc:creator>Lenovo User</dc:creator>
  <cp:lastModifiedBy>MUNI Brno</cp:lastModifiedBy>
  <cp:revision>33</cp:revision>
  <dcterms:created xsi:type="dcterms:W3CDTF">2010-03-08T19:41:15Z</dcterms:created>
  <dcterms:modified xsi:type="dcterms:W3CDTF">2017-02-27T16:19:51Z</dcterms:modified>
</cp:coreProperties>
</file>