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2" r:id="rId3"/>
    <p:sldId id="261" r:id="rId4"/>
    <p:sldId id="263" r:id="rId5"/>
    <p:sldId id="267" r:id="rId6"/>
    <p:sldId id="264" r:id="rId7"/>
    <p:sldId id="265" r:id="rId8"/>
    <p:sldId id="266" r:id="rId9"/>
    <p:sldId id="257" r:id="rId10"/>
    <p:sldId id="285" r:id="rId11"/>
    <p:sldId id="269" r:id="rId12"/>
    <p:sldId id="270" r:id="rId13"/>
    <p:sldId id="274" r:id="rId14"/>
    <p:sldId id="275" r:id="rId15"/>
    <p:sldId id="276" r:id="rId16"/>
    <p:sldId id="282" r:id="rId17"/>
    <p:sldId id="277" r:id="rId18"/>
    <p:sldId id="278" r:id="rId19"/>
    <p:sldId id="279" r:id="rId20"/>
    <p:sldId id="280" r:id="rId21"/>
    <p:sldId id="281" r:id="rId22"/>
    <p:sldId id="288" r:id="rId23"/>
    <p:sldId id="289" r:id="rId24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58" autoAdjust="0"/>
  </p:normalViewPr>
  <p:slideViewPr>
    <p:cSldViewPr>
      <p:cViewPr varScale="1">
        <p:scale>
          <a:sx n="74" d="100"/>
          <a:sy n="74" d="100"/>
        </p:scale>
        <p:origin x="12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2E-4DAA-9B47-7920CC92BA99}"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2E-4DAA-9B47-7920CC92BA99}"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2E-4DAA-9B47-7920CC92BA99}"/>
                </c:ext>
              </c:extLst>
            </c:dLbl>
            <c:dLbl>
              <c:idx val="3"/>
              <c:layout>
                <c:manualLayout>
                  <c:x val="4.4540229885057472E-2"/>
                  <c:y val="6.7504568258081668E-2"/>
                </c:manualLayout>
              </c:layout>
              <c:tx>
                <c:rich>
                  <a:bodyPr/>
                  <a:lstStyle/>
                  <a:p>
                    <a:r>
                      <a:rPr lang="en-US" sz="2800" baseline="0"/>
                      <a:t>Nedotační</a:t>
                    </a:r>
                    <a:r>
                      <a:rPr lang="en-US" sz="2800" b="0" i="1" u="none" strike="noStrike" baseline="0"/>
                      <a:t> </a:t>
                    </a:r>
                    <a:r>
                      <a:rPr lang="en-US" sz="2800" baseline="0"/>
                      <a:t> transfery 
0,1%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2E-4DAA-9B47-7920CC92BA99}"/>
                </c:ext>
              </c:extLst>
            </c:dLbl>
            <c:dLbl>
              <c:idx val="4"/>
              <c:layout>
                <c:manualLayout>
                  <c:x val="-4.3474183183998552E-2"/>
                  <c:y val="0.18250872121997408"/>
                </c:manualLayout>
              </c:layout>
              <c:tx>
                <c:rich>
                  <a:bodyPr/>
                  <a:lstStyle/>
                  <a:p>
                    <a:r>
                      <a:rPr lang="en-US" sz="2800" baseline="0" dirty="0" err="1"/>
                      <a:t>Dary</a:t>
                    </a:r>
                    <a:r>
                      <a:rPr lang="en-US" sz="2800" baseline="0" dirty="0"/>
                      <a:t> 
2,5%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2E-4DAA-9B47-7920CC92BA9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2E-4DAA-9B47-7920CC92BA9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aseline="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2E-4DAA-9B47-7920CC92BA9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092" y="1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/>
          <a:lstStyle>
            <a:lvl1pPr algn="r">
              <a:defRPr sz="1300"/>
            </a:lvl1pPr>
          </a:lstStyle>
          <a:p>
            <a:fld id="{BF0CC4DA-339D-4AC6-92A4-48772F6416DA}" type="datetimeFigureOut">
              <a:rPr lang="cs-CZ" smtClean="0"/>
              <a:t>16.03.2017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 anchor="b"/>
          <a:lstStyle>
            <a:lvl1pPr algn="r">
              <a:defRPr sz="1300"/>
            </a:lvl1pPr>
          </a:lstStyle>
          <a:p>
            <a:fld id="{C494848D-B20E-4131-82C0-3D9E01E71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43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092" y="1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/>
          <a:lstStyle>
            <a:lvl1pPr algn="r">
              <a:defRPr sz="1300"/>
            </a:lvl1pPr>
          </a:lstStyle>
          <a:p>
            <a:fld id="{9383F9AF-9D47-41C4-AD7A-51C577438CB0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5" tIns="47828" rIns="95655" bIns="47828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5655" tIns="47828" rIns="95655" bIns="4782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5655" tIns="47828" rIns="95655" bIns="47828" rtlCol="0" anchor="b"/>
          <a:lstStyle>
            <a:lvl1pPr algn="r">
              <a:defRPr sz="1300"/>
            </a:lvl1pPr>
          </a:lstStyle>
          <a:p>
            <a:fld id="{DC0EB0A6-D91B-4D7F-B87F-0D0653B00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5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0A6-D91B-4D7F-B87F-0D0653B001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31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0A6-D91B-4D7F-B87F-0D0653B001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1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A01710-E515-4CE8-A5D6-E494A057D55E}" type="slidenum">
              <a:rPr lang="cs-CZ" smtClean="0">
                <a:cs typeface="Arial" charset="0"/>
              </a:rPr>
              <a:pPr eaLnBrk="1" hangingPunct="1"/>
              <a:t>11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latin typeface="Arial" charset="0"/>
            </a:endParaRP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E5F9A7-8202-46AC-B29D-7E83D503559C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E16BE8-3642-438C-8672-9735F90D9D1C}" type="slidenum">
              <a:rPr lang="cs-CZ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pPr eaLnBrk="1" hangingPunct="1"/>
              <a:t>13</a:t>
            </a:fld>
            <a:endParaRPr lang="cs-CZ">
              <a:solidFill>
                <a:schemeClr val="tx2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1A4B57-780A-43B9-9B17-9B360354B89E}" type="slidenum">
              <a:rPr lang="cs-CZ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pPr eaLnBrk="1" hangingPunct="1"/>
              <a:t>14</a:t>
            </a:fld>
            <a:endParaRPr lang="cs-CZ">
              <a:solidFill>
                <a:schemeClr val="tx2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latin typeface="Arial" charset="0"/>
            </a:endParaRP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B02139-E20D-475B-8DEE-49950CA80C59}" type="slidenum">
              <a:rPr lang="cs-CZ" smtClean="0"/>
              <a:pPr eaLnBrk="1" hangingPunct="1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7289CB-579F-470C-AD59-8DA281F777B3}" type="slidenum">
              <a:rPr lang="cs-CZ" smtClean="0">
                <a:cs typeface="Arial" charset="0"/>
              </a:rPr>
              <a:pPr eaLnBrk="1" hangingPunct="1"/>
              <a:t>16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8BC932-417F-4B9C-95E3-1FB7645679F8}" type="slidenum">
              <a:rPr lang="cs-CZ" smtClean="0">
                <a:cs typeface="Arial" charset="0"/>
              </a:rPr>
              <a:pPr eaLnBrk="1" hangingPunct="1"/>
              <a:t>17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72CD68-5CD7-495E-A9EE-FA306E74835C}" type="slidenum">
              <a:rPr lang="cs-CZ" smtClean="0">
                <a:cs typeface="Arial" charset="0"/>
              </a:rPr>
              <a:pPr eaLnBrk="1" hangingPunct="1"/>
              <a:t>18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AD69F0-4085-488F-8DB5-FEDF7D340A85}" type="slidenum">
              <a:rPr lang="cs-CZ" smtClean="0">
                <a:cs typeface="Arial" charset="0"/>
              </a:rPr>
              <a:pPr eaLnBrk="1" hangingPunct="1"/>
              <a:t>19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0A6-D91B-4D7F-B87F-0D0653B001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391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DBAC83-1F87-495C-A3D4-69E358A5E83A}" type="slidenum">
              <a:rPr lang="cs-CZ" smtClean="0">
                <a:cs typeface="Arial" charset="0"/>
              </a:rPr>
              <a:pPr eaLnBrk="1" hangingPunct="1"/>
              <a:t>20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latin typeface="Arial" charset="0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E5E4CF-DF80-442F-BDB2-FCD3752FB517}" type="slidenum">
              <a:rPr lang="cs-CZ" smtClean="0">
                <a:cs typeface="Arial" charset="0"/>
              </a:rPr>
              <a:pPr eaLnBrk="1" hangingPunct="1"/>
              <a:t>21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0A6-D91B-4D7F-B87F-0D0653B0012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86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0A6-D91B-4D7F-B87F-0D0653B001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9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2561AC-3220-4E86-98A5-21FE1F8D5382}" type="slidenum">
              <a:rPr lang="cs-CZ" smtClean="0">
                <a:cs typeface="Arial" charset="0"/>
              </a:rPr>
              <a:pPr eaLnBrk="1" hangingPunct="1"/>
              <a:t>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latin typeface="Arial" charset="0"/>
            </a:endParaRP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09D1B3-8CFF-41F0-A434-5CBD7153D73B}" type="slidenum">
              <a:rPr lang="cs-CZ" smtClean="0">
                <a:cs typeface="Arial" charset="0"/>
              </a:rPr>
              <a:pPr eaLnBrk="1" hangingPunct="1"/>
              <a:t>4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8AE21E-8AED-4FF7-AA36-F4676FC4729A}" type="slidenum">
              <a:rPr lang="cs-CZ" smtClean="0">
                <a:cs typeface="Arial" charset="0"/>
              </a:rPr>
              <a:pPr eaLnBrk="1" hangingPunct="1"/>
              <a:t>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5FE910-6024-400F-8A92-717CEE4F5219}" type="slidenum">
              <a:rPr lang="cs-CZ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pPr eaLnBrk="1" hangingPunct="1"/>
              <a:t>6</a:t>
            </a:fld>
            <a:endParaRPr lang="cs-CZ">
              <a:solidFill>
                <a:schemeClr val="tx2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56554">
              <a:defRPr/>
            </a:pPr>
            <a:r>
              <a:rPr lang="en-US" sz="1300" dirty="0"/>
              <a:t>Previous explanation including</a:t>
            </a:r>
            <a:r>
              <a:rPr lang="cs-CZ" sz="1300" dirty="0"/>
              <a:t> </a:t>
            </a:r>
            <a:r>
              <a:rPr lang="en-US" sz="1300" dirty="0"/>
              <a:t>function</a:t>
            </a:r>
            <a:endParaRPr lang="en-US" sz="800" dirty="0"/>
          </a:p>
          <a:p>
            <a:pPr defTabSz="956554">
              <a:defRPr/>
            </a:pPr>
            <a:endParaRPr lang="en-US" sz="800" dirty="0"/>
          </a:p>
          <a:p>
            <a:pPr defTabSz="956554">
              <a:defRPr/>
            </a:pPr>
            <a:r>
              <a:rPr lang="en-US" sz="1300" dirty="0"/>
              <a:t>explanation as result of negotiation of political wills and interests, possibility of law and public budgets, lobbying of pressure groups and way of using</a:t>
            </a:r>
            <a:r>
              <a:rPr lang="cs-CZ" sz="1300" dirty="0"/>
              <a:t> </a:t>
            </a:r>
            <a:r>
              <a:rPr lang="en-US" sz="1300" dirty="0"/>
              <a:t>existing and non-existing  data and arguments;</a:t>
            </a:r>
            <a:endParaRPr lang="en-US" sz="800" dirty="0"/>
          </a:p>
          <a:p>
            <a:pPr defTabSz="956554">
              <a:defRPr/>
            </a:pPr>
            <a:r>
              <a:rPr lang="cs-CZ" sz="800" dirty="0"/>
              <a:t> </a:t>
            </a:r>
            <a:endParaRPr lang="en-US" sz="800" dirty="0"/>
          </a:p>
          <a:p>
            <a:pPr defTabSz="956554">
              <a:defRPr/>
            </a:pPr>
            <a:r>
              <a:rPr lang="en-US" sz="1300" dirty="0"/>
              <a:t>Corruption and </a:t>
            </a:r>
            <a:r>
              <a:rPr lang="en-US" sz="1300" dirty="0" err="1"/>
              <a:t>clientism</a:t>
            </a:r>
            <a:endParaRPr lang="en-US" sz="800" dirty="0"/>
          </a:p>
          <a:p>
            <a:pPr eaLnBrk="1" hangingPunct="1">
              <a:spcBef>
                <a:spcPct val="0"/>
              </a:spcBef>
            </a:pPr>
            <a:endParaRPr lang="cs-CZ" dirty="0">
              <a:latin typeface="Arial" charset="0"/>
            </a:endParaRP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27B6B7-6957-46AB-BD45-2EC54ACD15DD}" type="slidenum">
              <a:rPr lang="cs-CZ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pPr eaLnBrk="1" hangingPunct="1"/>
              <a:t>7</a:t>
            </a:fld>
            <a:endParaRPr lang="cs-CZ">
              <a:solidFill>
                <a:schemeClr val="tx2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err="1"/>
              <a:t>Činnost</a:t>
            </a:r>
            <a:r>
              <a:rPr lang="en-US" dirty="0"/>
              <a:t> NO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vzhledem</a:t>
            </a:r>
            <a:r>
              <a:rPr lang="en-US" dirty="0"/>
              <a:t> k </a:t>
            </a:r>
            <a:r>
              <a:rPr lang="en-US" dirty="0" err="1"/>
              <a:t>činnostem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:</a:t>
            </a:r>
          </a:p>
          <a:p>
            <a:r>
              <a:rPr lang="en-US" b="1" dirty="0" err="1"/>
              <a:t>výlučná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příslušnou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en-US" dirty="0"/>
              <a:t> </a:t>
            </a:r>
            <a:r>
              <a:rPr lang="en-US" dirty="0" err="1"/>
              <a:t>provádějí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cs-CZ" baseline="0" dirty="0"/>
              <a:t> </a:t>
            </a:r>
            <a:r>
              <a:rPr lang="en-US" dirty="0"/>
              <a:t>NO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zahraniční</a:t>
            </a:r>
            <a:r>
              <a:rPr lang="en-US" dirty="0"/>
              <a:t> </a:t>
            </a:r>
            <a:r>
              <a:rPr lang="en-US" dirty="0" err="1"/>
              <a:t>humanitární</a:t>
            </a:r>
            <a:r>
              <a:rPr lang="en-US" dirty="0"/>
              <a:t> </a:t>
            </a:r>
            <a:r>
              <a:rPr lang="en-US" dirty="0" err="1"/>
              <a:t>pomoc</a:t>
            </a:r>
            <a:r>
              <a:rPr lang="en-US" dirty="0"/>
              <a:t>),</a:t>
            </a:r>
          </a:p>
          <a:p>
            <a:r>
              <a:rPr lang="en-US" b="1" dirty="0" err="1"/>
              <a:t>komplementární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činnosti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doplňkem</a:t>
            </a:r>
            <a:r>
              <a:rPr lang="cs-CZ" baseline="0" dirty="0"/>
              <a:t> </a:t>
            </a:r>
            <a:r>
              <a:rPr lang="en-US" dirty="0" err="1"/>
              <a:t>činností</a:t>
            </a:r>
            <a:r>
              <a:rPr lang="en-US" dirty="0"/>
              <a:t> </a:t>
            </a:r>
            <a:r>
              <a:rPr lang="en-US" dirty="0" err="1"/>
              <a:t>prováděných</a:t>
            </a:r>
            <a:r>
              <a:rPr lang="en-US" dirty="0"/>
              <a:t> </a:t>
            </a:r>
            <a:r>
              <a:rPr lang="en-US" dirty="0" err="1"/>
              <a:t>státem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cs-CZ" baseline="0" dirty="0"/>
              <a:t> </a:t>
            </a:r>
            <a:r>
              <a:rPr lang="en-US" dirty="0" err="1"/>
              <a:t>organizacemi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sos</a:t>
            </a:r>
            <a:r>
              <a:rPr lang="en-US" dirty="0"/>
              <a:t> </a:t>
            </a:r>
            <a:r>
              <a:rPr lang="en-US" dirty="0" err="1"/>
              <a:t>dětské</a:t>
            </a:r>
            <a:r>
              <a:rPr lang="en-US" dirty="0"/>
              <a:t> </a:t>
            </a:r>
            <a:r>
              <a:rPr lang="en-US" dirty="0" err="1"/>
              <a:t>vesničky</a:t>
            </a:r>
            <a:r>
              <a:rPr lang="en-US" dirty="0"/>
              <a:t>),</a:t>
            </a:r>
          </a:p>
          <a:p>
            <a:r>
              <a:rPr lang="en-US" b="1" dirty="0" err="1"/>
              <a:t>alternativní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činnost</a:t>
            </a:r>
            <a:r>
              <a:rPr lang="en-US" dirty="0"/>
              <a:t> </a:t>
            </a:r>
            <a:r>
              <a:rPr lang="en-US" dirty="0" err="1"/>
              <a:t>prováděná</a:t>
            </a:r>
            <a:r>
              <a:rPr lang="en-US" dirty="0"/>
              <a:t> </a:t>
            </a:r>
            <a:r>
              <a:rPr lang="en-US" dirty="0" err="1"/>
              <a:t>souběžně</a:t>
            </a:r>
            <a:r>
              <a:rPr lang="cs-CZ" baseline="0" dirty="0"/>
              <a:t> </a:t>
            </a:r>
            <a:r>
              <a:rPr lang="en-US" dirty="0"/>
              <a:t>s </a:t>
            </a:r>
            <a:r>
              <a:rPr lang="en-US" dirty="0" err="1"/>
              <a:t>aktivitami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organizací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</a:t>
            </a:r>
            <a:r>
              <a:rPr lang="cs-CZ" baseline="0" dirty="0"/>
              <a:t> </a:t>
            </a:r>
            <a:r>
              <a:rPr lang="en-US" dirty="0" err="1"/>
              <a:t>církevní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soukromé</a:t>
            </a:r>
            <a:r>
              <a:rPr lang="en-US" dirty="0"/>
              <a:t> </a:t>
            </a:r>
            <a:r>
              <a:rPr lang="en-US" dirty="0" err="1"/>
              <a:t>školy</a:t>
            </a:r>
            <a:r>
              <a:rPr lang="en-US" dirty="0"/>
              <a:t>)</a:t>
            </a:r>
            <a:endParaRPr lang="cs-CZ" dirty="0"/>
          </a:p>
          <a:p>
            <a:endParaRPr lang="cs-CZ" dirty="0"/>
          </a:p>
          <a:p>
            <a:r>
              <a:rPr lang="en-US" sz="1300" b="1" dirty="0" err="1"/>
              <a:t>Podpora</a:t>
            </a:r>
            <a:r>
              <a:rPr lang="en-US" sz="1300" b="1" dirty="0"/>
              <a:t> a </a:t>
            </a:r>
            <a:r>
              <a:rPr lang="en-US" sz="1300" b="1" dirty="0" err="1"/>
              <a:t>ovlivnění</a:t>
            </a:r>
            <a:r>
              <a:rPr lang="en-US" sz="1300" b="1" dirty="0"/>
              <a:t> </a:t>
            </a:r>
            <a:r>
              <a:rPr lang="en-US" sz="1300" b="1" dirty="0" err="1"/>
              <a:t>veřejné</a:t>
            </a:r>
            <a:r>
              <a:rPr lang="en-US" sz="1300" b="1" dirty="0"/>
              <a:t> </a:t>
            </a:r>
            <a:r>
              <a:rPr lang="en-US" sz="1300" b="1" dirty="0" err="1"/>
              <a:t>správy</a:t>
            </a:r>
            <a:r>
              <a:rPr lang="en-US" sz="1300" b="1" dirty="0"/>
              <a:t> NNO</a:t>
            </a:r>
          </a:p>
          <a:p>
            <a:r>
              <a:rPr lang="en-US" sz="1300" b="1" i="1" dirty="0" err="1"/>
              <a:t>Může</a:t>
            </a:r>
            <a:r>
              <a:rPr lang="en-US" sz="1300" b="1" i="1" dirty="0"/>
              <a:t> </a:t>
            </a:r>
            <a:r>
              <a:rPr lang="en-US" sz="1300" b="1" i="1" dirty="0" err="1"/>
              <a:t>nějak</a:t>
            </a:r>
            <a:r>
              <a:rPr lang="en-US" sz="1300" b="1" i="1" dirty="0"/>
              <a:t> NNO </a:t>
            </a:r>
            <a:r>
              <a:rPr lang="en-US" sz="1300" b="1" i="1" dirty="0" err="1"/>
              <a:t>ovlivnit</a:t>
            </a:r>
            <a:r>
              <a:rPr lang="en-US" sz="1300" b="1" i="1" dirty="0"/>
              <a:t> </a:t>
            </a:r>
            <a:r>
              <a:rPr lang="en-US" sz="1300" b="1" i="1" dirty="0" err="1"/>
              <a:t>fungování</a:t>
            </a:r>
            <a:r>
              <a:rPr lang="en-US" sz="1300" b="1" i="1" dirty="0"/>
              <a:t> a </a:t>
            </a:r>
            <a:r>
              <a:rPr lang="en-US" sz="1300" b="1" i="1" dirty="0" err="1"/>
              <a:t>rozhodování</a:t>
            </a:r>
            <a:r>
              <a:rPr lang="cs-CZ" sz="1300" b="1" i="1" dirty="0"/>
              <a:t> </a:t>
            </a:r>
            <a:r>
              <a:rPr lang="en-US" sz="1300" b="1" i="1" dirty="0" err="1"/>
              <a:t>veřejné</a:t>
            </a:r>
            <a:r>
              <a:rPr lang="en-US" sz="1300" b="1" i="1" dirty="0"/>
              <a:t> </a:t>
            </a:r>
            <a:r>
              <a:rPr lang="en-US" sz="1300" b="1" i="1" dirty="0" err="1"/>
              <a:t>správy</a:t>
            </a:r>
            <a:r>
              <a:rPr lang="en-US" sz="1300" b="1" i="1" dirty="0"/>
              <a:t> </a:t>
            </a:r>
            <a:r>
              <a:rPr lang="en-US" sz="1300" b="1" i="1" dirty="0" err="1"/>
              <a:t>mimo</a:t>
            </a:r>
            <a:r>
              <a:rPr lang="en-US" sz="1300" b="1" i="1" dirty="0"/>
              <a:t> </a:t>
            </a:r>
            <a:r>
              <a:rPr lang="en-US" sz="1300" b="1" i="1" dirty="0" err="1"/>
              <a:t>výše</a:t>
            </a:r>
            <a:r>
              <a:rPr lang="en-US" sz="1300" b="1" i="1" dirty="0"/>
              <a:t> </a:t>
            </a:r>
            <a:r>
              <a:rPr lang="en-US" sz="1300" b="1" i="1" dirty="0" err="1"/>
              <a:t>uvedené</a:t>
            </a:r>
            <a:r>
              <a:rPr lang="en-US" sz="1300" b="1" i="1" dirty="0"/>
              <a:t> </a:t>
            </a:r>
            <a:r>
              <a:rPr lang="en-US" sz="1300" b="1" i="1" dirty="0" err="1"/>
              <a:t>praktické</a:t>
            </a:r>
            <a:endParaRPr lang="en-US" sz="1300" b="1" i="1" dirty="0"/>
          </a:p>
          <a:p>
            <a:r>
              <a:rPr lang="en-US" sz="1300" b="1" i="1" dirty="0" err="1"/>
              <a:t>příklady</a:t>
            </a:r>
            <a:r>
              <a:rPr lang="en-US" sz="1300" b="1" i="1" dirty="0"/>
              <a:t> “</a:t>
            </a:r>
            <a:r>
              <a:rPr lang="en-US" sz="1300" b="1" i="1" dirty="0" err="1"/>
              <a:t>oficiálního</a:t>
            </a:r>
            <a:r>
              <a:rPr lang="en-US" sz="1300" b="1" i="1" dirty="0"/>
              <a:t>“ </a:t>
            </a:r>
            <a:r>
              <a:rPr lang="en-US" sz="1300" b="1" i="1" dirty="0" err="1"/>
              <a:t>partnerství</a:t>
            </a:r>
            <a:r>
              <a:rPr lang="en-US" sz="1300" b="1" i="1" dirty="0"/>
              <a:t>?</a:t>
            </a:r>
          </a:p>
          <a:p>
            <a:r>
              <a:rPr lang="en-US" sz="1300" dirty="0"/>
              <a:t> </a:t>
            </a:r>
            <a:r>
              <a:rPr lang="en-US" sz="1300" b="1" dirty="0"/>
              <a:t>Lobby </a:t>
            </a:r>
            <a:r>
              <a:rPr lang="en-US" sz="1300" dirty="0"/>
              <a:t>(</a:t>
            </a:r>
            <a:r>
              <a:rPr lang="en-US" sz="1300" dirty="0" err="1"/>
              <a:t>přímé</a:t>
            </a:r>
            <a:r>
              <a:rPr lang="en-US" sz="1300" dirty="0"/>
              <a:t> </a:t>
            </a:r>
            <a:r>
              <a:rPr lang="en-US" sz="1300" dirty="0" err="1"/>
              <a:t>lobování</a:t>
            </a:r>
            <a:r>
              <a:rPr lang="en-US" sz="1300" dirty="0"/>
              <a:t>, </a:t>
            </a:r>
            <a:r>
              <a:rPr lang="en-US" sz="1300" dirty="0" err="1"/>
              <a:t>lobování</a:t>
            </a:r>
            <a:r>
              <a:rPr lang="en-US" sz="1300" dirty="0"/>
              <a:t> od </a:t>
            </a:r>
            <a:r>
              <a:rPr lang="en-US" sz="1300" dirty="0" err="1"/>
              <a:t>kořenů</a:t>
            </a:r>
            <a:r>
              <a:rPr lang="en-US" sz="1300" dirty="0"/>
              <a:t>,</a:t>
            </a:r>
            <a:r>
              <a:rPr lang="cs-CZ" sz="1300" dirty="0"/>
              <a:t> </a:t>
            </a:r>
            <a:r>
              <a:rPr lang="en-US" sz="1300" dirty="0" err="1"/>
              <a:t>informační</a:t>
            </a:r>
            <a:r>
              <a:rPr lang="en-US" sz="1300" dirty="0"/>
              <a:t> </a:t>
            </a:r>
            <a:r>
              <a:rPr lang="en-US" sz="1300" dirty="0" err="1"/>
              <a:t>kampaně</a:t>
            </a:r>
            <a:r>
              <a:rPr lang="en-US" sz="1300" dirty="0"/>
              <a:t>)</a:t>
            </a:r>
          </a:p>
          <a:p>
            <a:r>
              <a:rPr lang="en-US" sz="1300" dirty="0"/>
              <a:t> </a:t>
            </a:r>
            <a:r>
              <a:rPr lang="en-US" sz="1300" b="1" dirty="0" err="1"/>
              <a:t>Veřejné</a:t>
            </a:r>
            <a:r>
              <a:rPr lang="en-US" sz="1300" b="1" dirty="0"/>
              <a:t> </a:t>
            </a:r>
            <a:r>
              <a:rPr lang="en-US" sz="1300" b="1" dirty="0" err="1"/>
              <a:t>připomínkování</a:t>
            </a:r>
            <a:r>
              <a:rPr lang="en-US" sz="1300" b="1" dirty="0"/>
              <a:t> </a:t>
            </a:r>
            <a:r>
              <a:rPr lang="en-US" sz="1300" b="1" dirty="0" err="1"/>
              <a:t>legislativních</a:t>
            </a:r>
            <a:r>
              <a:rPr lang="en-US" sz="1300" b="1" dirty="0"/>
              <a:t> </a:t>
            </a:r>
            <a:r>
              <a:rPr lang="en-US" sz="1300" b="1" dirty="0" err="1"/>
              <a:t>návrhů</a:t>
            </a:r>
            <a:endParaRPr lang="en-US" sz="1300" b="1" dirty="0"/>
          </a:p>
          <a:p>
            <a:r>
              <a:rPr lang="en-US" sz="1300" dirty="0"/>
              <a:t> </a:t>
            </a:r>
            <a:r>
              <a:rPr lang="en-US" sz="1300" b="1" dirty="0" err="1"/>
              <a:t>Vytváření</a:t>
            </a:r>
            <a:r>
              <a:rPr lang="en-US" sz="1300" b="1" dirty="0"/>
              <a:t> </a:t>
            </a:r>
            <a:r>
              <a:rPr lang="en-US" sz="1300" b="1" dirty="0" err="1"/>
              <a:t>odborníků</a:t>
            </a:r>
            <a:r>
              <a:rPr lang="en-US" sz="1300" b="1" dirty="0"/>
              <a:t> </a:t>
            </a:r>
            <a:r>
              <a:rPr lang="en-US" sz="1300" dirty="0"/>
              <a:t>(MV)</a:t>
            </a:r>
            <a:endParaRPr lang="cs-CZ" sz="1300" dirty="0"/>
          </a:p>
          <a:p>
            <a:endParaRPr lang="cs-CZ" dirty="0"/>
          </a:p>
          <a:p>
            <a:r>
              <a:rPr lang="en-US" sz="1300" i="1" dirty="0" err="1"/>
              <a:t>Podpora</a:t>
            </a:r>
            <a:r>
              <a:rPr lang="en-US" sz="1300" i="1" dirty="0"/>
              <a:t> </a:t>
            </a:r>
            <a:r>
              <a:rPr lang="en-US" sz="1300" i="1" dirty="0" err="1"/>
              <a:t>nepřímá</a:t>
            </a:r>
            <a:r>
              <a:rPr lang="en-US" sz="1300" i="1" dirty="0"/>
              <a:t> </a:t>
            </a:r>
            <a:r>
              <a:rPr lang="en-US" sz="1300" dirty="0"/>
              <a:t>- </a:t>
            </a:r>
            <a:r>
              <a:rPr lang="en-US" sz="1300" dirty="0" err="1"/>
              <a:t>daňové</a:t>
            </a:r>
            <a:r>
              <a:rPr lang="en-US" sz="1300" dirty="0"/>
              <a:t> </a:t>
            </a:r>
            <a:r>
              <a:rPr lang="en-US" sz="1300" dirty="0" err="1"/>
              <a:t>zvýhodnění</a:t>
            </a:r>
            <a:r>
              <a:rPr lang="en-US" sz="1300" dirty="0"/>
              <a:t> a </a:t>
            </a:r>
            <a:r>
              <a:rPr lang="en-US" sz="1300" dirty="0" err="1"/>
              <a:t>osvobození</a:t>
            </a:r>
            <a:r>
              <a:rPr lang="en-US" sz="1300" dirty="0"/>
              <a:t> od </a:t>
            </a:r>
            <a:r>
              <a:rPr lang="en-US" sz="1300" dirty="0" err="1"/>
              <a:t>daní</a:t>
            </a:r>
            <a:r>
              <a:rPr lang="cs-CZ" sz="1300" dirty="0"/>
              <a:t> </a:t>
            </a:r>
            <a:r>
              <a:rPr lang="en-US" sz="1300" dirty="0"/>
              <a:t>a </a:t>
            </a:r>
            <a:r>
              <a:rPr lang="en-US" sz="1300" dirty="0" err="1"/>
              <a:t>poplatků</a:t>
            </a:r>
            <a:r>
              <a:rPr lang="en-US" sz="1300" dirty="0"/>
              <a:t>.</a:t>
            </a:r>
          </a:p>
          <a:p>
            <a:r>
              <a:rPr lang="en-US" sz="1300" i="1" dirty="0" err="1"/>
              <a:t>Podpora</a:t>
            </a:r>
            <a:r>
              <a:rPr lang="en-US" sz="1300" i="1" dirty="0"/>
              <a:t> </a:t>
            </a:r>
            <a:r>
              <a:rPr lang="en-US" sz="1300" i="1" dirty="0" err="1"/>
              <a:t>přímá</a:t>
            </a:r>
            <a:r>
              <a:rPr lang="en-US" sz="1300" i="1" dirty="0"/>
              <a:t> </a:t>
            </a:r>
            <a:r>
              <a:rPr lang="en-US" sz="1300" i="1" dirty="0" err="1"/>
              <a:t>nárokovatelná</a:t>
            </a:r>
            <a:r>
              <a:rPr lang="en-US" sz="1300" i="1" dirty="0"/>
              <a:t> </a:t>
            </a:r>
            <a:r>
              <a:rPr lang="en-US" sz="1300" dirty="0"/>
              <a:t>- </a:t>
            </a:r>
            <a:r>
              <a:rPr lang="en-US" sz="1300" dirty="0" err="1"/>
              <a:t>při</a:t>
            </a:r>
            <a:r>
              <a:rPr lang="en-US" sz="1300" dirty="0"/>
              <a:t> </a:t>
            </a:r>
            <a:r>
              <a:rPr lang="en-US" sz="1300" dirty="0" err="1"/>
              <a:t>splnění</a:t>
            </a:r>
            <a:r>
              <a:rPr lang="en-US" sz="1300" dirty="0"/>
              <a:t> </a:t>
            </a:r>
            <a:r>
              <a:rPr lang="en-US" sz="1300" dirty="0" err="1"/>
              <a:t>určitých</a:t>
            </a:r>
            <a:r>
              <a:rPr lang="en-US" sz="1300" dirty="0"/>
              <a:t> </a:t>
            </a:r>
            <a:r>
              <a:rPr lang="en-US" sz="1300" dirty="0" err="1"/>
              <a:t>zákonem</a:t>
            </a:r>
            <a:r>
              <a:rPr lang="cs-CZ" sz="1300" dirty="0"/>
              <a:t> </a:t>
            </a:r>
            <a:r>
              <a:rPr lang="pl-PL" sz="1300" dirty="0"/>
              <a:t>stanovených podmínek existuje nárok na prostředky ze</a:t>
            </a:r>
          </a:p>
          <a:p>
            <a:r>
              <a:rPr lang="en-US" sz="1300" dirty="0" err="1"/>
              <a:t>státního</a:t>
            </a:r>
            <a:r>
              <a:rPr lang="en-US" sz="1300" dirty="0"/>
              <a:t> </a:t>
            </a:r>
            <a:r>
              <a:rPr lang="en-US" sz="1300" dirty="0" err="1"/>
              <a:t>rozpočtu</a:t>
            </a:r>
            <a:r>
              <a:rPr lang="en-US" sz="1300" dirty="0"/>
              <a:t> (</a:t>
            </a:r>
            <a:r>
              <a:rPr lang="en-US" sz="1300" dirty="0" err="1"/>
              <a:t>příspěvek</a:t>
            </a:r>
            <a:r>
              <a:rPr lang="en-US" sz="1300" dirty="0"/>
              <a:t> </a:t>
            </a:r>
            <a:r>
              <a:rPr lang="en-US" sz="1300" dirty="0" err="1"/>
              <a:t>na</a:t>
            </a:r>
            <a:r>
              <a:rPr lang="en-US" sz="1300" dirty="0"/>
              <a:t> </a:t>
            </a:r>
            <a:r>
              <a:rPr lang="en-US" sz="1300" dirty="0" err="1"/>
              <a:t>činnost</a:t>
            </a:r>
            <a:r>
              <a:rPr lang="en-US" sz="1300" dirty="0"/>
              <a:t> </a:t>
            </a:r>
            <a:r>
              <a:rPr lang="en-US" sz="1300" dirty="0" err="1"/>
              <a:t>politických</a:t>
            </a:r>
            <a:r>
              <a:rPr lang="en-US" sz="1300" dirty="0"/>
              <a:t> </a:t>
            </a:r>
            <a:r>
              <a:rPr lang="en-US" sz="1300" dirty="0" err="1"/>
              <a:t>stran</a:t>
            </a:r>
            <a:r>
              <a:rPr lang="en-US" sz="1300" dirty="0"/>
              <a:t>,</a:t>
            </a:r>
            <a:r>
              <a:rPr lang="cs-CZ" sz="1300" dirty="0"/>
              <a:t> </a:t>
            </a:r>
            <a:r>
              <a:rPr lang="en-US" sz="1300" dirty="0" err="1"/>
              <a:t>financování</a:t>
            </a:r>
            <a:r>
              <a:rPr lang="en-US" sz="1300" dirty="0"/>
              <a:t> </a:t>
            </a:r>
            <a:r>
              <a:rPr lang="en-US" sz="1300" dirty="0" err="1"/>
              <a:t>církví</a:t>
            </a:r>
            <a:r>
              <a:rPr lang="en-US" sz="1300" dirty="0"/>
              <a:t>)</a:t>
            </a:r>
          </a:p>
          <a:p>
            <a:r>
              <a:rPr lang="en-US" sz="1300" i="1" dirty="0" err="1"/>
              <a:t>Podpora</a:t>
            </a:r>
            <a:r>
              <a:rPr lang="en-US" sz="1300" i="1" dirty="0"/>
              <a:t> </a:t>
            </a:r>
            <a:r>
              <a:rPr lang="en-US" sz="1300" i="1" dirty="0" err="1"/>
              <a:t>přímá</a:t>
            </a:r>
            <a:r>
              <a:rPr lang="en-US" sz="1300" i="1" dirty="0"/>
              <a:t> </a:t>
            </a:r>
            <a:r>
              <a:rPr lang="en-US" sz="1300" i="1" dirty="0" err="1"/>
              <a:t>nenárokovatelná</a:t>
            </a:r>
            <a:r>
              <a:rPr lang="en-US" sz="1300" i="1" dirty="0"/>
              <a:t> </a:t>
            </a:r>
            <a:r>
              <a:rPr lang="en-US" sz="1300" dirty="0"/>
              <a:t>– </a:t>
            </a:r>
            <a:r>
              <a:rPr lang="en-US" sz="1300" dirty="0" err="1"/>
              <a:t>možnost</a:t>
            </a:r>
            <a:r>
              <a:rPr lang="en-US" sz="1300" dirty="0"/>
              <a:t> </a:t>
            </a:r>
            <a:r>
              <a:rPr lang="en-US" sz="1300" dirty="0" err="1"/>
              <a:t>získat</a:t>
            </a:r>
            <a:r>
              <a:rPr lang="en-US" sz="1300" dirty="0"/>
              <a:t> finance</a:t>
            </a:r>
            <a:r>
              <a:rPr lang="cs-CZ" sz="1300" dirty="0"/>
              <a:t> </a:t>
            </a:r>
            <a:r>
              <a:rPr lang="en-US" sz="1300" dirty="0"/>
              <a:t>z </a:t>
            </a:r>
            <a:r>
              <a:rPr lang="en-US" sz="1300" dirty="0" err="1"/>
              <a:t>veřejného</a:t>
            </a:r>
            <a:r>
              <a:rPr lang="en-US" sz="1300" dirty="0"/>
              <a:t> </a:t>
            </a:r>
            <a:r>
              <a:rPr lang="en-US" sz="1300" dirty="0" err="1"/>
              <a:t>rozpočtu</a:t>
            </a:r>
            <a:r>
              <a:rPr lang="en-US" sz="1300" dirty="0"/>
              <a:t>, </a:t>
            </a:r>
            <a:r>
              <a:rPr lang="en-US" sz="1300" dirty="0" err="1"/>
              <a:t>na</a:t>
            </a:r>
            <a:r>
              <a:rPr lang="en-US" sz="1300" dirty="0"/>
              <a:t> </a:t>
            </a:r>
            <a:r>
              <a:rPr lang="en-US" sz="1300" dirty="0" err="1"/>
              <a:t>tyto</a:t>
            </a:r>
            <a:r>
              <a:rPr lang="en-US" sz="1300" dirty="0"/>
              <a:t> </a:t>
            </a:r>
            <a:r>
              <a:rPr lang="en-US" sz="1300" dirty="0" err="1"/>
              <a:t>prostředky</a:t>
            </a:r>
            <a:r>
              <a:rPr lang="en-US" sz="1300" dirty="0"/>
              <a:t> </a:t>
            </a:r>
            <a:r>
              <a:rPr lang="en-US" sz="1300" dirty="0" err="1"/>
              <a:t>však</a:t>
            </a:r>
            <a:r>
              <a:rPr lang="en-US" sz="1300" dirty="0"/>
              <a:t> </a:t>
            </a:r>
            <a:r>
              <a:rPr lang="en-US" sz="1300" dirty="0" err="1"/>
              <a:t>není</a:t>
            </a:r>
            <a:r>
              <a:rPr lang="en-US" sz="1300" dirty="0"/>
              <a:t> </a:t>
            </a:r>
            <a:r>
              <a:rPr lang="en-US" sz="1300" dirty="0" err="1"/>
              <a:t>právní</a:t>
            </a:r>
            <a:r>
              <a:rPr lang="cs-CZ" sz="1300" dirty="0"/>
              <a:t> </a:t>
            </a:r>
            <a:r>
              <a:rPr lang="en-US" sz="1300" dirty="0" err="1"/>
              <a:t>nárok</a:t>
            </a:r>
            <a:r>
              <a:rPr lang="en-US" sz="1300" dirty="0"/>
              <a:t>, </a:t>
            </a:r>
            <a:r>
              <a:rPr lang="en-US" sz="1300" dirty="0" err="1"/>
              <a:t>mají</a:t>
            </a:r>
            <a:r>
              <a:rPr lang="en-US" sz="1300" dirty="0"/>
              <a:t> </a:t>
            </a:r>
            <a:r>
              <a:rPr lang="en-US" sz="1300" dirty="0" err="1"/>
              <a:t>podobu</a:t>
            </a:r>
            <a:r>
              <a:rPr lang="en-US" sz="1300" dirty="0"/>
              <a:t> </a:t>
            </a:r>
            <a:r>
              <a:rPr lang="en-US" sz="1300" dirty="0" err="1"/>
              <a:t>grantů</a:t>
            </a:r>
            <a:r>
              <a:rPr lang="en-US" sz="1300" dirty="0"/>
              <a:t>, </a:t>
            </a:r>
            <a:r>
              <a:rPr lang="en-US" sz="1300" dirty="0" err="1"/>
              <a:t>příspěvků</a:t>
            </a:r>
            <a:r>
              <a:rPr lang="en-US" sz="1300" dirty="0"/>
              <a:t> </a:t>
            </a:r>
            <a:r>
              <a:rPr lang="en-US" sz="1300" dirty="0" err="1"/>
              <a:t>či</a:t>
            </a:r>
            <a:r>
              <a:rPr lang="en-US" sz="1300" dirty="0"/>
              <a:t> </a:t>
            </a:r>
            <a:r>
              <a:rPr lang="en-US" sz="1300" dirty="0" err="1"/>
              <a:t>dotací</a:t>
            </a:r>
            <a:r>
              <a:rPr lang="en-US" sz="1300" dirty="0"/>
              <a:t>, </a:t>
            </a:r>
            <a:r>
              <a:rPr lang="en-US" sz="1300" dirty="0" err="1"/>
              <a:t>fungují</a:t>
            </a:r>
            <a:r>
              <a:rPr lang="cs-CZ" sz="1300" dirty="0"/>
              <a:t> </a:t>
            </a:r>
            <a:r>
              <a:rPr lang="en-US" sz="1300" dirty="0" err="1"/>
              <a:t>na</a:t>
            </a:r>
            <a:r>
              <a:rPr lang="en-US" sz="1300" dirty="0"/>
              <a:t> </a:t>
            </a:r>
            <a:r>
              <a:rPr lang="en-US" sz="1300" dirty="0" err="1"/>
              <a:t>principu</a:t>
            </a:r>
            <a:r>
              <a:rPr lang="en-US" sz="1300" dirty="0"/>
              <a:t> </a:t>
            </a:r>
            <a:r>
              <a:rPr lang="en-US" sz="1300" dirty="0" err="1"/>
              <a:t>účelovosti</a:t>
            </a:r>
            <a:r>
              <a:rPr lang="en-US" sz="1300" dirty="0"/>
              <a:t>.</a:t>
            </a:r>
            <a:endParaRPr lang="cs-CZ" sz="1300" dirty="0"/>
          </a:p>
          <a:p>
            <a:endParaRPr lang="cs-CZ" sz="1300" b="1" dirty="0"/>
          </a:p>
          <a:p>
            <a:r>
              <a:rPr lang="en-US" sz="1300" b="1" dirty="0"/>
              <a:t>3 </a:t>
            </a:r>
            <a:r>
              <a:rPr lang="en-US" sz="1300" b="1" dirty="0" err="1"/>
              <a:t>modely</a:t>
            </a:r>
            <a:r>
              <a:rPr lang="en-US" sz="1300" b="1" dirty="0"/>
              <a:t> </a:t>
            </a:r>
            <a:r>
              <a:rPr lang="en-US" sz="1300" b="1" dirty="0" err="1"/>
              <a:t>partnerství</a:t>
            </a:r>
            <a:r>
              <a:rPr lang="en-US" sz="1300" b="1" dirty="0"/>
              <a:t>:</a:t>
            </a:r>
          </a:p>
          <a:p>
            <a:r>
              <a:rPr lang="en-US" sz="1300" dirty="0" err="1"/>
              <a:t>Německý</a:t>
            </a:r>
            <a:r>
              <a:rPr lang="en-US" sz="1300" dirty="0"/>
              <a:t> </a:t>
            </a:r>
            <a:r>
              <a:rPr lang="en-US" sz="1300" dirty="0" err="1"/>
              <a:t>korporativní</a:t>
            </a:r>
            <a:r>
              <a:rPr lang="en-US" sz="1300" dirty="0"/>
              <a:t> model (</a:t>
            </a:r>
            <a:r>
              <a:rPr lang="en-US" sz="1300" dirty="0" err="1"/>
              <a:t>Německo</a:t>
            </a:r>
            <a:r>
              <a:rPr lang="en-US" sz="1300" dirty="0"/>
              <a:t>)</a:t>
            </a:r>
          </a:p>
          <a:p>
            <a:r>
              <a:rPr lang="en-US" sz="1300" dirty="0" err="1"/>
              <a:t>Americký</a:t>
            </a:r>
            <a:r>
              <a:rPr lang="en-US" sz="1300" dirty="0"/>
              <a:t> model „</a:t>
            </a:r>
            <a:r>
              <a:rPr lang="en-US" sz="1300" dirty="0" err="1"/>
              <a:t>zájmových</a:t>
            </a:r>
            <a:r>
              <a:rPr lang="cs-CZ" sz="1300" dirty="0"/>
              <a:t> </a:t>
            </a:r>
            <a:r>
              <a:rPr lang="en-US" sz="1300" dirty="0" err="1"/>
              <a:t>skupin</a:t>
            </a:r>
            <a:r>
              <a:rPr lang="en-US" sz="1300" dirty="0"/>
              <a:t>“(USA)</a:t>
            </a:r>
          </a:p>
          <a:p>
            <a:r>
              <a:rPr lang="en-US" sz="1300" dirty="0"/>
              <a:t>Model </a:t>
            </a:r>
            <a:r>
              <a:rPr lang="en-US" sz="1300" dirty="0" err="1"/>
              <a:t>střední</a:t>
            </a:r>
            <a:r>
              <a:rPr lang="en-US" sz="1300" dirty="0"/>
              <a:t> </a:t>
            </a:r>
            <a:r>
              <a:rPr lang="en-US" sz="1300" dirty="0" err="1"/>
              <a:t>cesty</a:t>
            </a:r>
            <a:r>
              <a:rPr lang="en-US" sz="1300" dirty="0"/>
              <a:t> (VB, ČR)</a:t>
            </a:r>
            <a:r>
              <a:rPr lang="cs-CZ" sz="1300" dirty="0"/>
              <a:t> - </a:t>
            </a:r>
            <a:r>
              <a:rPr lang="en-US" sz="1300" dirty="0" err="1"/>
              <a:t>Rada</a:t>
            </a:r>
            <a:r>
              <a:rPr lang="en-US" sz="1300" dirty="0"/>
              <a:t> </a:t>
            </a:r>
            <a:r>
              <a:rPr lang="en-US" sz="1300" dirty="0" err="1"/>
              <a:t>vlády</a:t>
            </a:r>
            <a:r>
              <a:rPr lang="en-US" sz="1300" dirty="0"/>
              <a:t> pro </a:t>
            </a:r>
            <a:r>
              <a:rPr lang="en-US" sz="1300" dirty="0" err="1"/>
              <a:t>nestátní</a:t>
            </a:r>
            <a:r>
              <a:rPr lang="en-US" sz="1300" dirty="0"/>
              <a:t> </a:t>
            </a:r>
            <a:r>
              <a:rPr lang="en-US" sz="1300" dirty="0" err="1"/>
              <a:t>neziskové</a:t>
            </a:r>
            <a:r>
              <a:rPr lang="cs-CZ" sz="1300" dirty="0"/>
              <a:t> </a:t>
            </a:r>
            <a:r>
              <a:rPr lang="en-US" sz="1300" dirty="0" err="1"/>
              <a:t>organizace</a:t>
            </a:r>
            <a:endParaRPr lang="en-US" dirty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200" indent="-2989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5692" indent="-2391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3969" indent="-2391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2246" indent="-2391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0523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8800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7077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5354" indent="-23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FB023D-F608-4A76-BB97-87F554D25918}" type="slidenum">
              <a:rPr lang="cs-CZ" smtClean="0">
                <a:cs typeface="Arial" charset="0"/>
              </a:rPr>
              <a:pPr eaLnBrk="1" hangingPunct="1"/>
              <a:t>8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B0A6-D91B-4D7F-B87F-0D0653B001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34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754350-23B5-4BDB-9847-9F9F4F76E3F7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15F582-CA19-4834-90A8-C467A2E3A2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462464" cy="2453658"/>
          </a:xfrm>
        </p:spPr>
        <p:txBody>
          <a:bodyPr>
            <a:normAutofit/>
          </a:bodyPr>
          <a:lstStyle/>
          <a:p>
            <a:r>
              <a:rPr lang="cs-CZ" dirty="0"/>
              <a:t>Vztah stát – neziskový sektor</a:t>
            </a:r>
            <a:br>
              <a:rPr lang="cs-CZ" dirty="0"/>
            </a:br>
            <a:br>
              <a:rPr lang="cs-CZ" dirty="0"/>
            </a:br>
            <a:r>
              <a:rPr lang="cs-CZ" dirty="0"/>
              <a:t>financování NO z veřejných zdrojů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/>
              <a:t>Zuzana Prouzová, březen 2017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5890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zdroje - přímé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rozpočet</a:t>
            </a:r>
            <a:r>
              <a:rPr lang="en-US" dirty="0"/>
              <a:t> (</a:t>
            </a:r>
            <a:r>
              <a:rPr lang="en-US" dirty="0" err="1"/>
              <a:t>dotace</a:t>
            </a:r>
            <a:r>
              <a:rPr lang="en-US" dirty="0"/>
              <a:t> a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zakázky</a:t>
            </a:r>
            <a:r>
              <a:rPr lang="en-US" dirty="0"/>
              <a:t>),</a:t>
            </a:r>
          </a:p>
          <a:p>
            <a:r>
              <a:rPr lang="en-US" dirty="0" err="1"/>
              <a:t>ostatní</a:t>
            </a:r>
            <a:r>
              <a:rPr lang="en-US" dirty="0"/>
              <a:t>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rozpočty</a:t>
            </a:r>
            <a:r>
              <a:rPr lang="en-US" dirty="0"/>
              <a:t> (</a:t>
            </a:r>
            <a:r>
              <a:rPr lang="en-US" dirty="0" err="1"/>
              <a:t>dotace</a:t>
            </a:r>
            <a:r>
              <a:rPr lang="en-US" dirty="0"/>
              <a:t> a </a:t>
            </a:r>
            <a:r>
              <a:rPr lang="en-US" dirty="0" err="1"/>
              <a:t>dary</a:t>
            </a:r>
            <a:r>
              <a:rPr lang="en-US" dirty="0"/>
              <a:t> a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zakázky</a:t>
            </a:r>
            <a:r>
              <a:rPr lang="en-US" dirty="0"/>
              <a:t>),</a:t>
            </a:r>
          </a:p>
          <a:p>
            <a:r>
              <a:rPr lang="en-US" dirty="0" err="1"/>
              <a:t>zdroje</a:t>
            </a:r>
            <a:r>
              <a:rPr lang="en-US" dirty="0"/>
              <a:t> 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(EU)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státního</a:t>
            </a:r>
            <a:r>
              <a:rPr lang="en-US" dirty="0"/>
              <a:t> </a:t>
            </a:r>
            <a:r>
              <a:rPr lang="en-US" dirty="0" err="1"/>
              <a:t>rozpočtu</a:t>
            </a:r>
            <a:r>
              <a:rPr lang="en-US" dirty="0"/>
              <a:t> (</a:t>
            </a:r>
            <a:r>
              <a:rPr lang="en-US" dirty="0" err="1"/>
              <a:t>dotace</a:t>
            </a:r>
            <a:r>
              <a:rPr lang="en-US" dirty="0"/>
              <a:t> a </a:t>
            </a:r>
            <a:r>
              <a:rPr lang="en-US" dirty="0" err="1"/>
              <a:t>zakázky</a:t>
            </a:r>
            <a:r>
              <a:rPr lang="en-US" dirty="0"/>
              <a:t>),</a:t>
            </a:r>
          </a:p>
          <a:p>
            <a:r>
              <a:rPr lang="en-US" dirty="0" err="1"/>
              <a:t>komunitární</a:t>
            </a:r>
            <a:r>
              <a:rPr lang="en-US" dirty="0"/>
              <a:t> </a:t>
            </a:r>
            <a:r>
              <a:rPr lang="en-US" dirty="0" err="1"/>
              <a:t>programy</a:t>
            </a:r>
            <a:r>
              <a:rPr lang="en-US" dirty="0"/>
              <a:t> EU,</a:t>
            </a:r>
          </a:p>
          <a:p>
            <a:r>
              <a:rPr lang="en-US" dirty="0" err="1"/>
              <a:t>zahraniční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 (</a:t>
            </a:r>
            <a:r>
              <a:rPr lang="en-US" dirty="0" err="1"/>
              <a:t>mimo</a:t>
            </a:r>
            <a:r>
              <a:rPr lang="en-US" dirty="0"/>
              <a:t> EU), </a:t>
            </a:r>
            <a:r>
              <a:rPr lang="en-US" dirty="0" err="1"/>
              <a:t>aktuálně</a:t>
            </a:r>
            <a:r>
              <a:rPr lang="en-US" dirty="0"/>
              <a:t> </a:t>
            </a:r>
            <a:r>
              <a:rPr lang="en-US" dirty="0" err="1"/>
              <a:t>například</a:t>
            </a:r>
            <a:r>
              <a:rPr lang="en-US" dirty="0"/>
              <a:t> Program </a:t>
            </a:r>
            <a:r>
              <a:rPr lang="en-US" dirty="0" err="1"/>
              <a:t>švýcarsko-české</a:t>
            </a:r>
            <a:r>
              <a:rPr lang="en-US" dirty="0"/>
              <a:t> </a:t>
            </a:r>
            <a:r>
              <a:rPr lang="en-US" dirty="0" err="1"/>
              <a:t>spolupráce</a:t>
            </a:r>
            <a:endParaRPr lang="en-US" dirty="0"/>
          </a:p>
          <a:p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mechanismy</a:t>
            </a:r>
            <a:r>
              <a:rPr lang="en-US" dirty="0"/>
              <a:t> </a:t>
            </a:r>
            <a:r>
              <a:rPr lang="en-US" dirty="0" err="1"/>
              <a:t>Evropského</a:t>
            </a:r>
            <a:r>
              <a:rPr lang="en-US" dirty="0"/>
              <a:t> </a:t>
            </a:r>
            <a:r>
              <a:rPr lang="en-US" dirty="0" err="1"/>
              <a:t>hospodářského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a </a:t>
            </a:r>
            <a:r>
              <a:rPr lang="en-US" dirty="0" err="1"/>
              <a:t>Norska</a:t>
            </a:r>
            <a:r>
              <a:rPr lang="en-US" dirty="0"/>
              <a:t>,</a:t>
            </a:r>
            <a:endParaRPr lang="cs-CZ" dirty="0"/>
          </a:p>
          <a:p>
            <a:endParaRPr lang="cs-CZ" dirty="0"/>
          </a:p>
          <a:p>
            <a:r>
              <a:rPr lang="cs-CZ" dirty="0"/>
              <a:t>Nadační investiční fond (neaktuální)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21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ovéPole 4"/>
          <p:cNvSpPr txBox="1">
            <a:spLocks noChangeArrowheads="1"/>
          </p:cNvSpPr>
          <p:nvPr/>
        </p:nvSpPr>
        <p:spPr bwMode="auto">
          <a:xfrm>
            <a:off x="285750" y="5929313"/>
            <a:ext cx="86439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sz="1200">
              <a:solidFill>
                <a:srgbClr val="E46C0A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19" name="TextovéPole 5"/>
          <p:cNvSpPr txBox="1">
            <a:spLocks noChangeArrowheads="1"/>
          </p:cNvSpPr>
          <p:nvPr/>
        </p:nvSpPr>
        <p:spPr bwMode="auto">
          <a:xfrm>
            <a:off x="395288" y="908050"/>
            <a:ext cx="8391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dirty="0">
                <a:solidFill>
                  <a:schemeClr val="tx2"/>
                </a:solidFill>
                <a:cs typeface="Arial" charset="0"/>
              </a:rPr>
              <a:t>Financování z veřejných rozpočtů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500063" y="1643063"/>
            <a:ext cx="806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sz="240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409342"/>
              </p:ext>
            </p:extLst>
          </p:nvPr>
        </p:nvGraphicFramePr>
        <p:xfrm>
          <a:off x="428625" y="1571625"/>
          <a:ext cx="8143875" cy="3838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7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23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800" b="1" kern="1200" dirty="0">
                          <a:solidFill>
                            <a:srgbClr val="0070C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Financování - přímé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/>
                        <a:t>stát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/>
                        <a:t>kraje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/>
                        <a:t>obce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04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   dotace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04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   veřejné zakázky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04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   dary: finanční a materiální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047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   půjčky (přímé i nepřímé)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>
                          <a:sym typeface="Wingdings 2"/>
                        </a:rPr>
                        <a:t>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4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4156" y="1981200"/>
          <a:ext cx="8839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3" name="TextovéPole 2"/>
          <p:cNvSpPr txBox="1">
            <a:spLocks noChangeArrowheads="1"/>
          </p:cNvSpPr>
          <p:nvPr/>
        </p:nvSpPr>
        <p:spPr bwMode="auto">
          <a:xfrm>
            <a:off x="899592" y="476672"/>
            <a:ext cx="71913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b="1" dirty="0"/>
              <a:t>Podíl nástrojů přímého financování NNO </a:t>
            </a:r>
          </a:p>
          <a:p>
            <a:pPr eaLnBrk="1" hangingPunct="1"/>
            <a:r>
              <a:rPr lang="cs-CZ" sz="2800" b="1" dirty="0"/>
              <a:t>z veřejných rozpočtů v roce 2008 (v %)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6108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07450" cy="72707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sz="500" b="1" dirty="0">
                <a:solidFill>
                  <a:srgbClr val="E46C0A"/>
                </a:solidFill>
              </a:rPr>
            </a:br>
            <a:r>
              <a:rPr lang="cs-CZ" sz="3100" b="1" dirty="0">
                <a:latin typeface="Arial" charset="0"/>
                <a:ea typeface="+mn-ea"/>
                <a:cs typeface="Arial" charset="0"/>
              </a:rPr>
              <a:t>Přímý způsob financování NNO z veřejných zdrojů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85875"/>
            <a:ext cx="8596312" cy="48101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Role NNO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jako významná a specifická v dílčích oblastech veřejných služeb pro obyvatelstvo např. vybrané sociální, zdravotní a jiné služby i v oblasti tělovýchovy a zájmové činnosti;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jako alternativního poskytovatele ve veřejných službách např. jako je vzdělávání či kultura; 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565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85875"/>
            <a:ext cx="8596312" cy="48101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Role NNO</a:t>
            </a:r>
          </a:p>
          <a:p>
            <a:pPr>
              <a:defRPr/>
            </a:pPr>
            <a:r>
              <a:rPr lang="cs-CZ" dirty="0"/>
              <a:t>jako nejdůležitějšího (popřípadě výhradního) poskytovatele úzce specializovaných veřejných služeb např. u humanitární zahraniční pomoci, multikulturní činnosti, integrace romské populace či ekologické osvěty;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jako důležitého (popřípadě výhradního) poskytovatele marginálních segmentů veřejných služeb označované jako ostatní činnosti či činnosti jinde nezařazené v rámci jednotlivých odvětví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7504" y="404664"/>
            <a:ext cx="8807450" cy="727075"/>
          </a:xfrm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500" b="1" dirty="0">
                <a:solidFill>
                  <a:srgbClr val="E46C0A"/>
                </a:solidFill>
              </a:rPr>
            </a:br>
            <a:r>
              <a:rPr lang="cs-CZ" sz="3100" b="1" dirty="0">
                <a:latin typeface="Arial" charset="0"/>
                <a:ea typeface="+mn-ea"/>
                <a:cs typeface="Arial" charset="0"/>
              </a:rPr>
              <a:t>Přímý způsob financování NNO z veřejných zdrojů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86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Wingdings" pitchFamily="2" charset="2"/>
              <a:buNone/>
            </a:pPr>
            <a:r>
              <a:rPr lang="cs-CZ" sz="2800" dirty="0">
                <a:cs typeface="Arial" charset="0"/>
              </a:rPr>
              <a:t>Více, jak 90 % příjmů z veřejných rozpočtů tvoří pro NNO dotace, které jsou z více než 60 % alokovány ze státního rozpočtu.</a:t>
            </a:r>
          </a:p>
          <a:p>
            <a:pPr marL="0" lvl="1" indent="0">
              <a:buFont typeface="Wingdings" pitchFamily="2" charset="2"/>
              <a:buNone/>
            </a:pPr>
            <a:endParaRPr lang="cs-CZ" sz="2800" dirty="0">
              <a:cs typeface="Arial" charset="0"/>
            </a:endParaRPr>
          </a:p>
          <a:p>
            <a:pPr marL="0" lvl="1" indent="0">
              <a:buFont typeface="Wingdings" pitchFamily="2" charset="2"/>
              <a:buNone/>
            </a:pPr>
            <a:r>
              <a:rPr lang="cs-CZ" sz="2800" dirty="0">
                <a:cs typeface="Arial" charset="0"/>
              </a:rPr>
              <a:t>Kdo jsou příjemci?</a:t>
            </a:r>
          </a:p>
          <a:p>
            <a:pPr marL="0" lvl="1" indent="0">
              <a:buFont typeface="Wingdings" pitchFamily="2" charset="2"/>
              <a:buNone/>
            </a:pPr>
            <a:endParaRPr lang="cs-CZ" sz="2800" dirty="0">
              <a:cs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07504" y="404664"/>
            <a:ext cx="8807450" cy="727075"/>
          </a:xfrm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500" b="1" dirty="0">
                <a:solidFill>
                  <a:srgbClr val="E46C0A"/>
                </a:solidFill>
              </a:rPr>
            </a:br>
            <a:r>
              <a:rPr lang="cs-CZ" sz="3100" b="1" dirty="0">
                <a:latin typeface="Arial" charset="0"/>
                <a:ea typeface="+mn-ea"/>
                <a:cs typeface="Arial" charset="0"/>
              </a:rPr>
              <a:t>Přímý způsob financování NNO z veřejných zdrojů</a:t>
            </a:r>
          </a:p>
        </p:txBody>
      </p:sp>
    </p:spTree>
    <p:extLst>
      <p:ext uri="{BB962C8B-B14F-4D97-AF65-F5344CB8AC3E}">
        <p14:creationId xmlns:p14="http://schemas.microsoft.com/office/powerpoint/2010/main" val="3084924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ovéPole 3"/>
          <p:cNvSpPr txBox="1">
            <a:spLocks noChangeArrowheads="1"/>
          </p:cNvSpPr>
          <p:nvPr/>
        </p:nvSpPr>
        <p:spPr bwMode="auto">
          <a:xfrm>
            <a:off x="487813" y="1374412"/>
            <a:ext cx="8358188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lnSpc>
                <a:spcPct val="120000"/>
              </a:lnSpc>
              <a:buClr>
                <a:srgbClr val="E46C0A"/>
              </a:buClr>
              <a:defRPr/>
            </a:pPr>
            <a:r>
              <a:rPr lang="cs-CZ" sz="2400" dirty="0">
                <a:latin typeface="+mn-lt"/>
                <a:cs typeface="Arial" charset="0"/>
              </a:rPr>
              <a:t>Přímé financování </a:t>
            </a:r>
          </a:p>
          <a:p>
            <a:pPr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Arial" charset="0"/>
              </a:rPr>
              <a:t>Prakticky realizováno několika veřejnými politikami</a:t>
            </a:r>
          </a:p>
          <a:p>
            <a:pPr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Arial" charset="0"/>
              </a:rPr>
              <a:t> jednou z nich je Státní dotační politika ČR vůči NNO (SDP)</a:t>
            </a:r>
          </a:p>
          <a:p>
            <a:pPr lvl="1"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Arial" charset="0"/>
              </a:rPr>
              <a:t> Příjemci</a:t>
            </a:r>
          </a:p>
          <a:p>
            <a:pPr lvl="1"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Arial" charset="0"/>
              </a:rPr>
              <a:t> Oblasti podpory</a:t>
            </a:r>
          </a:p>
          <a:p>
            <a:pPr lvl="1"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sz="2400" dirty="0">
                <a:latin typeface="+mn-lt"/>
                <a:cs typeface="Arial" charset="0"/>
              </a:rPr>
              <a:t>Praktické naplnění SDP </a:t>
            </a:r>
            <a:r>
              <a:rPr lang="cs-CZ" sz="2800" dirty="0">
                <a:latin typeface="+mn-lt"/>
                <a:cs typeface="Arial" charset="0"/>
              </a:rPr>
              <a:t>(</a:t>
            </a:r>
            <a:r>
              <a:rPr lang="cs-CZ" sz="2000" dirty="0">
                <a:latin typeface="+mn-lt"/>
                <a:cs typeface="Arial" charset="0"/>
              </a:rPr>
              <a:t>Podpora činnosti NNO, Nákup veřejných služeb, Naplnění meziresortních politik, Naplnění resortních politik, Ostatní politiky)</a:t>
            </a:r>
          </a:p>
          <a:p>
            <a:pPr marL="0" lvl="1">
              <a:lnSpc>
                <a:spcPct val="120000"/>
              </a:lnSpc>
              <a:buClr>
                <a:srgbClr val="E46C0A"/>
              </a:buClr>
              <a:defRPr/>
            </a:pPr>
            <a:endParaRPr lang="cs-CZ" sz="2000" dirty="0">
              <a:cs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5750" y="678172"/>
            <a:ext cx="8501063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+mj-lt"/>
                <a:cs typeface="Arial" charset="0"/>
              </a:rPr>
              <a:t>Financování NNO z veřejných rozpočtů.</a:t>
            </a:r>
          </a:p>
        </p:txBody>
      </p:sp>
      <p:sp>
        <p:nvSpPr>
          <p:cNvPr id="22532" name="Zástupný symbol pro obsah 1"/>
          <p:cNvSpPr>
            <a:spLocks noGrp="1"/>
          </p:cNvSpPr>
          <p:nvPr>
            <p:ph idx="1"/>
          </p:nvPr>
        </p:nvSpPr>
        <p:spPr>
          <a:xfrm>
            <a:off x="1012825" y="1201392"/>
            <a:ext cx="7773988" cy="482793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137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5"/>
          <p:cNvSpPr txBox="1">
            <a:spLocks noChangeArrowheads="1"/>
          </p:cNvSpPr>
          <p:nvPr/>
        </p:nvSpPr>
        <p:spPr bwMode="auto">
          <a:xfrm>
            <a:off x="336550" y="349558"/>
            <a:ext cx="8391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dirty="0">
                <a:solidFill>
                  <a:schemeClr val="tx2"/>
                </a:solidFill>
                <a:cs typeface="Arial" charset="0"/>
              </a:rPr>
              <a:t>Financování z veřejných rozpočtů</a:t>
            </a: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500063" y="1643063"/>
            <a:ext cx="806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sz="240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91463"/>
              </p:ext>
            </p:extLst>
          </p:nvPr>
        </p:nvGraphicFramePr>
        <p:xfrm>
          <a:off x="103187" y="1196752"/>
          <a:ext cx="8717285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8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16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800" b="1" kern="1200" dirty="0">
                          <a:solidFill>
                            <a:srgbClr val="0070C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Financování – nepřímé</a:t>
                      </a: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/>
                        <a:t>stát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/>
                        <a:t>kraje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/>
                        <a:t>obce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169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slevy na daních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169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úlevy od správních poplatků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169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úlevy od místních poplatků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286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/>
                        <a:t> prodej a pronájem majetku   </a:t>
                      </a:r>
                    </a:p>
                    <a:p>
                      <a:pPr algn="l" fontAlgn="b"/>
                      <a:r>
                        <a:rPr lang="cs-CZ" sz="2800" u="none" strike="noStrike" dirty="0"/>
                        <a:t> v symbolické či netržní ceně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169">
                <a:tc>
                  <a:txBody>
                    <a:bodyPr/>
                    <a:lstStyle/>
                    <a:p>
                      <a:pPr marL="1778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Odpuštění, snížení sankcí, splátek</a:t>
                      </a: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4033">
                <a:tc>
                  <a:txBody>
                    <a:bodyPr/>
                    <a:lstStyle/>
                    <a:p>
                      <a:pPr marL="17780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pracovní čas zaměstnanců úřadu pro potřeby organizace.   </a:t>
                      </a: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286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baseline="0" dirty="0"/>
                        <a:t> </a:t>
                      </a:r>
                      <a:r>
                        <a:rPr lang="cs-CZ" sz="2800" u="none" strike="noStrike" dirty="0"/>
                        <a:t>využití komunikačních a propagačních kanálů </a:t>
                      </a:r>
                      <a:r>
                        <a:rPr lang="cs-CZ" sz="2800" u="none" strike="noStrike" baseline="0" dirty="0"/>
                        <a:t> </a:t>
                      </a:r>
                      <a:r>
                        <a:rPr lang="cs-CZ" sz="2800" u="none" strike="noStrike" dirty="0"/>
                        <a:t>úřadů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sym typeface="Wingdings 2"/>
                        </a:rPr>
                        <a:t>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Wingdings 2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557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4"/>
          <p:cNvSpPr txBox="1">
            <a:spLocks noChangeArrowheads="1"/>
          </p:cNvSpPr>
          <p:nvPr/>
        </p:nvSpPr>
        <p:spPr bwMode="auto">
          <a:xfrm>
            <a:off x="34925" y="1663700"/>
            <a:ext cx="8643938" cy="375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/>
              <a:t>Nejčastěji možnost využití komunikačních a propagačních kanálů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8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ve formě obecního rozhlasu (69 %),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obecní nástěnky (69 %)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nebo na webových stránkách (71 %) obce. </a:t>
            </a:r>
          </a:p>
          <a:p>
            <a:pPr eaLnBrk="1" hangingPunct="1">
              <a:defRPr/>
            </a:pPr>
            <a:endParaRPr lang="cs-CZ" sz="2400" dirty="0"/>
          </a:p>
          <a:p>
            <a:pPr eaLnBrk="1" hangingPunct="1">
              <a:defRPr/>
            </a:pPr>
            <a:endParaRPr lang="cs-CZ" sz="2400" dirty="0"/>
          </a:p>
          <a:p>
            <a:pPr eaLnBrk="1" hangingPunct="1">
              <a:defRPr/>
            </a:pPr>
            <a:endParaRPr lang="cs-CZ" sz="2200" dirty="0">
              <a:latin typeface="+mn-lt"/>
            </a:endParaRPr>
          </a:p>
        </p:txBody>
      </p:sp>
      <p:sp>
        <p:nvSpPr>
          <p:cNvPr id="18435" name="TextovéPole 5"/>
          <p:cNvSpPr txBox="1">
            <a:spLocks noChangeArrowheads="1"/>
          </p:cNvSpPr>
          <p:nvPr/>
        </p:nvSpPr>
        <p:spPr bwMode="auto">
          <a:xfrm>
            <a:off x="395288" y="908050"/>
            <a:ext cx="8391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dirty="0">
                <a:solidFill>
                  <a:schemeClr val="tx2"/>
                </a:solidFill>
                <a:cs typeface="Arial" charset="0"/>
              </a:rPr>
              <a:t>Nepřímá podpora od obcí </a:t>
            </a: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500063" y="1643063"/>
            <a:ext cx="806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476929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4"/>
          <p:cNvSpPr txBox="1">
            <a:spLocks noChangeArrowheads="1"/>
          </p:cNvSpPr>
          <p:nvPr/>
        </p:nvSpPr>
        <p:spPr bwMode="auto">
          <a:xfrm>
            <a:off x="34925" y="1663700"/>
            <a:ext cx="8643938" cy="391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/>
              <a:t>Druhou nejčastěji poskytovanou skupinou podpor je zapůjčení majetku a zdrojů obce ve formě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8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pronájmu prostor zadarmo či v symbolické ceně (63 %),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půjčení technického a jiného vybavení obce (55 %)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pracovní čas zaměstnanců úřadu pro potřeby organizace (43,5 %). </a:t>
            </a: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19459" name="TextovéPole 5"/>
          <p:cNvSpPr txBox="1">
            <a:spLocks noChangeArrowheads="1"/>
          </p:cNvSpPr>
          <p:nvPr/>
        </p:nvSpPr>
        <p:spPr bwMode="auto">
          <a:xfrm>
            <a:off x="395288" y="908050"/>
            <a:ext cx="8391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>
                <a:solidFill>
                  <a:schemeClr val="tx2"/>
                </a:solidFill>
                <a:cs typeface="Arial" charset="0"/>
              </a:rPr>
              <a:t>Nepřímá podpora od obcí </a:t>
            </a: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500063" y="1643063"/>
            <a:ext cx="806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54102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Vztah stát – neziskový sektor, </a:t>
            </a:r>
            <a:br>
              <a:rPr lang="cs-CZ" dirty="0"/>
            </a:br>
            <a:r>
              <a:rPr lang="cs-CZ" dirty="0"/>
              <a:t>veřejné financování neziskových organizací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9036496" cy="4873752"/>
          </a:xfrm>
        </p:spPr>
        <p:txBody>
          <a:bodyPr>
            <a:noAutofit/>
          </a:bodyPr>
          <a:lstStyle/>
          <a:p>
            <a:r>
              <a:rPr lang="cs-CZ" sz="2800" dirty="0"/>
              <a:t>Teoretické přístupy k vztahu stát–neziskový sektor</a:t>
            </a:r>
          </a:p>
          <a:p>
            <a:r>
              <a:rPr lang="cs-CZ" sz="2800" dirty="0"/>
              <a:t>Zdroje neziskových organizací (</a:t>
            </a:r>
            <a:r>
              <a:rPr lang="cs-CZ" sz="2400" dirty="0"/>
              <a:t>Zaostřeno na veřejné)</a:t>
            </a:r>
          </a:p>
          <a:p>
            <a:r>
              <a:rPr lang="cs-CZ" sz="2800" dirty="0"/>
              <a:t>Veřejné financování neziskových organizací</a:t>
            </a:r>
          </a:p>
          <a:p>
            <a:pPr lvl="1"/>
            <a:r>
              <a:rPr lang="cs-CZ" sz="2400" dirty="0"/>
              <a:t>Přímé</a:t>
            </a:r>
          </a:p>
          <a:p>
            <a:pPr lvl="1"/>
            <a:r>
              <a:rPr lang="cs-CZ" sz="2400" dirty="0"/>
              <a:t>Nepřímé</a:t>
            </a:r>
          </a:p>
          <a:p>
            <a:r>
              <a:rPr lang="cs-CZ" sz="2800" dirty="0"/>
              <a:t>Státní dotační politika  ČR vůči NNO</a:t>
            </a:r>
          </a:p>
          <a:p>
            <a:pPr lvl="1"/>
            <a:r>
              <a:rPr lang="cs-CZ" sz="2400" dirty="0"/>
              <a:t>Vývoj</a:t>
            </a:r>
          </a:p>
          <a:p>
            <a:pPr lvl="1"/>
            <a:r>
              <a:rPr lang="cs-CZ" sz="2400" dirty="0"/>
              <a:t>Oblasti a trendy</a:t>
            </a:r>
          </a:p>
        </p:txBody>
      </p:sp>
    </p:spTree>
    <p:extLst>
      <p:ext uri="{BB962C8B-B14F-4D97-AF65-F5344CB8AC3E}">
        <p14:creationId xmlns:p14="http://schemas.microsoft.com/office/powerpoint/2010/main" val="2174497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4"/>
          <p:cNvSpPr txBox="1">
            <a:spLocks noChangeArrowheads="1"/>
          </p:cNvSpPr>
          <p:nvPr/>
        </p:nvSpPr>
        <p:spPr bwMode="auto">
          <a:xfrm>
            <a:off x="34925" y="1663700"/>
            <a:ext cx="8643938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800" dirty="0"/>
              <a:t>Třetí skupinou jsou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8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věcné (37 %) a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finanční (35,5 %) dary. 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Nejméně často používanou skupinou jsou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cs-CZ" sz="2800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osvobození od placení místních poplatků (16 %)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slevy na daně z nemovitostí (6 %). </a:t>
            </a:r>
          </a:p>
          <a:p>
            <a:pPr eaLnBrk="1" hangingPunct="1">
              <a:defRPr/>
            </a:pPr>
            <a:endParaRPr lang="cs-CZ" sz="2200" dirty="0">
              <a:latin typeface="+mn-lt"/>
            </a:endParaRPr>
          </a:p>
        </p:txBody>
      </p:sp>
      <p:sp>
        <p:nvSpPr>
          <p:cNvPr id="20483" name="TextovéPole 5"/>
          <p:cNvSpPr txBox="1">
            <a:spLocks noChangeArrowheads="1"/>
          </p:cNvSpPr>
          <p:nvPr/>
        </p:nvSpPr>
        <p:spPr bwMode="auto">
          <a:xfrm>
            <a:off x="395288" y="908050"/>
            <a:ext cx="8391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dirty="0">
                <a:solidFill>
                  <a:schemeClr val="tx2"/>
                </a:solidFill>
                <a:cs typeface="Arial" charset="0"/>
              </a:rPr>
              <a:t>Nepřímá podpora od obcí </a:t>
            </a: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500063" y="1643063"/>
            <a:ext cx="806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549812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01000" cy="609600"/>
          </a:xfrm>
        </p:spPr>
        <p:txBody>
          <a:bodyPr>
            <a:normAutofit fontScale="90000"/>
          </a:bodyPr>
          <a:lstStyle/>
          <a:p>
            <a:br>
              <a:rPr lang="cs-CZ"/>
            </a:br>
            <a:r>
              <a:rPr lang="cs-CZ"/>
              <a:t>Nepřímá podpora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8525" y="1524000"/>
            <a:ext cx="7773988" cy="4606925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cs-CZ" dirty="0"/>
              <a:t>Významné zdroje pro NNO jsou i nepřímé způsoby financování NNO, které se nepromítají do příjmové stránky NNO. </a:t>
            </a:r>
          </a:p>
          <a:p>
            <a:pPr eaLnBrk="1" hangingPunct="1"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dirty="0"/>
              <a:t> služby poskytnuté NNO aniž by za ně musela platit (nájmy, reklama, půjčky apod.) </a:t>
            </a:r>
          </a:p>
          <a:p>
            <a:pPr eaLnBrk="1" hangingPunct="1"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r>
              <a:rPr lang="cs-CZ" dirty="0"/>
              <a:t>či bezplatně odvedená práce dobrovolníky. </a:t>
            </a:r>
          </a:p>
          <a:p>
            <a:pPr marL="0" indent="0" eaLnBrk="1" hangingPunct="1">
              <a:lnSpc>
                <a:spcPct val="120000"/>
              </a:lnSpc>
              <a:buClr>
                <a:srgbClr val="E46C0A"/>
              </a:buClr>
              <a:buFont typeface="Arial" pitchFamily="34" charset="0"/>
              <a:buNone/>
              <a:defRPr/>
            </a:pPr>
            <a:endParaRPr lang="cs-CZ" dirty="0"/>
          </a:p>
          <a:p>
            <a:pPr marL="0" indent="0" eaLnBrk="1" hangingPunct="1">
              <a:lnSpc>
                <a:spcPct val="120000"/>
              </a:lnSpc>
              <a:buClr>
                <a:srgbClr val="E46C0A"/>
              </a:buClr>
              <a:buFont typeface="Arial" pitchFamily="34" charset="0"/>
              <a:buNone/>
              <a:defRPr/>
            </a:pPr>
            <a:r>
              <a:rPr lang="cs-CZ" dirty="0"/>
              <a:t>(V roce 2014 neziskové instituce sloužící domácnostem získaly bezplatnou dobrovolnou práci ve výši 5,8 mld. Kč).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06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k přednášce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6222" y="1600200"/>
            <a:ext cx="8892480" cy="5257800"/>
          </a:xfrm>
        </p:spPr>
        <p:txBody>
          <a:bodyPr>
            <a:normAutofit/>
          </a:bodyPr>
          <a:lstStyle/>
          <a:p>
            <a:r>
              <a:rPr lang="cs-CZ" dirty="0"/>
              <a:t>PROUZOVÁ, Zuzana. Rozbor financování nestátních neziskových organizací z veřejných rozpočtů v roce 2015. Praha: Rada vlády pro nestátní neziskové organizace, 2016. </a:t>
            </a:r>
          </a:p>
          <a:p>
            <a:endParaRPr lang="cs-CZ" dirty="0"/>
          </a:p>
          <a:p>
            <a:r>
              <a:rPr lang="cs-CZ" dirty="0"/>
              <a:t>ČSÚ: Satelitní účet neziskových institucí [online] Dostupné na WWW : http://apl.czso.cz/pll/rocenka/rocenka.indexnu_sat</a:t>
            </a:r>
          </a:p>
          <a:p>
            <a:endParaRPr lang="cs-CZ" dirty="0"/>
          </a:p>
          <a:p>
            <a:r>
              <a:rPr lang="cs-CZ" dirty="0"/>
              <a:t>RVNNO: webové stránky a dokumenty RVNNO [online] Dostupné na WWW : http://www.vlada.cz/cz/ppov/rnno/zakladni-informace-767/ </a:t>
            </a:r>
          </a:p>
        </p:txBody>
      </p:sp>
    </p:spTree>
    <p:extLst>
      <p:ext uri="{BB962C8B-B14F-4D97-AF65-F5344CB8AC3E}">
        <p14:creationId xmlns:p14="http://schemas.microsoft.com/office/powerpoint/2010/main" val="3498074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k přednášce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6222" y="1600200"/>
            <a:ext cx="8892480" cy="5257800"/>
          </a:xfrm>
        </p:spPr>
        <p:txBody>
          <a:bodyPr>
            <a:normAutofit/>
          </a:bodyPr>
          <a:lstStyle/>
          <a:p>
            <a:r>
              <a:rPr lang="cs-CZ" dirty="0"/>
              <a:t>PROUZOVÁ, Zuzana. Přímé a nepřímé financování NNO v letech 2008 až 2013. MU. 2016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RVNNO: Státní politika ČR vůči NNO na </a:t>
            </a:r>
            <a:r>
              <a:rPr lang="cs-CZ" dirty="0" err="1"/>
              <a:t>létak</a:t>
            </a:r>
            <a:r>
              <a:rPr lang="cs-CZ" dirty="0"/>
              <a:t> 2015 až 2020 </a:t>
            </a:r>
          </a:p>
        </p:txBody>
      </p:sp>
    </p:spTree>
    <p:extLst>
      <p:ext uri="{BB962C8B-B14F-4D97-AF65-F5344CB8AC3E}">
        <p14:creationId xmlns:p14="http://schemas.microsoft.com/office/powerpoint/2010/main" val="1265436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ovéPole 3"/>
          <p:cNvSpPr txBox="1">
            <a:spLocks noChangeArrowheads="1"/>
          </p:cNvSpPr>
          <p:nvPr/>
        </p:nvSpPr>
        <p:spPr bwMode="auto">
          <a:xfrm>
            <a:off x="428623" y="1196752"/>
            <a:ext cx="8358188" cy="510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3050" indent="-27305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400" dirty="0">
                <a:latin typeface="Calibri" pitchFamily="34" charset="0"/>
                <a:cs typeface="Arial" charset="0"/>
              </a:rPr>
              <a:t>Teorie vládních a tržních selhání </a:t>
            </a:r>
            <a:r>
              <a:rPr lang="cs-CZ" sz="2400" i="1" dirty="0">
                <a:latin typeface="Calibri" pitchFamily="34" charset="0"/>
                <a:cs typeface="Arial" charset="0"/>
              </a:rPr>
              <a:t>(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Government</a:t>
            </a:r>
            <a:r>
              <a:rPr lang="cs-CZ" sz="2400" i="1" dirty="0">
                <a:latin typeface="Calibri" pitchFamily="34" charset="0"/>
                <a:cs typeface="Arial" charset="0"/>
              </a:rPr>
              <a:t>/Market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Failure</a:t>
            </a:r>
            <a:r>
              <a:rPr lang="cs-CZ" sz="2400" i="1" dirty="0">
                <a:latin typeface="Calibri" pitchFamily="34" charset="0"/>
                <a:cs typeface="Arial" charset="0"/>
              </a:rPr>
              <a:t>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Theory</a:t>
            </a:r>
            <a:r>
              <a:rPr lang="cs-CZ" sz="2400" i="1" dirty="0">
                <a:latin typeface="Calibri" pitchFamily="34" charset="0"/>
                <a:cs typeface="Arial" charset="0"/>
              </a:rPr>
              <a:t>)</a:t>
            </a:r>
          </a:p>
          <a:p>
            <a:pPr marL="273050" indent="-27305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400" dirty="0">
                <a:latin typeface="Calibri" pitchFamily="34" charset="0"/>
                <a:cs typeface="Arial" charset="0"/>
              </a:rPr>
              <a:t>Teorie důvěry </a:t>
            </a:r>
            <a:r>
              <a:rPr lang="cs-CZ" sz="2400" i="1" dirty="0">
                <a:latin typeface="Calibri" pitchFamily="34" charset="0"/>
                <a:cs typeface="Arial" charset="0"/>
              </a:rPr>
              <a:t>(Trust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Theories</a:t>
            </a:r>
            <a:r>
              <a:rPr lang="cs-CZ" sz="2400" i="1" dirty="0">
                <a:latin typeface="Calibri" pitchFamily="34" charset="0"/>
                <a:cs typeface="Arial" charset="0"/>
              </a:rPr>
              <a:t>)</a:t>
            </a:r>
          </a:p>
          <a:p>
            <a:pPr marL="273050" indent="-27305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400" dirty="0">
                <a:latin typeface="Calibri" pitchFamily="34" charset="0"/>
                <a:cs typeface="Arial" charset="0"/>
              </a:rPr>
              <a:t>Teorie vzájemné závislosti </a:t>
            </a:r>
            <a:r>
              <a:rPr lang="cs-CZ" sz="2400" i="1" dirty="0">
                <a:latin typeface="Calibri" pitchFamily="34" charset="0"/>
                <a:cs typeface="Arial" charset="0"/>
              </a:rPr>
              <a:t>(Interdependence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theory</a:t>
            </a:r>
            <a:r>
              <a:rPr lang="cs-CZ" sz="2400" i="1" dirty="0">
                <a:latin typeface="Calibri" pitchFamily="34" charset="0"/>
                <a:cs typeface="Arial" charset="0"/>
              </a:rPr>
              <a:t>)</a:t>
            </a:r>
          </a:p>
          <a:p>
            <a:pPr marL="342900" indent="-3429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400" dirty="0">
                <a:latin typeface="Calibri" pitchFamily="34" charset="0"/>
                <a:cs typeface="Arial" charset="0"/>
              </a:rPr>
              <a:t>3 režimy Sociálního státu </a:t>
            </a:r>
            <a:r>
              <a:rPr lang="cs-CZ" sz="2400" i="1" dirty="0">
                <a:latin typeface="Calibri" pitchFamily="34" charset="0"/>
                <a:cs typeface="Arial" charset="0"/>
              </a:rPr>
              <a:t>(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Welfare</a:t>
            </a:r>
            <a:r>
              <a:rPr lang="cs-CZ" sz="2400" i="1" dirty="0">
                <a:latin typeface="Calibri" pitchFamily="34" charset="0"/>
                <a:cs typeface="Arial" charset="0"/>
              </a:rPr>
              <a:t>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State</a:t>
            </a:r>
            <a:r>
              <a:rPr lang="cs-CZ" sz="2400" i="1" dirty="0">
                <a:latin typeface="Calibri" pitchFamily="34" charset="0"/>
                <a:cs typeface="Arial" charset="0"/>
              </a:rPr>
              <a:t>) </a:t>
            </a:r>
            <a:r>
              <a:rPr lang="cs-CZ" sz="2400" dirty="0">
                <a:latin typeface="Calibri" pitchFamily="34" charset="0"/>
                <a:cs typeface="Arial" charset="0"/>
              </a:rPr>
              <a:t>podle </a:t>
            </a:r>
            <a:r>
              <a:rPr lang="cs-CZ" sz="2400" dirty="0" err="1">
                <a:latin typeface="Calibri" pitchFamily="34" charset="0"/>
                <a:cs typeface="Arial" charset="0"/>
              </a:rPr>
              <a:t>Esping</a:t>
            </a:r>
            <a:r>
              <a:rPr lang="cs-CZ" sz="2400">
                <a:latin typeface="Calibri" pitchFamily="34" charset="0"/>
                <a:cs typeface="Arial" charset="0"/>
              </a:rPr>
              <a:t>-Andersenovy </a:t>
            </a:r>
            <a:r>
              <a:rPr lang="cs-CZ" sz="2400" dirty="0">
                <a:latin typeface="Calibri" pitchFamily="34" charset="0"/>
                <a:cs typeface="Arial" charset="0"/>
              </a:rPr>
              <a:t>typologie</a:t>
            </a:r>
          </a:p>
          <a:p>
            <a:pPr marL="342900" indent="-3429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400" dirty="0" err="1">
                <a:latin typeface="Calibri" pitchFamily="34" charset="0"/>
                <a:cs typeface="Arial" charset="0"/>
              </a:rPr>
              <a:t>Salomon-Anheierova</a:t>
            </a:r>
            <a:r>
              <a:rPr lang="cs-CZ" sz="2400" dirty="0">
                <a:latin typeface="Calibri" pitchFamily="34" charset="0"/>
                <a:cs typeface="Arial" charset="0"/>
              </a:rPr>
              <a:t> teorie s</a:t>
            </a:r>
            <a:r>
              <a:rPr lang="cs-CZ" sz="2400" dirty="0">
                <a:cs typeface="Arial" charset="0"/>
              </a:rPr>
              <a:t>p</a:t>
            </a:r>
            <a:r>
              <a:rPr lang="cs-CZ" sz="2400" dirty="0">
                <a:latin typeface="Calibri" pitchFamily="34" charset="0"/>
                <a:cs typeface="Arial" charset="0"/>
              </a:rPr>
              <a:t>olečenských kořenů moderní občanské společnosti (také jako teorie sociálních zdrojů</a:t>
            </a:r>
            <a:r>
              <a:rPr lang="cs-CZ" sz="2400" dirty="0">
                <a:cs typeface="Arial" charset="0"/>
              </a:rPr>
              <a:t> </a:t>
            </a:r>
            <a:r>
              <a:rPr lang="cs-CZ" sz="2400" dirty="0">
                <a:latin typeface="Calibri" pitchFamily="34" charset="0"/>
                <a:cs typeface="Arial" charset="0"/>
              </a:rPr>
              <a:t> </a:t>
            </a:r>
            <a:r>
              <a:rPr lang="cs-CZ" sz="2400" i="1" dirty="0">
                <a:latin typeface="Calibri" pitchFamily="34" charset="0"/>
                <a:cs typeface="Arial" charset="0"/>
              </a:rPr>
              <a:t>(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Social</a:t>
            </a:r>
            <a:r>
              <a:rPr lang="cs-CZ" sz="2400" i="1" dirty="0">
                <a:latin typeface="Calibri" pitchFamily="34" charset="0"/>
                <a:cs typeface="Arial" charset="0"/>
              </a:rPr>
              <a:t>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Origins</a:t>
            </a:r>
            <a:r>
              <a:rPr lang="cs-CZ" sz="2400" i="1" dirty="0">
                <a:latin typeface="Calibri" pitchFamily="34" charset="0"/>
                <a:cs typeface="Arial" charset="0"/>
              </a:rPr>
              <a:t> </a:t>
            </a:r>
            <a:r>
              <a:rPr lang="cs-CZ" sz="2400" i="1" dirty="0" err="1">
                <a:latin typeface="Calibri" pitchFamily="34" charset="0"/>
                <a:cs typeface="Arial" charset="0"/>
              </a:rPr>
              <a:t>Theory</a:t>
            </a:r>
            <a:r>
              <a:rPr lang="cs-CZ" sz="2400" i="1" dirty="0">
                <a:latin typeface="Calibri" pitchFamily="34" charset="0"/>
                <a:cs typeface="Arial" charset="0"/>
              </a:rPr>
              <a:t>)</a:t>
            </a:r>
          </a:p>
          <a:p>
            <a:pPr marL="342900" indent="-342900" eaLnBrk="1" hangingPunct="1">
              <a:lnSpc>
                <a:spcPct val="11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400" dirty="0">
                <a:latin typeface="Calibri" pitchFamily="34" charset="0"/>
                <a:cs typeface="Arial" charset="0"/>
              </a:rPr>
              <a:t>3rd party  </a:t>
            </a:r>
            <a:r>
              <a:rPr lang="cs-CZ" sz="2400" dirty="0" err="1">
                <a:latin typeface="Calibri" pitchFamily="34" charset="0"/>
                <a:cs typeface="Arial" charset="0"/>
              </a:rPr>
              <a:t>Government</a:t>
            </a:r>
            <a:endParaRPr lang="cs-CZ" sz="2400" dirty="0">
              <a:latin typeface="Calibri" pitchFamily="34" charset="0"/>
              <a:cs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E46C0A"/>
              </a:buClr>
              <a:buFont typeface="Wingdings" pitchFamily="2" charset="2"/>
              <a:buChar char="q"/>
            </a:pPr>
            <a:endParaRPr lang="cs-CZ" sz="2800" dirty="0">
              <a:latin typeface="Calibri" pitchFamily="34" charset="0"/>
              <a:cs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5748" y="462439"/>
            <a:ext cx="8501063" cy="5078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7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Teoretické přístupy</a:t>
            </a:r>
          </a:p>
        </p:txBody>
      </p:sp>
    </p:spTree>
    <p:extLst>
      <p:ext uri="{BB962C8B-B14F-4D97-AF65-F5344CB8AC3E}">
        <p14:creationId xmlns:p14="http://schemas.microsoft.com/office/powerpoint/2010/main" val="395066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082696"/>
              </p:ext>
            </p:extLst>
          </p:nvPr>
        </p:nvGraphicFramePr>
        <p:xfrm>
          <a:off x="107504" y="116632"/>
          <a:ext cx="9036496" cy="6501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0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8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79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28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930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3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00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844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Autor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funkce/role 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 err="1">
                          <a:effectLst/>
                        </a:rPr>
                        <a:t>Salamon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Sokolowski</a:t>
                      </a:r>
                      <a:r>
                        <a:rPr lang="cs-CZ" sz="1600" dirty="0">
                          <a:effectLst/>
                        </a:rPr>
                        <a:t> , Frič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James Rose-Ackerman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 err="1">
                          <a:effectLst/>
                        </a:rPr>
                        <a:t>Wolpert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Land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 err="1">
                          <a:effectLst/>
                        </a:rPr>
                        <a:t>Frumkin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Kramer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 err="1">
                          <a:effectLst/>
                        </a:rPr>
                        <a:t>Kendall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Salamon Hems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 err="1">
                          <a:effectLst/>
                        </a:rPr>
                        <a:t>Salamon</a:t>
                      </a:r>
                      <a:r>
                        <a:rPr lang="cs-CZ" sz="1600" dirty="0">
                          <a:effectLst/>
                        </a:rPr>
                        <a:t>, </a:t>
                      </a:r>
                      <a:r>
                        <a:rPr lang="cs-CZ" sz="1600" dirty="0" err="1">
                          <a:effectLst/>
                        </a:rPr>
                        <a:t>Anheier</a:t>
                      </a:r>
                      <a:r>
                        <a:rPr lang="cs-CZ" sz="1600" dirty="0">
                          <a:effectLst/>
                        </a:rPr>
                        <a:t>, </a:t>
                      </a:r>
                      <a:r>
                        <a:rPr lang="cs-CZ" sz="1600" dirty="0" err="1">
                          <a:effectLst/>
                        </a:rPr>
                        <a:t>Prewitt</a:t>
                      </a:r>
                      <a:r>
                        <a:rPr lang="cs-CZ" sz="1600" baseline="0" dirty="0">
                          <a:effectLst/>
                        </a:rPr>
                        <a:t> (</a:t>
                      </a:r>
                      <a:r>
                        <a:rPr lang="cs-CZ" sz="1600" dirty="0">
                          <a:effectLst/>
                        </a:rPr>
                        <a:t>Skovajsa)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Evropská komise (95)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Kuti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Servisní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Advokační</a:t>
                      </a:r>
                      <a:endParaRPr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Expresivní/ reprezentační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Charitativní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Filantropická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Inovační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Budování komunity/ sociálního kapitálu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Ochrana hodnot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Podpora společenských změn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dirty="0">
                          <a:effectLst/>
                        </a:rPr>
                        <a:t>Podpora pluralismu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Východisko a koordinace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Redistribuce bohatství 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>
                          <a:effectLst/>
                        </a:rPr>
                        <a:t>Socio-psychologická role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cs-CZ" sz="1600" cap="all" dirty="0">
                          <a:effectLst/>
                        </a:rPr>
                        <a:t>X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710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85750" y="404813"/>
            <a:ext cx="8501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accent6"/>
                </a:solidFill>
                <a:latin typeface="+mj-lt"/>
                <a:cs typeface="Arial" charset="0"/>
              </a:rPr>
              <a:t>Poskytovatelé veřejných služeb</a:t>
            </a: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357188" y="1785938"/>
            <a:ext cx="835818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E46C0A"/>
              </a:buClr>
              <a:buFont typeface="Wingdings" pitchFamily="2" charset="2"/>
              <a:buChar char="q"/>
              <a:defRPr/>
            </a:pPr>
            <a:endParaRPr lang="cs-CZ" sz="2800" dirty="0">
              <a:latin typeface="+mn-lt"/>
              <a:cs typeface="Arial" charset="0"/>
            </a:endParaRPr>
          </a:p>
        </p:txBody>
      </p: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468313" y="1844675"/>
            <a:ext cx="2232025" cy="4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cs-CZ" sz="2500">
                <a:latin typeface="Calibri" pitchFamily="34" charset="0"/>
                <a:cs typeface="Arial" charset="0"/>
              </a:rPr>
              <a:t>Veřejné </a:t>
            </a: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cs-CZ" sz="2500">
                <a:latin typeface="Calibri" pitchFamily="34" charset="0"/>
                <a:cs typeface="Arial" charset="0"/>
              </a:rPr>
              <a:t>organizace</a:t>
            </a:r>
          </a:p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endParaRPr lang="cs-CZ" sz="210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100">
                <a:latin typeface="Calibri" pitchFamily="34" charset="0"/>
                <a:cs typeface="Arial" charset="0"/>
              </a:rPr>
              <a:t>Politické rozhodnutí</a:t>
            </a: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endParaRPr lang="cs-CZ" sz="210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endParaRPr lang="cs-CZ" sz="110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100">
                <a:latin typeface="Calibri" pitchFamily="34" charset="0"/>
                <a:cs typeface="Arial" charset="0"/>
              </a:rPr>
              <a:t>Příspěvkové organizace</a:t>
            </a: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100">
                <a:latin typeface="Calibri" pitchFamily="34" charset="0"/>
                <a:cs typeface="Arial" charset="0"/>
              </a:rPr>
              <a:t>Státní podniky</a:t>
            </a:r>
          </a:p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endParaRPr lang="cs-CZ" sz="2100">
              <a:latin typeface="Calibri" pitchFamily="34" charset="0"/>
              <a:cs typeface="Arial" charset="0"/>
            </a:endParaRPr>
          </a:p>
        </p:txBody>
      </p:sp>
      <p:sp>
        <p:nvSpPr>
          <p:cNvPr id="12294" name="Rectangle 4"/>
          <p:cNvSpPr txBox="1">
            <a:spLocks noChangeArrowheads="1"/>
          </p:cNvSpPr>
          <p:nvPr/>
        </p:nvSpPr>
        <p:spPr bwMode="auto">
          <a:xfrm>
            <a:off x="6227763" y="1844675"/>
            <a:ext cx="26035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cs-CZ" sz="2500" dirty="0">
                <a:latin typeface="Calibri" pitchFamily="34" charset="0"/>
                <a:cs typeface="Arial" charset="0"/>
              </a:rPr>
              <a:t>Ziskové </a:t>
            </a:r>
          </a:p>
          <a:p>
            <a:pPr algn="ctr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cs-CZ" sz="2500" dirty="0">
                <a:latin typeface="Calibri" pitchFamily="34" charset="0"/>
                <a:cs typeface="Arial" charset="0"/>
              </a:rPr>
              <a:t>organizace</a:t>
            </a:r>
          </a:p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endParaRPr lang="cs-CZ" sz="21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100" dirty="0">
                <a:latin typeface="Calibri" pitchFamily="34" charset="0"/>
                <a:cs typeface="Arial" charset="0"/>
              </a:rPr>
              <a:t>Ekonomické rozhodnutí</a:t>
            </a: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endParaRPr lang="cs-CZ" sz="9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endParaRPr lang="cs-CZ" sz="21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100" dirty="0">
                <a:latin typeface="Calibri" pitchFamily="34" charset="0"/>
                <a:cs typeface="Arial" charset="0"/>
              </a:rPr>
              <a:t>Obchodní společnosti</a:t>
            </a:r>
          </a:p>
          <a:p>
            <a:pPr eaLnBrk="1" hangingPunct="1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100" dirty="0">
                <a:latin typeface="Calibri" pitchFamily="34" charset="0"/>
                <a:cs typeface="Arial" charset="0"/>
              </a:rPr>
              <a:t>Fyzické osoby (podnikatelé)</a:t>
            </a: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2843213" y="1773238"/>
            <a:ext cx="3168650" cy="46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7D1E1E"/>
              </a:buClr>
              <a:buFont typeface="Wingdings" pitchFamily="2" charset="2"/>
              <a:buNone/>
            </a:pPr>
            <a:r>
              <a:rPr lang="cs-CZ" sz="2400">
                <a:latin typeface="Calibri" pitchFamily="34" charset="0"/>
              </a:rPr>
              <a:t>Soukromé neziskové </a:t>
            </a:r>
          </a:p>
          <a:p>
            <a:pPr marL="342900" indent="-342900" algn="ctr">
              <a:spcBef>
                <a:spcPct val="20000"/>
              </a:spcBef>
              <a:buClr>
                <a:srgbClr val="7D1E1E"/>
              </a:buClr>
              <a:buFont typeface="Wingdings" pitchFamily="2" charset="2"/>
              <a:buNone/>
            </a:pPr>
            <a:r>
              <a:rPr lang="cs-CZ" sz="2400">
                <a:latin typeface="Calibri" pitchFamily="34" charset="0"/>
              </a:rPr>
              <a:t>Organizace</a:t>
            </a:r>
          </a:p>
          <a:p>
            <a:pPr marL="342900" indent="-34290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None/>
            </a:pPr>
            <a:endParaRPr lang="cs-CZ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000">
                <a:latin typeface="Calibri" pitchFamily="34" charset="0"/>
              </a:rPr>
              <a:t>Dobrovolné </a:t>
            </a: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</a:pPr>
            <a:r>
              <a:rPr lang="cs-CZ" sz="2000">
                <a:latin typeface="Calibri" pitchFamily="34" charset="0"/>
              </a:rPr>
              <a:t>      rozhodnutí </a:t>
            </a: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endParaRPr lang="cs-CZ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</a:pPr>
            <a:r>
              <a:rPr lang="cs-CZ">
                <a:latin typeface="Calibri" pitchFamily="34" charset="0"/>
              </a:rPr>
              <a:t> </a:t>
            </a:r>
            <a:endParaRPr lang="cs-CZ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000">
                <a:latin typeface="Calibri" pitchFamily="34" charset="0"/>
              </a:rPr>
              <a:t>Sdružení</a:t>
            </a: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000">
                <a:latin typeface="Calibri" pitchFamily="34" charset="0"/>
              </a:rPr>
              <a:t>Obecně prospěšné společnosti </a:t>
            </a:r>
          </a:p>
          <a:p>
            <a:pPr marL="342900" indent="-342900">
              <a:spcBef>
                <a:spcPct val="20000"/>
              </a:spcBef>
              <a:buClr>
                <a:srgbClr val="E46C0A"/>
              </a:buClr>
              <a:buFont typeface="Wingdings" pitchFamily="2" charset="2"/>
              <a:buChar char="q"/>
            </a:pPr>
            <a:r>
              <a:rPr lang="cs-CZ" sz="2000">
                <a:latin typeface="Calibri" pitchFamily="34" charset="0"/>
              </a:rPr>
              <a:t>Církevní organizace</a:t>
            </a:r>
          </a:p>
          <a:p>
            <a:pPr marL="342900" indent="-34290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None/>
            </a:pPr>
            <a:endParaRPr lang="cs-CZ" sz="2000"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11188" y="2708275"/>
            <a:ext cx="7777162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+mn-lt"/>
              <a:cs typeface="Arial" charset="0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 rot="5400000">
            <a:off x="427038" y="4000500"/>
            <a:ext cx="4716462" cy="158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3715544" y="3999707"/>
            <a:ext cx="4714875" cy="158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965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109075" cy="846137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b="1" dirty="0">
                <a:solidFill>
                  <a:srgbClr val="F79646"/>
                </a:solidFill>
              </a:rPr>
            </a:br>
            <a:r>
              <a:rPr lang="cs-CZ" sz="3100" b="1" dirty="0">
                <a:solidFill>
                  <a:schemeClr val="accent6"/>
                </a:solidFill>
                <a:ea typeface="+mn-ea"/>
                <a:cs typeface="Arial" charset="0"/>
              </a:rPr>
              <a:t>Důvody financování NO z veřejných zdrojů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52400" y="1412776"/>
            <a:ext cx="8520113" cy="4718149"/>
          </a:xfrm>
        </p:spPr>
        <p:txBody>
          <a:bodyPr/>
          <a:lstStyle/>
          <a:p>
            <a:r>
              <a:rPr lang="cs-CZ" dirty="0"/>
              <a:t>ve funkcích a rolích NO společensky žádoucích;</a:t>
            </a:r>
          </a:p>
          <a:p>
            <a:r>
              <a:rPr lang="cs-CZ" dirty="0"/>
              <a:t>v existenci mikroekonomických selhání trhu (čili nedostatečné zabezpečení statků, které trh není schopen produkovat nebo je neprodukuje v optimální míře), zneužívání dominantního postavení, v existenci externalit či asymetrie informací, apod.;</a:t>
            </a:r>
          </a:p>
          <a:p>
            <a:r>
              <a:rPr lang="cs-CZ" dirty="0"/>
              <a:t>v existenci heterogenní poptávky mající za následek selhání státu v zabezpečování veřejných statků a služeb pro jedince a skupiny s minoritními preferencemi;</a:t>
            </a:r>
          </a:p>
          <a:p>
            <a:pPr eaLnBrk="1" hangingPunct="1">
              <a:buFont typeface="Symbol" pitchFamily="18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4925" y="188640"/>
            <a:ext cx="9109075" cy="846137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b="1" dirty="0">
                <a:solidFill>
                  <a:srgbClr val="F79646"/>
                </a:solidFill>
              </a:rPr>
            </a:br>
            <a:r>
              <a:rPr lang="cs-CZ" sz="3300" dirty="0"/>
              <a:t>Důvody financování NO z veřejných zdrojů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8991600" cy="5328592"/>
          </a:xfrm>
        </p:spPr>
        <p:txBody>
          <a:bodyPr>
            <a:normAutofit/>
          </a:bodyPr>
          <a:lstStyle/>
          <a:p>
            <a:pPr eaLnBrk="1" hangingPunct="1">
              <a:buFont typeface="Symbol" pitchFamily="18" charset="2"/>
              <a:buNone/>
            </a:pPr>
            <a:r>
              <a:rPr lang="cs-CZ" sz="2200" dirty="0"/>
              <a:t>„</a:t>
            </a:r>
            <a:r>
              <a:rPr lang="cs-CZ" sz="2200" i="1" dirty="0"/>
              <a:t>…Je věcí státu, v jaké míře svěří své úkoly státním organizacím, nebo občanským organizacím… Je tedy věcí vzájemné důvěry mezi státem a příslušnou občanskou organizací při převedení služeb mimo státní sféru. Občanská organizace musí svojí činností přesvědčit o tom, že je schopna služby zajišťovat, a to za finančních a věcných podmínek daných státem, a na druhé straně stát musí přesvědčit o úmyslu tyto služby příslušné občanské organizaci svěřit. V tomto směru je nesmírně důležité vybudovat důvěryhodnost občanských společností, protože </a:t>
            </a:r>
            <a:r>
              <a:rPr lang="cs-CZ" sz="2200" b="1" i="1" dirty="0"/>
              <a:t>v mnoha případech</a:t>
            </a:r>
            <a:r>
              <a:rPr lang="cs-CZ" sz="2200" i="1" dirty="0"/>
              <a:t> se ukazuje, že </a:t>
            </a:r>
            <a:r>
              <a:rPr lang="cs-CZ" sz="2200" b="1" i="1" dirty="0"/>
              <a:t>tyto společnosti zajišťují potřebné služby na daleko vyšší úrovni</a:t>
            </a:r>
            <a:r>
              <a:rPr lang="cs-CZ" sz="2200" i="1" dirty="0"/>
              <a:t>, jelikož je zde </a:t>
            </a:r>
            <a:r>
              <a:rPr lang="cs-CZ" sz="2200" b="1" i="1" dirty="0"/>
              <a:t>přímý prvek osobní účastí </a:t>
            </a:r>
            <a:r>
              <a:rPr lang="cs-CZ" sz="2200" i="1" dirty="0"/>
              <a:t>a </a:t>
            </a:r>
            <a:r>
              <a:rPr lang="cs-CZ" sz="2200" b="1" i="1" dirty="0"/>
              <a:t>snahy na vysoké úrovni</a:t>
            </a:r>
            <a:r>
              <a:rPr lang="cs-CZ" sz="2200" i="1" dirty="0"/>
              <a:t>. Vyplývá to hlavně z toho, že společnosti jsou ustavovány z osob, které </a:t>
            </a:r>
            <a:r>
              <a:rPr lang="cs-CZ" sz="2200" b="1" i="1" dirty="0"/>
              <a:t>považují poskytování služeb za poslání a ne za zaměstnání</a:t>
            </a:r>
            <a:r>
              <a:rPr lang="cs-CZ" sz="2200" i="1" dirty="0"/>
              <a:t>…“. </a:t>
            </a:r>
          </a:p>
          <a:p>
            <a:pPr eaLnBrk="1" hangingPunct="1">
              <a:buFont typeface="Symbol" pitchFamily="18" charset="2"/>
              <a:buNone/>
            </a:pPr>
            <a:r>
              <a:rPr lang="cs-CZ" sz="2200" i="1" dirty="0"/>
              <a:t>							(MF ČR, online)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4467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14311" y="332655"/>
            <a:ext cx="8501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/>
                </a:solidFill>
                <a:latin typeface="+mj-lt"/>
                <a:cs typeface="Arial" charset="0"/>
              </a:rPr>
              <a:t>Praktické důsledky vztahu státu a NS</a:t>
            </a:r>
          </a:p>
        </p:txBody>
      </p:sp>
      <p:sp>
        <p:nvSpPr>
          <p:cNvPr id="11268" name="TextovéPole 3"/>
          <p:cNvSpPr txBox="1">
            <a:spLocks noChangeArrowheads="1"/>
          </p:cNvSpPr>
          <p:nvPr/>
        </p:nvSpPr>
        <p:spPr bwMode="auto">
          <a:xfrm>
            <a:off x="357188" y="1500188"/>
            <a:ext cx="8358187" cy="504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  <a:cs typeface="Arial" charset="0"/>
              </a:rPr>
              <a:t>Činnost státu a činnosti organizací NS </a:t>
            </a:r>
            <a:r>
              <a:rPr lang="cs-CZ" sz="2400" dirty="0">
                <a:latin typeface="Calibri" pitchFamily="34" charset="0"/>
                <a:cs typeface="Arial" charset="0"/>
              </a:rPr>
              <a:t>(výlučná, komplementární , alternativní)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  <a:cs typeface="Arial" charset="0"/>
              </a:rPr>
              <a:t>Od spolupráce po konflikt, včetně varianty neutrality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  <a:cs typeface="Arial" charset="0"/>
              </a:rPr>
              <a:t>Oblasti ovlivnění NS </a:t>
            </a:r>
            <a:r>
              <a:rPr lang="cs-CZ" sz="2400" dirty="0">
                <a:latin typeface="Calibri" pitchFamily="34" charset="0"/>
                <a:cs typeface="Arial" charset="0"/>
              </a:rPr>
              <a:t>(nadání, zájmová činnost, poskytování veřejných služeb)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  <a:cs typeface="Arial" charset="0"/>
              </a:rPr>
              <a:t>Organizace neziskového sektoru ovlivňují činnost státu </a:t>
            </a:r>
            <a:r>
              <a:rPr lang="cs-CZ" sz="2400" dirty="0">
                <a:latin typeface="Calibri" pitchFamily="34" charset="0"/>
                <a:cs typeface="Arial" charset="0"/>
              </a:rPr>
              <a:t>(veřejným připomínkováním legislativních návrhů, lobbingem, generováním odborníků)</a:t>
            </a:r>
          </a:p>
          <a:p>
            <a:pPr marL="457200" indent="-457200" eaLnBrk="1" hangingPunct="1">
              <a:lnSpc>
                <a:spcPct val="120000"/>
              </a:lnSpc>
              <a:buClr>
                <a:srgbClr val="0070C0"/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  <a:cs typeface="Arial" charset="0"/>
              </a:rPr>
              <a:t>Stát ovlivňuje činnost organizací neziskového sektoru </a:t>
            </a:r>
            <a:r>
              <a:rPr lang="cs-CZ" sz="2400" dirty="0">
                <a:latin typeface="Calibri" pitchFamily="34" charset="0"/>
                <a:cs typeface="Arial" charset="0"/>
              </a:rPr>
              <a:t>(legislativně, finančně)</a:t>
            </a:r>
          </a:p>
        </p:txBody>
      </p:sp>
    </p:spTree>
    <p:extLst>
      <p:ext uri="{BB962C8B-B14F-4D97-AF65-F5344CB8AC3E}">
        <p14:creationId xmlns:p14="http://schemas.microsoft.com/office/powerpoint/2010/main" val="514718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Zdroje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Charakter zdroje : </a:t>
            </a:r>
            <a:r>
              <a:rPr lang="cs-CZ" dirty="0"/>
              <a:t>finanční X nefinanční prostředky</a:t>
            </a:r>
          </a:p>
          <a:p>
            <a:r>
              <a:rPr lang="cs-CZ" b="1" dirty="0"/>
              <a:t>Geografický původ zdroje : </a:t>
            </a:r>
            <a:r>
              <a:rPr lang="cs-CZ" dirty="0"/>
              <a:t>domácí X zahraniční</a:t>
            </a:r>
          </a:p>
          <a:p>
            <a:r>
              <a:rPr lang="cs-CZ" b="1" dirty="0"/>
              <a:t>Původ prostředků organizace : </a:t>
            </a:r>
            <a:r>
              <a:rPr lang="cs-CZ" dirty="0"/>
              <a:t>interní (hospodářská činnost, členské příspěvky) X externí (veřejné, soukromé)</a:t>
            </a:r>
          </a:p>
          <a:p>
            <a:r>
              <a:rPr lang="cs-CZ" b="1" dirty="0"/>
              <a:t>způsobu nabytí : </a:t>
            </a:r>
            <a:r>
              <a:rPr lang="cs-CZ" dirty="0"/>
              <a:t>přímé X nepřímé</a:t>
            </a:r>
          </a:p>
        </p:txBody>
      </p:sp>
    </p:spTree>
    <p:extLst>
      <p:ext uri="{BB962C8B-B14F-4D97-AF65-F5344CB8AC3E}">
        <p14:creationId xmlns:p14="http://schemas.microsoft.com/office/powerpoint/2010/main" val="2481138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1291</Words>
  <Application>Microsoft Office PowerPoint</Application>
  <PresentationFormat>Předvádění na obrazovce (4:3)</PresentationFormat>
  <Paragraphs>406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4" baseType="lpstr">
      <vt:lpstr>Arial</vt:lpstr>
      <vt:lpstr>Calibri</vt:lpstr>
      <vt:lpstr>Cambria</vt:lpstr>
      <vt:lpstr>Century Schoolbook</vt:lpstr>
      <vt:lpstr>Courier New</vt:lpstr>
      <vt:lpstr>Symbol</vt:lpstr>
      <vt:lpstr>Times New Roman</vt:lpstr>
      <vt:lpstr>Trebuchet MS</vt:lpstr>
      <vt:lpstr>Wingdings</vt:lpstr>
      <vt:lpstr>Wingdings 2</vt:lpstr>
      <vt:lpstr>Arkýř</vt:lpstr>
      <vt:lpstr>Vztah stát – neziskový sektor  financování NO z veřejných zdrojů</vt:lpstr>
      <vt:lpstr>Vztah stát – neziskový sektor,  veřejné financování neziskových organizací </vt:lpstr>
      <vt:lpstr>Prezentace aplikace PowerPoint</vt:lpstr>
      <vt:lpstr>Prezentace aplikace PowerPoint</vt:lpstr>
      <vt:lpstr>Prezentace aplikace PowerPoint</vt:lpstr>
      <vt:lpstr> Důvody financování NO z veřejných zdrojů </vt:lpstr>
      <vt:lpstr> Důvody financování NO z veřejných zdrojů </vt:lpstr>
      <vt:lpstr>Prezentace aplikace PowerPoint</vt:lpstr>
      <vt:lpstr>Zdroje </vt:lpstr>
      <vt:lpstr>Veřejné zdroje - přímé</vt:lpstr>
      <vt:lpstr>Prezentace aplikace PowerPoint</vt:lpstr>
      <vt:lpstr>Prezentace aplikace PowerPoint</vt:lpstr>
      <vt:lpstr> Přímý způsob financování NNO z veřejných zdrojů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Nepřímá podpora obecně</vt:lpstr>
      <vt:lpstr>Zdroje k přednášce</vt:lpstr>
      <vt:lpstr>Zdroje k přednášce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</dc:creator>
  <cp:lastModifiedBy>Zuzka</cp:lastModifiedBy>
  <cp:revision>27</cp:revision>
  <cp:lastPrinted>2013-04-03T07:34:45Z</cp:lastPrinted>
  <dcterms:created xsi:type="dcterms:W3CDTF">2013-04-01T21:56:17Z</dcterms:created>
  <dcterms:modified xsi:type="dcterms:W3CDTF">2017-03-16T10:31:41Z</dcterms:modified>
</cp:coreProperties>
</file>