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notesMasterIdLst>
    <p:notesMasterId r:id="rId37"/>
  </p:notesMasterIdLst>
  <p:handoutMasterIdLst>
    <p:handoutMasterId r:id="rId38"/>
  </p:handoutMasterIdLst>
  <p:sldIdLst>
    <p:sldId id="311" r:id="rId2"/>
    <p:sldId id="312" r:id="rId3"/>
    <p:sldId id="268" r:id="rId4"/>
    <p:sldId id="314" r:id="rId5"/>
    <p:sldId id="313" r:id="rId6"/>
    <p:sldId id="271" r:id="rId7"/>
    <p:sldId id="327" r:id="rId8"/>
    <p:sldId id="326" r:id="rId9"/>
    <p:sldId id="328" r:id="rId10"/>
    <p:sldId id="325" r:id="rId11"/>
    <p:sldId id="273" r:id="rId12"/>
    <p:sldId id="274" r:id="rId13"/>
    <p:sldId id="275" r:id="rId14"/>
    <p:sldId id="276" r:id="rId15"/>
    <p:sldId id="316" r:id="rId16"/>
    <p:sldId id="315" r:id="rId17"/>
    <p:sldId id="277" r:id="rId18"/>
    <p:sldId id="278" r:id="rId19"/>
    <p:sldId id="279" r:id="rId20"/>
    <p:sldId id="280" r:id="rId21"/>
    <p:sldId id="281" r:id="rId22"/>
    <p:sldId id="317" r:id="rId23"/>
    <p:sldId id="282" r:id="rId24"/>
    <p:sldId id="324" r:id="rId25"/>
    <p:sldId id="329" r:id="rId26"/>
    <p:sldId id="318" r:id="rId27"/>
    <p:sldId id="284" r:id="rId28"/>
    <p:sldId id="323" r:id="rId29"/>
    <p:sldId id="286" r:id="rId30"/>
    <p:sldId id="287" r:id="rId31"/>
    <p:sldId id="330" r:id="rId32"/>
    <p:sldId id="331" r:id="rId33"/>
    <p:sldId id="288" r:id="rId34"/>
    <p:sldId id="322" r:id="rId35"/>
    <p:sldId id="319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E6E3D2"/>
    <a:srgbClr val="DEDAC4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6398" autoAdjust="0"/>
  </p:normalViewPr>
  <p:slideViewPr>
    <p:cSldViewPr>
      <p:cViewPr>
        <p:scale>
          <a:sx n="90" d="100"/>
          <a:sy n="90" d="100"/>
        </p:scale>
        <p:origin x="-1626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788842-E61B-46D8-BFCE-90A28A6F5705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E8554-D2C0-43E0-9DC0-11E5AE1C9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4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2D0BF3-0BD0-41CE-A53A-014BA8C1EA35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279CA1-E89C-4F18-8084-1D3C6A9BD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5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>
            <a:lvl1pPr>
              <a:defRPr smtClean="0">
                <a:effectLst/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67589" name="Text Placeholder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4572000" cy="38862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CB31E7FA-6749-46AE-9003-1B5C37CB96F3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 anchor="ctr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046A34EE-FE8D-4FB2-AD64-E1FC222A2048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rgbClr val="275093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27509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7509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27509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750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9916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dirty="0" smtClean="0"/>
              <a:t>Kapitola 2</a:t>
            </a:r>
            <a:endParaRPr lang="en-US" dirty="0">
              <a:latin typeface="+mj-lt"/>
            </a:endParaRPr>
          </a:p>
        </p:txBody>
      </p:sp>
      <p:sp>
        <p:nvSpPr>
          <p:cNvPr id="6146" name="Rectangle 3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45720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B95601"/>
                </a:solidFill>
              </a:rPr>
              <a:t>“It’s true hard work never hurt anybody, but I figure, why take the chance?”</a:t>
            </a:r>
          </a:p>
          <a:p>
            <a:pPr eaLnBrk="1" hangingPunct="1"/>
            <a:r>
              <a:rPr lang="en-US" dirty="0">
                <a:solidFill>
                  <a:srgbClr val="B95601"/>
                </a:solidFill>
              </a:rPr>
              <a:t>-Ronald </a:t>
            </a:r>
            <a:r>
              <a:rPr lang="en-US" dirty="0" smtClean="0">
                <a:solidFill>
                  <a:srgbClr val="B95601"/>
                </a:solidFill>
              </a:rPr>
              <a:t>Reagan</a:t>
            </a:r>
            <a:endParaRPr lang="cs-CZ" dirty="0" smtClean="0">
              <a:solidFill>
                <a:srgbClr val="B95601"/>
              </a:solidFill>
            </a:endParaRPr>
          </a:p>
          <a:p>
            <a:pPr eaLnBrk="1" hangingPunct="1"/>
            <a:endParaRPr lang="cs-CZ" dirty="0">
              <a:solidFill>
                <a:srgbClr val="B95601"/>
              </a:solidFill>
            </a:endParaRPr>
          </a:p>
          <a:p>
            <a:pPr eaLnBrk="1" hangingPunct="1"/>
            <a:r>
              <a:rPr lang="cs-CZ" altLang="cs-CZ" sz="6600" dirty="0"/>
              <a:t>Nabídka </a:t>
            </a:r>
            <a:r>
              <a:rPr lang="cs-CZ" altLang="cs-CZ" sz="6600" dirty="0" smtClean="0"/>
              <a:t>práce</a:t>
            </a:r>
            <a:endParaRPr lang="en-US" altLang="cs-CZ" sz="6600" dirty="0"/>
          </a:p>
          <a:p>
            <a:pPr eaLnBrk="1" hangingPunct="1"/>
            <a:endParaRPr lang="en-US" dirty="0">
              <a:solidFill>
                <a:srgbClr val="B95601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9632"/>
            <a:ext cx="9144000" cy="1143000"/>
          </a:xfrm>
        </p:spPr>
        <p:txBody>
          <a:bodyPr/>
          <a:lstStyle/>
          <a:p>
            <a:pPr algn="ctr"/>
            <a:r>
              <a:rPr lang="cs-CZ" sz="3200" dirty="0">
                <a:effectLst/>
              </a:rPr>
              <a:t>Míra pracovní participace </a:t>
            </a:r>
            <a:r>
              <a:rPr lang="cs-CZ" sz="3200">
                <a:effectLst/>
              </a:rPr>
              <a:t>vybraných </a:t>
            </a:r>
            <a:r>
              <a:rPr lang="cs-CZ" sz="3200" smtClean="0">
                <a:effectLst/>
              </a:rPr>
              <a:t>zemí </a:t>
            </a:r>
            <a:r>
              <a:rPr lang="cs-CZ" sz="3200" dirty="0">
                <a:effectLst/>
              </a:rPr>
              <a:t>(%)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577"/>
            <a:ext cx="8426107" cy="53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738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1219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000" dirty="0">
                <a:effectLst/>
              </a:rPr>
              <a:t>Průměrný počet odpracovaných hodin za týden, USA</a:t>
            </a:r>
            <a:r>
              <a:rPr lang="en-US" altLang="cs-CZ" sz="4000" dirty="0">
                <a:effectLst/>
              </a:rPr>
              <a:t> </a:t>
            </a:r>
            <a:r>
              <a:rPr lang="en-US" altLang="cs-CZ" sz="4000" dirty="0" smtClean="0">
                <a:effectLst/>
              </a:rPr>
              <a:t>1900-20</a:t>
            </a:r>
            <a:r>
              <a:rPr lang="cs-CZ" altLang="cs-CZ" sz="4000" dirty="0" smtClean="0">
                <a:effectLst/>
              </a:rPr>
              <a:t>10</a:t>
            </a:r>
            <a:endParaRPr lang="en-US" sz="4000" dirty="0" smtClean="0">
              <a:effectLst/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75490"/>
            <a:ext cx="60769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763000" cy="15240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cs-CZ" altLang="cs-CZ" sz="4400" dirty="0" smtClean="0">
                <a:effectLst/>
              </a:rPr>
              <a:t>Neoklasický </a:t>
            </a:r>
            <a:r>
              <a:rPr lang="cs-CZ" altLang="cs-CZ" sz="4400" dirty="0">
                <a:effectLst/>
              </a:rPr>
              <a:t>model volby mezi prací a volným časem</a:t>
            </a:r>
            <a:endParaRPr lang="en-US" altLang="cs-CZ" sz="4400" dirty="0">
              <a:effectLst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628063" cy="3886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3200" dirty="0"/>
              <a:t>Užitková </a:t>
            </a:r>
            <a:r>
              <a:rPr lang="cs-CZ" altLang="cs-CZ" sz="3200" dirty="0" smtClean="0"/>
              <a:t>funkce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2400" dirty="0"/>
              <a:t>p</a:t>
            </a:r>
            <a:r>
              <a:rPr lang="cs-CZ" sz="2400" dirty="0" smtClean="0"/>
              <a:t>opisuje preference pracovníků</a:t>
            </a:r>
            <a:endParaRPr lang="en-US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cs-CZ" altLang="cs-CZ" sz="2400" dirty="0"/>
              <a:t>měří spokojenost, kterou jednotlivci obdrží při spotřebě statků (C) a volného času (L</a:t>
            </a:r>
            <a:r>
              <a:rPr lang="cs-CZ" altLang="cs-CZ" sz="2400" dirty="0" smtClean="0"/>
              <a:t>)</a:t>
            </a:r>
            <a:endParaRPr lang="en-US" sz="2400" dirty="0" smtClean="0"/>
          </a:p>
          <a:p>
            <a:pPr eaLnBrk="1" hangingPunct="1">
              <a:lnSpc>
                <a:spcPct val="120000"/>
              </a:lnSpc>
            </a:pPr>
            <a:r>
              <a:rPr lang="en-US" sz="3200" dirty="0" smtClean="0"/>
              <a:t>U = f(C, L)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U </a:t>
            </a:r>
            <a:r>
              <a:rPr lang="cs-CZ" sz="2400" dirty="0" smtClean="0"/>
              <a:t>je</a:t>
            </a:r>
            <a:r>
              <a:rPr lang="en-US" sz="2400" dirty="0" smtClean="0"/>
              <a:t> index.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sz="2400" dirty="0"/>
              <a:t>Vyšší</a:t>
            </a:r>
            <a:r>
              <a:rPr lang="en-US" altLang="cs-CZ" sz="2400" dirty="0"/>
              <a:t> U </a:t>
            </a:r>
            <a:r>
              <a:rPr lang="cs-CZ" altLang="cs-CZ" sz="2400" dirty="0"/>
              <a:t>znamená vyšší užitek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cs-CZ" dirty="0" err="1">
                <a:effectLst/>
              </a:rPr>
              <a:t>Indif</a:t>
            </a:r>
            <a:r>
              <a:rPr lang="cs-CZ" altLang="cs-CZ" dirty="0" err="1">
                <a:effectLst/>
              </a:rPr>
              <a:t>erenční</a:t>
            </a:r>
            <a:r>
              <a:rPr lang="cs-CZ" altLang="cs-CZ" dirty="0">
                <a:effectLst/>
              </a:rPr>
              <a:t> křivky</a:t>
            </a:r>
            <a:endParaRPr lang="en-US" dirty="0" smtClean="0">
              <a:effectLst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8680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/>
              <a:t>Kombinace spotřeby (C) a volného času (L), které jednotlivci přináší stejnou úroveň </a:t>
            </a:r>
            <a:r>
              <a:rPr lang="cs-CZ" altLang="cs-CZ" sz="2400" dirty="0" smtClean="0"/>
              <a:t>užitku</a:t>
            </a:r>
            <a:endParaRPr lang="cs-CZ" altLang="cs-CZ" sz="10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Jsou klesající 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spotřeba i volný čas jsou žádoucí </a:t>
            </a:r>
            <a:r>
              <a:rPr lang="cs-CZ" altLang="cs-CZ" sz="2000" dirty="0" smtClean="0"/>
              <a:t>statky</a:t>
            </a:r>
            <a:endParaRPr lang="en-US" altLang="cs-CZ" sz="8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Vyšší křivka</a:t>
            </a:r>
            <a:r>
              <a:rPr lang="en-US" altLang="cs-CZ" sz="2400" dirty="0"/>
              <a:t> = </a:t>
            </a:r>
            <a:r>
              <a:rPr lang="cs-CZ" altLang="cs-CZ" sz="2400" dirty="0"/>
              <a:t>vyšší užitek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axiom </a:t>
            </a:r>
            <a:r>
              <a:rPr lang="cs-CZ" altLang="cs-CZ" sz="2000" dirty="0" smtClean="0"/>
              <a:t>nenasycenosti</a:t>
            </a:r>
            <a:endParaRPr lang="en-US" altLang="cs-CZ" sz="10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Neprotínají se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axiom </a:t>
            </a:r>
            <a:r>
              <a:rPr lang="cs-CZ" altLang="cs-CZ" sz="2000" dirty="0" smtClean="0"/>
              <a:t>tranzitivity</a:t>
            </a:r>
            <a:endParaRPr lang="en-US" altLang="cs-CZ" sz="8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K</a:t>
            </a:r>
            <a:r>
              <a:rPr lang="en-US" altLang="cs-CZ" sz="2400" dirty="0" err="1"/>
              <a:t>onvex</a:t>
            </a:r>
            <a:r>
              <a:rPr lang="cs-CZ" altLang="cs-CZ" sz="2400" dirty="0"/>
              <a:t>ní</a:t>
            </a:r>
            <a:r>
              <a:rPr lang="en-US" altLang="cs-CZ" sz="2400" dirty="0"/>
              <a:t> </a:t>
            </a:r>
            <a:r>
              <a:rPr lang="cs-CZ" altLang="cs-CZ" sz="2400" dirty="0"/>
              <a:t>směrem k počátku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axiom rozmanitosti</a:t>
            </a:r>
            <a:r>
              <a:rPr lang="en-US" altLang="cs-CZ" sz="2000" dirty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cs-CZ" dirty="0" err="1">
                <a:effectLst/>
              </a:rPr>
              <a:t>Indif</a:t>
            </a:r>
            <a:r>
              <a:rPr lang="cs-CZ" altLang="cs-CZ" dirty="0" err="1">
                <a:effectLst/>
              </a:rPr>
              <a:t>erenční</a:t>
            </a:r>
            <a:r>
              <a:rPr lang="cs-CZ" altLang="cs-CZ" dirty="0">
                <a:effectLst/>
              </a:rPr>
              <a:t> křivky</a:t>
            </a:r>
            <a:endParaRPr lang="en-US" dirty="0" smtClean="0">
              <a:effectLst/>
            </a:endParaRPr>
          </a:p>
        </p:txBody>
      </p:sp>
      <p:sp>
        <p:nvSpPr>
          <p:cNvPr id="16386" name="Line 25"/>
          <p:cNvSpPr>
            <a:spLocks noChangeShapeType="1"/>
          </p:cNvSpPr>
          <p:nvPr/>
        </p:nvSpPr>
        <p:spPr bwMode="auto">
          <a:xfrm>
            <a:off x="2668588" y="3124200"/>
            <a:ext cx="455612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Line 26"/>
          <p:cNvSpPr>
            <a:spLocks noChangeShapeType="1"/>
          </p:cNvSpPr>
          <p:nvPr/>
        </p:nvSpPr>
        <p:spPr bwMode="auto">
          <a:xfrm flipH="1">
            <a:off x="3581400" y="4030663"/>
            <a:ext cx="7938" cy="160813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>
            <a:off x="2655888" y="2205038"/>
            <a:ext cx="0" cy="3436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28"/>
          <p:cNvSpPr>
            <a:spLocks noChangeShapeType="1"/>
          </p:cNvSpPr>
          <p:nvPr/>
        </p:nvSpPr>
        <p:spPr bwMode="auto">
          <a:xfrm>
            <a:off x="2667000" y="5638800"/>
            <a:ext cx="3595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rc 29"/>
          <p:cNvSpPr>
            <a:spLocks/>
          </p:cNvSpPr>
          <p:nvPr/>
        </p:nvSpPr>
        <p:spPr bwMode="auto">
          <a:xfrm flipH="1" flipV="1">
            <a:off x="3005138" y="2306638"/>
            <a:ext cx="3063875" cy="2959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rc 30"/>
          <p:cNvSpPr>
            <a:spLocks/>
          </p:cNvSpPr>
          <p:nvPr/>
        </p:nvSpPr>
        <p:spPr bwMode="auto">
          <a:xfrm flipH="1" flipV="1">
            <a:off x="3733800" y="2286000"/>
            <a:ext cx="2687638" cy="25923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rgbClr val="CF5E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31"/>
          <p:cNvSpPr>
            <a:spLocks noChangeShapeType="1"/>
          </p:cNvSpPr>
          <p:nvPr/>
        </p:nvSpPr>
        <p:spPr bwMode="auto">
          <a:xfrm>
            <a:off x="2655888" y="4030663"/>
            <a:ext cx="87947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32"/>
          <p:cNvSpPr>
            <a:spLocks noChangeShapeType="1"/>
          </p:cNvSpPr>
          <p:nvPr/>
        </p:nvSpPr>
        <p:spPr bwMode="auto">
          <a:xfrm>
            <a:off x="2655888" y="3578225"/>
            <a:ext cx="1382712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33"/>
          <p:cNvSpPr>
            <a:spLocks noChangeShapeType="1"/>
          </p:cNvSpPr>
          <p:nvPr/>
        </p:nvSpPr>
        <p:spPr bwMode="auto">
          <a:xfrm>
            <a:off x="3122613" y="3124200"/>
            <a:ext cx="1587" cy="25146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34"/>
          <p:cNvSpPr>
            <a:spLocks noChangeShapeType="1"/>
          </p:cNvSpPr>
          <p:nvPr/>
        </p:nvSpPr>
        <p:spPr bwMode="auto">
          <a:xfrm>
            <a:off x="4038600" y="3581400"/>
            <a:ext cx="0" cy="20574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Rectangle 35"/>
          <p:cNvSpPr>
            <a:spLocks noChangeArrowheads="1"/>
          </p:cNvSpPr>
          <p:nvPr/>
        </p:nvSpPr>
        <p:spPr bwMode="auto">
          <a:xfrm>
            <a:off x="2057400" y="1828800"/>
            <a:ext cx="1441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</a:rPr>
              <a:t>Spotřeba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</a:rPr>
              <a:t>($)</a:t>
            </a:r>
          </a:p>
        </p:txBody>
      </p:sp>
      <p:sp>
        <p:nvSpPr>
          <p:cNvPr id="16397" name="Rectangle 36"/>
          <p:cNvSpPr>
            <a:spLocks noChangeArrowheads="1"/>
          </p:cNvSpPr>
          <p:nvPr/>
        </p:nvSpPr>
        <p:spPr bwMode="auto">
          <a:xfrm>
            <a:off x="2292350" y="3038475"/>
            <a:ext cx="376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500</a:t>
            </a:r>
          </a:p>
        </p:txBody>
      </p:sp>
      <p:sp>
        <p:nvSpPr>
          <p:cNvPr id="16398" name="Rectangle 37"/>
          <p:cNvSpPr>
            <a:spLocks noChangeArrowheads="1"/>
          </p:cNvSpPr>
          <p:nvPr/>
        </p:nvSpPr>
        <p:spPr bwMode="auto">
          <a:xfrm>
            <a:off x="2278063" y="3490913"/>
            <a:ext cx="3778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450</a:t>
            </a:r>
          </a:p>
        </p:txBody>
      </p:sp>
      <p:sp>
        <p:nvSpPr>
          <p:cNvPr id="16399" name="Rectangle 38"/>
          <p:cNvSpPr>
            <a:spLocks noChangeArrowheads="1"/>
          </p:cNvSpPr>
          <p:nvPr/>
        </p:nvSpPr>
        <p:spPr bwMode="auto">
          <a:xfrm>
            <a:off x="2278063" y="3930650"/>
            <a:ext cx="377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400</a:t>
            </a:r>
          </a:p>
        </p:txBody>
      </p:sp>
      <p:sp>
        <p:nvSpPr>
          <p:cNvPr id="16400" name="Rectangle 39"/>
          <p:cNvSpPr>
            <a:spLocks noChangeArrowheads="1"/>
          </p:cNvSpPr>
          <p:nvPr/>
        </p:nvSpPr>
        <p:spPr bwMode="auto">
          <a:xfrm>
            <a:off x="6477000" y="4648200"/>
            <a:ext cx="1066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40,000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</a:rPr>
              <a:t>Util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ů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1" name="Rectangle 40"/>
          <p:cNvSpPr>
            <a:spLocks noChangeArrowheads="1"/>
          </p:cNvSpPr>
          <p:nvPr/>
        </p:nvSpPr>
        <p:spPr bwMode="auto">
          <a:xfrm>
            <a:off x="6096000" y="5105400"/>
            <a:ext cx="116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25,000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</a:rPr>
              <a:t>Util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ů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2" name="Rectangle 41"/>
          <p:cNvSpPr>
            <a:spLocks noChangeArrowheads="1"/>
          </p:cNvSpPr>
          <p:nvPr/>
        </p:nvSpPr>
        <p:spPr bwMode="auto">
          <a:xfrm>
            <a:off x="5867400" y="5715000"/>
            <a:ext cx="16859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Ho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</a:rPr>
              <a:t>diny volného času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3" name="Rectangle 42"/>
          <p:cNvSpPr>
            <a:spLocks noChangeArrowheads="1"/>
          </p:cNvSpPr>
          <p:nvPr/>
        </p:nvSpPr>
        <p:spPr bwMode="auto">
          <a:xfrm>
            <a:off x="3886200" y="5638800"/>
            <a:ext cx="376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150</a:t>
            </a:r>
          </a:p>
        </p:txBody>
      </p:sp>
      <p:sp>
        <p:nvSpPr>
          <p:cNvPr id="16404" name="Rectangle 43"/>
          <p:cNvSpPr>
            <a:spLocks noChangeArrowheads="1"/>
          </p:cNvSpPr>
          <p:nvPr/>
        </p:nvSpPr>
        <p:spPr bwMode="auto">
          <a:xfrm>
            <a:off x="3429000" y="5638800"/>
            <a:ext cx="376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125</a:t>
            </a:r>
          </a:p>
        </p:txBody>
      </p:sp>
      <p:sp>
        <p:nvSpPr>
          <p:cNvPr id="16405" name="Rectangle 44"/>
          <p:cNvSpPr>
            <a:spLocks noChangeArrowheads="1"/>
          </p:cNvSpPr>
          <p:nvPr/>
        </p:nvSpPr>
        <p:spPr bwMode="auto">
          <a:xfrm>
            <a:off x="2971800" y="5638800"/>
            <a:ext cx="376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16406" name="Oval 45"/>
          <p:cNvSpPr>
            <a:spLocks noChangeArrowheads="1"/>
          </p:cNvSpPr>
          <p:nvPr/>
        </p:nvSpPr>
        <p:spPr bwMode="auto">
          <a:xfrm>
            <a:off x="3068638" y="3089275"/>
            <a:ext cx="104775" cy="1016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7" name="Oval 46"/>
          <p:cNvSpPr>
            <a:spLocks noChangeArrowheads="1"/>
          </p:cNvSpPr>
          <p:nvPr/>
        </p:nvSpPr>
        <p:spPr bwMode="auto">
          <a:xfrm>
            <a:off x="3536950" y="3971925"/>
            <a:ext cx="104775" cy="1016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Oval 47"/>
          <p:cNvSpPr>
            <a:spLocks noChangeArrowheads="1"/>
          </p:cNvSpPr>
          <p:nvPr/>
        </p:nvSpPr>
        <p:spPr bwMode="auto">
          <a:xfrm>
            <a:off x="4038600" y="3505200"/>
            <a:ext cx="79375" cy="79375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55432"/>
          </a:xfrm>
        </p:spPr>
        <p:txBody>
          <a:bodyPr/>
          <a:lstStyle/>
          <a:p>
            <a:pPr algn="ctr"/>
            <a:r>
              <a:rPr lang="en-US" altLang="cs-CZ" sz="4400" dirty="0" err="1">
                <a:effectLst/>
              </a:rPr>
              <a:t>Indiferen</a:t>
            </a:r>
            <a:r>
              <a:rPr lang="cs-CZ" altLang="cs-CZ" sz="4400" dirty="0">
                <a:effectLst/>
              </a:rPr>
              <a:t>ční</a:t>
            </a:r>
            <a:r>
              <a:rPr lang="en-US" altLang="cs-CZ" sz="4400" dirty="0">
                <a:effectLst/>
              </a:rPr>
              <a:t> </a:t>
            </a:r>
            <a:r>
              <a:rPr lang="cs-CZ" altLang="cs-CZ" sz="4400" dirty="0">
                <a:effectLst/>
              </a:rPr>
              <a:t>křivky se neprotínají</a:t>
            </a:r>
            <a:r>
              <a:rPr lang="en-US" altLang="cs-CZ" sz="4400" dirty="0">
                <a:effectLst/>
              </a:rPr>
              <a:t> </a:t>
            </a:r>
            <a:endParaRPr lang="cs-CZ" sz="44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04007" y="2179078"/>
            <a:ext cx="4953000" cy="3910013"/>
            <a:chOff x="3433" y="2002"/>
            <a:chExt cx="5130" cy="4119"/>
          </a:xfrm>
        </p:grpSpPr>
        <p:sp>
          <p:nvSpPr>
            <p:cNvPr id="5" name="Arc 5"/>
            <p:cNvSpPr>
              <a:spLocks/>
            </p:cNvSpPr>
            <p:nvPr/>
          </p:nvSpPr>
          <p:spPr bwMode="auto">
            <a:xfrm flipH="1" flipV="1">
              <a:off x="4450" y="3030"/>
              <a:ext cx="2561" cy="16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102" y="4949"/>
              <a:ext cx="36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102" y="4494"/>
              <a:ext cx="361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U</a:t>
              </a:r>
              <a:r>
                <a:rPr kumimoji="0" lang="cs-CZ" altLang="cs-CZ" sz="1400" b="0" i="0" u="none" strike="noStrike" kern="0" cap="none" spc="0" normalizeH="0" baseline="-2500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523" y="4007"/>
              <a:ext cx="30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+mn-cs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356" y="4585"/>
              <a:ext cx="108" cy="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432" y="4236"/>
              <a:ext cx="57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Z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163" y="2371"/>
              <a:ext cx="1" cy="346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9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160" y="5833"/>
              <a:ext cx="3468" cy="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94" y="0"/>
                  </a:move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Arc 13"/>
            <p:cNvSpPr>
              <a:spLocks/>
            </p:cNvSpPr>
            <p:nvPr/>
          </p:nvSpPr>
          <p:spPr bwMode="auto">
            <a:xfrm flipH="1" flipV="1">
              <a:off x="4779" y="2582"/>
              <a:ext cx="2250" cy="25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041" y="5835"/>
              <a:ext cx="30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722" y="5745"/>
              <a:ext cx="84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Volný čas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433" y="2002"/>
              <a:ext cx="171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Spotřeba</a:t>
              </a: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 ($)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+mn-cs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992" y="4809"/>
              <a:ext cx="108" cy="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326" y="4236"/>
              <a:ext cx="108" cy="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472925" y="4642721"/>
            <a:ext cx="559023" cy="3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400" i="1" kern="0" noProof="1">
                <a:solidFill>
                  <a:srgbClr val="000000"/>
                </a:solidFill>
                <a:latin typeface="Times" pitchFamily="18" charset="0"/>
                <a:cs typeface="+mn-cs"/>
              </a:rPr>
              <a:t>X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442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077200" cy="879232"/>
          </a:xfrm>
        </p:spPr>
        <p:txBody>
          <a:bodyPr/>
          <a:lstStyle/>
          <a:p>
            <a:pPr algn="ctr"/>
            <a:r>
              <a:rPr lang="cs-CZ" altLang="cs-CZ" sz="4400" dirty="0">
                <a:effectLst/>
              </a:rPr>
              <a:t>Mezní míra substituce</a:t>
            </a:r>
            <a:endParaRPr lang="cs-CZ" sz="44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596413"/>
            <a:ext cx="8610600" cy="503298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Sklon indiferenční křivky vyjadřuje </a:t>
            </a:r>
            <a:r>
              <a:rPr lang="cs-CZ" altLang="cs-CZ" sz="2400" b="1" dirty="0"/>
              <a:t>m</a:t>
            </a:r>
            <a:r>
              <a:rPr lang="cs-CZ" altLang="cs-CZ" sz="2400" b="1" dirty="0" smtClean="0"/>
              <a:t>ezní </a:t>
            </a:r>
            <a:r>
              <a:rPr lang="cs-CZ" altLang="cs-CZ" sz="2400" b="1" dirty="0"/>
              <a:t>míru substituce</a:t>
            </a:r>
            <a:r>
              <a:rPr lang="cs-CZ" altLang="cs-CZ" sz="2400" dirty="0"/>
              <a:t> (MRS) mezi spotřebou a volným časem</a:t>
            </a:r>
            <a:r>
              <a:rPr lang="cs-CZ" altLang="cs-CZ" sz="2400" dirty="0" smtClean="0"/>
              <a:t>.</a:t>
            </a:r>
            <a:endParaRPr lang="cs-CZ" altLang="cs-CZ" sz="10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MRS </a:t>
            </a:r>
            <a:r>
              <a:rPr lang="cs-CZ" altLang="cs-CZ" sz="2400" dirty="0"/>
              <a:t>= </a:t>
            </a:r>
            <a:r>
              <a:rPr lang="el-GR" altLang="cs-CZ" sz="2400" dirty="0"/>
              <a:t>Δ</a:t>
            </a:r>
            <a:r>
              <a:rPr lang="cs-CZ" altLang="cs-CZ" sz="2400" dirty="0"/>
              <a:t>C/</a:t>
            </a:r>
            <a:r>
              <a:rPr lang="el-GR" altLang="cs-CZ" sz="2400" dirty="0"/>
              <a:t>Δ</a:t>
            </a:r>
            <a:r>
              <a:rPr lang="cs-CZ" altLang="cs-CZ" sz="2400" dirty="0"/>
              <a:t>L = - MU</a:t>
            </a:r>
            <a:r>
              <a:rPr lang="cs-CZ" altLang="cs-CZ" sz="2400" baseline="-25000" dirty="0"/>
              <a:t>L</a:t>
            </a:r>
            <a:r>
              <a:rPr lang="cs-CZ" altLang="cs-CZ" sz="2400" dirty="0"/>
              <a:t>/MU</a:t>
            </a:r>
            <a:r>
              <a:rPr lang="cs-CZ" altLang="cs-CZ" sz="2400" baseline="-25000" dirty="0"/>
              <a:t>C</a:t>
            </a:r>
            <a:endParaRPr lang="cs-CZ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kde MU</a:t>
            </a:r>
            <a:r>
              <a:rPr lang="cs-CZ" altLang="cs-CZ" sz="2000" baseline="-25000" dirty="0"/>
              <a:t>L</a:t>
            </a:r>
            <a:r>
              <a:rPr lang="cs-CZ" altLang="cs-CZ" sz="2000" dirty="0"/>
              <a:t> (MU</a:t>
            </a:r>
            <a:r>
              <a:rPr lang="cs-CZ" altLang="cs-CZ" sz="2000" baseline="-25000" dirty="0"/>
              <a:t>C</a:t>
            </a:r>
            <a:r>
              <a:rPr lang="cs-CZ" altLang="cs-CZ" sz="2000" dirty="0"/>
              <a:t>) je mezní užitek z dodatečné jednotky volného času (spotřeby</a:t>
            </a:r>
            <a:r>
              <a:rPr lang="cs-CZ" altLang="cs-CZ" sz="2000" dirty="0" smtClean="0"/>
              <a:t>)</a:t>
            </a:r>
            <a:endParaRPr lang="cs-CZ" altLang="cs-CZ" sz="1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MRS je množství spotřeby, které se musíme vzdát, pokud chceme další jednotku volného času, aniž by se změnil náš užitek</a:t>
            </a:r>
            <a:r>
              <a:rPr lang="cs-CZ" altLang="cs-CZ" sz="2400" dirty="0" smtClean="0"/>
              <a:t>.</a:t>
            </a:r>
            <a:endParaRPr lang="cs-CZ" altLang="cs-CZ" sz="8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Pokud platí axiom rozmanitosti, indiferenční křivky jsou konvexní a MRS při pohybu po indiferenční křivce směrem doprava klesá.</a:t>
            </a:r>
            <a:endParaRPr lang="en-US" alt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549049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20738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600" dirty="0">
                <a:effectLst/>
              </a:rPr>
              <a:t>Rozdíly v</a:t>
            </a:r>
            <a:r>
              <a:rPr lang="en-US" altLang="cs-CZ" sz="3600" dirty="0">
                <a:effectLst/>
              </a:rPr>
              <a:t> </a:t>
            </a:r>
            <a:r>
              <a:rPr lang="cs-CZ" altLang="cs-CZ" sz="3600" dirty="0">
                <a:effectLst/>
              </a:rPr>
              <a:t>p</a:t>
            </a:r>
            <a:r>
              <a:rPr lang="en-US" altLang="cs-CZ" sz="3600" dirty="0" err="1">
                <a:effectLst/>
              </a:rPr>
              <a:t>referenc</a:t>
            </a:r>
            <a:r>
              <a:rPr lang="cs-CZ" altLang="cs-CZ" sz="3600" dirty="0" err="1">
                <a:effectLst/>
              </a:rPr>
              <a:t>ích</a:t>
            </a:r>
            <a:r>
              <a:rPr lang="en-US" altLang="cs-CZ" sz="3600" dirty="0">
                <a:effectLst/>
              </a:rPr>
              <a:t> </a:t>
            </a:r>
            <a:r>
              <a:rPr lang="cs-CZ" altLang="cs-CZ" sz="3600" dirty="0">
                <a:effectLst/>
              </a:rPr>
              <a:t>mezi pracovníky</a:t>
            </a:r>
            <a:r>
              <a:rPr lang="en-US" altLang="cs-CZ" sz="3600" dirty="0">
                <a:effectLst/>
              </a:rPr>
              <a:t> </a:t>
            </a:r>
            <a:endParaRPr lang="en-US" sz="3600" dirty="0" smtClean="0">
              <a:effectLst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184228"/>
            <a:ext cx="8610600" cy="1368972"/>
          </a:xfrm>
        </p:spPr>
        <p:txBody>
          <a:bodyPr>
            <a:normAutofit/>
          </a:bodyPr>
          <a:lstStyle/>
          <a:p>
            <a:pPr indent="0" eaLnBrk="1" hangingPunct="1">
              <a:buFontTx/>
              <a:buNone/>
            </a:pPr>
            <a:r>
              <a:rPr lang="cs-CZ" sz="2400" dirty="0" smtClean="0"/>
              <a:t>Pracovníci se strmějšími indiferenčními křivkami si cení volného času relativně více než pracovníci s ploššími indiferenčními křivkami.</a:t>
            </a:r>
            <a:endParaRPr lang="en-US" sz="2400" dirty="0" smtClean="0"/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1779445" y="1711081"/>
            <a:ext cx="5740400" cy="2909883"/>
            <a:chOff x="1825" y="1729"/>
            <a:chExt cx="9040" cy="4583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2121" y="2141"/>
              <a:ext cx="0" cy="36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2121" y="5681"/>
              <a:ext cx="37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499" y="2157"/>
              <a:ext cx="1533" cy="2896"/>
            </a:xfrm>
            <a:custGeom>
              <a:avLst/>
              <a:gdLst>
                <a:gd name="T0" fmla="*/ 1533 w 1533"/>
                <a:gd name="T1" fmla="*/ 2896 h 2896"/>
                <a:gd name="T2" fmla="*/ 728 w 1533"/>
                <a:gd name="T3" fmla="*/ 2245 h 2896"/>
                <a:gd name="T4" fmla="*/ 0 w 1533"/>
                <a:gd name="T5" fmla="*/ 0 h 28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3" h="2896">
                  <a:moveTo>
                    <a:pt x="1533" y="2896"/>
                  </a:moveTo>
                  <a:cubicBezTo>
                    <a:pt x="1258" y="2812"/>
                    <a:pt x="983" y="2728"/>
                    <a:pt x="728" y="2245"/>
                  </a:cubicBezTo>
                  <a:cubicBezTo>
                    <a:pt x="473" y="1762"/>
                    <a:pt x="121" y="374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974" y="2560"/>
              <a:ext cx="1533" cy="2896"/>
            </a:xfrm>
            <a:custGeom>
              <a:avLst/>
              <a:gdLst>
                <a:gd name="T0" fmla="*/ 1533 w 1533"/>
                <a:gd name="T1" fmla="*/ 2896 h 2896"/>
                <a:gd name="T2" fmla="*/ 728 w 1533"/>
                <a:gd name="T3" fmla="*/ 2245 h 2896"/>
                <a:gd name="T4" fmla="*/ 0 w 1533"/>
                <a:gd name="T5" fmla="*/ 0 h 28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3" h="2896">
                  <a:moveTo>
                    <a:pt x="1533" y="2896"/>
                  </a:moveTo>
                  <a:cubicBezTo>
                    <a:pt x="1258" y="2812"/>
                    <a:pt x="983" y="2728"/>
                    <a:pt x="728" y="2245"/>
                  </a:cubicBezTo>
                  <a:cubicBezTo>
                    <a:pt x="473" y="1762"/>
                    <a:pt x="121" y="374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6828" y="2141"/>
              <a:ext cx="0" cy="36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6828" y="5734"/>
              <a:ext cx="37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7186" y="2772"/>
              <a:ext cx="3050" cy="1704"/>
            </a:xfrm>
            <a:custGeom>
              <a:avLst/>
              <a:gdLst>
                <a:gd name="T0" fmla="*/ 189166 w 1533"/>
                <a:gd name="T1" fmla="*/ 71 h 2896"/>
                <a:gd name="T2" fmla="*/ 89811 w 1533"/>
                <a:gd name="T3" fmla="*/ 55 h 2896"/>
                <a:gd name="T4" fmla="*/ 0 w 1533"/>
                <a:gd name="T5" fmla="*/ 0 h 28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3" h="2896">
                  <a:moveTo>
                    <a:pt x="1533" y="2896"/>
                  </a:moveTo>
                  <a:cubicBezTo>
                    <a:pt x="1258" y="2812"/>
                    <a:pt x="983" y="2728"/>
                    <a:pt x="728" y="2245"/>
                  </a:cubicBezTo>
                  <a:cubicBezTo>
                    <a:pt x="473" y="1762"/>
                    <a:pt x="121" y="374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6923" y="3639"/>
              <a:ext cx="3096" cy="1658"/>
            </a:xfrm>
            <a:custGeom>
              <a:avLst/>
              <a:gdLst>
                <a:gd name="T0" fmla="*/ 210072 w 1533"/>
                <a:gd name="T1" fmla="*/ 58 h 2896"/>
                <a:gd name="T2" fmla="*/ 99745 w 1533"/>
                <a:gd name="T3" fmla="*/ 45 h 2896"/>
                <a:gd name="T4" fmla="*/ 0 w 1533"/>
                <a:gd name="T5" fmla="*/ 0 h 28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3" h="2896">
                  <a:moveTo>
                    <a:pt x="1533" y="2896"/>
                  </a:moveTo>
                  <a:cubicBezTo>
                    <a:pt x="1258" y="2812"/>
                    <a:pt x="983" y="2728"/>
                    <a:pt x="728" y="2245"/>
                  </a:cubicBezTo>
                  <a:cubicBezTo>
                    <a:pt x="473" y="1762"/>
                    <a:pt x="121" y="374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575" y="5285"/>
              <a:ext cx="51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0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0103" y="5192"/>
              <a:ext cx="51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0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5117" y="4821"/>
              <a:ext cx="51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10273" y="4356"/>
              <a:ext cx="51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25" y="1729"/>
              <a:ext cx="2276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Spotřeba</a:t>
              </a: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6455" y="1760"/>
              <a:ext cx="2276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Spotřeba</a:t>
              </a: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5221" y="5758"/>
              <a:ext cx="1295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Ho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diny volného času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9570" y="5758"/>
              <a:ext cx="1295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Ho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diny volného času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800" dirty="0">
                <a:effectLst/>
              </a:rPr>
              <a:t>Rozpočtové omezení</a:t>
            </a:r>
            <a:endParaRPr lang="en-US" sz="4800" dirty="0" smtClean="0">
              <a:effectLst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724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b="1" dirty="0"/>
              <a:t>Rozpočtové omezení</a:t>
            </a:r>
            <a:r>
              <a:rPr lang="cs-CZ" altLang="cs-CZ" sz="2400" dirty="0"/>
              <a:t> ohraničuje množinu spotřebních košů (kombinace C a L), které si pracovník může dovolit</a:t>
            </a:r>
            <a:r>
              <a:rPr lang="cs-CZ" altLang="cs-CZ" sz="2400" dirty="0" smtClean="0"/>
              <a:t>.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cs-CZ" sz="2400" dirty="0"/>
              <a:t>C = </a:t>
            </a:r>
            <a:r>
              <a:rPr lang="en-US" altLang="cs-CZ" sz="2400" dirty="0" smtClean="0"/>
              <a:t>w</a:t>
            </a:r>
            <a:r>
              <a:rPr lang="cs-CZ" altLang="cs-CZ" sz="2400" dirty="0" smtClean="0"/>
              <a:t>*</a:t>
            </a:r>
            <a:r>
              <a:rPr lang="en-US" altLang="cs-CZ" sz="2400" dirty="0" smtClean="0"/>
              <a:t>h </a:t>
            </a:r>
            <a:r>
              <a:rPr lang="en-US" altLang="cs-CZ" sz="2400" dirty="0"/>
              <a:t>+ </a:t>
            </a:r>
            <a:r>
              <a:rPr lang="en-US" altLang="cs-CZ" sz="2400" dirty="0" smtClean="0"/>
              <a:t>V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Spotřeba se rovná</a:t>
            </a:r>
            <a:r>
              <a:rPr lang="en-US" altLang="cs-CZ" sz="2000" dirty="0"/>
              <a:t> </a:t>
            </a:r>
            <a:r>
              <a:rPr lang="cs-CZ" altLang="cs-CZ" sz="2000" dirty="0"/>
              <a:t>pracovnímu příjmu</a:t>
            </a:r>
            <a:r>
              <a:rPr lang="en-US" altLang="cs-CZ" sz="2000" dirty="0"/>
              <a:t> (</a:t>
            </a:r>
            <a:r>
              <a:rPr lang="cs-CZ" altLang="cs-CZ" sz="2000" dirty="0"/>
              <a:t>mzda</a:t>
            </a:r>
            <a:r>
              <a:rPr lang="en-US" altLang="cs-CZ" sz="2000" dirty="0"/>
              <a:t> </a:t>
            </a:r>
            <a:r>
              <a:rPr lang="en-US" altLang="cs-CZ" sz="2000" dirty="0">
                <a:cs typeface="Times New Roman" pitchFamily="18" charset="0"/>
              </a:rPr>
              <a:t>× </a:t>
            </a:r>
            <a:r>
              <a:rPr lang="cs-CZ" altLang="cs-CZ" sz="2000" dirty="0"/>
              <a:t>odpracované hodiny</a:t>
            </a:r>
            <a:r>
              <a:rPr lang="en-US" altLang="cs-CZ" sz="2000" dirty="0"/>
              <a:t>) plus n</a:t>
            </a:r>
            <a:r>
              <a:rPr lang="cs-CZ" altLang="cs-CZ" sz="2000" dirty="0" err="1"/>
              <a:t>epracovní</a:t>
            </a:r>
            <a:r>
              <a:rPr lang="cs-CZ" altLang="cs-CZ" sz="2000" dirty="0"/>
              <a:t> příjem</a:t>
            </a:r>
            <a:r>
              <a:rPr lang="en-US" altLang="cs-CZ" sz="2000" dirty="0"/>
              <a:t> (V</a:t>
            </a:r>
            <a:r>
              <a:rPr lang="en-US" altLang="cs-CZ" sz="2000" dirty="0" smtClean="0"/>
              <a:t>)</a:t>
            </a:r>
            <a:endParaRPr lang="en-US" altLang="cs-CZ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Můžeme to přepsat do tvaru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cs-CZ" sz="2000" dirty="0" smtClean="0"/>
              <a:t>C </a:t>
            </a:r>
            <a:r>
              <a:rPr lang="en-US" altLang="cs-CZ" sz="2000" dirty="0"/>
              <a:t>= </a:t>
            </a:r>
            <a:r>
              <a:rPr lang="en-US" altLang="cs-CZ" sz="2000" dirty="0" smtClean="0"/>
              <a:t>w</a:t>
            </a:r>
            <a:r>
              <a:rPr lang="cs-CZ" altLang="cs-CZ" sz="2000" dirty="0" smtClean="0"/>
              <a:t>*</a:t>
            </a:r>
            <a:r>
              <a:rPr lang="en-US" altLang="cs-CZ" sz="2000" dirty="0" smtClean="0"/>
              <a:t>(</a:t>
            </a:r>
            <a:r>
              <a:rPr lang="en-US" altLang="cs-CZ" sz="2000" dirty="0"/>
              <a:t>T – L) + V</a:t>
            </a:r>
            <a:r>
              <a:rPr lang="cs-CZ" altLang="cs-CZ" sz="2000" dirty="0"/>
              <a:t>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 smtClean="0"/>
              <a:t>C </a:t>
            </a:r>
            <a:r>
              <a:rPr lang="cs-CZ" altLang="cs-CZ" sz="2000" dirty="0"/>
              <a:t>= (</a:t>
            </a:r>
            <a:r>
              <a:rPr lang="cs-CZ" altLang="cs-CZ" sz="2000" dirty="0" smtClean="0"/>
              <a:t>w*T </a:t>
            </a:r>
            <a:r>
              <a:rPr lang="cs-CZ" altLang="cs-CZ" sz="2000" dirty="0"/>
              <a:t>+ V) – </a:t>
            </a:r>
            <a:r>
              <a:rPr lang="cs-CZ" altLang="cs-CZ" sz="2000" dirty="0" smtClean="0"/>
              <a:t>w*L</a:t>
            </a:r>
            <a:endParaRPr lang="cs-CZ" altLang="cs-CZ" sz="20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 smtClean="0"/>
              <a:t>kde </a:t>
            </a:r>
            <a:r>
              <a:rPr lang="cs-CZ" altLang="cs-CZ" sz="2000" dirty="0"/>
              <a:t>T je celkový počet hodin, L jsou hodiny volného času a h = T – L značí odpracované hodiny </a:t>
            </a:r>
            <a:endParaRPr lang="en-US" altLang="cs-CZ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82332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800" dirty="0">
                <a:effectLst/>
              </a:rPr>
              <a:t>Rozpočtové omezení graficky</a:t>
            </a:r>
            <a:endParaRPr lang="en-US" sz="4800" dirty="0" smtClean="0">
              <a:effectLst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1752600" y="1981200"/>
            <a:ext cx="5105400" cy="4343400"/>
            <a:chOff x="3286" y="2141"/>
            <a:chExt cx="5235" cy="4118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710" y="5973"/>
              <a:ext cx="31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T</a:t>
              </a: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892" y="4897"/>
              <a:ext cx="3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E</a:t>
              </a: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001" y="2435"/>
              <a:ext cx="1" cy="347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9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998" y="5908"/>
              <a:ext cx="3468" cy="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94" y="0"/>
                  </a:move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3978" y="5192"/>
              <a:ext cx="2763" cy="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93" y="0"/>
                  </a:move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774" y="5060"/>
              <a:ext cx="3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V</a:t>
              </a: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358" y="3069"/>
              <a:ext cx="7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wT+V</a:t>
              </a: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6760" y="5192"/>
              <a:ext cx="1" cy="70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72"/>
                  </a:lnTo>
                </a:path>
              </a:pathLst>
            </a:custGeom>
            <a:noFill/>
            <a:ln w="0" cap="flat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3998" y="3204"/>
              <a:ext cx="2763" cy="199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93" y="19990"/>
                  </a:lnTo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3929" y="5910"/>
              <a:ext cx="30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0</a:t>
              </a: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7545" y="5616"/>
              <a:ext cx="9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L - hodiny volného času</a:t>
              </a:r>
              <a:endParaRPr kumimoji="0" lang="cs-CZ" altLang="cs-CZ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+mn-cs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7560" y="5835"/>
              <a:ext cx="84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3286" y="2141"/>
              <a:ext cx="171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C - spotřeba</a:t>
              </a: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  <a:cs typeface="+mn-cs"/>
                </a:rPr>
                <a:t> ($)</a:t>
              </a:r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5468" y="3500"/>
              <a:ext cx="251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Rozpočtová linie se sklonem -w</a:t>
              </a:r>
              <a:endParaRPr kumimoji="0" lang="cs-CZ" altLang="cs-CZ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+mn-cs"/>
              </a:endParaRPr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5258" y="3770"/>
              <a:ext cx="226" cy="22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19912"/>
                  </a:moveTo>
                  <a:lnTo>
                    <a:pt x="19912" y="0"/>
                  </a:lnTo>
                </a:path>
              </a:pathLst>
            </a:custGeom>
            <a:noFill/>
            <a:ln w="6350" cap="flat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5209603" y="2132027"/>
            <a:ext cx="3352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cs-CZ" altLang="cs-CZ" sz="2800" dirty="0">
                <a:solidFill>
                  <a:srgbClr val="275093"/>
                </a:solidFill>
              </a:rPr>
              <a:t>C = (w*T + V) – w*L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1031632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Co se dnes dozvíte</a:t>
            </a:r>
            <a:endParaRPr lang="cs-CZ" sz="48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8805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Stylizovaná fakta o nabídce 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Neoklasický model volby mezi </a:t>
            </a:r>
            <a:r>
              <a:rPr lang="cs-CZ" altLang="cs-CZ" sz="2400" dirty="0" smtClean="0"/>
              <a:t>spotřebou </a:t>
            </a:r>
            <a:r>
              <a:rPr lang="cs-CZ" altLang="cs-CZ" sz="2400" dirty="0"/>
              <a:t>a volným časem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statický model toho, jak se lidé rozhodují na trhu 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Odvození individuální nabídky práce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pomocí modelu volby mezi prací a volným časem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Odvození </a:t>
            </a:r>
            <a:r>
              <a:rPr lang="cs-CZ" altLang="cs-CZ" sz="2400" dirty="0"/>
              <a:t>tržní nabídky </a:t>
            </a:r>
            <a:r>
              <a:rPr lang="cs-CZ" altLang="cs-CZ" sz="2400" dirty="0" smtClean="0"/>
              <a:t>práce</a:t>
            </a: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3421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>
                <a:effectLst/>
              </a:rPr>
              <a:t>Rozhodování o počtu hodin práce</a:t>
            </a:r>
            <a:endParaRPr lang="en-US" sz="4000" dirty="0" smtClean="0">
              <a:effectLst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Jednotlivec si vybírá kombinaci spotřeby a volného času, která maximalizuje jeho </a:t>
            </a:r>
            <a:r>
              <a:rPr lang="cs-CZ" altLang="cs-CZ" sz="2400" dirty="0" smtClean="0"/>
              <a:t>užitek</a:t>
            </a:r>
            <a:endParaRPr lang="cs-CZ" altLang="cs-CZ" sz="8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cs-CZ" sz="2400" dirty="0" err="1" smtClean="0"/>
              <a:t>Optim</a:t>
            </a:r>
            <a:r>
              <a:rPr lang="cs-CZ" altLang="cs-CZ" sz="2400" dirty="0" err="1"/>
              <a:t>ální</a:t>
            </a:r>
            <a:r>
              <a:rPr lang="cs-CZ" altLang="cs-CZ" sz="2400" dirty="0"/>
              <a:t> spotřební koš (kombinace C a L)</a:t>
            </a:r>
            <a:r>
              <a:rPr lang="en-US" altLang="cs-CZ" sz="2400" dirty="0"/>
              <a:t> </a:t>
            </a:r>
            <a:r>
              <a:rPr lang="cs-CZ" altLang="cs-CZ" sz="2400" dirty="0"/>
              <a:t>je dán bodem, kde se rozpočtová linie dotýká nejvyšší indiferenční </a:t>
            </a:r>
            <a:r>
              <a:rPr lang="cs-CZ" altLang="cs-CZ" sz="2400" dirty="0" smtClean="0"/>
              <a:t>křivky</a:t>
            </a:r>
            <a:endParaRPr lang="cs-CZ" altLang="cs-CZ" sz="8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Pokud se jedná o vnitřní bod rozpočtové linie, pak </a:t>
            </a:r>
            <a:r>
              <a:rPr lang="cs-CZ" altLang="cs-CZ" sz="2400" dirty="0"/>
              <a:t>v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tomto bodě se mezní míra substituce mezi spotřebou a volným časem rovná mzdové </a:t>
            </a:r>
            <a:r>
              <a:rPr lang="cs-CZ" altLang="cs-CZ" sz="2400" dirty="0" smtClean="0"/>
              <a:t>sazbě</a:t>
            </a:r>
            <a:endParaRPr lang="cs-CZ" altLang="cs-CZ" sz="8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Každá </a:t>
            </a:r>
            <a:r>
              <a:rPr lang="cs-CZ" altLang="cs-CZ" sz="2400" dirty="0"/>
              <a:t>jiná dostupná kombinace spotřeby a volného času by jednotlivci přinášela menší užitek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762000"/>
            <a:ext cx="8839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cs-CZ" sz="3200" dirty="0" err="1">
                <a:effectLst/>
              </a:rPr>
              <a:t>Optim</a:t>
            </a:r>
            <a:r>
              <a:rPr lang="cs-CZ" altLang="cs-CZ" sz="3200" dirty="0" err="1">
                <a:effectLst/>
              </a:rPr>
              <a:t>ální</a:t>
            </a:r>
            <a:r>
              <a:rPr lang="cs-CZ" altLang="cs-CZ" sz="3200" dirty="0">
                <a:effectLst/>
              </a:rPr>
              <a:t> kombinace</a:t>
            </a:r>
            <a:r>
              <a:rPr lang="en-US" altLang="cs-CZ" sz="3200" dirty="0">
                <a:effectLst/>
              </a:rPr>
              <a:t> </a:t>
            </a:r>
            <a:r>
              <a:rPr lang="cs-CZ" altLang="cs-CZ" sz="3200" dirty="0">
                <a:effectLst/>
              </a:rPr>
              <a:t>spotřeby a volného </a:t>
            </a:r>
            <a:r>
              <a:rPr lang="cs-CZ" altLang="cs-CZ" sz="3200" dirty="0" smtClean="0">
                <a:effectLst/>
              </a:rPr>
              <a:t>času</a:t>
            </a:r>
            <a:endParaRPr lang="en-US" sz="3200" dirty="0" smtClean="0">
              <a:effectLst/>
            </a:endParaRPr>
          </a:p>
        </p:txBody>
      </p:sp>
      <p:sp>
        <p:nvSpPr>
          <p:cNvPr id="21506" name="Line 96"/>
          <p:cNvSpPr>
            <a:spLocks noChangeShapeType="1"/>
          </p:cNvSpPr>
          <p:nvPr/>
        </p:nvSpPr>
        <p:spPr bwMode="auto">
          <a:xfrm>
            <a:off x="2895600" y="3505200"/>
            <a:ext cx="0" cy="1897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Line 97"/>
          <p:cNvSpPr>
            <a:spLocks noChangeShapeType="1"/>
          </p:cNvSpPr>
          <p:nvPr/>
        </p:nvSpPr>
        <p:spPr bwMode="auto">
          <a:xfrm>
            <a:off x="2816225" y="5422900"/>
            <a:ext cx="4038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Arc 98"/>
          <p:cNvSpPr>
            <a:spLocks/>
          </p:cNvSpPr>
          <p:nvPr/>
        </p:nvSpPr>
        <p:spPr bwMode="auto">
          <a:xfrm flipH="1" flipV="1">
            <a:off x="4078288" y="2454275"/>
            <a:ext cx="2214562" cy="2128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Arc 99"/>
          <p:cNvSpPr>
            <a:spLocks/>
          </p:cNvSpPr>
          <p:nvPr/>
        </p:nvSpPr>
        <p:spPr bwMode="auto">
          <a:xfrm flipH="1" flipV="1">
            <a:off x="4702175" y="2403475"/>
            <a:ext cx="1730375" cy="1790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100"/>
          <p:cNvSpPr>
            <a:spLocks noChangeShapeType="1"/>
          </p:cNvSpPr>
          <p:nvPr/>
        </p:nvSpPr>
        <p:spPr bwMode="auto">
          <a:xfrm flipV="1">
            <a:off x="2895600" y="2104423"/>
            <a:ext cx="0" cy="1851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Arc 101"/>
          <p:cNvSpPr>
            <a:spLocks/>
          </p:cNvSpPr>
          <p:nvPr/>
        </p:nvSpPr>
        <p:spPr bwMode="auto">
          <a:xfrm flipH="1" flipV="1">
            <a:off x="3225800" y="2459038"/>
            <a:ext cx="2997200" cy="28463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02"/>
          <p:cNvSpPr>
            <a:spLocks noChangeShapeType="1"/>
          </p:cNvSpPr>
          <p:nvPr/>
        </p:nvSpPr>
        <p:spPr bwMode="auto">
          <a:xfrm flipH="1">
            <a:off x="2890838" y="3983038"/>
            <a:ext cx="1900237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Rectangle 103"/>
          <p:cNvSpPr>
            <a:spLocks noChangeArrowheads="1"/>
          </p:cNvSpPr>
          <p:nvPr/>
        </p:nvSpPr>
        <p:spPr bwMode="auto">
          <a:xfrm>
            <a:off x="2330450" y="2500313"/>
            <a:ext cx="65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$1100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4" name="Rectangle 104"/>
          <p:cNvSpPr>
            <a:spLocks noChangeArrowheads="1"/>
          </p:cNvSpPr>
          <p:nvPr/>
        </p:nvSpPr>
        <p:spPr bwMode="auto">
          <a:xfrm>
            <a:off x="2346325" y="2205038"/>
            <a:ext cx="6540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$1200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5" name="Rectangle 105"/>
          <p:cNvSpPr>
            <a:spLocks noChangeArrowheads="1"/>
          </p:cNvSpPr>
          <p:nvPr/>
        </p:nvSpPr>
        <p:spPr bwMode="auto">
          <a:xfrm>
            <a:off x="3286125" y="2411413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 i="1">
                <a:solidFill>
                  <a:srgbClr val="000000"/>
                </a:solidFill>
                <a:latin typeface="Verdana" pitchFamily="34" charset="0"/>
              </a:rPr>
              <a:t>A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6" name="Rectangle 106"/>
          <p:cNvSpPr>
            <a:spLocks noChangeArrowheads="1"/>
          </p:cNvSpPr>
          <p:nvPr/>
        </p:nvSpPr>
        <p:spPr bwMode="auto">
          <a:xfrm>
            <a:off x="4838700" y="2398713"/>
            <a:ext cx="395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 i="1">
                <a:solidFill>
                  <a:srgbClr val="000000"/>
                </a:solidFill>
                <a:latin typeface="Verdana" pitchFamily="34" charset="0"/>
              </a:rPr>
              <a:t>Y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7" name="Rectangle 107"/>
          <p:cNvSpPr>
            <a:spLocks noChangeArrowheads="1"/>
          </p:cNvSpPr>
          <p:nvPr/>
        </p:nvSpPr>
        <p:spPr bwMode="auto">
          <a:xfrm>
            <a:off x="2360613" y="3871913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 $500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8" name="Rectangle 108"/>
          <p:cNvSpPr>
            <a:spLocks noChangeArrowheads="1"/>
          </p:cNvSpPr>
          <p:nvPr/>
        </p:nvSpPr>
        <p:spPr bwMode="auto">
          <a:xfrm>
            <a:off x="4838700" y="3776663"/>
            <a:ext cx="395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 i="1">
                <a:solidFill>
                  <a:srgbClr val="000000"/>
                </a:solidFill>
                <a:latin typeface="Verdana" pitchFamily="34" charset="0"/>
              </a:rPr>
              <a:t>P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9" name="Rectangle 109"/>
          <p:cNvSpPr>
            <a:spLocks noChangeArrowheads="1"/>
          </p:cNvSpPr>
          <p:nvPr/>
        </p:nvSpPr>
        <p:spPr bwMode="auto">
          <a:xfrm>
            <a:off x="6523038" y="4046538"/>
            <a:ext cx="3968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 i="1">
                <a:solidFill>
                  <a:srgbClr val="000000"/>
                </a:solidFill>
                <a:latin typeface="Verdana" pitchFamily="34" charset="0"/>
              </a:rPr>
              <a:t>U</a:t>
            </a:r>
            <a:r>
              <a:rPr lang="en-US" sz="800" baseline="-250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0" name="Rectangle 110"/>
          <p:cNvSpPr>
            <a:spLocks noChangeArrowheads="1"/>
          </p:cNvSpPr>
          <p:nvPr/>
        </p:nvSpPr>
        <p:spPr bwMode="auto">
          <a:xfrm>
            <a:off x="2286000" y="4945063"/>
            <a:ext cx="6556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 $100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1" name="Rectangle 111"/>
          <p:cNvSpPr>
            <a:spLocks noChangeArrowheads="1"/>
          </p:cNvSpPr>
          <p:nvPr/>
        </p:nvSpPr>
        <p:spPr bwMode="auto">
          <a:xfrm>
            <a:off x="6299200" y="51435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 i="1">
                <a:solidFill>
                  <a:srgbClr val="000000"/>
                </a:solidFill>
                <a:latin typeface="Verdana" pitchFamily="34" charset="0"/>
              </a:rPr>
              <a:t>U</a:t>
            </a:r>
            <a:r>
              <a:rPr lang="en-US" sz="800" baseline="-250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2" name="Rectangle 112"/>
          <p:cNvSpPr>
            <a:spLocks noChangeArrowheads="1"/>
          </p:cNvSpPr>
          <p:nvPr/>
        </p:nvSpPr>
        <p:spPr bwMode="auto">
          <a:xfrm>
            <a:off x="6364288" y="4467225"/>
            <a:ext cx="3952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 i="1">
                <a:solidFill>
                  <a:srgbClr val="000000"/>
                </a:solidFill>
                <a:latin typeface="Verdana" pitchFamily="34" charset="0"/>
              </a:rPr>
              <a:t>U</a:t>
            </a: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*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3" name="Rectangle 113"/>
          <p:cNvSpPr>
            <a:spLocks noChangeArrowheads="1"/>
          </p:cNvSpPr>
          <p:nvPr/>
        </p:nvSpPr>
        <p:spPr bwMode="auto">
          <a:xfrm>
            <a:off x="6040438" y="4892675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 i="1">
                <a:solidFill>
                  <a:srgbClr val="000000"/>
                </a:solidFill>
                <a:latin typeface="Verdana" pitchFamily="34" charset="0"/>
              </a:rPr>
              <a:t>E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4" name="Line 114"/>
          <p:cNvSpPr>
            <a:spLocks noChangeShapeType="1"/>
          </p:cNvSpPr>
          <p:nvPr/>
        </p:nvSpPr>
        <p:spPr bwMode="auto">
          <a:xfrm flipH="1">
            <a:off x="2819400" y="5057775"/>
            <a:ext cx="793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Rectangle 115"/>
          <p:cNvSpPr>
            <a:spLocks noChangeArrowheads="1"/>
          </p:cNvSpPr>
          <p:nvPr/>
        </p:nvSpPr>
        <p:spPr bwMode="auto">
          <a:xfrm>
            <a:off x="2616200" y="5876925"/>
            <a:ext cx="579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 110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6" name="Rectangle 116"/>
          <p:cNvSpPr>
            <a:spLocks noChangeArrowheads="1"/>
          </p:cNvSpPr>
          <p:nvPr/>
        </p:nvSpPr>
        <p:spPr bwMode="auto">
          <a:xfrm>
            <a:off x="5694363" y="5424488"/>
            <a:ext cx="5778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 110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7" name="Rectangle 117"/>
          <p:cNvSpPr>
            <a:spLocks noChangeArrowheads="1"/>
          </p:cNvSpPr>
          <p:nvPr/>
        </p:nvSpPr>
        <p:spPr bwMode="auto">
          <a:xfrm>
            <a:off x="4602163" y="5889625"/>
            <a:ext cx="3667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 40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8" name="Rectangle 118"/>
          <p:cNvSpPr>
            <a:spLocks noChangeArrowheads="1"/>
          </p:cNvSpPr>
          <p:nvPr/>
        </p:nvSpPr>
        <p:spPr bwMode="auto">
          <a:xfrm>
            <a:off x="4564063" y="5414963"/>
            <a:ext cx="366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 70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29" name="Rectangle 119"/>
          <p:cNvSpPr>
            <a:spLocks noChangeArrowheads="1"/>
          </p:cNvSpPr>
          <p:nvPr/>
        </p:nvSpPr>
        <p:spPr bwMode="auto">
          <a:xfrm>
            <a:off x="5843588" y="5864225"/>
            <a:ext cx="3667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 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30" name="Rectangle 120"/>
          <p:cNvSpPr>
            <a:spLocks noChangeArrowheads="1"/>
          </p:cNvSpPr>
          <p:nvPr/>
        </p:nvSpPr>
        <p:spPr bwMode="auto">
          <a:xfrm>
            <a:off x="2762250" y="5402263"/>
            <a:ext cx="366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 0</a:t>
            </a:r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31" name="Line 121"/>
          <p:cNvSpPr>
            <a:spLocks noChangeShapeType="1"/>
          </p:cNvSpPr>
          <p:nvPr/>
        </p:nvSpPr>
        <p:spPr bwMode="auto">
          <a:xfrm>
            <a:off x="2907507" y="5834633"/>
            <a:ext cx="4038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122"/>
          <p:cNvSpPr>
            <a:spLocks noChangeShapeType="1"/>
          </p:cNvSpPr>
          <p:nvPr/>
        </p:nvSpPr>
        <p:spPr bwMode="auto">
          <a:xfrm flipV="1">
            <a:off x="2905919" y="5715497"/>
            <a:ext cx="1588" cy="1127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123"/>
          <p:cNvSpPr>
            <a:spLocks noChangeShapeType="1"/>
          </p:cNvSpPr>
          <p:nvPr/>
        </p:nvSpPr>
        <p:spPr bwMode="auto">
          <a:xfrm flipV="1">
            <a:off x="4649788" y="5724525"/>
            <a:ext cx="0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124"/>
          <p:cNvSpPr>
            <a:spLocks noChangeShapeType="1"/>
          </p:cNvSpPr>
          <p:nvPr/>
        </p:nvSpPr>
        <p:spPr bwMode="auto">
          <a:xfrm flipV="1">
            <a:off x="5983288" y="5724524"/>
            <a:ext cx="0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Rectangle 125"/>
          <p:cNvSpPr>
            <a:spLocks noChangeArrowheads="1"/>
          </p:cNvSpPr>
          <p:nvPr/>
        </p:nvSpPr>
        <p:spPr bwMode="auto">
          <a:xfrm>
            <a:off x="6721475" y="5945818"/>
            <a:ext cx="10048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Ho</a:t>
            </a:r>
            <a:r>
              <a:rPr lang="cs-CZ" sz="1400" dirty="0" smtClean="0">
                <a:solidFill>
                  <a:srgbClr val="000000"/>
                </a:solidFill>
                <a:latin typeface="Times New Roman" pitchFamily="18" charset="0"/>
              </a:rPr>
              <a:t>diny práce</a:t>
            </a: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36" name="Rectangle 126"/>
          <p:cNvSpPr>
            <a:spLocks noChangeArrowheads="1"/>
          </p:cNvSpPr>
          <p:nvPr/>
        </p:nvSpPr>
        <p:spPr bwMode="auto">
          <a:xfrm>
            <a:off x="6980238" y="5149849"/>
            <a:ext cx="11731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alt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cs-CZ" alt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diny volného času</a:t>
            </a:r>
            <a:endParaRPr lang="en-US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7" name="Oval 127"/>
          <p:cNvSpPr>
            <a:spLocks noChangeArrowheads="1"/>
          </p:cNvSpPr>
          <p:nvPr/>
        </p:nvSpPr>
        <p:spPr bwMode="auto">
          <a:xfrm>
            <a:off x="4676775" y="2590800"/>
            <a:ext cx="80963" cy="777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38" name="Oval 128"/>
          <p:cNvSpPr>
            <a:spLocks noChangeArrowheads="1"/>
          </p:cNvSpPr>
          <p:nvPr/>
        </p:nvSpPr>
        <p:spPr bwMode="auto">
          <a:xfrm>
            <a:off x="4689475" y="3922713"/>
            <a:ext cx="79375" cy="777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39" name="Oval 129"/>
          <p:cNvSpPr>
            <a:spLocks noChangeArrowheads="1"/>
          </p:cNvSpPr>
          <p:nvPr/>
        </p:nvSpPr>
        <p:spPr bwMode="auto">
          <a:xfrm>
            <a:off x="5903913" y="5054600"/>
            <a:ext cx="79375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40" name="Line 130"/>
          <p:cNvSpPr>
            <a:spLocks noChangeShapeType="1"/>
          </p:cNvSpPr>
          <p:nvPr/>
        </p:nvSpPr>
        <p:spPr bwMode="auto">
          <a:xfrm flipH="1" flipV="1">
            <a:off x="2890837" y="2205038"/>
            <a:ext cx="3049587" cy="2900362"/>
          </a:xfrm>
          <a:prstGeom prst="line">
            <a:avLst/>
          </a:prstGeom>
          <a:noFill/>
          <a:ln w="19050">
            <a:solidFill>
              <a:srgbClr val="CF5E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41" name="Oval 131"/>
          <p:cNvSpPr>
            <a:spLocks noChangeArrowheads="1"/>
          </p:cNvSpPr>
          <p:nvPr/>
        </p:nvSpPr>
        <p:spPr bwMode="auto">
          <a:xfrm>
            <a:off x="3200400" y="2514600"/>
            <a:ext cx="65088" cy="650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125"/>
          <p:cNvSpPr>
            <a:spLocks noChangeArrowheads="1"/>
          </p:cNvSpPr>
          <p:nvPr/>
        </p:nvSpPr>
        <p:spPr bwMode="auto">
          <a:xfrm>
            <a:off x="2185987" y="1693260"/>
            <a:ext cx="8620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cs-CZ" sz="1400" dirty="0" smtClean="0">
                <a:solidFill>
                  <a:srgbClr val="000000"/>
                </a:solidFill>
                <a:latin typeface="Times New Roman" pitchFamily="18" charset="0"/>
              </a:rPr>
              <a:t>Spotřeba</a:t>
            </a: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>
                <a:effectLst/>
              </a:rPr>
              <a:t>Dopad zvýšení nepracovního příjmu na odpracované hodiny</a:t>
            </a:r>
            <a:endParaRPr lang="cs-CZ" sz="36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1"/>
            <a:ext cx="9144000" cy="4343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/>
              <a:t>Zvýšení nepracovního příjmu posouvá rozpočtovou linii paralelně vzhůru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/>
              <a:t>Umožňuje to pracovníkovi </a:t>
            </a:r>
            <a:r>
              <a:rPr lang="en-US" altLang="cs-CZ" sz="2400" dirty="0"/>
              <a:t>“</a:t>
            </a:r>
            <a:r>
              <a:rPr lang="cs-CZ" altLang="cs-CZ" sz="2400" dirty="0"/>
              <a:t>přeskočit</a:t>
            </a:r>
            <a:r>
              <a:rPr lang="en-US" altLang="cs-CZ" sz="2400" dirty="0"/>
              <a:t>” </a:t>
            </a:r>
            <a:r>
              <a:rPr lang="cs-CZ" altLang="cs-CZ" sz="2400" dirty="0"/>
              <a:t>na vyšší indiferenční křivku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/>
              <a:t>Dopad zvýšení nepracovního příjmu na odpracované hodiny nazýváme </a:t>
            </a:r>
            <a:r>
              <a:rPr lang="cs-CZ" altLang="cs-CZ" sz="2400" dirty="0" smtClean="0"/>
              <a:t>jako </a:t>
            </a:r>
            <a:r>
              <a:rPr lang="cs-CZ" altLang="cs-CZ" sz="2400" b="1" dirty="0"/>
              <a:t>d</a:t>
            </a:r>
            <a:r>
              <a:rPr lang="cs-CZ" altLang="cs-CZ" sz="2400" b="1" dirty="0" smtClean="0"/>
              <a:t>ůchodový efekt </a:t>
            </a:r>
            <a:endParaRPr lang="cs-CZ" altLang="cs-CZ" sz="2400" b="1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/>
              <a:t>Směr důchodového efektu závisí na tom, jestli považujeme volný čas za normální nebo podřadný statek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7920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74" y="662261"/>
            <a:ext cx="9144000" cy="1090339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3600" dirty="0">
                <a:effectLst/>
              </a:rPr>
              <a:t>Dopad zvýšení nepracovního příjmu </a:t>
            </a:r>
            <a:r>
              <a:rPr lang="cs-CZ" altLang="cs-CZ" sz="3600" dirty="0" smtClean="0">
                <a:effectLst/>
              </a:rPr>
              <a:t>na odpracované </a:t>
            </a:r>
            <a:r>
              <a:rPr lang="cs-CZ" altLang="cs-CZ" sz="3600" dirty="0">
                <a:effectLst/>
              </a:rPr>
              <a:t>hodiny - graficky</a:t>
            </a:r>
            <a:endParaRPr lang="en-US" sz="3600" dirty="0" smtClean="0">
              <a:effectLst/>
            </a:endParaRPr>
          </a:p>
        </p:txBody>
      </p:sp>
      <p:grpSp>
        <p:nvGrpSpPr>
          <p:cNvPr id="44" name="Group 41"/>
          <p:cNvGrpSpPr>
            <a:grpSpLocks/>
          </p:cNvGrpSpPr>
          <p:nvPr/>
        </p:nvGrpSpPr>
        <p:grpSpPr bwMode="auto">
          <a:xfrm>
            <a:off x="481013" y="1981200"/>
            <a:ext cx="4765675" cy="3276600"/>
            <a:chOff x="1123" y="1917"/>
            <a:chExt cx="5604" cy="4973"/>
          </a:xfrm>
        </p:grpSpPr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1709" y="5405"/>
              <a:ext cx="1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1123" y="1917"/>
              <a:ext cx="5604" cy="4973"/>
              <a:chOff x="1123" y="1917"/>
              <a:chExt cx="5604" cy="4973"/>
            </a:xfrm>
          </p:grpSpPr>
          <p:sp>
            <p:nvSpPr>
              <p:cNvPr id="47" name="Oval 44"/>
              <p:cNvSpPr>
                <a:spLocks noChangeArrowheads="1"/>
              </p:cNvSpPr>
              <p:nvPr/>
            </p:nvSpPr>
            <p:spPr bwMode="auto">
              <a:xfrm>
                <a:off x="4877" y="4453"/>
                <a:ext cx="103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8" name="Group 45"/>
              <p:cNvGrpSpPr>
                <a:grpSpLocks/>
              </p:cNvGrpSpPr>
              <p:nvPr/>
            </p:nvGrpSpPr>
            <p:grpSpPr bwMode="auto">
              <a:xfrm>
                <a:off x="1123" y="1917"/>
                <a:ext cx="5604" cy="4973"/>
                <a:chOff x="1123" y="1917"/>
                <a:chExt cx="5604" cy="4973"/>
              </a:xfrm>
            </p:grpSpPr>
            <p:grpSp>
              <p:nvGrpSpPr>
                <p:cNvPr id="49" name="Group 46"/>
                <p:cNvGrpSpPr>
                  <a:grpSpLocks/>
                </p:cNvGrpSpPr>
                <p:nvPr/>
              </p:nvGrpSpPr>
              <p:grpSpPr bwMode="auto">
                <a:xfrm>
                  <a:off x="1123" y="1917"/>
                  <a:ext cx="5604" cy="4973"/>
                  <a:chOff x="1123" y="1917"/>
                  <a:chExt cx="5604" cy="4973"/>
                </a:xfrm>
              </p:grpSpPr>
              <p:sp>
                <p:nvSpPr>
                  <p:cNvPr id="5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94" y="2334"/>
                    <a:ext cx="1" cy="394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2" name="Line 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88" y="2652"/>
                    <a:ext cx="3227" cy="185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4509"/>
                    <a:ext cx="141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" name="Arc 50"/>
                  <p:cNvSpPr>
                    <a:spLocks/>
                  </p:cNvSpPr>
                  <p:nvPr/>
                </p:nvSpPr>
                <p:spPr bwMode="auto">
                  <a:xfrm flipH="1" flipV="1">
                    <a:off x="2766" y="3496"/>
                    <a:ext cx="1943" cy="13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434" y="4561"/>
                    <a:ext cx="1" cy="17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850" y="3893"/>
                    <a:ext cx="1" cy="239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386" y="2465"/>
                    <a:ext cx="32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F</a:t>
                    </a:r>
                    <a:r>
                      <a:rPr kumimoji="0" lang="en-US" altLang="cs-CZ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1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3567"/>
                    <a:ext cx="323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P</a:t>
                    </a:r>
                    <a:r>
                      <a:rPr kumimoji="0" lang="en-US" altLang="cs-CZ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1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4358"/>
                    <a:ext cx="589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$200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662" y="3879"/>
                    <a:ext cx="323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U</a:t>
                    </a:r>
                    <a:r>
                      <a:rPr kumimoji="0" lang="en-US" altLang="cs-CZ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1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1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454" y="4529"/>
                    <a:ext cx="323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U</a:t>
                    </a:r>
                    <a:r>
                      <a:rPr kumimoji="0" lang="en-US" altLang="cs-CZ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0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982" y="4371"/>
                    <a:ext cx="323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E</a:t>
                    </a:r>
                    <a:r>
                      <a:rPr kumimoji="0" lang="en-US" altLang="cs-CZ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1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5372"/>
                    <a:ext cx="323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E</a:t>
                    </a:r>
                    <a:r>
                      <a:rPr kumimoji="0" lang="en-US" altLang="cs-CZ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0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353" y="4129"/>
                    <a:ext cx="323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P</a:t>
                    </a:r>
                    <a:r>
                      <a:rPr kumimoji="0" lang="en-US" altLang="cs-CZ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0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6297"/>
                    <a:ext cx="32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70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710" y="6297"/>
                    <a:ext cx="32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80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6296"/>
                    <a:ext cx="491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110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394" y="3328"/>
                    <a:ext cx="32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F</a:t>
                    </a:r>
                    <a:r>
                      <a:rPr kumimoji="0" lang="en-US" altLang="cs-CZ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0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139" y="5263"/>
                    <a:ext cx="589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$100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5306" y="6296"/>
                    <a:ext cx="1421" cy="5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+mn-cs"/>
                      </a:rPr>
                      <a:t>Volný čas</a:t>
                    </a:r>
                    <a:endParaRPr kumimoji="0" lang="en-US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1917"/>
                    <a:ext cx="1807" cy="4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+mn-cs"/>
                      </a:rPr>
                      <a:t>Spotřeba</a:t>
                    </a:r>
                    <a:r>
                      <a:rPr kumimoji="0" lang="en-US" altLang="cs-CZ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 ($)</a:t>
                    </a:r>
                    <a:endParaRPr kumimoji="0" lang="en-US" altLang="cs-CZ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grpSp>
                <p:nvGrpSpPr>
                  <p:cNvPr id="7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694" y="6207"/>
                    <a:ext cx="3739" cy="187"/>
                    <a:chOff x="0" y="-4"/>
                    <a:chExt cx="20001" cy="20009"/>
                  </a:xfrm>
                </p:grpSpPr>
                <p:sp>
                  <p:nvSpPr>
                    <p:cNvPr id="78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8128"/>
                      <a:ext cx="3001" cy="10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3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7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2" y="8128"/>
                      <a:ext cx="15689" cy="10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3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80" name="Line 7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17" y="-4"/>
                      <a:ext cx="487" cy="2000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3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81" name="Line 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01" y="-4"/>
                      <a:ext cx="487" cy="2000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3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73" name="Line 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88" y="3547"/>
                    <a:ext cx="3181" cy="182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4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3" y="3055"/>
                    <a:ext cx="1" cy="636"/>
                  </a:xfrm>
                  <a:prstGeom prst="line">
                    <a:avLst/>
                  </a:prstGeom>
                  <a:noFill/>
                  <a:ln w="6350">
                    <a:solidFill>
                      <a:srgbClr val="FF0000"/>
                    </a:solidFill>
                    <a:round/>
                    <a:headEnd type="none" w="med" len="sm"/>
                    <a:tailEnd type="arrow" w="med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5" name="Arc 75"/>
                  <p:cNvSpPr>
                    <a:spLocks/>
                  </p:cNvSpPr>
                  <p:nvPr/>
                </p:nvSpPr>
                <p:spPr bwMode="auto">
                  <a:xfrm flipH="1" flipV="1">
                    <a:off x="3112" y="2531"/>
                    <a:ext cx="1488" cy="155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4862" y="5337"/>
                    <a:ext cx="103" cy="10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3832"/>
                    <a:ext cx="103" cy="10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50" name="Oval 78"/>
                <p:cNvSpPr>
                  <a:spLocks noChangeArrowheads="1"/>
                </p:cNvSpPr>
                <p:nvPr/>
              </p:nvSpPr>
              <p:spPr bwMode="auto">
                <a:xfrm>
                  <a:off x="3406" y="4484"/>
                  <a:ext cx="103" cy="10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82" name="Group 39"/>
          <p:cNvGrpSpPr>
            <a:grpSpLocks/>
          </p:cNvGrpSpPr>
          <p:nvPr/>
        </p:nvGrpSpPr>
        <p:grpSpPr bwMode="auto">
          <a:xfrm>
            <a:off x="4556717" y="1905779"/>
            <a:ext cx="4105275" cy="3198812"/>
            <a:chOff x="6300" y="1872"/>
            <a:chExt cx="4393" cy="4846"/>
          </a:xfrm>
        </p:grpSpPr>
        <p:sp>
          <p:nvSpPr>
            <p:cNvPr id="83" name="Line 40"/>
            <p:cNvSpPr>
              <a:spLocks noChangeShapeType="1"/>
            </p:cNvSpPr>
            <p:nvPr/>
          </p:nvSpPr>
          <p:spPr bwMode="auto">
            <a:xfrm flipH="1" flipV="1">
              <a:off x="6937" y="2674"/>
              <a:ext cx="3212" cy="18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84" name="Group 41"/>
            <p:cNvGrpSpPr>
              <a:grpSpLocks/>
            </p:cNvGrpSpPr>
            <p:nvPr/>
          </p:nvGrpSpPr>
          <p:grpSpPr bwMode="auto">
            <a:xfrm>
              <a:off x="6300" y="1872"/>
              <a:ext cx="4393" cy="4846"/>
              <a:chOff x="6300" y="1872"/>
              <a:chExt cx="4393" cy="4846"/>
            </a:xfrm>
          </p:grpSpPr>
          <p:sp>
            <p:nvSpPr>
              <p:cNvPr id="85" name="Line 42"/>
              <p:cNvSpPr>
                <a:spLocks noChangeShapeType="1"/>
              </p:cNvSpPr>
              <p:nvPr/>
            </p:nvSpPr>
            <p:spPr bwMode="auto">
              <a:xfrm>
                <a:off x="6958" y="2348"/>
                <a:ext cx="1" cy="39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>
                <a:off x="6958" y="5416"/>
                <a:ext cx="1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6944" y="4507"/>
                <a:ext cx="1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88" name="Line 45"/>
              <p:cNvSpPr>
                <a:spLocks noChangeShapeType="1"/>
              </p:cNvSpPr>
              <p:nvPr/>
            </p:nvSpPr>
            <p:spPr bwMode="auto">
              <a:xfrm>
                <a:off x="10178" y="4519"/>
                <a:ext cx="1" cy="17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89" name="Arc 46"/>
              <p:cNvSpPr>
                <a:spLocks/>
              </p:cNvSpPr>
              <p:nvPr/>
            </p:nvSpPr>
            <p:spPr bwMode="auto">
              <a:xfrm flipH="1" flipV="1">
                <a:off x="7711" y="2886"/>
                <a:ext cx="2138" cy="199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0" name="Line 47"/>
              <p:cNvSpPr>
                <a:spLocks noChangeShapeType="1"/>
              </p:cNvSpPr>
              <p:nvPr/>
            </p:nvSpPr>
            <p:spPr bwMode="auto">
              <a:xfrm>
                <a:off x="8778" y="4608"/>
                <a:ext cx="1" cy="169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1" name="Arc 48"/>
              <p:cNvSpPr>
                <a:spLocks/>
              </p:cNvSpPr>
              <p:nvPr/>
            </p:nvSpPr>
            <p:spPr bwMode="auto">
              <a:xfrm flipH="1" flipV="1">
                <a:off x="7835" y="2622"/>
                <a:ext cx="1859" cy="12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2" name="Rectangle 49"/>
              <p:cNvSpPr>
                <a:spLocks noChangeArrowheads="1"/>
              </p:cNvSpPr>
              <p:nvPr/>
            </p:nvSpPr>
            <p:spPr bwMode="auto">
              <a:xfrm>
                <a:off x="6665" y="2479"/>
                <a:ext cx="32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F</a:t>
                </a:r>
                <a:r>
                  <a:rPr kumimoji="0" lang="en-US" altLang="cs-CZ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1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3" name="Rectangle 50"/>
              <p:cNvSpPr>
                <a:spLocks noChangeArrowheads="1"/>
              </p:cNvSpPr>
              <p:nvPr/>
            </p:nvSpPr>
            <p:spPr bwMode="auto">
              <a:xfrm>
                <a:off x="8394" y="3139"/>
                <a:ext cx="32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P</a:t>
                </a:r>
                <a:r>
                  <a:rPr kumimoji="0" lang="en-US" altLang="cs-CZ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1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4" name="Rectangle 51"/>
              <p:cNvSpPr>
                <a:spLocks noChangeArrowheads="1"/>
              </p:cNvSpPr>
              <p:nvPr/>
            </p:nvSpPr>
            <p:spPr bwMode="auto">
              <a:xfrm>
                <a:off x="6372" y="4294"/>
                <a:ext cx="58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$200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5" name="Rectangle 52"/>
              <p:cNvSpPr>
                <a:spLocks noChangeArrowheads="1"/>
              </p:cNvSpPr>
              <p:nvPr/>
            </p:nvSpPr>
            <p:spPr bwMode="auto">
              <a:xfrm>
                <a:off x="9791" y="3685"/>
                <a:ext cx="32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U</a:t>
                </a:r>
                <a:r>
                  <a:rPr kumimoji="0" lang="en-US" altLang="cs-CZ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1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6" name="Rectangle 53"/>
              <p:cNvSpPr>
                <a:spLocks noChangeArrowheads="1"/>
              </p:cNvSpPr>
              <p:nvPr/>
            </p:nvSpPr>
            <p:spPr bwMode="auto">
              <a:xfrm>
                <a:off x="9641" y="4524"/>
                <a:ext cx="32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U</a:t>
                </a:r>
                <a:r>
                  <a:rPr kumimoji="0" lang="en-US" altLang="cs-CZ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0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" name="Rectangle 54"/>
              <p:cNvSpPr>
                <a:spLocks noChangeArrowheads="1"/>
              </p:cNvSpPr>
              <p:nvPr/>
            </p:nvSpPr>
            <p:spPr bwMode="auto">
              <a:xfrm>
                <a:off x="10292" y="4328"/>
                <a:ext cx="32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E</a:t>
                </a:r>
                <a:r>
                  <a:rPr kumimoji="0" lang="en-US" altLang="cs-CZ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1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8" name="Rectangle 55"/>
              <p:cNvSpPr>
                <a:spLocks noChangeArrowheads="1"/>
              </p:cNvSpPr>
              <p:nvPr/>
            </p:nvSpPr>
            <p:spPr bwMode="auto">
              <a:xfrm>
                <a:off x="10262" y="5386"/>
                <a:ext cx="32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E</a:t>
                </a:r>
                <a:r>
                  <a:rPr kumimoji="0" lang="en-US" altLang="cs-CZ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0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9" name="Rectangle 56"/>
              <p:cNvSpPr>
                <a:spLocks noChangeArrowheads="1"/>
              </p:cNvSpPr>
              <p:nvPr/>
            </p:nvSpPr>
            <p:spPr bwMode="auto">
              <a:xfrm>
                <a:off x="8818" y="4251"/>
                <a:ext cx="32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P</a:t>
                </a:r>
                <a:r>
                  <a:rPr kumimoji="0" lang="en-US" altLang="cs-CZ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0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0" name="Rectangle 57"/>
              <p:cNvSpPr>
                <a:spLocks noChangeArrowheads="1"/>
              </p:cNvSpPr>
              <p:nvPr/>
            </p:nvSpPr>
            <p:spPr bwMode="auto">
              <a:xfrm>
                <a:off x="8624" y="6311"/>
                <a:ext cx="32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70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1" name="Rectangle 58"/>
              <p:cNvSpPr>
                <a:spLocks noChangeArrowheads="1"/>
              </p:cNvSpPr>
              <p:nvPr/>
            </p:nvSpPr>
            <p:spPr bwMode="auto">
              <a:xfrm>
                <a:off x="8232" y="6326"/>
                <a:ext cx="323" cy="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60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2" name="Rectangle 59"/>
              <p:cNvSpPr>
                <a:spLocks noChangeArrowheads="1"/>
              </p:cNvSpPr>
              <p:nvPr/>
            </p:nvSpPr>
            <p:spPr bwMode="auto">
              <a:xfrm>
                <a:off x="10010" y="6310"/>
                <a:ext cx="49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110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" name="Rectangle 60"/>
              <p:cNvSpPr>
                <a:spLocks noChangeArrowheads="1"/>
              </p:cNvSpPr>
              <p:nvPr/>
            </p:nvSpPr>
            <p:spPr bwMode="auto">
              <a:xfrm>
                <a:off x="6638" y="3353"/>
                <a:ext cx="32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F</a:t>
                </a:r>
                <a:r>
                  <a:rPr kumimoji="0" lang="en-US" altLang="cs-CZ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0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" name="Rectangle 61"/>
              <p:cNvSpPr>
                <a:spLocks noChangeArrowheads="1"/>
              </p:cNvSpPr>
              <p:nvPr/>
            </p:nvSpPr>
            <p:spPr bwMode="auto">
              <a:xfrm>
                <a:off x="6387" y="5246"/>
                <a:ext cx="589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$100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5" name="Rectangle 62"/>
              <p:cNvSpPr>
                <a:spLocks noChangeArrowheads="1"/>
              </p:cNvSpPr>
              <p:nvPr/>
            </p:nvSpPr>
            <p:spPr bwMode="auto">
              <a:xfrm>
                <a:off x="6300" y="1872"/>
                <a:ext cx="1807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Spotřeba</a:t>
                </a:r>
                <a:r>
                  <a:rPr kumimoji="0" lang="en-US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+mn-cs"/>
                  </a:rPr>
                  <a:t> ($)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6" name="Line 63"/>
              <p:cNvSpPr>
                <a:spLocks noChangeShapeType="1"/>
              </p:cNvSpPr>
              <p:nvPr/>
            </p:nvSpPr>
            <p:spPr bwMode="auto">
              <a:xfrm flipV="1">
                <a:off x="8386" y="3505"/>
                <a:ext cx="1" cy="28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107" name="Group 64"/>
              <p:cNvGrpSpPr>
                <a:grpSpLocks/>
              </p:cNvGrpSpPr>
              <p:nvPr/>
            </p:nvGrpSpPr>
            <p:grpSpPr bwMode="auto">
              <a:xfrm>
                <a:off x="6954" y="6227"/>
                <a:ext cx="3739" cy="187"/>
                <a:chOff x="0" y="-4"/>
                <a:chExt cx="20001" cy="20009"/>
              </a:xfrm>
            </p:grpSpPr>
            <p:sp>
              <p:nvSpPr>
                <p:cNvPr id="114" name="Line 65"/>
                <p:cNvSpPr>
                  <a:spLocks noChangeShapeType="1"/>
                </p:cNvSpPr>
                <p:nvPr/>
              </p:nvSpPr>
              <p:spPr bwMode="auto">
                <a:xfrm>
                  <a:off x="0" y="8128"/>
                  <a:ext cx="3001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15" name="Line 66"/>
                <p:cNvSpPr>
                  <a:spLocks noChangeShapeType="1"/>
                </p:cNvSpPr>
                <p:nvPr/>
              </p:nvSpPr>
              <p:spPr bwMode="auto">
                <a:xfrm>
                  <a:off x="4312" y="8128"/>
                  <a:ext cx="15689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1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717" y="-4"/>
                  <a:ext cx="487" cy="200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1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4001" y="-4"/>
                  <a:ext cx="487" cy="200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108" name="Line 69"/>
              <p:cNvSpPr>
                <a:spLocks noChangeShapeType="1"/>
              </p:cNvSpPr>
              <p:nvPr/>
            </p:nvSpPr>
            <p:spPr bwMode="auto">
              <a:xfrm flipH="1" flipV="1">
                <a:off x="6937" y="3544"/>
                <a:ext cx="3212" cy="18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9" name="Line 70"/>
              <p:cNvSpPr>
                <a:spLocks noChangeShapeType="1"/>
              </p:cNvSpPr>
              <p:nvPr/>
            </p:nvSpPr>
            <p:spPr bwMode="auto">
              <a:xfrm flipV="1">
                <a:off x="7355" y="3009"/>
                <a:ext cx="1" cy="63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med" len="sm"/>
                <a:tailEnd type="arrow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0" name="Oval 71"/>
              <p:cNvSpPr>
                <a:spLocks noChangeArrowheads="1"/>
              </p:cNvSpPr>
              <p:nvPr/>
            </p:nvSpPr>
            <p:spPr bwMode="auto">
              <a:xfrm>
                <a:off x="10126" y="4484"/>
                <a:ext cx="103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1" name="Oval 72"/>
              <p:cNvSpPr>
                <a:spLocks noChangeArrowheads="1"/>
              </p:cNvSpPr>
              <p:nvPr/>
            </p:nvSpPr>
            <p:spPr bwMode="auto">
              <a:xfrm>
                <a:off x="10126" y="5369"/>
                <a:ext cx="103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2" name="Oval 73"/>
              <p:cNvSpPr>
                <a:spLocks noChangeArrowheads="1"/>
              </p:cNvSpPr>
              <p:nvPr/>
            </p:nvSpPr>
            <p:spPr bwMode="auto">
              <a:xfrm>
                <a:off x="8361" y="3460"/>
                <a:ext cx="103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3" name="Oval 74"/>
              <p:cNvSpPr>
                <a:spLocks noChangeArrowheads="1"/>
              </p:cNvSpPr>
              <p:nvPr/>
            </p:nvSpPr>
            <p:spPr bwMode="auto">
              <a:xfrm>
                <a:off x="8732" y="4546"/>
                <a:ext cx="103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152400" y="5257800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cs-CZ" altLang="cs-CZ" sz="2000" dirty="0">
                <a:solidFill>
                  <a:srgbClr val="275093"/>
                </a:solidFill>
              </a:rPr>
              <a:t>Zvýšení nepracovního příjmu vede k posunu rozpočtové linie paralelně vzhůru a posouvá pracovníka z bodu</a:t>
            </a:r>
            <a:r>
              <a:rPr lang="en-US" altLang="cs-CZ" sz="2000" dirty="0">
                <a:solidFill>
                  <a:srgbClr val="275093"/>
                </a:solidFill>
              </a:rPr>
              <a:t> P0 </a:t>
            </a:r>
            <a:r>
              <a:rPr lang="cs-CZ" altLang="cs-CZ" sz="2000" dirty="0">
                <a:solidFill>
                  <a:srgbClr val="275093"/>
                </a:solidFill>
              </a:rPr>
              <a:t>do bodu</a:t>
            </a:r>
            <a:r>
              <a:rPr lang="en-US" altLang="cs-CZ" sz="2000" dirty="0">
                <a:solidFill>
                  <a:srgbClr val="275093"/>
                </a:solidFill>
              </a:rPr>
              <a:t> P1.  </a:t>
            </a:r>
            <a:r>
              <a:rPr lang="cs-CZ" altLang="cs-CZ" sz="2000" dirty="0">
                <a:solidFill>
                  <a:srgbClr val="275093"/>
                </a:solidFill>
              </a:rPr>
              <a:t>Pokud je volný čas normálním statkem, počet odpracovaných hodin se snižuje. Pokud je volný čas podřadným statkem, počet odpracovaných hodin se </a:t>
            </a:r>
            <a:r>
              <a:rPr lang="cs-CZ" altLang="cs-CZ" sz="2000" dirty="0" smtClean="0">
                <a:solidFill>
                  <a:srgbClr val="275093"/>
                </a:solidFill>
              </a:rPr>
              <a:t>zvyšuje.</a:t>
            </a:r>
            <a:r>
              <a:rPr lang="cs-CZ" altLang="cs-CZ" sz="1600" i="1" dirty="0" smtClean="0"/>
              <a:t>.</a:t>
            </a:r>
            <a:endParaRPr lang="en-US" altLang="cs-CZ" sz="1600" dirty="0"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/>
          <a:lstStyle/>
          <a:p>
            <a:pPr algn="ctr"/>
            <a:r>
              <a:rPr lang="cs-CZ" sz="4400" dirty="0" smtClean="0">
                <a:effectLst/>
              </a:rPr>
              <a:t>Výhra v loterii a pracovní nasazení</a:t>
            </a:r>
            <a:endParaRPr lang="cs-CZ" sz="44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419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Výhra v loterii je ideálním příkladem neočekávaného zvýšení nepracovního příjmu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1000 výherců v loterii s výhrou nad 50 000 dolarů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25 </a:t>
            </a:r>
            <a:r>
              <a:rPr lang="en-US" sz="2000" dirty="0" smtClean="0"/>
              <a:t>%</a:t>
            </a:r>
            <a:r>
              <a:rPr lang="cs-CZ" sz="2000" dirty="0" smtClean="0"/>
              <a:t> výherců opustilo pracovní sílu během roku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d</a:t>
            </a:r>
            <a:r>
              <a:rPr lang="cs-CZ" sz="2000" dirty="0" smtClean="0"/>
              <a:t>alších 9 </a:t>
            </a:r>
            <a:r>
              <a:rPr lang="en-US" sz="2000" dirty="0" smtClean="0"/>
              <a:t>% v</a:t>
            </a:r>
            <a:r>
              <a:rPr lang="cs-CZ" sz="2000" dirty="0" smtClean="0"/>
              <a:t>ý</a:t>
            </a:r>
            <a:r>
              <a:rPr lang="en-US" sz="2000" dirty="0" err="1" smtClean="0"/>
              <a:t>herc</a:t>
            </a:r>
            <a:r>
              <a:rPr lang="cs-CZ" sz="2000" dirty="0" smtClean="0"/>
              <a:t>ů snížilo počet hodin nebo opustilo druhé zaměstnání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Výsledky se liší v závislosti na výši výhry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U výhry 50 000 – 200 000 dolarů opustilo trh práce pouze 4 </a:t>
            </a:r>
            <a:r>
              <a:rPr lang="en-US" sz="2000" dirty="0" smtClean="0"/>
              <a:t>% v</a:t>
            </a:r>
            <a:r>
              <a:rPr lang="cs-CZ" sz="2000" dirty="0" smtClean="0"/>
              <a:t>ý</a:t>
            </a:r>
            <a:r>
              <a:rPr lang="en-US" sz="2000" dirty="0" err="1" smtClean="0"/>
              <a:t>herc</a:t>
            </a:r>
            <a:r>
              <a:rPr lang="cs-CZ" sz="2000" dirty="0" smtClean="0"/>
              <a:t>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U výhry nad 1 milión dolarů </a:t>
            </a:r>
            <a:r>
              <a:rPr lang="cs-CZ" sz="2000" dirty="0"/>
              <a:t>opustilo </a:t>
            </a:r>
            <a:r>
              <a:rPr lang="cs-CZ" sz="2000" dirty="0" smtClean="0"/>
              <a:t>trh práce 40 </a:t>
            </a:r>
            <a:r>
              <a:rPr lang="en-US" sz="2000" dirty="0"/>
              <a:t>% v</a:t>
            </a:r>
            <a:r>
              <a:rPr lang="cs-CZ" sz="2000" dirty="0"/>
              <a:t>ý</a:t>
            </a:r>
            <a:r>
              <a:rPr lang="en-US" sz="2000" dirty="0" err="1"/>
              <a:t>herc</a:t>
            </a:r>
            <a:r>
              <a:rPr lang="cs-CZ" sz="2000" dirty="0" smtClean="0"/>
              <a:t>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4924328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cs-CZ" sz="4000" dirty="0" smtClean="0">
                <a:effectLst/>
              </a:rPr>
              <a:t>Dědictví a pracovní participace</a:t>
            </a:r>
            <a:endParaRPr lang="cs-CZ" sz="4000" dirty="0"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95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err="1" smtClean="0"/>
              <a:t>Holtz-Eakin</a:t>
            </a:r>
            <a:r>
              <a:rPr lang="cs-CZ" sz="2400" dirty="0" smtClean="0"/>
              <a:t>, </a:t>
            </a:r>
            <a:r>
              <a:rPr lang="cs-CZ" sz="2400" dirty="0" err="1" smtClean="0"/>
              <a:t>Joulfaian</a:t>
            </a:r>
            <a:r>
              <a:rPr lang="cs-CZ" sz="2400" dirty="0" smtClean="0"/>
              <a:t> a Rosen (QJE, 1993)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/>
              <a:t>U</a:t>
            </a:r>
            <a:r>
              <a:rPr lang="cs-CZ" sz="2400" dirty="0" smtClean="0"/>
              <a:t> lidí, kteří v letech 1983-1983 zdědili nějaké bohatství, zkoumali, jak se v letech 1982-1985 změnila jejich míra pracovní participace.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U menšího dědictví (průměr 7 700 dolarů) se LFPR zvýšila ze 76 na 81 procent.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pravděpodobně dané dlouhodobým trendem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U většího dědictví (průměr 346 000 dolarů) se LFPR snížila ze 70 na 65 procent.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Zajímavé je, že lidé, kteří zdědili větší částku, měli už na začátku nižší LFPR. Asi to dědictví nějak očekávali.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7871752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4000" dirty="0">
                <a:effectLst/>
              </a:rPr>
              <a:t>Dopad zvýšení mzdové sazby na odpracované hodiny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8" y="2115207"/>
            <a:ext cx="89154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cs-CZ" altLang="cs-CZ" sz="2900" dirty="0"/>
              <a:t>Zvýšení mzdové sazby mění rozpočtové omezení - rozpočtová linie se otáčí okolo bodu E (počátečního vybavení) a stává se </a:t>
            </a:r>
            <a:r>
              <a:rPr lang="cs-CZ" altLang="cs-CZ" sz="2900" dirty="0" smtClean="0"/>
              <a:t>strmější</a:t>
            </a:r>
            <a:endParaRPr lang="cs-CZ" altLang="cs-CZ" sz="2900" i="1" dirty="0" smtClean="0"/>
          </a:p>
          <a:p>
            <a:pPr>
              <a:lnSpc>
                <a:spcPct val="140000"/>
              </a:lnSpc>
            </a:pPr>
            <a:r>
              <a:rPr lang="cs-CZ" altLang="cs-CZ" sz="2900" b="1" dirty="0" smtClean="0"/>
              <a:t>Důchodový </a:t>
            </a:r>
            <a:r>
              <a:rPr lang="cs-CZ" altLang="cs-CZ" sz="2900" b="1" dirty="0"/>
              <a:t>efekt</a:t>
            </a:r>
            <a:r>
              <a:rPr lang="cs-CZ" altLang="cs-CZ" sz="2900" dirty="0"/>
              <a:t>: Pokud člověk pracuje, stává se bohatším a může si dovolit více normálních statků (C i L)</a:t>
            </a:r>
          </a:p>
          <a:p>
            <a:pPr lvl="1">
              <a:lnSpc>
                <a:spcPct val="140000"/>
              </a:lnSpc>
            </a:pPr>
            <a:r>
              <a:rPr lang="cs-CZ" altLang="cs-CZ" sz="2900" dirty="0"/>
              <a:t>motivace snížit počet odpracovaných </a:t>
            </a:r>
            <a:r>
              <a:rPr lang="cs-CZ" altLang="cs-CZ" sz="2900" dirty="0" smtClean="0"/>
              <a:t>hodin</a:t>
            </a:r>
            <a:endParaRPr lang="cs-CZ" altLang="cs-CZ" sz="2900" dirty="0"/>
          </a:p>
          <a:p>
            <a:pPr>
              <a:lnSpc>
                <a:spcPct val="140000"/>
              </a:lnSpc>
            </a:pPr>
            <a:r>
              <a:rPr lang="cs-CZ" altLang="cs-CZ" sz="2900" b="1" dirty="0" smtClean="0"/>
              <a:t>Substituční </a:t>
            </a:r>
            <a:r>
              <a:rPr lang="cs-CZ" altLang="cs-CZ" sz="2900" b="1" dirty="0"/>
              <a:t>efekt</a:t>
            </a:r>
            <a:r>
              <a:rPr lang="cs-CZ" altLang="cs-CZ" sz="2900" dirty="0"/>
              <a:t>: Volný čas se stává relativně dražší (vyšší náklad příležitosti) a spotřeba relativně levnější. Člověk je motivován snižovat množství volného času a zvyšovat spotřebu</a:t>
            </a:r>
          </a:p>
          <a:p>
            <a:pPr lvl="1">
              <a:lnSpc>
                <a:spcPct val="140000"/>
              </a:lnSpc>
            </a:pPr>
            <a:r>
              <a:rPr lang="cs-CZ" altLang="cs-CZ" sz="2900" dirty="0"/>
              <a:t>motivace zvýšit počet odpracovaných </a:t>
            </a:r>
            <a:r>
              <a:rPr lang="cs-CZ" altLang="cs-CZ" sz="2900" dirty="0" smtClean="0"/>
              <a:t>hodin</a:t>
            </a:r>
          </a:p>
          <a:p>
            <a:pPr>
              <a:lnSpc>
                <a:spcPct val="140000"/>
              </a:lnSpc>
            </a:pPr>
            <a:r>
              <a:rPr lang="cs-CZ" altLang="cs-CZ" sz="2900" dirty="0" smtClean="0"/>
              <a:t>Proto </a:t>
            </a:r>
            <a:r>
              <a:rPr lang="cs-CZ" altLang="cs-CZ" sz="2900" dirty="0"/>
              <a:t>je mezi mzdovou sazbou a odpracovanými hodinami nejednoznačný </a:t>
            </a:r>
            <a:r>
              <a:rPr lang="cs-CZ" altLang="cs-CZ" sz="2900" dirty="0" smtClean="0"/>
              <a:t>vztah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2142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1"/>
            <a:ext cx="9144000" cy="990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3600" dirty="0">
                <a:effectLst/>
              </a:rPr>
              <a:t>Dopad zvýšení mzdové sazby na odpracované hodiny - graficky</a:t>
            </a:r>
            <a:endParaRPr lang="en-US" sz="3600" dirty="0" smtClean="0">
              <a:effectLst/>
            </a:endParaRPr>
          </a:p>
        </p:txBody>
      </p:sp>
      <p:pic>
        <p:nvPicPr>
          <p:cNvPr id="37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2" y="1752600"/>
            <a:ext cx="7966816" cy="400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bdélník 37"/>
          <p:cNvSpPr/>
          <p:nvPr/>
        </p:nvSpPr>
        <p:spPr>
          <a:xfrm>
            <a:off x="363908" y="5759122"/>
            <a:ext cx="8229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15000"/>
              </a:spcBef>
              <a:buClr>
                <a:srgbClr val="C4884C"/>
              </a:buClr>
              <a:defRPr/>
            </a:pPr>
            <a:r>
              <a:rPr lang="cs-CZ" altLang="cs-CZ" sz="2000" kern="0" dirty="0">
                <a:solidFill>
                  <a:srgbClr val="275093"/>
                </a:solidFill>
                <a:latin typeface="Times New Roman"/>
              </a:rPr>
              <a:t>Pokud je důchodový efekt větší než substituční, pak se zvýšením mzdové sazby počet odpracovaných hodin </a:t>
            </a:r>
            <a:r>
              <a:rPr lang="cs-CZ" altLang="cs-CZ" sz="2000" kern="0" dirty="0" smtClean="0">
                <a:solidFill>
                  <a:srgbClr val="275093"/>
                </a:solidFill>
                <a:latin typeface="Times New Roman"/>
              </a:rPr>
              <a:t>klesá. Pokud </a:t>
            </a:r>
            <a:r>
              <a:rPr lang="cs-CZ" altLang="cs-CZ" sz="2000" kern="0" dirty="0">
                <a:solidFill>
                  <a:srgbClr val="275093"/>
                </a:solidFill>
                <a:latin typeface="Times New Roman"/>
              </a:rPr>
              <a:t>je substituční efekt větší než důchodový, pak se zvýšením mzdové sazby počet odpracovaných hodin roste.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>
                <a:effectLst/>
              </a:rPr>
              <a:t>Peníze a sny (</a:t>
            </a:r>
            <a:r>
              <a:rPr lang="cs-CZ" sz="3600" dirty="0" err="1" smtClean="0">
                <a:effectLst/>
              </a:rPr>
              <a:t>Biddle-Hamermesh</a:t>
            </a:r>
            <a:r>
              <a:rPr lang="cs-CZ" sz="3600" dirty="0" smtClean="0">
                <a:effectLst/>
              </a:rPr>
              <a:t>, 1990)</a:t>
            </a:r>
            <a:endParaRPr lang="cs-CZ" sz="36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400" dirty="0" smtClean="0"/>
              <a:t>Ukázali jsme si, že poptávka po volném čase reaguje na jeho cenu (ušlá mzda)</a:t>
            </a:r>
          </a:p>
          <a:p>
            <a:pPr>
              <a:lnSpc>
                <a:spcPct val="120000"/>
              </a:lnSpc>
            </a:pPr>
            <a:r>
              <a:rPr lang="cs-CZ" sz="2400" dirty="0" smtClean="0"/>
              <a:t>Při vyšší mzdě lidé </a:t>
            </a:r>
            <a:r>
              <a:rPr lang="cs-CZ" sz="2400" dirty="0" err="1" smtClean="0"/>
              <a:t>outsourcují</a:t>
            </a:r>
            <a:r>
              <a:rPr lang="cs-CZ" sz="2400" dirty="0" smtClean="0"/>
              <a:t> nejrůznější aktivity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h</a:t>
            </a:r>
            <a:r>
              <a:rPr lang="cs-CZ" sz="2000" dirty="0" smtClean="0"/>
              <a:t>lídání dětí, dovoz jídla, úklid domácnosti, …</a:t>
            </a:r>
          </a:p>
          <a:p>
            <a:pPr>
              <a:lnSpc>
                <a:spcPct val="120000"/>
              </a:lnSpc>
            </a:pPr>
            <a:r>
              <a:rPr lang="cs-CZ" sz="2400" dirty="0" smtClean="0"/>
              <a:t>Ze všech volno-časových aktivit zabírá nejvíce času spánek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p</a:t>
            </a:r>
            <a:r>
              <a:rPr lang="cs-CZ" sz="2000" dirty="0" smtClean="0"/>
              <a:t>růměr: 56 hodin týdně u mužů a 56.9 hodin u žen</a:t>
            </a:r>
          </a:p>
          <a:p>
            <a:pPr>
              <a:lnSpc>
                <a:spcPct val="120000"/>
              </a:lnSpc>
            </a:pPr>
            <a:r>
              <a:rPr lang="cs-CZ" sz="2400" dirty="0" smtClean="0"/>
              <a:t>Přestože délka spánku je určena hlavně biologicky, do určité míry reaguje i na ekonomické podněty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Dodatečné 4 roky studia snižují dobu spánku o hodinu týdně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Nárůst mzdy o 20 </a:t>
            </a:r>
            <a:r>
              <a:rPr lang="en-US" sz="2000" dirty="0" smtClean="0"/>
              <a:t>% </a:t>
            </a:r>
            <a:r>
              <a:rPr lang="cs-CZ" sz="2000" dirty="0" smtClean="0"/>
              <a:t>snižuje dobu spánku o 34 minut za týden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2758701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636588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800" dirty="0">
                <a:effectLst/>
              </a:rPr>
              <a:t>Pracovat nebo nepracovat</a:t>
            </a:r>
            <a:r>
              <a:rPr lang="en-US" altLang="cs-CZ" sz="4800" dirty="0">
                <a:effectLst/>
              </a:rPr>
              <a:t>?</a:t>
            </a:r>
            <a:endParaRPr lang="en-US" sz="4800" dirty="0" smtClean="0">
              <a:effectLst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419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2400" dirty="0"/>
              <a:t>Jsou</a:t>
            </a:r>
            <a:r>
              <a:rPr lang="en-US" altLang="cs-CZ" sz="2400" dirty="0"/>
              <a:t> “</a:t>
            </a:r>
            <a:r>
              <a:rPr lang="cs-CZ" altLang="cs-CZ" sz="2400" dirty="0"/>
              <a:t>směnné relace</a:t>
            </a:r>
            <a:r>
              <a:rPr lang="en-US" altLang="cs-CZ" sz="2400" dirty="0"/>
              <a:t>” </a:t>
            </a:r>
            <a:r>
              <a:rPr lang="cs-CZ" altLang="cs-CZ" sz="2400" dirty="0"/>
              <a:t>dostatečně atraktivní, aby přesvědčili pracovníka ke vstupu na trh práce</a:t>
            </a:r>
            <a:r>
              <a:rPr lang="en-US" altLang="cs-CZ" sz="2400" dirty="0" smtClean="0"/>
              <a:t>?</a:t>
            </a:r>
            <a:endParaRPr lang="en-US" altLang="cs-CZ" sz="2400" dirty="0"/>
          </a:p>
          <a:p>
            <a:pPr>
              <a:lnSpc>
                <a:spcPct val="120000"/>
              </a:lnSpc>
              <a:defRPr/>
            </a:pPr>
            <a:r>
              <a:rPr lang="en-US" altLang="cs-CZ" sz="2400" b="1" dirty="0"/>
              <a:t>Re</a:t>
            </a:r>
            <a:r>
              <a:rPr lang="cs-CZ" altLang="cs-CZ" sz="2400" b="1" dirty="0"/>
              <a:t>z</a:t>
            </a:r>
            <a:r>
              <a:rPr lang="en-US" altLang="cs-CZ" sz="2400" b="1" dirty="0" err="1"/>
              <a:t>erva</a:t>
            </a:r>
            <a:r>
              <a:rPr lang="cs-CZ" altLang="cs-CZ" sz="2400" b="1" dirty="0"/>
              <a:t>ční</a:t>
            </a:r>
            <a:r>
              <a:rPr lang="en-US" altLang="cs-CZ" sz="2400" b="1" dirty="0"/>
              <a:t> </a:t>
            </a:r>
            <a:r>
              <a:rPr lang="cs-CZ" altLang="cs-CZ" sz="2400" b="1" dirty="0"/>
              <a:t>mzda</a:t>
            </a:r>
            <a:r>
              <a:rPr lang="en-US" altLang="cs-CZ" sz="2400" dirty="0"/>
              <a:t>: </a:t>
            </a:r>
            <a:r>
              <a:rPr lang="cs-CZ" altLang="cs-CZ" sz="2400" dirty="0"/>
              <a:t>mzdová sazba při které je osoba indiferentní mezi tím jít pracovat a nepracovat. 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2400" dirty="0"/>
              <a:t>Pokud je tržní mzda nižší než rezervační mzda, osoba nebude pracovat, a </a:t>
            </a:r>
            <a:r>
              <a:rPr lang="cs-CZ" altLang="cs-CZ" sz="2400" dirty="0" smtClean="0"/>
              <a:t>naopak.</a:t>
            </a:r>
            <a:endParaRPr lang="cs-CZ" altLang="cs-CZ" sz="2400" dirty="0"/>
          </a:p>
          <a:p>
            <a:pPr>
              <a:lnSpc>
                <a:spcPct val="120000"/>
              </a:lnSpc>
              <a:defRPr/>
            </a:pPr>
            <a:r>
              <a:rPr lang="cs-CZ" altLang="cs-CZ" sz="2400" dirty="0"/>
              <a:t>R</a:t>
            </a:r>
            <a:r>
              <a:rPr lang="en-US" altLang="cs-CZ" sz="2400" dirty="0"/>
              <a:t>e</a:t>
            </a:r>
            <a:r>
              <a:rPr lang="cs-CZ" altLang="cs-CZ" sz="2400" dirty="0"/>
              <a:t>z</a:t>
            </a:r>
            <a:r>
              <a:rPr lang="en-US" altLang="cs-CZ" sz="2400" dirty="0" err="1"/>
              <a:t>erva</a:t>
            </a:r>
            <a:r>
              <a:rPr lang="cs-CZ" altLang="cs-CZ" sz="2400" dirty="0"/>
              <a:t>ční mzda se zvyšuje s tím, jak roste nepracovní </a:t>
            </a:r>
            <a:r>
              <a:rPr lang="cs-CZ" altLang="cs-CZ" sz="2400" dirty="0" smtClean="0"/>
              <a:t>příjem.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b="1" dirty="0"/>
              <a:t>Pracovní síla </a:t>
            </a:r>
            <a:r>
              <a:rPr lang="en-US" altLang="cs-CZ" sz="2400" dirty="0"/>
              <a:t>= </a:t>
            </a:r>
            <a:r>
              <a:rPr lang="cs-CZ" altLang="cs-CZ" sz="2400" dirty="0"/>
              <a:t>zaměstnaní</a:t>
            </a:r>
            <a:r>
              <a:rPr lang="en-US" altLang="cs-CZ" sz="2400" dirty="0"/>
              <a:t> + </a:t>
            </a:r>
            <a:r>
              <a:rPr lang="cs-CZ" altLang="cs-CZ" sz="2400" dirty="0"/>
              <a:t>nezaměstnaní</a:t>
            </a:r>
            <a:endParaRPr lang="en-US" altLang="cs-CZ" sz="2400" dirty="0"/>
          </a:p>
          <a:p>
            <a:pPr lvl="1">
              <a:lnSpc>
                <a:spcPct val="120000"/>
              </a:lnSpc>
            </a:pPr>
            <a:r>
              <a:rPr lang="en-US" altLang="cs-CZ" sz="2000" dirty="0"/>
              <a:t>LF = E + U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velikost LF nám neříká nic o </a:t>
            </a:r>
            <a:r>
              <a:rPr lang="en-US" altLang="cs-CZ" sz="2000" dirty="0"/>
              <a:t>“</a:t>
            </a:r>
            <a:r>
              <a:rPr lang="en-US" altLang="cs-CZ" sz="2000" dirty="0" err="1"/>
              <a:t>inten</a:t>
            </a:r>
            <a:r>
              <a:rPr lang="cs-CZ" altLang="cs-CZ" sz="2000" dirty="0" err="1"/>
              <a:t>zi</a:t>
            </a:r>
            <a:r>
              <a:rPr lang="en-US" altLang="cs-CZ" sz="2000" dirty="0"/>
              <a:t>t</a:t>
            </a:r>
            <a:r>
              <a:rPr lang="cs-CZ" altLang="cs-CZ" sz="2000" dirty="0"/>
              <a:t>ě</a:t>
            </a:r>
            <a:r>
              <a:rPr lang="en-US" altLang="cs-CZ" sz="2000" dirty="0"/>
              <a:t>” </a:t>
            </a:r>
            <a:r>
              <a:rPr lang="cs-CZ" altLang="cs-CZ" sz="2000" dirty="0" smtClean="0"/>
              <a:t>práce</a:t>
            </a:r>
            <a:endParaRPr lang="en-US" altLang="cs-CZ" sz="2400" dirty="0"/>
          </a:p>
          <a:p>
            <a:pPr>
              <a:lnSpc>
                <a:spcPct val="120000"/>
              </a:lnSpc>
            </a:pPr>
            <a:r>
              <a:rPr lang="cs-CZ" altLang="cs-CZ" sz="2400" b="1" dirty="0"/>
              <a:t>Míra pracovní participace</a:t>
            </a:r>
            <a:endParaRPr lang="en-US" altLang="cs-CZ" sz="2400" b="1" dirty="0"/>
          </a:p>
          <a:p>
            <a:pPr lvl="1">
              <a:lnSpc>
                <a:spcPct val="120000"/>
              </a:lnSpc>
            </a:pPr>
            <a:r>
              <a:rPr lang="en-US" altLang="cs-CZ" sz="2000" dirty="0"/>
              <a:t>LFPR = LF/P</a:t>
            </a:r>
          </a:p>
          <a:p>
            <a:pPr lvl="1">
              <a:lnSpc>
                <a:spcPct val="120000"/>
              </a:lnSpc>
            </a:pPr>
            <a:r>
              <a:rPr lang="en-US" altLang="cs-CZ" sz="2000" dirty="0"/>
              <a:t>P = </a:t>
            </a:r>
            <a:r>
              <a:rPr lang="cs-CZ" altLang="cs-CZ" sz="2000" dirty="0"/>
              <a:t>dospělá populace starší</a:t>
            </a:r>
            <a:r>
              <a:rPr lang="en-US" altLang="cs-CZ" sz="2000" dirty="0"/>
              <a:t> 1</a:t>
            </a:r>
            <a:r>
              <a:rPr lang="cs-CZ" altLang="cs-CZ" sz="2000" dirty="0"/>
              <a:t>5</a:t>
            </a:r>
            <a:r>
              <a:rPr lang="en-US" altLang="cs-CZ" sz="2000" dirty="0"/>
              <a:t> </a:t>
            </a:r>
            <a:r>
              <a:rPr lang="cs-CZ" altLang="cs-CZ" sz="2000" dirty="0"/>
              <a:t>let</a:t>
            </a:r>
            <a:r>
              <a:rPr lang="en-US" altLang="cs-CZ" sz="2000" dirty="0"/>
              <a:t> </a:t>
            </a:r>
            <a:r>
              <a:rPr lang="cs-CZ" altLang="cs-CZ" sz="2000" dirty="0"/>
              <a:t>(resp. 16 let) (resp. 15-64 let</a:t>
            </a:r>
            <a:r>
              <a:rPr lang="cs-CZ" altLang="cs-CZ" sz="2000" dirty="0" smtClean="0"/>
              <a:t>)</a:t>
            </a:r>
            <a:endParaRPr lang="en-US" altLang="cs-CZ" sz="2400" dirty="0"/>
          </a:p>
          <a:p>
            <a:pPr>
              <a:lnSpc>
                <a:spcPct val="120000"/>
              </a:lnSpc>
            </a:pPr>
            <a:r>
              <a:rPr lang="cs-CZ" altLang="cs-CZ" sz="2400" b="1" dirty="0"/>
              <a:t>Míra zaměstnanosti</a:t>
            </a:r>
            <a:endParaRPr lang="en-US" altLang="cs-CZ" sz="2400" b="1" dirty="0"/>
          </a:p>
          <a:p>
            <a:pPr lvl="1">
              <a:lnSpc>
                <a:spcPct val="120000"/>
              </a:lnSpc>
            </a:pPr>
            <a:r>
              <a:rPr lang="en-US" altLang="cs-CZ" sz="2000" dirty="0"/>
              <a:t>ER = </a:t>
            </a:r>
            <a:r>
              <a:rPr lang="en-US" altLang="cs-CZ" sz="2000" dirty="0" smtClean="0"/>
              <a:t>E/P</a:t>
            </a:r>
            <a:endParaRPr lang="en-US" altLang="cs-CZ" sz="2400" dirty="0"/>
          </a:p>
          <a:p>
            <a:pPr>
              <a:lnSpc>
                <a:spcPct val="120000"/>
              </a:lnSpc>
            </a:pPr>
            <a:r>
              <a:rPr lang="cs-CZ" altLang="cs-CZ" sz="2400" b="1" dirty="0"/>
              <a:t>Míra nezaměstnanosti</a:t>
            </a:r>
            <a:endParaRPr lang="en-US" altLang="cs-CZ" sz="2400" b="1" dirty="0"/>
          </a:p>
          <a:p>
            <a:pPr lvl="1">
              <a:lnSpc>
                <a:spcPct val="120000"/>
              </a:lnSpc>
            </a:pPr>
            <a:r>
              <a:rPr lang="en-US" altLang="cs-CZ" sz="2000" dirty="0"/>
              <a:t>UR = U/LF</a:t>
            </a: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800"/>
              </a:lnSpc>
              <a:defRPr/>
            </a:pPr>
            <a:r>
              <a:rPr lang="cs-CZ" altLang="cs-CZ" sz="4800" dirty="0">
                <a:solidFill>
                  <a:srgbClr val="275093"/>
                </a:solidFill>
              </a:rPr>
              <a:t>Základní </a:t>
            </a:r>
            <a:r>
              <a:rPr lang="cs-CZ" altLang="cs-CZ" sz="4800" dirty="0" smtClean="0">
                <a:solidFill>
                  <a:srgbClr val="275093"/>
                </a:solidFill>
              </a:rPr>
              <a:t>pojmy</a:t>
            </a:r>
            <a:endParaRPr lang="en-US" sz="48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cs-CZ" dirty="0">
                <a:effectLst/>
              </a:rPr>
              <a:t>Re</a:t>
            </a:r>
            <a:r>
              <a:rPr lang="cs-CZ" altLang="cs-CZ" dirty="0">
                <a:effectLst/>
              </a:rPr>
              <a:t>z</a:t>
            </a:r>
            <a:r>
              <a:rPr lang="en-US" altLang="cs-CZ" dirty="0" err="1">
                <a:effectLst/>
              </a:rPr>
              <a:t>erva</a:t>
            </a:r>
            <a:r>
              <a:rPr lang="cs-CZ" altLang="cs-CZ" dirty="0">
                <a:effectLst/>
              </a:rPr>
              <a:t>ční</a:t>
            </a:r>
            <a:r>
              <a:rPr lang="en-US" altLang="cs-CZ" dirty="0">
                <a:effectLst/>
              </a:rPr>
              <a:t> </a:t>
            </a:r>
            <a:r>
              <a:rPr lang="cs-CZ" altLang="cs-CZ" dirty="0">
                <a:effectLst/>
              </a:rPr>
              <a:t>mzda</a:t>
            </a:r>
            <a:r>
              <a:rPr lang="en-US" altLang="cs-CZ" dirty="0">
                <a:effectLst/>
              </a:rPr>
              <a:t> </a:t>
            </a:r>
            <a:endParaRPr lang="en-US" dirty="0" smtClean="0">
              <a:effectLst/>
            </a:endParaRPr>
          </a:p>
        </p:txBody>
      </p:sp>
      <p:sp>
        <p:nvSpPr>
          <p:cNvPr id="27650" name="Line 5"/>
          <p:cNvSpPr>
            <a:spLocks noChangeShapeType="1"/>
          </p:cNvSpPr>
          <p:nvPr/>
        </p:nvSpPr>
        <p:spPr bwMode="auto">
          <a:xfrm>
            <a:off x="2347913" y="2152650"/>
            <a:ext cx="1587" cy="3676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none" w="med" len="sm"/>
          </a:ln>
        </p:spPr>
        <p:txBody>
          <a:bodyPr/>
          <a:lstStyle/>
          <a:p>
            <a:endParaRPr lang="en-US" sz="1400"/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>
            <a:off x="2347913" y="5826125"/>
            <a:ext cx="32940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none" w="med" len="sm"/>
          </a:ln>
        </p:spPr>
        <p:txBody>
          <a:bodyPr/>
          <a:lstStyle/>
          <a:p>
            <a:endParaRPr lang="en-US" sz="140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2190750" y="2251075"/>
            <a:ext cx="168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 dirty="0" smtClean="0">
                <a:solidFill>
                  <a:srgbClr val="000000"/>
                </a:solidFill>
                <a:latin typeface="Verdana" pitchFamily="34" charset="0"/>
              </a:rPr>
              <a:t>H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930650" y="3984625"/>
            <a:ext cx="168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Y</a:t>
            </a: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181225" y="4427538"/>
            <a:ext cx="168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G</a:t>
            </a: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3252788" y="4546600"/>
            <a:ext cx="168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X</a:t>
            </a: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5229225" y="4713288"/>
            <a:ext cx="2651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U</a:t>
            </a:r>
            <a:r>
              <a:rPr lang="en-US" sz="1400" i="1" baseline="-25000">
                <a:solidFill>
                  <a:srgbClr val="000000"/>
                </a:solidFill>
                <a:latin typeface="Verdana" pitchFamily="34" charset="0"/>
              </a:rPr>
              <a:t>H</a:t>
            </a: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4746625" y="4951413"/>
            <a:ext cx="168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E</a:t>
            </a: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5749925" y="5254625"/>
            <a:ext cx="2667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U</a:t>
            </a:r>
            <a:r>
              <a:rPr lang="en-US" sz="1400" baseline="-250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5562600" y="5867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Ho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diny volného času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60" name="Rectangle 15"/>
          <p:cNvSpPr>
            <a:spLocks noChangeArrowheads="1"/>
          </p:cNvSpPr>
          <p:nvPr/>
        </p:nvSpPr>
        <p:spPr bwMode="auto">
          <a:xfrm>
            <a:off x="4657725" y="5818188"/>
            <a:ext cx="168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T</a:t>
            </a: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61" name="Rectangle 16"/>
          <p:cNvSpPr>
            <a:spLocks noChangeArrowheads="1"/>
          </p:cNvSpPr>
          <p:nvPr/>
        </p:nvSpPr>
        <p:spPr bwMode="auto">
          <a:xfrm>
            <a:off x="2249488" y="5819775"/>
            <a:ext cx="187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4718050" y="5145088"/>
            <a:ext cx="0" cy="67945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</p:spPr>
        <p:txBody>
          <a:bodyPr/>
          <a:lstStyle/>
          <a:p>
            <a:endParaRPr lang="en-US" sz="1400"/>
          </a:p>
        </p:txBody>
      </p:sp>
      <p:sp>
        <p:nvSpPr>
          <p:cNvPr id="27663" name="Rectangle 18"/>
          <p:cNvSpPr>
            <a:spLocks noChangeArrowheads="1"/>
          </p:cNvSpPr>
          <p:nvPr/>
        </p:nvSpPr>
        <p:spPr bwMode="auto">
          <a:xfrm>
            <a:off x="2800350" y="2370138"/>
            <a:ext cx="13144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cs-CZ" sz="1400" dirty="0" smtClean="0">
                <a:solidFill>
                  <a:srgbClr val="000000"/>
                </a:solidFill>
                <a:latin typeface="Verdana" pitchFamily="34" charset="0"/>
              </a:rPr>
              <a:t>sklon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sz="1400" i="1" dirty="0" err="1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lang="en-US" sz="1400" baseline="-25000" dirty="0" err="1">
                <a:solidFill>
                  <a:srgbClr val="000000"/>
                </a:solidFill>
                <a:latin typeface="Verdana" pitchFamily="34" charset="0"/>
              </a:rPr>
              <a:t>high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64" name="Rectangle 19"/>
          <p:cNvSpPr>
            <a:spLocks noChangeArrowheads="1"/>
          </p:cNvSpPr>
          <p:nvPr/>
        </p:nvSpPr>
        <p:spPr bwMode="auto">
          <a:xfrm>
            <a:off x="4826000" y="5599222"/>
            <a:ext cx="1373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cs-CZ" sz="1400" dirty="0" smtClean="0">
                <a:solidFill>
                  <a:srgbClr val="000000"/>
                </a:solidFill>
                <a:latin typeface="Verdana" pitchFamily="34" charset="0"/>
              </a:rPr>
              <a:t>sklon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sz="1400" i="1" dirty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lang="en-US" sz="1400" baseline="30000" dirty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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grpSp>
        <p:nvGrpSpPr>
          <p:cNvPr id="27665" name="Group 20"/>
          <p:cNvGrpSpPr>
            <a:grpSpLocks/>
          </p:cNvGrpSpPr>
          <p:nvPr/>
        </p:nvGrpSpPr>
        <p:grpSpPr bwMode="auto">
          <a:xfrm>
            <a:off x="2362200" y="2362200"/>
            <a:ext cx="3413125" cy="3214688"/>
            <a:chOff x="3654" y="2296"/>
            <a:chExt cx="5375" cy="5062"/>
          </a:xfrm>
        </p:grpSpPr>
        <p:sp>
          <p:nvSpPr>
            <p:cNvPr id="27669" name="Arc 21"/>
            <p:cNvSpPr>
              <a:spLocks/>
            </p:cNvSpPr>
            <p:nvPr/>
          </p:nvSpPr>
          <p:spPr bwMode="auto">
            <a:xfrm flipH="1" flipV="1">
              <a:off x="5172" y="3078"/>
              <a:ext cx="3857" cy="3965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34 h 21600"/>
                <a:gd name="T4" fmla="*/ 0 w 21600"/>
                <a:gd name="T5" fmla="*/ 13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5899" y="5944"/>
              <a:ext cx="2587" cy="1317"/>
            </a:xfrm>
            <a:prstGeom prst="line">
              <a:avLst/>
            </a:prstGeom>
            <a:noFill/>
            <a:ln w="38100">
              <a:solidFill>
                <a:srgbClr val="CF5E00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H="1" flipV="1">
              <a:off x="3654" y="5766"/>
              <a:ext cx="3625" cy="892"/>
            </a:xfrm>
            <a:prstGeom prst="line">
              <a:avLst/>
            </a:prstGeom>
            <a:noFill/>
            <a:ln w="9525">
              <a:solidFill>
                <a:srgbClr val="CF5E00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H="1" flipV="1">
              <a:off x="3654" y="2296"/>
              <a:ext cx="3686" cy="4352"/>
            </a:xfrm>
            <a:prstGeom prst="line">
              <a:avLst/>
            </a:prstGeom>
            <a:noFill/>
            <a:ln w="15875">
              <a:solidFill>
                <a:srgbClr val="CF5E00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673" name="Arc 25"/>
            <p:cNvSpPr>
              <a:spLocks/>
            </p:cNvSpPr>
            <p:nvPr/>
          </p:nvSpPr>
          <p:spPr bwMode="auto">
            <a:xfrm flipH="1" flipV="1">
              <a:off x="4288" y="4034"/>
              <a:ext cx="2820" cy="3083"/>
            </a:xfrm>
            <a:custGeom>
              <a:avLst/>
              <a:gdLst>
                <a:gd name="T0" fmla="*/ 0 w 21600"/>
                <a:gd name="T1" fmla="*/ 0 h 21600"/>
                <a:gd name="T2" fmla="*/ 48 w 21600"/>
                <a:gd name="T3" fmla="*/ 63 h 21600"/>
                <a:gd name="T4" fmla="*/ 0 w 21600"/>
                <a:gd name="T5" fmla="*/ 6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674" name="Arc 26"/>
            <p:cNvSpPr>
              <a:spLocks/>
            </p:cNvSpPr>
            <p:nvPr/>
          </p:nvSpPr>
          <p:spPr bwMode="auto">
            <a:xfrm flipH="1" flipV="1">
              <a:off x="5486" y="3456"/>
              <a:ext cx="2649" cy="2680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41 h 21600"/>
                <a:gd name="T4" fmla="*/ 0 w 21600"/>
                <a:gd name="T5" fmla="*/ 4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675" name="Oval 27"/>
            <p:cNvSpPr>
              <a:spLocks noChangeArrowheads="1"/>
            </p:cNvSpPr>
            <p:nvPr/>
          </p:nvSpPr>
          <p:spPr bwMode="auto">
            <a:xfrm>
              <a:off x="4985" y="6054"/>
              <a:ext cx="110" cy="11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7676" name="Oval 28"/>
            <p:cNvSpPr>
              <a:spLocks noChangeArrowheads="1"/>
            </p:cNvSpPr>
            <p:nvPr/>
          </p:nvSpPr>
          <p:spPr bwMode="auto">
            <a:xfrm>
              <a:off x="7324" y="6612"/>
              <a:ext cx="110" cy="11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7677" name="Oval 29"/>
            <p:cNvSpPr>
              <a:spLocks noChangeArrowheads="1"/>
            </p:cNvSpPr>
            <p:nvPr/>
          </p:nvSpPr>
          <p:spPr bwMode="auto">
            <a:xfrm>
              <a:off x="6069" y="5137"/>
              <a:ext cx="110" cy="11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 flipV="1">
              <a:off x="4196" y="6007"/>
              <a:ext cx="125" cy="52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med" len="sm"/>
              <a:tailEnd type="arrow" w="med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 flipH="1">
              <a:off x="4491" y="2629"/>
              <a:ext cx="249" cy="51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med" len="sm"/>
              <a:tailEnd type="arrow" w="med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 flipV="1">
              <a:off x="7850" y="7093"/>
              <a:ext cx="94" cy="2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med" len="sm"/>
              <a:tailEnd type="arrow" w="med" len="sm"/>
            </a:ln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27666" name="Rectangle 33"/>
          <p:cNvSpPr>
            <a:spLocks noChangeArrowheads="1"/>
          </p:cNvSpPr>
          <p:nvPr/>
        </p:nvSpPr>
        <p:spPr bwMode="auto">
          <a:xfrm>
            <a:off x="1835785" y="1821574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cs-CZ" sz="1400" dirty="0" smtClean="0">
                <a:solidFill>
                  <a:srgbClr val="000000"/>
                </a:solidFill>
                <a:latin typeface="Times New Roman" pitchFamily="18" charset="0"/>
              </a:rPr>
              <a:t>Spotřeba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($)</a:t>
            </a: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2394585" y="5172988"/>
            <a:ext cx="13144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cs-CZ" sz="1400" dirty="0" smtClean="0">
                <a:solidFill>
                  <a:srgbClr val="000000"/>
                </a:solidFill>
                <a:latin typeface="Verdana" pitchFamily="34" charset="0"/>
              </a:rPr>
              <a:t>sklon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sz="1400" i="1" dirty="0" smtClean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lang="cs-CZ" sz="1400" baseline="-25000" dirty="0" err="1" smtClean="0">
                <a:solidFill>
                  <a:srgbClr val="000000"/>
                </a:solidFill>
                <a:latin typeface="Verdana" pitchFamily="34" charset="0"/>
              </a:rPr>
              <a:t>low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/>
          <a:lstStyle/>
          <a:p>
            <a:r>
              <a:rPr lang="cs-CZ" sz="4400" dirty="0" smtClean="0">
                <a:effectLst/>
              </a:rPr>
              <a:t>Nabídka práce na stadionech </a:t>
            </a:r>
            <a:endParaRPr lang="cs-CZ" sz="44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err="1" smtClean="0"/>
              <a:t>Oettinger</a:t>
            </a:r>
            <a:r>
              <a:rPr lang="cs-CZ" sz="2400" dirty="0" smtClean="0"/>
              <a:t> (JPE, 1999) - prodavači pochutin na baseballových stadionech v roce 1996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mohou se sami rozhodnout, jestli na tom zápase budou prodávat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jejich výdělky jsou určeny pouze tím, kolik prodají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V průměru si vydělali 43.81 dolarů, nejhorší zápas 26.55 dolarů, nejlepší zápas 73.15 dolarů, průměrně pracovalo 45 prodavačů.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Zvýšení průměrného výdělku o 10 dolarů (zhruba jedna směrodatná odchylka) zvýšilo počet prodavačů o 6 lidí.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2161829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cs-CZ" sz="3600" dirty="0" smtClean="0">
                <a:effectLst/>
              </a:rPr>
              <a:t>Kompenzace za zranění a nabídka práce</a:t>
            </a:r>
            <a:endParaRPr lang="cs-CZ" sz="36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2973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 err="1" smtClean="0"/>
              <a:t>Meyer</a:t>
            </a:r>
            <a:r>
              <a:rPr lang="cs-CZ" sz="2400" dirty="0" smtClean="0"/>
              <a:t>, </a:t>
            </a:r>
            <a:r>
              <a:rPr lang="cs-CZ" sz="2400" dirty="0" err="1" smtClean="0"/>
              <a:t>Viscusi</a:t>
            </a:r>
            <a:r>
              <a:rPr lang="cs-CZ" sz="2400" dirty="0" smtClean="0"/>
              <a:t> a </a:t>
            </a:r>
            <a:r>
              <a:rPr lang="cs-CZ" sz="2400" dirty="0" err="1" smtClean="0"/>
              <a:t>Durbin</a:t>
            </a:r>
            <a:r>
              <a:rPr lang="cs-CZ" sz="2400" dirty="0" smtClean="0"/>
              <a:t> (AER, 1995)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Při zranění v práci dostávají pracovníci kompenzaci za čas strávený mimo práci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Většinou se jedná o 2/3 předchozího platu, ale existuje strop na maximální kompenzaci.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15. června 1980 Kentucky zvýšilo o 66 procent strop u maximální kompenzace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Zvýšení kompenzace pouze pro lidi s velkou mzdou, lidem s nižší mzdou to kompenzaci nijak neovlivnilo.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U lidí s velkou mzdou, nárůst průměrné doby mimo práci ze 4 na 5 týdnů (nárůst o 25 procent).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U lidí s nižší mzdou se nepozorovala žádná změna.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4741012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effectLst/>
              </a:rPr>
              <a:t>Nabídka práce</a:t>
            </a:r>
            <a:endParaRPr lang="en-US" dirty="0" smtClean="0">
              <a:effectLst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534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Vztah mezi odpracovanými hodinami a mzdovou </a:t>
            </a:r>
            <a:r>
              <a:rPr lang="cs-CZ" altLang="cs-CZ" sz="2800" dirty="0" smtClean="0"/>
              <a:t>sazbou</a:t>
            </a:r>
            <a:endParaRPr lang="cs-CZ" altLang="cs-CZ" sz="2800" dirty="0"/>
          </a:p>
          <a:p>
            <a:pPr>
              <a:lnSpc>
                <a:spcPct val="120000"/>
              </a:lnSpc>
            </a:pPr>
            <a:r>
              <a:rPr lang="cs-CZ" altLang="cs-CZ" sz="2800" dirty="0"/>
              <a:t>Individuální nabídka je odvozena z modelu volby mezi prací a volným </a:t>
            </a:r>
            <a:r>
              <a:rPr lang="cs-CZ" altLang="cs-CZ" sz="2800" dirty="0" smtClean="0"/>
              <a:t>časem</a:t>
            </a:r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Tržní </a:t>
            </a:r>
            <a:r>
              <a:rPr lang="cs-CZ" altLang="cs-CZ" sz="2800" dirty="0"/>
              <a:t>nabídka práce je potom horizontálním součtem individuálních nabídek práce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>
                <a:effectLst/>
              </a:rPr>
              <a:t>Odvození individuální nabídky práce</a:t>
            </a:r>
            <a:endParaRPr lang="en-US" sz="4000" dirty="0" smtClean="0">
              <a:effectLst/>
            </a:endParaRPr>
          </a:p>
        </p:txBody>
      </p:sp>
      <p:pic>
        <p:nvPicPr>
          <p:cNvPr id="41986" name="Picture 2" descr="C:\Martin\Výuka\Ekonomie práce (2016)\obrazky a tabulky\Chapter_02_Image_Library\Figure_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4906"/>
            <a:ext cx="7772400" cy="53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827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4000" dirty="0">
                <a:effectLst/>
              </a:rPr>
              <a:t>Odvození tržní nabídky práce z individuálních nabídek práce</a:t>
            </a:r>
            <a:r>
              <a:rPr lang="en-US" altLang="cs-CZ" sz="4000" dirty="0">
                <a:effectLst/>
              </a:rPr>
              <a:t> </a:t>
            </a:r>
            <a:endParaRPr lang="cs-CZ" sz="4000" dirty="0">
              <a:effectLst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059972"/>
              </p:ext>
            </p:extLst>
          </p:nvPr>
        </p:nvGraphicFramePr>
        <p:xfrm>
          <a:off x="381000" y="2667000"/>
          <a:ext cx="8425859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Picture" r:id="rId3" imgW="6080040" imgH="1933560" progId="Word.Picture.8">
                  <p:embed/>
                </p:oleObj>
              </mc:Choice>
              <mc:Fallback>
                <p:oleObj name="Picture" r:id="rId3" imgW="6080040" imgH="19335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67000"/>
                        <a:ext cx="8425859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5766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8392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Měření pracovní  síly (LF) je trochu subjektivní a pravděpodobně vede k optickému snižování dopadů recese </a:t>
            </a:r>
            <a:endParaRPr lang="cs-CZ" altLang="cs-CZ" sz="2400" b="1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b="1" dirty="0" smtClean="0"/>
              <a:t>Skrytá </a:t>
            </a:r>
            <a:r>
              <a:rPr lang="cs-CZ" altLang="cs-CZ" sz="2400" b="1" dirty="0"/>
              <a:t>nezaměstnanost</a:t>
            </a:r>
            <a:r>
              <a:rPr lang="cs-CZ" altLang="cs-CZ" sz="2400" dirty="0"/>
              <a:t>: osoby, které opustily pracovní sílu a </a:t>
            </a:r>
            <a:r>
              <a:rPr lang="cs-CZ" altLang="cs-CZ" sz="2400" dirty="0" smtClean="0"/>
              <a:t>vzdaly </a:t>
            </a:r>
            <a:r>
              <a:rPr lang="cs-CZ" altLang="cs-CZ" sz="2400" dirty="0"/>
              <a:t>hledání práce (odrazení pracovníci)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obvykle se v recesi zvyšuje a vede k optickému snižování oficiální míry nezaměstnanosti </a:t>
            </a:r>
            <a:endParaRPr lang="cs-CZ" altLang="cs-CZ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Míra </a:t>
            </a:r>
            <a:r>
              <a:rPr lang="cs-CZ" altLang="cs-CZ" sz="2400" dirty="0"/>
              <a:t>zaměstnanosti (ER) je proto lepším ukazatelem výkyvů ekonomické aktivity než míra nezaměstnanosti (</a:t>
            </a:r>
            <a:r>
              <a:rPr lang="en-US" altLang="cs-CZ" sz="2400" dirty="0"/>
              <a:t>UR</a:t>
            </a:r>
            <a:r>
              <a:rPr lang="cs-CZ" altLang="cs-CZ" sz="2400" dirty="0"/>
              <a:t>)</a:t>
            </a:r>
            <a:endParaRPr lang="en-US" altLang="cs-CZ" sz="2400" dirty="0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3138" y="838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800"/>
              </a:lnSpc>
              <a:defRPr/>
            </a:pPr>
            <a:r>
              <a:rPr lang="cs-CZ" altLang="cs-CZ" sz="4800" dirty="0">
                <a:solidFill>
                  <a:srgbClr val="275093"/>
                </a:solidFill>
              </a:rPr>
              <a:t>Problémy měření pracovní síly</a:t>
            </a:r>
            <a:endParaRPr lang="en-US" sz="48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70566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400" dirty="0">
                <a:effectLst/>
              </a:rPr>
              <a:t>Stylizovaná fakta o nabídce práce</a:t>
            </a:r>
            <a:endParaRPr lang="en-US" sz="4400" dirty="0" smtClean="0">
              <a:effectLst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10600" cy="40687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400" dirty="0"/>
              <a:t>Muži</a:t>
            </a:r>
            <a:r>
              <a:rPr lang="en-US" altLang="cs-CZ" sz="2400" dirty="0"/>
              <a:t>: </a:t>
            </a:r>
            <a:r>
              <a:rPr lang="cs-CZ" altLang="cs-CZ" sz="2400" dirty="0"/>
              <a:t>míra pracovní participace poklesla z 8</a:t>
            </a:r>
            <a:r>
              <a:rPr lang="en-US" altLang="cs-CZ" sz="2400" dirty="0"/>
              <a:t>0</a:t>
            </a:r>
            <a:r>
              <a:rPr lang="cs-CZ" altLang="cs-CZ" sz="2400" dirty="0"/>
              <a:t> </a:t>
            </a:r>
            <a:r>
              <a:rPr lang="en-US" altLang="cs-CZ" sz="2400" dirty="0"/>
              <a:t>% </a:t>
            </a:r>
            <a:r>
              <a:rPr lang="cs-CZ" altLang="cs-CZ" sz="2400" dirty="0"/>
              <a:t>v</a:t>
            </a:r>
            <a:r>
              <a:rPr lang="en-US" altLang="cs-CZ" sz="2400" dirty="0"/>
              <a:t> </a:t>
            </a:r>
            <a:r>
              <a:rPr lang="cs-CZ" altLang="cs-CZ" sz="2400" dirty="0"/>
              <a:t>roce </a:t>
            </a:r>
            <a:r>
              <a:rPr lang="en-US" altLang="cs-CZ" sz="2400" dirty="0"/>
              <a:t>19</a:t>
            </a:r>
            <a:r>
              <a:rPr lang="cs-CZ" altLang="cs-CZ" sz="2400" dirty="0"/>
              <a:t>00</a:t>
            </a:r>
            <a:r>
              <a:rPr lang="en-US" altLang="cs-CZ" sz="2400" dirty="0"/>
              <a:t> </a:t>
            </a:r>
            <a:r>
              <a:rPr lang="cs-CZ" altLang="cs-CZ" sz="2400" dirty="0"/>
              <a:t>na</a:t>
            </a:r>
            <a:r>
              <a:rPr lang="en-US" altLang="cs-CZ" sz="2400" dirty="0"/>
              <a:t> 7</a:t>
            </a:r>
            <a:r>
              <a:rPr lang="cs-CZ" altLang="cs-CZ" sz="2400" dirty="0"/>
              <a:t>2 </a:t>
            </a:r>
            <a:r>
              <a:rPr lang="en-US" altLang="cs-CZ" sz="2400" dirty="0"/>
              <a:t>% </a:t>
            </a:r>
            <a:r>
              <a:rPr lang="cs-CZ" altLang="cs-CZ" sz="2400" dirty="0"/>
              <a:t>v roce</a:t>
            </a:r>
            <a:r>
              <a:rPr lang="en-US" altLang="cs-CZ" sz="2400" dirty="0"/>
              <a:t> </a:t>
            </a:r>
            <a:r>
              <a:rPr lang="cs-CZ" altLang="cs-CZ" sz="2400" dirty="0" smtClean="0"/>
              <a:t>2009</a:t>
            </a:r>
            <a:endParaRPr lang="cs-CZ" sz="2400" dirty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smtClean="0"/>
              <a:t>Největší pokles u mužů nad 65 let: z</a:t>
            </a:r>
            <a:r>
              <a:rPr lang="en-US" sz="2400" dirty="0" smtClean="0"/>
              <a:t> 63</a:t>
            </a:r>
            <a:r>
              <a:rPr lang="cs-CZ" sz="2400" dirty="0" smtClean="0"/>
              <a:t> </a:t>
            </a:r>
            <a:r>
              <a:rPr lang="en-US" sz="2400" dirty="0" smtClean="0"/>
              <a:t>% </a:t>
            </a:r>
            <a:r>
              <a:rPr lang="cs-CZ" sz="2400" dirty="0" smtClean="0"/>
              <a:t>v roce</a:t>
            </a:r>
            <a:r>
              <a:rPr lang="en-US" sz="2400" dirty="0" smtClean="0"/>
              <a:t> </a:t>
            </a:r>
            <a:r>
              <a:rPr lang="en-US" sz="2400" dirty="0"/>
              <a:t>1900 </a:t>
            </a:r>
            <a:r>
              <a:rPr lang="cs-CZ" sz="2400" dirty="0" smtClean="0"/>
              <a:t>na méně než</a:t>
            </a:r>
            <a:r>
              <a:rPr lang="en-US" sz="2400" dirty="0" smtClean="0"/>
              <a:t> 22</a:t>
            </a:r>
            <a:r>
              <a:rPr lang="cs-CZ" sz="2400" dirty="0" smtClean="0"/>
              <a:t> </a:t>
            </a:r>
            <a:r>
              <a:rPr lang="en-US" sz="2400" dirty="0" smtClean="0"/>
              <a:t>% </a:t>
            </a:r>
            <a:r>
              <a:rPr lang="cs-CZ" sz="2400" dirty="0" smtClean="0"/>
              <a:t>v roce</a:t>
            </a:r>
            <a:r>
              <a:rPr lang="en-US" sz="2400" dirty="0" smtClean="0"/>
              <a:t> 2009</a:t>
            </a:r>
            <a:endParaRPr lang="en-US" altLang="cs-CZ" sz="2400" dirty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400" dirty="0"/>
              <a:t>Ženy</a:t>
            </a:r>
            <a:r>
              <a:rPr lang="en-US" altLang="cs-CZ" sz="2400" dirty="0"/>
              <a:t>: </a:t>
            </a:r>
            <a:r>
              <a:rPr lang="cs-CZ" altLang="cs-CZ" sz="2400" dirty="0"/>
              <a:t>míra pracovní participace vzrostla z</a:t>
            </a:r>
            <a:r>
              <a:rPr lang="en-US" altLang="cs-CZ" sz="2400" dirty="0"/>
              <a:t> </a:t>
            </a:r>
            <a:r>
              <a:rPr lang="cs-CZ" altLang="cs-CZ" sz="2400" dirty="0"/>
              <a:t>21 </a:t>
            </a:r>
            <a:r>
              <a:rPr lang="en-US" altLang="cs-CZ" sz="2400" dirty="0"/>
              <a:t>% </a:t>
            </a:r>
            <a:r>
              <a:rPr lang="cs-CZ" altLang="cs-CZ" sz="2400" dirty="0"/>
              <a:t>v roce</a:t>
            </a:r>
            <a:r>
              <a:rPr lang="en-US" altLang="cs-CZ" sz="2400" dirty="0"/>
              <a:t> 19</a:t>
            </a:r>
            <a:r>
              <a:rPr lang="cs-CZ" altLang="cs-CZ" sz="2400" dirty="0"/>
              <a:t>00</a:t>
            </a:r>
            <a:r>
              <a:rPr lang="en-US" altLang="cs-CZ" sz="2400" dirty="0"/>
              <a:t> </a:t>
            </a:r>
            <a:r>
              <a:rPr lang="cs-CZ" altLang="cs-CZ" sz="2400" dirty="0"/>
              <a:t>na</a:t>
            </a:r>
            <a:r>
              <a:rPr lang="en-US" altLang="cs-CZ" sz="2400" dirty="0"/>
              <a:t> </a:t>
            </a:r>
            <a:r>
              <a:rPr lang="cs-CZ" altLang="cs-CZ" sz="2400" dirty="0"/>
              <a:t>59 </a:t>
            </a:r>
            <a:r>
              <a:rPr lang="en-US" altLang="cs-CZ" sz="2400" dirty="0"/>
              <a:t>% </a:t>
            </a:r>
            <a:r>
              <a:rPr lang="cs-CZ" altLang="cs-CZ" sz="2400" dirty="0"/>
              <a:t> v roce </a:t>
            </a:r>
            <a:r>
              <a:rPr lang="cs-CZ" altLang="cs-CZ" sz="2400" dirty="0" smtClean="0"/>
              <a:t>2009</a:t>
            </a:r>
            <a:endParaRPr lang="en-US" altLang="cs-CZ" sz="2400" dirty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400" dirty="0"/>
              <a:t>Průměrný počet odpracovaných hodin za týden klesl </a:t>
            </a:r>
            <a:r>
              <a:rPr lang="cs-CZ" altLang="cs-CZ" sz="2400" dirty="0" smtClean="0"/>
              <a:t>z 55</a:t>
            </a:r>
            <a:r>
              <a:rPr lang="en-US" altLang="cs-CZ" sz="2400" dirty="0" smtClean="0"/>
              <a:t> </a:t>
            </a:r>
            <a:r>
              <a:rPr lang="cs-CZ" altLang="cs-CZ" sz="2400" dirty="0"/>
              <a:t>na</a:t>
            </a:r>
            <a:r>
              <a:rPr lang="en-US" altLang="cs-CZ" sz="2400" dirty="0"/>
              <a:t> 3</a:t>
            </a:r>
            <a:r>
              <a:rPr lang="cs-CZ" altLang="cs-CZ" sz="2400" dirty="0"/>
              <a:t>4 ve zmiňovaném období</a:t>
            </a:r>
          </a:p>
        </p:txBody>
      </p:sp>
    </p:spTree>
    <p:extLst>
      <p:ext uri="{BB962C8B-B14F-4D97-AF65-F5344CB8AC3E}">
        <p14:creationId xmlns:p14="http://schemas.microsoft.com/office/powerpoint/2010/main" val="23466597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400" dirty="0">
                <a:effectLst/>
              </a:rPr>
              <a:t>Stylizovaná fakta o nabídce práce</a:t>
            </a:r>
            <a:endParaRPr lang="en-US" sz="4400" dirty="0" smtClean="0">
              <a:effectLst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8352" y="1752600"/>
            <a:ext cx="8963247" cy="4724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Ženy častěji pracují na částečný úvazek než </a:t>
            </a:r>
            <a:r>
              <a:rPr lang="cs-CZ" altLang="cs-CZ" sz="2400" dirty="0" smtClean="0"/>
              <a:t>muži</a:t>
            </a:r>
            <a:endParaRPr lang="cs-CZ" altLang="cs-CZ" sz="1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Svobodné ženy mají vyšší míru pracovní participace než vdané, rozvedené nebo ovdovělé </a:t>
            </a:r>
            <a:r>
              <a:rPr lang="cs-CZ" altLang="cs-CZ" sz="2400" dirty="0" smtClean="0"/>
              <a:t>ženy</a:t>
            </a:r>
            <a:endParaRPr lang="cs-CZ" altLang="cs-CZ" sz="1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Míra pracovní participace s věkem nejdříve roste a poté </a:t>
            </a:r>
            <a:r>
              <a:rPr lang="cs-CZ" altLang="cs-CZ" sz="2400" dirty="0" smtClean="0"/>
              <a:t>klesá</a:t>
            </a:r>
            <a:endParaRPr lang="en-US" altLang="cs-CZ" sz="1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vyšší vzdělání = vyšší míra pracovní participace = více odpracovaných </a:t>
            </a:r>
            <a:r>
              <a:rPr lang="cs-CZ" altLang="cs-CZ" sz="2400" dirty="0" smtClean="0"/>
              <a:t>hodin</a:t>
            </a:r>
            <a:endParaRPr lang="en-US" altLang="cs-CZ" sz="1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cs-CZ" sz="2400" dirty="0"/>
              <a:t>B</a:t>
            </a:r>
            <a:r>
              <a:rPr lang="cs-CZ" altLang="cs-CZ" sz="2400" dirty="0" err="1"/>
              <a:t>ěloši</a:t>
            </a:r>
            <a:r>
              <a:rPr lang="cs-CZ" altLang="cs-CZ" sz="2400" dirty="0"/>
              <a:t> mají vyšší míru pracovní participace a více odpracovaných hodin než černoši a </a:t>
            </a:r>
            <a:r>
              <a:rPr lang="cs-CZ" altLang="cs-CZ" sz="2400" dirty="0" err="1"/>
              <a:t>hispánci</a:t>
            </a:r>
            <a:r>
              <a:rPr lang="cs-CZ" altLang="cs-CZ" sz="2400" dirty="0"/>
              <a:t> (USA</a:t>
            </a:r>
            <a:r>
              <a:rPr lang="cs-CZ" altLang="cs-CZ" sz="2400" dirty="0" smtClean="0"/>
              <a:t>)</a:t>
            </a:r>
            <a:endParaRPr lang="cs-CZ" sz="24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12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9632"/>
            <a:ext cx="9144000" cy="1143000"/>
          </a:xfrm>
        </p:spPr>
        <p:txBody>
          <a:bodyPr/>
          <a:lstStyle/>
          <a:p>
            <a:pPr algn="ctr"/>
            <a:r>
              <a:rPr lang="cs-CZ" sz="3200" dirty="0">
                <a:effectLst/>
              </a:rPr>
              <a:t>Míra pracovní participace </a:t>
            </a:r>
            <a:r>
              <a:rPr lang="cs-CZ" sz="3200" dirty="0" smtClean="0">
                <a:effectLst/>
              </a:rPr>
              <a:t>mužů (US, 1900-2009)</a:t>
            </a:r>
            <a:endParaRPr lang="cs-CZ" sz="3200" dirty="0">
              <a:effectLst/>
            </a:endParaRPr>
          </a:p>
        </p:txBody>
      </p:sp>
      <p:pic>
        <p:nvPicPr>
          <p:cNvPr id="3" name="Picture 2" descr="C:\Martin\Výuka\Ekonomie práce (2016)\obrazky a tabulky\Chapter_02_Image_Library\Table 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" y="1352107"/>
            <a:ext cx="91386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6324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08591"/>
            <a:ext cx="9144000" cy="1143000"/>
          </a:xfrm>
        </p:spPr>
        <p:txBody>
          <a:bodyPr/>
          <a:lstStyle/>
          <a:p>
            <a:pPr algn="ctr"/>
            <a:r>
              <a:rPr lang="cs-CZ" sz="3200" dirty="0">
                <a:effectLst/>
              </a:rPr>
              <a:t>Míra pracovní participace </a:t>
            </a:r>
            <a:r>
              <a:rPr lang="cs-CZ" sz="3200" dirty="0" smtClean="0">
                <a:effectLst/>
              </a:rPr>
              <a:t>žen (US, 1900-2009)</a:t>
            </a:r>
            <a:endParaRPr lang="cs-CZ" sz="3200" dirty="0">
              <a:effectLst/>
            </a:endParaRPr>
          </a:p>
        </p:txBody>
      </p:sp>
      <p:pic>
        <p:nvPicPr>
          <p:cNvPr id="43010" name="Picture 2" descr="C:\Martin\Výuka\Ekonomie práce (2016)\obrazky a tabulky\Chapter_02_Image_Library\Table 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76194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9632"/>
            <a:ext cx="9144000" cy="1143000"/>
          </a:xfrm>
        </p:spPr>
        <p:txBody>
          <a:bodyPr/>
          <a:lstStyle/>
          <a:p>
            <a:pPr algn="ctr"/>
            <a:r>
              <a:rPr lang="cs-CZ" sz="3200" dirty="0">
                <a:effectLst/>
              </a:rPr>
              <a:t>Míra pracovní participace vybraných </a:t>
            </a:r>
            <a:r>
              <a:rPr lang="cs-CZ" sz="3200" dirty="0" smtClean="0">
                <a:effectLst/>
              </a:rPr>
              <a:t>skupin</a:t>
            </a:r>
            <a:endParaRPr lang="cs-CZ" sz="3200" dirty="0">
              <a:effectLst/>
            </a:endParaRPr>
          </a:p>
        </p:txBody>
      </p:sp>
      <p:pic>
        <p:nvPicPr>
          <p:cNvPr id="44034" name="Picture 2" descr="C:\Martin\Výuka\Ekonomie práce (2016)\obrazky a tabulky\Chapter_02_Image_Library\Table 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602"/>
            <a:ext cx="9144000" cy="54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36224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 - &amp;quot;CHAPTER 2&amp;quot;&quot;/&gt;&lt;property id=&quot;20307&quot; value=&quot;311&quot;/&gt;&lt;/object&gt;&lt;object type=&quot;3&quot; unique_id=&quot;10100&quot;&gt;&lt;property id=&quot;20148&quot; value=&quot;5&quot;/&gt;&lt;property id=&quot;20300&quot; value=&quot;Slide 2 - &amp;quot;Introduction to Labor Supply&amp;quot;&quot;/&gt;&lt;property id=&quot;20307&quot; value=&quot;267&quot;/&gt;&lt;/object&gt;&lt;object type=&quot;3&quot; unique_id=&quot;10101&quot;&gt;&lt;property id=&quot;20148&quot; value=&quot;5&quot;/&gt;&lt;property id=&quot;20300&quot; value=&quot;Slide 3&quot;/&gt;&lt;property id=&quot;20307&quot; value=&quot;268&quot;/&gt;&lt;/object&gt;&lt;object type=&quot;3&quot; unique_id=&quot;10102&quot;&gt;&lt;property id=&quot;20148&quot; value=&quot;5&quot;/&gt;&lt;property id=&quot;20300&quot; value=&quot;Slide 4 - &amp;quot;Measuring the Labor Force&amp;quot;&quot;/&gt;&lt;property id=&quot;20307&quot; value=&quot;269&quot;/&gt;&lt;/object&gt;&lt;object type=&quot;3&quot; unique_id=&quot;10103&quot;&gt;&lt;property id=&quot;20148&quot; value=&quot;5&quot;/&gt;&lt;property id=&quot;20300&quot; value=&quot;Slide 5&quot;/&gt;&lt;property id=&quot;20307&quot; value=&quot;270&quot;/&gt;&lt;/object&gt;&lt;object type=&quot;3&quot; unique_id=&quot;10104&quot;&gt;&lt;property id=&quot;20148&quot; value=&quot;5&quot;/&gt;&lt;property id=&quot;20300&quot; value=&quot;Slide 6 - &amp;quot;Labor Force Participation Facts&amp;quot;&quot;/&gt;&lt;property id=&quot;20307&quot; value=&quot;271&quot;/&gt;&lt;/object&gt;&lt;object type=&quot;3&quot; unique_id=&quot;10105&quot;&gt;&lt;property id=&quot;20148&quot; value=&quot;5&quot;/&gt;&lt;property id=&quot;20300&quot; value=&quot;Slide 7&quot;/&gt;&lt;property id=&quot;20307&quot; value=&quot;272&quot;/&gt;&lt;/object&gt;&lt;object type=&quot;3&quot; unique_id=&quot;10106&quot;&gt;&lt;property id=&quot;20148&quot; value=&quot;5&quot;/&gt;&lt;property id=&quot;20300&quot; value=&quot;Slide 8 - &amp;quot;Average weekly hours of work of production workers, 1900-2010 &amp;quot;&quot;/&gt;&lt;property id=&quot;20307&quot; value=&quot;273&quot;/&gt;&lt;/object&gt;&lt;object type=&quot;3&quot; unique_id=&quot;10107&quot;&gt;&lt;property id=&quot;20148&quot; value=&quot;5&quot;/&gt;&lt;property id=&quot;20300&quot; value=&quot;Slide 9 - &amp;quot;Neo-Classical Model of&amp;#x0D;&amp;#x0A;Labor-Leisure Choice&amp;quot;&quot;/&gt;&lt;property id=&quot;20307&quot; value=&quot;274&quot;/&gt;&lt;/object&gt;&lt;object type=&quot;3&quot; unique_id=&quot;10108&quot;&gt;&lt;property id=&quot;20148&quot; value=&quot;5&quot;/&gt;&lt;property id=&quot;20300&quot; value=&quot;Slide 10 - &amp;quot;Indifference Curves&amp;quot;&quot;/&gt;&lt;property id=&quot;20307&quot; value=&quot;275&quot;/&gt;&lt;/object&gt;&lt;object type=&quot;3&quot; unique_id=&quot;10109&quot;&gt;&lt;property id=&quot;20148&quot; value=&quot;5&quot;/&gt;&lt;property id=&quot;20300&quot; value=&quot;Slide 11 - &amp;quot;Indifference Curves&amp;quot;&quot;/&gt;&lt;property id=&quot;20307&quot; value=&quot;276&quot;/&gt;&lt;/object&gt;&lt;object type=&quot;3&quot; unique_id=&quot;10110&quot;&gt;&lt;property id=&quot;20148&quot; value=&quot;5&quot;/&gt;&lt;property id=&quot;20300&quot; value=&quot;Slide 12 - &amp;quot;Differences in Preferences&amp;quot;&quot;/&gt;&lt;property id=&quot;20307&quot; value=&quot;277&quot;/&gt;&lt;/object&gt;&lt;object type=&quot;3&quot; unique_id=&quot;10111&quot;&gt;&lt;property id=&quot;20148&quot; value=&quot;5&quot;/&gt;&lt;property id=&quot;20300&quot; value=&quot;Slide 13 - &amp;quot;The Budget Constraint&amp;quot;&quot;/&gt;&lt;property id=&quot;20307&quot; value=&quot;278&quot;/&gt;&lt;/object&gt;&lt;object type=&quot;3&quot; unique_id=&quot;10112&quot;&gt;&lt;property id=&quot;20148&quot; value=&quot;5&quot;/&gt;&lt;property id=&quot;20300&quot; value=&quot;Slide 14 - &amp;quot;Graphing the Budget Constraint&amp;quot;&quot;/&gt;&lt;property id=&quot;20307&quot; value=&quot;279&quot;/&gt;&lt;/object&gt;&lt;object type=&quot;3&quot; unique_id=&quot;10113&quot;&gt;&lt;property id=&quot;20148&quot; value=&quot;5&quot;/&gt;&lt;property id=&quot;20300&quot; value=&quot;Slide 15 - &amp;quot;The Hours of Work Decision&amp;quot;&quot;/&gt;&lt;property id=&quot;20307&quot; value=&quot;280&quot;/&gt;&lt;/object&gt;&lt;object type=&quot;3&quot; unique_id=&quot;10114&quot;&gt;&lt;property id=&quot;20148&quot; value=&quot;5&quot;/&gt;&lt;property id=&quot;20300&quot; value=&quot;Slide 16 - &amp;quot;Optimal Consumption and Leisure&amp;quot;&quot;/&gt;&lt;property id=&quot;20307&quot; value=&quot;281&quot;/&gt;&lt;/object&gt;&lt;object type=&quot;3&quot; unique_id=&quot;10115&quot;&gt;&lt;property id=&quot;20148&quot; value=&quot;5&quot;/&gt;&lt;property id=&quot;20300&quot; value=&quot;Slide 17 - &amp;quot;The Effect of a Change in Nonlabor Income on Hours of Work&amp;quot;&quot;/&gt;&lt;property id=&quot;20307&quot; value=&quot;282&quot;/&gt;&lt;/object&gt;&lt;object type=&quot;3&quot; unique_id=&quot;10116&quot;&gt;&lt;property id=&quot;20148&quot; value=&quot;5&quot;/&gt;&lt;property id=&quot;20300&quot; value=&quot;Slide 18 - &amp;quot;The Effect of a Change in Nonlabor&amp;#x0D;&amp;#x0A;Income on Hours of Work&amp;quot;&quot;/&gt;&lt;property id=&quot;20307&quot; value=&quot;283&quot;/&gt;&lt;/object&gt;&lt;object type=&quot;3&quot; unique_id=&quot;10117&quot;&gt;&lt;property id=&quot;20148&quot; value=&quot;5&quot;/&gt;&lt;property id=&quot;20300&quot; value=&quot;Slide 19 - &amp;quot;More Leisure at a Higher Wage&amp;quot;&quot;/&gt;&lt;property id=&quot;20307&quot; value=&quot;284&quot;/&gt;&lt;/object&gt;&lt;object type=&quot;3&quot; unique_id=&quot;10118&quot;&gt;&lt;property id=&quot;20148&quot; value=&quot;5&quot;/&gt;&lt;property id=&quot;20300&quot; value=&quot;Slide 20&quot;/&gt;&lt;property id=&quot;20307&quot; value=&quot;285&quot;/&gt;&lt;/object&gt;&lt;object type=&quot;3&quot; unique_id=&quot;10119&quot;&gt;&lt;property id=&quot;20148&quot; value=&quot;5&quot;/&gt;&lt;property id=&quot;20300&quot; value=&quot;Slide 21 - &amp;quot;To Work or Not to Work?&amp;quot;&quot;/&gt;&lt;property id=&quot;20307&quot; value=&quot;286&quot;/&gt;&lt;/object&gt;&lt;object type=&quot;3&quot; unique_id=&quot;10120&quot;&gt;&lt;property id=&quot;20148&quot; value=&quot;5&quot;/&gt;&lt;property id=&quot;20300&quot; value=&quot;Slide 22 - &amp;quot;The Reservation Wage &amp;quot;&quot;/&gt;&lt;property id=&quot;20307&quot; value=&quot;287&quot;/&gt;&lt;/object&gt;&lt;object type=&quot;3&quot; unique_id=&quot;10121&quot;&gt;&lt;property id=&quot;20148&quot; value=&quot;5&quot;/&gt;&lt;property id=&quot;20300&quot; value=&quot;Slide 23 - &amp;quot;Labor Supply Curve&amp;quot;&quot;/&gt;&lt;property id=&quot;20307&quot; value=&quot;288&quot;/&gt;&lt;/object&gt;&lt;object type=&quot;3&quot; unique_id=&quot;10122&quot;&gt;&lt;property id=&quot;20148&quot; value=&quot;5&quot;/&gt;&lt;property id=&quot;20300&quot; value=&quot;Slide 24 - &amp;quot;The Backward Bending Labor Supply Curve&amp;quot;&quot;/&gt;&lt;property id=&quot;20307&quot; value=&quot;289&quot;/&gt;&lt;/object&gt;&lt;object type=&quot;3&quot; unique_id=&quot;10123&quot;&gt;&lt;property id=&quot;20148&quot; value=&quot;5&quot;/&gt;&lt;property id=&quot;20300&quot; value=&quot;Slide 25 - &amp;quot;Labor Supply Elasticity&amp;quot;&quot;/&gt;&lt;property id=&quot;20307&quot; value=&quot;290&quot;/&gt;&lt;/object&gt;&lt;object type=&quot;3&quot; unique_id=&quot;10124&quot;&gt;&lt;property id=&quot;20148&quot; value=&quot;5&quot;/&gt;&lt;property id=&quot;20300&quot; value=&quot;Slide 26 - &amp;quot;Labor Supply of Women&amp;quot;&quot;/&gt;&lt;property id=&quot;20307&quot; value=&quot;291&quot;/&gt;&lt;/object&gt;&lt;object type=&quot;3&quot; unique_id=&quot;10125&quot;&gt;&lt;property id=&quot;20148&quot; value=&quot;5&quot;/&gt;&lt;property id=&quot;20300&quot; value=&quot;Slide 27&quot;/&gt;&lt;property id=&quot;20307&quot; value=&quot;292&quot;/&gt;&lt;/object&gt;&lt;object type=&quot;3&quot; unique_id=&quot;10126&quot;&gt;&lt;property id=&quot;20148&quot; value=&quot;5&quot;/&gt;&lt;property id=&quot;20300&quot; value=&quot;Slide 28 - &amp;quot;Policy Application: Welfare Programs and Work Incentives&amp;quot;&quot;/&gt;&lt;property id=&quot;20307&quot; value=&quot;293&quot;/&gt;&lt;/object&gt;&lt;object type=&quot;3&quot; unique_id=&quot;10127&quot;&gt;&lt;property id=&quot;20148&quot; value=&quot;5&quot;/&gt;&lt;property id=&quot;20300&quot; value=&quot;Slide 29 - &amp;quot;Effect of a Cash Grant on Work Incentives &amp;quot;&quot;/&gt;&lt;property id=&quot;20307&quot; value=&quot;294&quot;/&gt;&lt;/object&gt;&lt;object type=&quot;3&quot; unique_id=&quot;10128&quot;&gt;&lt;property id=&quot;20148&quot; value=&quot;5&quot;/&gt;&lt;property id=&quot;20300&quot; value=&quot;Slide 30 - &amp;quot;Effect of a Welfare Program on Hours of Work &amp;quot;&quot;/&gt;&lt;property id=&quot;20307&quot; value=&quot;295&quot;/&gt;&lt;/object&gt;&lt;object type=&quot;3&quot; unique_id=&quot;10129&quot;&gt;&lt;property id=&quot;20148&quot; value=&quot;5&quot;/&gt;&lt;property id=&quot;20300&quot; value=&quot;Slide 31 - &amp;quot;Policy Application:&amp;#x0D;&amp;#x0A;The Earned-Income Tax Credit&amp;quot;&quot;/&gt;&lt;property id=&quot;20307&quot; value=&quot;296&quot;/&gt;&lt;/object&gt;&lt;object type=&quot;3&quot; unique_id=&quot;10130&quot;&gt;&lt;property id=&quot;20148&quot; value=&quot;5&quot;/&gt;&lt;property id=&quot;20300&quot; value=&quot;Slide 32 - &amp;quot;The EITC and the Budget Line &amp;quot;&quot;/&gt;&lt;property id=&quot;20307&quot; value=&quot;297&quot;/&gt;&lt;/object&gt;&lt;object type=&quot;3&quot; unique_id=&quot;10131&quot;&gt;&lt;property id=&quot;20148&quot; value=&quot;5&quot;/&gt;&lt;property id=&quot;20300&quot; value=&quot;Slide 33 - &amp;quot;Labor Supply over the Life Cycle&amp;quot;&quot;/&gt;&lt;property id=&quot;20307&quot; value=&quot;298&quot;/&gt;&lt;/object&gt;&lt;object type=&quot;3&quot; unique_id=&quot;10132&quot;&gt;&lt;property id=&quot;20148&quot; value=&quot;5&quot;/&gt;&lt;property id=&quot;20300&quot; value=&quot;Slide 34 - &amp;quot;Theoretical Issues of Evolutionary Wages&amp;quot;&quot;/&gt;&lt;property id=&quot;20307&quot; value=&quot;299&quot;/&gt;&lt;/object&gt;&lt;object type=&quot;3&quot; unique_id=&quot;10133&quot;&gt;&lt;property id=&quot;20148&quot; value=&quot;5&quot;/&gt;&lt;property id=&quot;20300&quot; value=&quot;Slide 35 - &amp;quot;The Life Cycle Path of Wages and Hours for a Typical Worker&amp;quot;&quot;/&gt;&lt;property id=&quot;20307&quot; value=&quot;300&quot;/&gt;&lt;/object&gt;&lt;object type=&quot;3&quot; unique_id=&quot;10134&quot;&gt;&lt;property id=&quot;20148&quot; value=&quot;5&quot;/&gt;&lt;property id=&quot;20300&quot; value=&quot;Slide 36 - &amp;quot;Hours of Work over the Life Cycle for Two Workers with Different Wage Paths&amp;quot;&quot;/&gt;&lt;property id=&quot;20307&quot; value=&quot;301&quot;/&gt;&lt;/object&gt;&lt;object type=&quot;3&quot; unique_id=&quot;10135&quot;&gt;&lt;property id=&quot;20148&quot; value=&quot;5&quot;/&gt;&lt;property id=&quot;20300&quot; value=&quot;Slide 37 - &amp;quot;Labor Force Participation Rates over the Life Cycle in 2010&amp;quot;&quot;/&gt;&lt;property id=&quot;20307&quot; value=&quot;302&quot;/&gt;&lt;/object&gt;&lt;object type=&quot;3&quot; unique_id=&quot;10136&quot;&gt;&lt;property id=&quot;20148&quot; value=&quot;5&quot;/&gt;&lt;property id=&quot;20300&quot; value=&quot;Slide 38 - &amp;quot;Hours of Work over the &amp;#x0D;&amp;#x0A;Life Cycle in 2010 (need figure 2-21)&amp;quot;&quot;/&gt;&lt;property id=&quot;20307&quot; value=&quot;303&quot;/&gt;&lt;/object&gt;&lt;object type=&quot;3&quot; unique_id=&quot;10137&quot;&gt;&lt;property id=&quot;20148&quot; value=&quot;5&quot;/&gt;&lt;property id=&quot;20300&quot; value=&quot;Slide 39 - &amp;quot;Labor Supply Over the&amp;#x0D;&amp;#x0A;Business Cycle&amp;quot;&quot;/&gt;&lt;property id=&quot;20307&quot; value=&quot;304&quot;/&gt;&lt;/object&gt;&lt;object type=&quot;3&quot; unique_id=&quot;10138&quot;&gt;&lt;property id=&quot;20148&quot; value=&quot;5&quot;/&gt;&lt;property id=&quot;20300&quot; value=&quot;Slide 40&quot;/&gt;&lt;property id=&quot;20307&quot; value=&quot;305&quot;/&gt;&lt;/object&gt;&lt;object type=&quot;3&quot; unique_id=&quot;10139&quot;&gt;&lt;property id=&quot;20148&quot; value=&quot;5&quot;/&gt;&lt;property id=&quot;20300&quot; value=&quot;Slide 41&quot;/&gt;&lt;property id=&quot;20307&quot; value=&quot;306&quot;/&gt;&lt;/object&gt;&lt;object type=&quot;3&quot; unique_id=&quot;10140&quot;&gt;&lt;property id=&quot;20148&quot; value=&quot;5&quot;/&gt;&lt;property id=&quot;20300&quot; value=&quot;Slide 42 - &amp;quot;Retirement&amp;quot;&quot;/&gt;&lt;property id=&quot;20307&quot; value=&quot;307&quot;/&gt;&lt;/object&gt;&lt;object type=&quot;3&quot; unique_id=&quot;10141&quot;&gt;&lt;property id=&quot;20148&quot; value=&quot;5&quot;/&gt;&lt;property id=&quot;20300&quot; value=&quot;Slide 43 - &amp;quot;The Impact of the Social Security Earnings Test on Hours of Work&amp;quot;&quot;/&gt;&lt;property id=&quot;20307&quot; value=&quot;308&quot;/&gt;&lt;/object&gt;&lt;object type=&quot;3&quot; unique_id=&quot;10142&quot;&gt;&lt;property id=&quot;20148&quot; value=&quot;5&quot;/&gt;&lt;property id=&quot;20300&quot; value=&quot;Slide 44 - &amp;quot;The Impact of the Social Security Earnings Test on Hours of Work&amp;quot;&quot;/&gt;&lt;property id=&quot;20307&quot; value=&quot;31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ORJAS6E">
  <a:themeElements>
    <a:clrScheme name="Borjas6e 1">
      <a:dk1>
        <a:srgbClr val="000000"/>
      </a:dk1>
      <a:lt1>
        <a:srgbClr val="FFFFFF"/>
      </a:lt1>
      <a:dk2>
        <a:srgbClr val="FEB57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77100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1806</Words>
  <Application>Microsoft Office PowerPoint</Application>
  <PresentationFormat>Předvádění na obrazovce (4:3)</PresentationFormat>
  <Paragraphs>251</Paragraphs>
  <Slides>35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2_BORJAS6E</vt:lpstr>
      <vt:lpstr>Picture</vt:lpstr>
      <vt:lpstr>Kapitola 2</vt:lpstr>
      <vt:lpstr>Co se dnes dozvíte</vt:lpstr>
      <vt:lpstr>Prezentace aplikace PowerPoint</vt:lpstr>
      <vt:lpstr>Prezentace aplikace PowerPoint</vt:lpstr>
      <vt:lpstr>Stylizovaná fakta o nabídce práce</vt:lpstr>
      <vt:lpstr>Stylizovaná fakta o nabídce práce</vt:lpstr>
      <vt:lpstr>Míra pracovní participace mužů (US, 1900-2009)</vt:lpstr>
      <vt:lpstr>Míra pracovní participace žen (US, 1900-2009)</vt:lpstr>
      <vt:lpstr>Míra pracovní participace vybraných skupin</vt:lpstr>
      <vt:lpstr>Míra pracovní participace vybraných zemí (%)</vt:lpstr>
      <vt:lpstr>Průměrný počet odpracovaných hodin za týden, USA 1900-2010</vt:lpstr>
      <vt:lpstr>Neoklasický model volby mezi prací a volným časem</vt:lpstr>
      <vt:lpstr>Indiferenční křivky</vt:lpstr>
      <vt:lpstr>Indiferenční křivky</vt:lpstr>
      <vt:lpstr>Indiferenční křivky se neprotínají </vt:lpstr>
      <vt:lpstr>Mezní míra substituce</vt:lpstr>
      <vt:lpstr>Rozdíly v preferencích mezi pracovníky </vt:lpstr>
      <vt:lpstr>Rozpočtové omezení</vt:lpstr>
      <vt:lpstr>Rozpočtové omezení graficky</vt:lpstr>
      <vt:lpstr>Rozhodování o počtu hodin práce</vt:lpstr>
      <vt:lpstr>Optimální kombinace spotřeby a volného času</vt:lpstr>
      <vt:lpstr>Dopad zvýšení nepracovního příjmu na odpracované hodiny</vt:lpstr>
      <vt:lpstr>Dopad zvýšení nepracovního příjmu na odpracované hodiny - graficky</vt:lpstr>
      <vt:lpstr>Výhra v loterii a pracovní nasazení</vt:lpstr>
      <vt:lpstr>Dědictví a pracovní participace</vt:lpstr>
      <vt:lpstr>Dopad zvýšení mzdové sazby na odpracované hodiny</vt:lpstr>
      <vt:lpstr>Dopad zvýšení mzdové sazby na odpracované hodiny - graficky</vt:lpstr>
      <vt:lpstr>Peníze a sny (Biddle-Hamermesh, 1990)</vt:lpstr>
      <vt:lpstr>Pracovat nebo nepracovat?</vt:lpstr>
      <vt:lpstr>Rezervační mzda </vt:lpstr>
      <vt:lpstr>Nabídka práce na stadionech </vt:lpstr>
      <vt:lpstr>Kompenzace za zranění a nabídka práce</vt:lpstr>
      <vt:lpstr>Nabídka práce</vt:lpstr>
      <vt:lpstr>Odvození individuální nabídky práce</vt:lpstr>
      <vt:lpstr>Odvození tržní nabídky práce z individuálních nabídek práce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/>
  <cp:lastModifiedBy/>
  <cp:revision>4</cp:revision>
  <dcterms:created xsi:type="dcterms:W3CDTF">2010-02-01T21:33:28Z</dcterms:created>
  <dcterms:modified xsi:type="dcterms:W3CDTF">2018-02-19T11:57:46Z</dcterms:modified>
</cp:coreProperties>
</file>