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3" r:id="rId2"/>
  </p:sldMasterIdLst>
  <p:notesMasterIdLst>
    <p:notesMasterId r:id="rId33"/>
  </p:notesMasterIdLst>
  <p:handoutMasterIdLst>
    <p:handoutMasterId r:id="rId34"/>
  </p:handoutMasterIdLst>
  <p:sldIdLst>
    <p:sldId id="261" r:id="rId3"/>
    <p:sldId id="285" r:id="rId4"/>
    <p:sldId id="267" r:id="rId5"/>
    <p:sldId id="287" r:id="rId6"/>
    <p:sldId id="286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95" r:id="rId16"/>
    <p:sldId id="296" r:id="rId17"/>
    <p:sldId id="276" r:id="rId18"/>
    <p:sldId id="284" r:id="rId19"/>
    <p:sldId id="291" r:id="rId20"/>
    <p:sldId id="278" r:id="rId21"/>
    <p:sldId id="279" r:id="rId22"/>
    <p:sldId id="280" r:id="rId23"/>
    <p:sldId id="298" r:id="rId24"/>
    <p:sldId id="293" r:id="rId25"/>
    <p:sldId id="292" r:id="rId26"/>
    <p:sldId id="289" r:id="rId27"/>
    <p:sldId id="281" r:id="rId28"/>
    <p:sldId id="288" r:id="rId29"/>
    <p:sldId id="294" r:id="rId30"/>
    <p:sldId id="290" r:id="rId31"/>
    <p:sldId id="297" r:id="rId32"/>
  </p:sldIdLst>
  <p:sldSz cx="9144000" cy="6858000" type="screen4x3"/>
  <p:notesSz cx="6662738" cy="9926638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5" autoAdjust="0"/>
    <p:restoredTop sz="95827" autoAdjust="0"/>
  </p:normalViewPr>
  <p:slideViewPr>
    <p:cSldViewPr>
      <p:cViewPr>
        <p:scale>
          <a:sx n="100" d="100"/>
          <a:sy n="100" d="100"/>
        </p:scale>
        <p:origin x="-145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612B51-2397-4C03-A5C3-06057BC40197}" type="datetimeFigureOut">
              <a:rPr lang="en-US"/>
              <a:pPr>
                <a:defRPr/>
              </a:pPr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261C75-F068-4179-914E-CD9BF877A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08C4B6-581F-4FD9-93CC-B497D6B86E9E}" type="datetimeFigureOut">
              <a:rPr lang="en-US"/>
              <a:pPr>
                <a:defRPr/>
              </a:pPr>
              <a:t>3/14/2018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17A0C4-665F-4494-AC91-4B06F1BE6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80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FB9F-4147-4255-B531-5CED9E6DFE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1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7A0C4-665F-4494-AC91-4B06F1BE68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7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5-</a:t>
            </a:r>
            <a:fld id="{C1D17A00-D759-41CB-90E6-A90A3AFB3A4A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>
                <a:defRPr/>
              </a:pPr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286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5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533400" y="1981200"/>
            <a:ext cx="419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“It’s just a job. Grass grows, birds fly, waves pound the sand. I beat people up.”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-Muhammad Ali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100" y="4133850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5400" dirty="0" smtClean="0">
                <a:solidFill>
                  <a:srgbClr val="275093"/>
                </a:solidFill>
              </a:rPr>
              <a:t>Kompenzující mzdové rozdíly</a:t>
            </a:r>
            <a:endParaRPr lang="en-US" altLang="cs-CZ" sz="54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8229600" cy="788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400" dirty="0"/>
              <a:t>Hedonic</a:t>
            </a:r>
            <a:r>
              <a:rPr lang="cs-CZ" altLang="cs-CZ" sz="4400" dirty="0" err="1"/>
              <a:t>ká</a:t>
            </a:r>
            <a:r>
              <a:rPr lang="cs-CZ" altLang="cs-CZ" sz="4400" dirty="0"/>
              <a:t> teorie mzdy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Předchozí jednoduchý model uvažoval pouze dva typy firem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nabízející bezpečnou a rizikovou práci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Model rozšíříme tak, že budeme uvažovat více druhů firem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pravděpodobnost zranění </a:t>
            </a:r>
            <a:r>
              <a:rPr lang="el-GR" altLang="cs-CZ" sz="2000" dirty="0"/>
              <a:t>ρ</a:t>
            </a:r>
            <a:r>
              <a:rPr lang="cs-CZ" altLang="cs-CZ" sz="2000" dirty="0"/>
              <a:t> může nabývat hodnot mezi 0 a 1</a:t>
            </a:r>
            <a:r>
              <a:rPr lang="cs-CZ" altLang="cs-CZ" sz="2000" dirty="0" smtClean="0"/>
              <a:t>.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Pracovníci si vybírají kombinaci mzdy a rizika, která jim přináší nejvyšší úroveň užitku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Firmy si konkurují o pracovníky tím, že nabízí různé kombinace mzdy a rizika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4000" dirty="0" err="1">
                <a:cs typeface="Times New Roman" pitchFamily="18" charset="0"/>
              </a:rPr>
              <a:t>Indiferen</a:t>
            </a:r>
            <a:r>
              <a:rPr lang="cs-CZ" altLang="cs-CZ" sz="4000" dirty="0">
                <a:cs typeface="Times New Roman" pitchFamily="18" charset="0"/>
              </a:rPr>
              <a:t>ční křivky pro tři odlišné druhy pracovníků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78714" y="2090738"/>
            <a:ext cx="4316413" cy="4006850"/>
            <a:chOff x="3537" y="2214"/>
            <a:chExt cx="5270" cy="4452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696" y="2597"/>
              <a:ext cx="1" cy="35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696" y="6138"/>
              <a:ext cx="45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" name="Arc 7"/>
            <p:cNvSpPr>
              <a:spLocks/>
            </p:cNvSpPr>
            <p:nvPr/>
          </p:nvSpPr>
          <p:spPr bwMode="auto">
            <a:xfrm flipV="1">
              <a:off x="4032" y="3563"/>
              <a:ext cx="1457" cy="1555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" name="Arc 8"/>
            <p:cNvSpPr>
              <a:spLocks/>
            </p:cNvSpPr>
            <p:nvPr/>
          </p:nvSpPr>
          <p:spPr bwMode="auto">
            <a:xfrm flipV="1">
              <a:off x="4284" y="3493"/>
              <a:ext cx="2871" cy="1331"/>
            </a:xfrm>
            <a:custGeom>
              <a:avLst/>
              <a:gdLst>
                <a:gd name="T0" fmla="*/ 0 w 21600"/>
                <a:gd name="T1" fmla="*/ 0 h 21600"/>
                <a:gd name="T2" fmla="*/ 51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Arc 9"/>
            <p:cNvSpPr>
              <a:spLocks/>
            </p:cNvSpPr>
            <p:nvPr/>
          </p:nvSpPr>
          <p:spPr bwMode="auto">
            <a:xfrm flipV="1">
              <a:off x="5446" y="3465"/>
              <a:ext cx="2969" cy="1065"/>
            </a:xfrm>
            <a:custGeom>
              <a:avLst/>
              <a:gdLst>
                <a:gd name="T0" fmla="*/ 0 w 21600"/>
                <a:gd name="T1" fmla="*/ 0 h 21600"/>
                <a:gd name="T2" fmla="*/ 56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8344" y="3039"/>
              <a:ext cx="46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7042" y="3129"/>
              <a:ext cx="46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5418" y="3162"/>
              <a:ext cx="463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537" y="2214"/>
              <a:ext cx="71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6517" y="6217"/>
              <a:ext cx="2059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</a:t>
              </a:r>
              <a:r>
                <a:rPr kumimoji="0" lang="cs-CZ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avděpodobnost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zranění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105400" y="2435442"/>
            <a:ext cx="37338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Různí pracovníci mají odlišné preference ohledně rizika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4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Všichni mají sice averzi k riziku, nicméně pracovník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je nejvíce rizikově-averzní, zatímco pracovník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nejméně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4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144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dirty="0">
                <a:cs typeface="Times New Roman" pitchFamily="18" charset="0"/>
              </a:rPr>
              <a:t>I</a:t>
            </a:r>
            <a:r>
              <a:rPr lang="cs-CZ" altLang="cs-CZ" dirty="0">
                <a:cs typeface="Times New Roman" pitchFamily="18" charset="0"/>
              </a:rPr>
              <a:t>z</a:t>
            </a:r>
            <a:r>
              <a:rPr lang="en-US" altLang="cs-CZ" dirty="0">
                <a:cs typeface="Times New Roman" pitchFamily="18" charset="0"/>
              </a:rPr>
              <a:t>o</a:t>
            </a:r>
            <a:r>
              <a:rPr lang="cs-CZ" altLang="cs-CZ" dirty="0">
                <a:cs typeface="Times New Roman" pitchFamily="18" charset="0"/>
              </a:rPr>
              <a:t>ziskové křivky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433479" y="2016457"/>
            <a:ext cx="3505200" cy="3789363"/>
            <a:chOff x="3828" y="2117"/>
            <a:chExt cx="5008" cy="4888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4130" y="2518"/>
              <a:ext cx="1" cy="39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4144" y="6480"/>
              <a:ext cx="36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Arc 7"/>
            <p:cNvSpPr>
              <a:spLocks/>
            </p:cNvSpPr>
            <p:nvPr/>
          </p:nvSpPr>
          <p:spPr bwMode="auto">
            <a:xfrm flipH="1">
              <a:off x="4424" y="2994"/>
              <a:ext cx="2465" cy="2339"/>
            </a:xfrm>
            <a:custGeom>
              <a:avLst/>
              <a:gdLst>
                <a:gd name="T0" fmla="*/ 0 w 21600"/>
                <a:gd name="T1" fmla="*/ 0 h 21600"/>
                <a:gd name="T2" fmla="*/ 32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Arc 8"/>
            <p:cNvSpPr>
              <a:spLocks/>
            </p:cNvSpPr>
            <p:nvPr/>
          </p:nvSpPr>
          <p:spPr bwMode="auto">
            <a:xfrm flipH="1">
              <a:off x="4788" y="3834"/>
              <a:ext cx="2129" cy="2045"/>
            </a:xfrm>
            <a:custGeom>
              <a:avLst/>
              <a:gdLst>
                <a:gd name="T0" fmla="*/ 0 w 21600"/>
                <a:gd name="T1" fmla="*/ 0 h 21600"/>
                <a:gd name="T2" fmla="*/ 21 w 21600"/>
                <a:gd name="T3" fmla="*/ 18 h 21600"/>
                <a:gd name="T4" fmla="*/ 0 w 21600"/>
                <a:gd name="T5" fmla="*/ 1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6196" y="2739"/>
              <a:ext cx="2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212" y="4467"/>
              <a:ext cx="2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6286" y="3092"/>
              <a:ext cx="1" cy="34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6986" y="3595"/>
              <a:ext cx="449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6958" y="2741"/>
              <a:ext cx="449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3828" y="2117"/>
              <a:ext cx="756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6763" y="6528"/>
              <a:ext cx="2073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avděpodobnost zranění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6160" y="6493"/>
              <a:ext cx="35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4924" y="3274"/>
              <a:ext cx="2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34" name="Oval 18"/>
            <p:cNvSpPr>
              <a:spLocks noChangeArrowheads="1"/>
            </p:cNvSpPr>
            <p:nvPr/>
          </p:nvSpPr>
          <p:spPr bwMode="auto">
            <a:xfrm>
              <a:off x="5103" y="3616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4458" y="4685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152901" y="1847365"/>
            <a:ext cx="488043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Izozisková</a:t>
            </a:r>
            <a:r>
              <a:rPr kumimoji="0" lang="cs-CZ" altLang="cs-CZ" sz="2000" b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křivka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udává všechny kombinace rizika a mzdy, které přináší firmě stejný zisk.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Protože zvýšení bezpečnosti práce je nákladné, firma nabízející úroveň rizika </a:t>
            </a:r>
            <a:r>
              <a:rPr kumimoji="0" lang="el-GR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ρ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může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při konstantní úrovni zisku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udělat pracovní prostředí bezpečnější pouze tehdy, když sníží mzdy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takže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izoziskové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funkce jsou rostoucí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Vyšší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izozisková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funkce implikuje nižší zisk.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Izoziskové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křivky jsou konkávní, protože zajišťování pracovní bezpečnosti podléhá zákonu klesajících výnosů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6692" y="990600"/>
            <a:ext cx="8229600" cy="5603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>
                <a:cs typeface="Times New Roman" pitchFamily="18" charset="0"/>
              </a:rPr>
              <a:t>H</a:t>
            </a:r>
            <a:r>
              <a:rPr lang="en-US" altLang="cs-CZ" sz="4800" dirty="0" err="1">
                <a:cs typeface="Times New Roman" pitchFamily="18" charset="0"/>
              </a:rPr>
              <a:t>edonic</a:t>
            </a:r>
            <a:r>
              <a:rPr lang="cs-CZ" altLang="cs-CZ" sz="4800" dirty="0" err="1">
                <a:cs typeface="Times New Roman" pitchFamily="18" charset="0"/>
              </a:rPr>
              <a:t>ká</a:t>
            </a:r>
            <a:r>
              <a:rPr lang="cs-CZ" altLang="cs-CZ" sz="4800" dirty="0">
                <a:cs typeface="Times New Roman" pitchFamily="18" charset="0"/>
              </a:rPr>
              <a:t> mzdová funkce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152400" y="2057400"/>
            <a:ext cx="4353016" cy="3973272"/>
            <a:chOff x="3126" y="2003"/>
            <a:chExt cx="6273" cy="5417"/>
          </a:xfrm>
        </p:grpSpPr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3360" y="2308"/>
              <a:ext cx="1" cy="4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7411" y="2035"/>
              <a:ext cx="46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361" y="6970"/>
              <a:ext cx="569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6193" y="3127"/>
              <a:ext cx="46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V="1">
              <a:off x="3901" y="2526"/>
              <a:ext cx="4415" cy="397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4877" y="4339"/>
              <a:ext cx="46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Arc 11"/>
            <p:cNvSpPr>
              <a:spLocks/>
            </p:cNvSpPr>
            <p:nvPr/>
          </p:nvSpPr>
          <p:spPr bwMode="auto">
            <a:xfrm flipV="1">
              <a:off x="3932" y="4686"/>
              <a:ext cx="1085" cy="1472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Arc 12"/>
            <p:cNvSpPr>
              <a:spLocks/>
            </p:cNvSpPr>
            <p:nvPr/>
          </p:nvSpPr>
          <p:spPr bwMode="auto">
            <a:xfrm flipV="1">
              <a:off x="5204" y="3533"/>
              <a:ext cx="1085" cy="1472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3126" y="2003"/>
              <a:ext cx="71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Arc 14"/>
            <p:cNvSpPr>
              <a:spLocks/>
            </p:cNvSpPr>
            <p:nvPr/>
          </p:nvSpPr>
          <p:spPr bwMode="auto">
            <a:xfrm flipV="1">
              <a:off x="6487" y="2385"/>
              <a:ext cx="1085" cy="1472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7340" y="6971"/>
              <a:ext cx="2059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Pravděpodobnost zranění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Arc 16"/>
            <p:cNvSpPr>
              <a:spLocks/>
            </p:cNvSpPr>
            <p:nvPr/>
          </p:nvSpPr>
          <p:spPr bwMode="auto">
            <a:xfrm flipH="1">
              <a:off x="4258" y="5668"/>
              <a:ext cx="837" cy="1100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Arc 17"/>
            <p:cNvSpPr>
              <a:spLocks/>
            </p:cNvSpPr>
            <p:nvPr/>
          </p:nvSpPr>
          <p:spPr bwMode="auto">
            <a:xfrm flipH="1">
              <a:off x="5481" y="4583"/>
              <a:ext cx="837" cy="1100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Arc 18"/>
            <p:cNvSpPr>
              <a:spLocks/>
            </p:cNvSpPr>
            <p:nvPr/>
          </p:nvSpPr>
          <p:spPr bwMode="auto">
            <a:xfrm flipH="1">
              <a:off x="6704" y="3484"/>
              <a:ext cx="837" cy="1100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6741" y="4466"/>
              <a:ext cx="32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Z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5517" y="5569"/>
              <a:ext cx="32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Y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4351" y="6481"/>
              <a:ext cx="32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X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6857" y="3204"/>
              <a:ext cx="3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634" y="4274"/>
              <a:ext cx="3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4365" y="5404"/>
              <a:ext cx="3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7851" y="3459"/>
              <a:ext cx="1457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Hedonic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ká funkce mzdy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 flipV="1">
              <a:off x="7943" y="2989"/>
              <a:ext cx="450" cy="2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7008" y="360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5784" y="4700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5" name="Oval 29"/>
            <p:cNvSpPr>
              <a:spLocks noChangeArrowheads="1"/>
            </p:cNvSpPr>
            <p:nvPr/>
          </p:nvSpPr>
          <p:spPr bwMode="auto">
            <a:xfrm>
              <a:off x="4546" y="5814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4607544" y="1720789"/>
            <a:ext cx="4399223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Různé firmy mají odlišné </a:t>
            </a:r>
            <a:r>
              <a:rPr lang="cs-CZ" alt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izoziskové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křivky a různí pracovníci mají odlišné indiferenční křivky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Trh práce spojuje pracovníky s největším odporem k riziku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s firmami, které dokáží snadno poskytovat bezpečné pracovní prostředí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(firm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Pracovníci, kterým tolik nevadí riziko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pracují naopak ve firmách, pro které je obtížné poskytovat bezpečné prostředí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(firm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Z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).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Pozorovaný vztah mezi mzdou a vlastnostmi pracovního místa se nazývá </a:t>
            </a:r>
            <a:r>
              <a:rPr lang="cs-CZ" altLang="cs-CZ" sz="2000" b="1" dirty="0" err="1" smtClean="0">
                <a:solidFill>
                  <a:srgbClr val="275093"/>
                </a:solidFill>
                <a:cs typeface="Times New Roman" pitchFamily="18" charset="0"/>
              </a:rPr>
              <a:t>Hedonická</a:t>
            </a:r>
            <a:r>
              <a:rPr lang="cs-CZ" alt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 mzdová funkce</a:t>
            </a:r>
            <a:r>
              <a:rPr lang="cs-CZ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err="1" smtClean="0"/>
              <a:t>Self</a:t>
            </a:r>
            <a:r>
              <a:rPr lang="cs-CZ" dirty="0" smtClean="0"/>
              <a:t>-selekce pracovníků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>
                <a:cs typeface="Times New Roman" pitchFamily="18" charset="0"/>
              </a:rPr>
              <a:t>H</a:t>
            </a:r>
            <a:r>
              <a:rPr lang="en-US" altLang="cs-CZ" dirty="0" err="1">
                <a:cs typeface="Times New Roman" pitchFamily="18" charset="0"/>
              </a:rPr>
              <a:t>edonic</a:t>
            </a:r>
            <a:r>
              <a:rPr lang="cs-CZ" altLang="cs-CZ" dirty="0" err="1">
                <a:cs typeface="Times New Roman" pitchFamily="18" charset="0"/>
              </a:rPr>
              <a:t>ká</a:t>
            </a:r>
            <a:r>
              <a:rPr lang="cs-CZ" altLang="cs-CZ" dirty="0">
                <a:cs typeface="Times New Roman" pitchFamily="18" charset="0"/>
              </a:rPr>
              <a:t> mzdová </a:t>
            </a:r>
            <a:r>
              <a:rPr lang="cs-CZ" altLang="cs-CZ" dirty="0" smtClean="0">
                <a:cs typeface="Times New Roman" pitchFamily="18" charset="0"/>
              </a:rPr>
              <a:t>funkce implikuje, že lidé s velkou averzí k riziku si vyberou bezpečnou práci a naopak</a:t>
            </a:r>
          </a:p>
          <a:p>
            <a:pPr>
              <a:spcBef>
                <a:spcPts val="1200"/>
              </a:spcBef>
            </a:pPr>
            <a:r>
              <a:rPr lang="cs-CZ" dirty="0"/>
              <a:t>J</a:t>
            </a:r>
            <a:r>
              <a:rPr lang="cs-CZ" dirty="0" smtClean="0"/>
              <a:t>ak změřit averzi k riziku? V zásadě existují 3 hlavní přístupy: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experiment</a:t>
            </a:r>
            <a:r>
              <a:rPr lang="cs-CZ" sz="2000" dirty="0" smtClean="0"/>
              <a:t>, kde lidem nabízíte loterijní hru</a:t>
            </a:r>
            <a:r>
              <a:rPr lang="en-US" sz="2000" dirty="0" smtClean="0"/>
              <a:t> </a:t>
            </a:r>
            <a:endParaRPr lang="cs-CZ" sz="2000" dirty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využít pozorovaná finanční portfolia jako </a:t>
            </a:r>
            <a:r>
              <a:rPr lang="cs-CZ" sz="2000" dirty="0" err="1" smtClean="0"/>
              <a:t>proxy</a:t>
            </a:r>
            <a:r>
              <a:rPr lang="cs-CZ" sz="2000" dirty="0" smtClean="0"/>
              <a:t> pro vztah k riziku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využít psychometrická data a zkonstruovat měřítko vztahu k riziku 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cs-CZ" dirty="0"/>
              <a:t>C</a:t>
            </a:r>
            <a:r>
              <a:rPr lang="en-US" dirty="0" err="1"/>
              <a:t>ramer</a:t>
            </a:r>
            <a:r>
              <a:rPr lang="cs-CZ" dirty="0"/>
              <a:t> a kol. (</a:t>
            </a:r>
            <a:r>
              <a:rPr lang="en-US" dirty="0"/>
              <a:t>2002</a:t>
            </a:r>
            <a:r>
              <a:rPr lang="cs-CZ" dirty="0"/>
              <a:t>) </a:t>
            </a:r>
            <a:r>
              <a:rPr lang="cs-CZ" dirty="0" smtClean="0"/>
              <a:t>využívají </a:t>
            </a:r>
            <a:r>
              <a:rPr lang="cs-CZ" dirty="0"/>
              <a:t>loterijní experiment a </a:t>
            </a:r>
            <a:r>
              <a:rPr lang="cs-CZ" dirty="0" smtClean="0"/>
              <a:t>zjistili, </a:t>
            </a:r>
            <a:r>
              <a:rPr lang="cs-CZ" dirty="0"/>
              <a:t>že podnikatelé mají menší averzi k riziku než zaměstnanci.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Vlastní podnikání je asi riskantnější než být </a:t>
            </a:r>
            <a:r>
              <a:rPr lang="cs-CZ" sz="2000" dirty="0" smtClean="0"/>
              <a:t>zaměstnaný.</a:t>
            </a:r>
            <a:endParaRPr lang="cs-CZ" sz="2000" dirty="0"/>
          </a:p>
          <a:p>
            <a:pPr lvl="1">
              <a:spcBef>
                <a:spcPts val="1200"/>
              </a:spcBef>
            </a:pPr>
            <a:r>
              <a:rPr lang="cs-CZ" sz="2000" dirty="0"/>
              <a:t>Není jasná kauzalita.   </a:t>
            </a:r>
            <a:endParaRPr lang="en-US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86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err="1" smtClean="0"/>
              <a:t>Self</a:t>
            </a:r>
            <a:r>
              <a:rPr lang="cs-CZ" dirty="0" smtClean="0"/>
              <a:t>-selekce pracovníků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</a:t>
            </a:r>
            <a:r>
              <a:rPr lang="en-US" dirty="0" err="1" smtClean="0"/>
              <a:t>kelund</a:t>
            </a:r>
            <a:r>
              <a:rPr lang="cs-CZ" dirty="0" smtClean="0"/>
              <a:t> a kol. (</a:t>
            </a:r>
            <a:r>
              <a:rPr lang="en-US" dirty="0" smtClean="0"/>
              <a:t>2005</a:t>
            </a:r>
            <a:r>
              <a:rPr lang="cs-CZ" dirty="0" smtClean="0"/>
              <a:t>) dospívá k podobným výsledkům za využití psychometrických dat.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Argumentují, že jejich měřítko averze k riziku využívá psychické charakteristiky, které se formují hlavně v mládí a podle autorů jsou během života stabilní. Riziková averze je podle nich kauzálním faktorem volby být podnikatelem.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Skriabikova</a:t>
            </a:r>
            <a:r>
              <a:rPr lang="cs-CZ" dirty="0" smtClean="0"/>
              <a:t> a kol. (2014) dospívají k podobným výsledkům.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N</a:t>
            </a:r>
            <a:r>
              <a:rPr lang="cs-CZ" sz="2000" dirty="0" smtClean="0"/>
              <a:t>ení jasné, jestli volba podnikání a menší averze k riziku nemají společný původ v rodičích a jejich výchově.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Zkoumali jedince, kteří vyrostli na Ukrajině za komunismu v době, kdy soukromé podnikání bylo v podstatě zakázáno. Odfiltrovali tím efekt výchovy dětí k podnikání. </a:t>
            </a:r>
          </a:p>
        </p:txBody>
      </p:sp>
    </p:spTree>
    <p:extLst>
      <p:ext uri="{BB962C8B-B14F-4D97-AF65-F5344CB8AC3E}">
        <p14:creationId xmlns:p14="http://schemas.microsoft.com/office/powerpoint/2010/main" val="153219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45" y="685800"/>
            <a:ext cx="9144000" cy="817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>
                <a:cs typeface="Times New Roman" panose="02020603050405020304" pitchFamily="18" charset="0"/>
              </a:rPr>
              <a:t>Aplikace</a:t>
            </a:r>
            <a:r>
              <a:rPr lang="en-US" altLang="cs-CZ" sz="4000" dirty="0">
                <a:cs typeface="Times New Roman" panose="02020603050405020304" pitchFamily="18" charset="0"/>
              </a:rPr>
              <a:t>: </a:t>
            </a:r>
            <a:r>
              <a:rPr lang="cs-CZ" altLang="cs-CZ" sz="4000" dirty="0">
                <a:cs typeface="Times New Roman" panose="02020603050405020304" pitchFamily="18" charset="0"/>
              </a:rPr>
              <a:t>Jaká je cena lidského života</a:t>
            </a:r>
            <a:r>
              <a:rPr lang="en-US" altLang="cs-CZ" sz="4000" dirty="0">
                <a:cs typeface="Times New Roman" panose="02020603050405020304" pitchFamily="18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anose="02020603050405020304" pitchFamily="18" charset="0"/>
              </a:rPr>
              <a:t>Empirické studie ukazují na pozitivní vztah mezi mzdou a pracovním rizikem</a:t>
            </a:r>
            <a:endParaRPr 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1" dirty="0">
                <a:cs typeface="Times New Roman" panose="02020603050405020304" pitchFamily="18" charset="0"/>
              </a:rPr>
              <a:t>Hodnota statistického života </a:t>
            </a:r>
            <a:r>
              <a:rPr lang="cs-CZ" altLang="cs-CZ" dirty="0" smtClean="0">
                <a:cs typeface="Times New Roman" panose="02020603050405020304" pitchFamily="18" charset="0"/>
              </a:rPr>
              <a:t>je </a:t>
            </a:r>
            <a:r>
              <a:rPr lang="cs-CZ" altLang="cs-CZ" dirty="0">
                <a:cs typeface="Times New Roman" panose="02020603050405020304" pitchFamily="18" charset="0"/>
              </a:rPr>
              <a:t>množství peněz, které jsou pracovníci ochotni společně zaplatit, aby se očekávaný počet úmrtí </a:t>
            </a:r>
            <a:r>
              <a:rPr lang="cs-CZ" altLang="cs-CZ" dirty="0" smtClean="0">
                <a:cs typeface="Times New Roman" panose="02020603050405020304" pitchFamily="18" charset="0"/>
              </a:rPr>
              <a:t>v práci v </a:t>
            </a:r>
            <a:r>
              <a:rPr lang="cs-CZ" altLang="cs-CZ" dirty="0">
                <a:cs typeface="Times New Roman" panose="02020603050405020304" pitchFamily="18" charset="0"/>
              </a:rPr>
              <a:t>daném roce snížil o jednotku. </a:t>
            </a:r>
            <a:endParaRPr 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anose="02020603050405020304" pitchFamily="18" charset="0"/>
              </a:rPr>
              <a:t>Empirické odhady hodnoty života jsou nejednoznačné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cs typeface="Times New Roman" panose="02020603050405020304" pitchFamily="18" charset="0"/>
              </a:rPr>
              <a:t>Konzenzu</a:t>
            </a:r>
            <a:r>
              <a:rPr lang="cs-CZ" dirty="0" err="1" smtClean="0">
                <a:cs typeface="Times New Roman" panose="02020603050405020304" pitchFamily="18" charset="0"/>
              </a:rPr>
              <a:t>ální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odhad</a:t>
            </a:r>
            <a:r>
              <a:rPr lang="en-US" dirty="0" smtClean="0">
                <a:cs typeface="Times New Roman" panose="02020603050405020304" pitchFamily="18" charset="0"/>
              </a:rPr>
              <a:t>”</a:t>
            </a:r>
            <a:r>
              <a:rPr lang="cs-CZ" dirty="0" smtClean="0">
                <a:cs typeface="Times New Roman" panose="02020603050405020304" pitchFamily="18" charset="0"/>
              </a:rPr>
              <a:t> je zhruba 7.6 milionů dolarů (USA 2007)</a:t>
            </a:r>
            <a:endParaRPr 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4294967295"/>
          </p:nvPr>
        </p:nvSpPr>
        <p:spPr>
          <a:xfrm>
            <a:off x="31845" y="2209800"/>
            <a:ext cx="9144000" cy="4191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Výpočet statistické hodnoty života</a:t>
            </a:r>
            <a:r>
              <a:rPr lang="en-US" dirty="0" smtClean="0"/>
              <a:t> (</a:t>
            </a:r>
            <a:r>
              <a:rPr lang="en-US" dirty="0" err="1" smtClean="0"/>
              <a:t>VoL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w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cs-CZ" dirty="0" smtClean="0"/>
              <a:t>roční výdělek ve firmě</a:t>
            </a:r>
            <a:r>
              <a:rPr lang="en-US" dirty="0" smtClean="0"/>
              <a:t> X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 = </a:t>
            </a:r>
            <a:r>
              <a:rPr lang="cs-CZ" dirty="0"/>
              <a:t>roční výdělek ve firmě</a:t>
            </a:r>
            <a:r>
              <a:rPr lang="en-US" dirty="0" smtClean="0"/>
              <a:t> 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Pravděpodobnosti úmrtí ve f</a:t>
            </a:r>
            <a:r>
              <a:rPr lang="en-US" dirty="0" err="1" smtClean="0"/>
              <a:t>irm</a:t>
            </a:r>
            <a:r>
              <a:rPr lang="cs-CZ" dirty="0" err="1" smtClean="0"/>
              <a:t>ách</a:t>
            </a:r>
            <a:r>
              <a:rPr lang="en-US" dirty="0" smtClean="0"/>
              <a:t> X a Y </a:t>
            </a:r>
            <a:r>
              <a:rPr lang="cs-CZ" dirty="0" smtClean="0"/>
              <a:t>jsou rovny</a:t>
            </a:r>
            <a:r>
              <a:rPr lang="en-US" dirty="0" smtClean="0"/>
              <a:t>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x</a:t>
            </a:r>
            <a:r>
              <a:rPr lang="en-US" dirty="0" smtClean="0"/>
              <a:t> a</a:t>
            </a:r>
            <a:r>
              <a:rPr lang="cs-CZ" dirty="0" smtClean="0"/>
              <a:t>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y</a:t>
            </a:r>
            <a:r>
              <a:rPr lang="en-US" dirty="0" smtClean="0"/>
              <a:t>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</a:t>
            </a:r>
            <a:r>
              <a:rPr lang="en-US" dirty="0" smtClean="0"/>
              <a:t> X </a:t>
            </a:r>
            <a:r>
              <a:rPr lang="cs-CZ" dirty="0" smtClean="0"/>
              <a:t>je bezpečná práce</a:t>
            </a:r>
            <a:r>
              <a:rPr lang="en-US" dirty="0" smtClean="0"/>
              <a:t> a Y </a:t>
            </a:r>
            <a:r>
              <a:rPr lang="cs-CZ" dirty="0" smtClean="0"/>
              <a:t>riziková práce</a:t>
            </a:r>
            <a:r>
              <a:rPr lang="en-US" dirty="0" smtClean="0"/>
              <a:t>, </a:t>
            </a:r>
            <a:r>
              <a:rPr lang="cs-CZ" dirty="0" smtClean="0"/>
              <a:t>pak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400" dirty="0" err="1" smtClean="0"/>
              <a:t>VoL</a:t>
            </a:r>
            <a:r>
              <a:rPr lang="en-US" sz="2400" dirty="0" smtClean="0"/>
              <a:t> = (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–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) / (</a:t>
            </a:r>
            <a:r>
              <a:rPr lang="en-US" sz="2400" dirty="0" err="1" smtClean="0"/>
              <a:t>ρ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– </a:t>
            </a:r>
            <a:r>
              <a:rPr lang="en-US" sz="2400" dirty="0" err="1" smtClean="0"/>
              <a:t>ρ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)</a:t>
            </a:r>
          </a:p>
          <a:p>
            <a:pPr>
              <a:spcBef>
                <a:spcPts val="1200"/>
              </a:spcBef>
            </a:pPr>
            <a:endParaRPr lang="en-US" sz="3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845" y="685800"/>
            <a:ext cx="9144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4000" kern="0" dirty="0" smtClean="0"/>
              <a:t>Aplikace</a:t>
            </a:r>
            <a:r>
              <a:rPr lang="en-US" altLang="cs-CZ" sz="4000" kern="0" dirty="0" smtClean="0"/>
              <a:t>: </a:t>
            </a:r>
            <a:r>
              <a:rPr lang="cs-CZ" altLang="cs-CZ" sz="4000" kern="0" dirty="0" smtClean="0"/>
              <a:t>Jaká je cena lidského života</a:t>
            </a:r>
            <a:r>
              <a:rPr lang="en-US" altLang="cs-CZ" sz="4000" kern="0" dirty="0" smtClean="0"/>
              <a:t>?</a:t>
            </a:r>
            <a:endParaRPr lang="en-US" sz="40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4294967295"/>
          </p:nvPr>
        </p:nvSpPr>
        <p:spPr>
          <a:xfrm>
            <a:off x="31845" y="1447801"/>
            <a:ext cx="9175845" cy="4876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Ashenfelter</a:t>
            </a:r>
            <a:r>
              <a:rPr lang="cs-CZ" dirty="0" smtClean="0"/>
              <a:t> a </a:t>
            </a:r>
            <a:r>
              <a:rPr lang="cs-CZ" dirty="0" err="1" smtClean="0"/>
              <a:t>Greenstone</a:t>
            </a:r>
            <a:r>
              <a:rPr lang="cs-CZ" dirty="0" smtClean="0"/>
              <a:t> (JPE, 2004)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roce 1987 federální vláda v USA dala jednotlivým státům možnost zvýšit maximální povolenou rychlost na mezistátních silnicích z 55 </a:t>
            </a:r>
            <a:r>
              <a:rPr lang="cs-CZ" dirty="0" err="1" smtClean="0"/>
              <a:t>mph</a:t>
            </a:r>
            <a:r>
              <a:rPr lang="cs-CZ" dirty="0" smtClean="0"/>
              <a:t> na 65 </a:t>
            </a:r>
            <a:r>
              <a:rPr lang="cs-CZ" dirty="0" err="1" smtClean="0"/>
              <a:t>mph</a:t>
            </a:r>
            <a:r>
              <a:rPr lang="cs-CZ" dirty="0" smtClean="0"/>
              <a:t>.</a:t>
            </a:r>
            <a:endParaRPr lang="cs-CZ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38 států USA toho využilo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Toto zvýšení zvedlo počet smrtelných nehod o 35 </a:t>
            </a:r>
            <a:r>
              <a:rPr lang="en-US" dirty="0" smtClean="0"/>
              <a:t>% a </a:t>
            </a:r>
            <a:r>
              <a:rPr lang="en-US" dirty="0" err="1" smtClean="0"/>
              <a:t>sn</a:t>
            </a:r>
            <a:r>
              <a:rPr lang="cs-CZ" dirty="0" err="1" smtClean="0"/>
              <a:t>ížilo</a:t>
            </a:r>
            <a:r>
              <a:rPr lang="cs-CZ" dirty="0" smtClean="0"/>
              <a:t> průměrný čas na ujetí jedné míle o 4 </a:t>
            </a:r>
            <a:r>
              <a:rPr lang="en-US" dirty="0" smtClean="0"/>
              <a:t>%</a:t>
            </a:r>
            <a:r>
              <a:rPr lang="cs-CZ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Každá smrtelná nehoda </a:t>
            </a:r>
            <a:r>
              <a:rPr lang="en-US" sz="2000" dirty="0" smtClean="0"/>
              <a:t>“</a:t>
            </a:r>
            <a:r>
              <a:rPr lang="cs-CZ" sz="2000" dirty="0" smtClean="0"/>
              <a:t>ušetřila“</a:t>
            </a:r>
            <a:r>
              <a:rPr lang="en-US" sz="2000" dirty="0" smtClean="0"/>
              <a:t> </a:t>
            </a:r>
            <a:r>
              <a:rPr lang="cs-CZ" sz="2000" dirty="0" smtClean="0"/>
              <a:t>125 000 hodin jízdy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Pokud bychom hodinu času ohodnotili průměrnou mzdou, pak to implikuje cenu lidského života ve výši 1,5 miliónu dolarů </a:t>
            </a: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3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845" y="68580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4000" kern="0" dirty="0" smtClean="0"/>
              <a:t>Cena života na mezistátních silnicích</a:t>
            </a:r>
            <a:endParaRPr lang="en-US" sz="40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2236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1274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>
                <a:cs typeface="Times New Roman" pitchFamily="18" charset="0"/>
              </a:rPr>
              <a:t>Dopad vládní regulace v oblasti bezpečnosti práce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350452" y="2212181"/>
            <a:ext cx="4289425" cy="4267200"/>
            <a:chOff x="2910" y="1764"/>
            <a:chExt cx="5706" cy="4861"/>
          </a:xfrm>
        </p:grpSpPr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363" y="1764"/>
              <a:ext cx="343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5682" y="1764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797" y="3131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5187" y="3535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4040" y="4576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231" y="2690"/>
              <a:ext cx="1385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Hedonic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ká funkce mzdy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6775" y="2278"/>
              <a:ext cx="28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3701" y="2667"/>
              <a:ext cx="2865" cy="2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Arc 40"/>
            <p:cNvSpPr>
              <a:spLocks/>
            </p:cNvSpPr>
            <p:nvPr/>
          </p:nvSpPr>
          <p:spPr bwMode="auto">
            <a:xfrm flipV="1">
              <a:off x="4676" y="2124"/>
              <a:ext cx="1193" cy="2076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19 h 21600"/>
                <a:gd name="T4" fmla="*/ 0 w 21600"/>
                <a:gd name="T5" fmla="*/ 1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Arc 41"/>
            <p:cNvSpPr>
              <a:spLocks/>
            </p:cNvSpPr>
            <p:nvPr/>
          </p:nvSpPr>
          <p:spPr bwMode="auto">
            <a:xfrm flipV="1">
              <a:off x="3668" y="2046"/>
              <a:ext cx="2665" cy="2975"/>
            </a:xfrm>
            <a:custGeom>
              <a:avLst/>
              <a:gdLst>
                <a:gd name="T0" fmla="*/ 0 w 21600"/>
                <a:gd name="T1" fmla="*/ 0 h 21600"/>
                <a:gd name="T2" fmla="*/ 41 w 21600"/>
                <a:gd name="T3" fmla="*/ 56 h 21600"/>
                <a:gd name="T4" fmla="*/ 0 w 21600"/>
                <a:gd name="T5" fmla="*/ 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Arc 42"/>
            <p:cNvSpPr>
              <a:spLocks/>
            </p:cNvSpPr>
            <p:nvPr/>
          </p:nvSpPr>
          <p:spPr bwMode="auto">
            <a:xfrm flipH="1">
              <a:off x="4754" y="3365"/>
              <a:ext cx="1859" cy="2075"/>
            </a:xfrm>
            <a:custGeom>
              <a:avLst/>
              <a:gdLst>
                <a:gd name="T0" fmla="*/ 0 w 21600"/>
                <a:gd name="T1" fmla="*/ 0 h 21600"/>
                <a:gd name="T2" fmla="*/ 14 w 21600"/>
                <a:gd name="T3" fmla="*/ 19 h 21600"/>
                <a:gd name="T4" fmla="*/ 0 w 21600"/>
                <a:gd name="T5" fmla="*/ 1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Arc 43"/>
            <p:cNvSpPr>
              <a:spLocks/>
            </p:cNvSpPr>
            <p:nvPr/>
          </p:nvSpPr>
          <p:spPr bwMode="auto">
            <a:xfrm flipH="1">
              <a:off x="4242" y="2480"/>
              <a:ext cx="2448" cy="2835"/>
            </a:xfrm>
            <a:custGeom>
              <a:avLst/>
              <a:gdLst>
                <a:gd name="T0" fmla="*/ 0 w 21600"/>
                <a:gd name="T1" fmla="*/ 0 h 21600"/>
                <a:gd name="T2" fmla="*/ 31 w 21600"/>
                <a:gd name="T3" fmla="*/ 49 h 21600"/>
                <a:gd name="T4" fmla="*/ 0 w 21600"/>
                <a:gd name="T5" fmla="*/ 4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>
              <a:off x="6472" y="2962"/>
              <a:ext cx="8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49" name="Group 45"/>
            <p:cNvGrpSpPr>
              <a:grpSpLocks/>
            </p:cNvGrpSpPr>
            <p:nvPr/>
          </p:nvGrpSpPr>
          <p:grpSpPr bwMode="auto">
            <a:xfrm>
              <a:off x="2910" y="1914"/>
              <a:ext cx="5306" cy="4711"/>
              <a:chOff x="2910" y="1914"/>
              <a:chExt cx="5306" cy="4711"/>
            </a:xfrm>
          </p:grpSpPr>
          <p:sp>
            <p:nvSpPr>
              <p:cNvPr id="50" name="Line 46"/>
              <p:cNvSpPr>
                <a:spLocks noChangeShapeType="1"/>
              </p:cNvSpPr>
              <p:nvPr/>
            </p:nvSpPr>
            <p:spPr bwMode="auto">
              <a:xfrm>
                <a:off x="3276" y="2355"/>
                <a:ext cx="1" cy="36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>
                <a:off x="3276" y="6023"/>
                <a:ext cx="425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2910" y="3705"/>
                <a:ext cx="389" cy="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</a:t>
                </a:r>
                <a:r>
                  <a:rPr kumimoji="0" lang="en-US" altLang="cs-CZ" sz="1400" b="0" i="1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*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2982" y="1914"/>
                <a:ext cx="729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6059" y="6134"/>
                <a:ext cx="2157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Pr</a:t>
                </a: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avděpodobnost zranění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2997" y="4732"/>
                <a:ext cx="28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sym typeface="Symbol" pitchFamily="18" charset="2"/>
                  </a:rPr>
                  <a:t></a:t>
                </a: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5249" y="6021"/>
                <a:ext cx="37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</a:rPr>
                  <a:t>r</a:t>
                </a:r>
                <a:r>
                  <a:rPr kumimoji="0" lang="en-US" altLang="cs-CZ" sz="14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*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53"/>
              <p:cNvSpPr>
                <a:spLocks noChangeShapeType="1"/>
              </p:cNvSpPr>
              <p:nvPr/>
            </p:nvSpPr>
            <p:spPr bwMode="auto">
              <a:xfrm flipH="1">
                <a:off x="3283" y="4934"/>
                <a:ext cx="99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>
                <a:off x="4289" y="4918"/>
                <a:ext cx="1" cy="11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flipH="1">
                <a:off x="3283" y="3894"/>
                <a:ext cx="196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>
                <a:off x="5357" y="3940"/>
                <a:ext cx="1" cy="20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1" name="Oval 58"/>
              <p:cNvSpPr>
                <a:spLocks noChangeArrowheads="1"/>
              </p:cNvSpPr>
              <p:nvPr/>
            </p:nvSpPr>
            <p:spPr bwMode="auto">
              <a:xfrm>
                <a:off x="5288" y="3839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2" name="Oval 59"/>
              <p:cNvSpPr>
                <a:spLocks noChangeArrowheads="1"/>
              </p:cNvSpPr>
              <p:nvPr/>
            </p:nvSpPr>
            <p:spPr bwMode="auto">
              <a:xfrm>
                <a:off x="4220" y="4896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953000" y="2109383"/>
            <a:ext cx="388620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maximalizuje užitek tím, že si zvolí práci v bodě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,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která mu přináší mzdu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* a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pravděpodobnost zranění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ρ*.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Vláda zakáže firmám nabízet pracovní místa s pravděpodobností zranění vyšší než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</a:t>
            </a:r>
            <a:r>
              <a:rPr lang="en-US" altLang="cs-CZ" sz="2000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což posune firmu i pracovníka do bodu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Výsledkem je, že pracovník dostává nižší mzdu </a:t>
            </a:r>
            <a:r>
              <a:rPr lang="cs-CZ" altLang="cs-CZ" sz="2000" i="1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w</a:t>
            </a:r>
            <a:r>
              <a:rPr lang="en-US" altLang="cs-CZ" sz="2000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a jeho užitek klesne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z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U*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na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U</a:t>
            </a:r>
            <a:r>
              <a:rPr lang="en-US" altLang="cs-CZ" sz="2000" i="1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;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a firmě klesá zisk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z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*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na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cs-CZ" sz="2000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r>
              <a:rPr lang="en-US" altLang="cs-CZ" sz="24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1339501" y="5923267"/>
            <a:ext cx="279647" cy="34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r</a:t>
            </a:r>
            <a:r>
              <a:rPr lang="cs-CZ" altLang="cs-CZ" sz="1400" kern="0" baseline="30000" dirty="0" smtClean="0">
                <a:solidFill>
                  <a:srgbClr val="000000"/>
                </a:solidFill>
              </a:rPr>
              <a:t>-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altLang="cs-CZ" sz="4800" dirty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964" y="1981200"/>
            <a:ext cx="89154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Koncept kompenzujících mzdových rozdílů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Trh rizikových prací</a:t>
            </a:r>
          </a:p>
          <a:p>
            <a:pPr>
              <a:spcBef>
                <a:spcPts val="1200"/>
              </a:spcBef>
            </a:pPr>
            <a:r>
              <a:rPr lang="cs-CZ" altLang="cs-CZ" dirty="0" err="1"/>
              <a:t>Hedonická</a:t>
            </a:r>
            <a:r>
              <a:rPr lang="cs-CZ" altLang="cs-CZ" dirty="0"/>
              <a:t> funkce mzdy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Jaká je cena lidského života?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Důsledky vládních regulací v oblasti bezpečnosti </a:t>
            </a:r>
            <a:r>
              <a:rPr lang="cs-CZ" altLang="cs-CZ" dirty="0" smtClean="0"/>
              <a:t>práce</a:t>
            </a:r>
          </a:p>
          <a:p>
            <a:pPr>
              <a:spcBef>
                <a:spcPts val="1200"/>
              </a:spcBef>
            </a:pPr>
            <a:r>
              <a:rPr lang="cs-CZ" dirty="0"/>
              <a:t>Zdravotní benefity a kompenzující rozdíly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/>
              <a:t>Dočasné propuštění z práce a kompenzující </a:t>
            </a:r>
            <a:r>
              <a:rPr lang="cs-CZ" altLang="cs-CZ" dirty="0" smtClean="0"/>
              <a:t>rozdíly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HIV a kompenzující rozdíly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2" y="838200"/>
            <a:ext cx="9144000" cy="950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>
                <a:cs typeface="Times New Roman" pitchFamily="18" charset="0"/>
              </a:rPr>
              <a:t>Dopad vládní regulace v oblasti bezpečnosti práce pokud pracovník podceňuje riziko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481013" y="2433110"/>
            <a:ext cx="4454525" cy="4049712"/>
            <a:chOff x="2954" y="2190"/>
            <a:chExt cx="6241" cy="4645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5960" y="2463"/>
              <a:ext cx="343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3276" y="2639"/>
              <a:ext cx="1" cy="3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297" y="6336"/>
              <a:ext cx="42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Arc 8"/>
            <p:cNvSpPr>
              <a:spLocks/>
            </p:cNvSpPr>
            <p:nvPr/>
          </p:nvSpPr>
          <p:spPr bwMode="auto">
            <a:xfrm flipV="1">
              <a:off x="3681" y="2835"/>
              <a:ext cx="2339" cy="1723"/>
            </a:xfrm>
            <a:custGeom>
              <a:avLst/>
              <a:gdLst>
                <a:gd name="T0" fmla="*/ 0 w 21600"/>
                <a:gd name="T1" fmla="*/ 0 h 21600"/>
                <a:gd name="T2" fmla="*/ 27 w 21600"/>
                <a:gd name="T3" fmla="*/ 11 h 21600"/>
                <a:gd name="T4" fmla="*/ 0 w 21600"/>
                <a:gd name="T5" fmla="*/ 1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Arc 9"/>
            <p:cNvSpPr>
              <a:spLocks/>
            </p:cNvSpPr>
            <p:nvPr/>
          </p:nvSpPr>
          <p:spPr bwMode="auto">
            <a:xfrm flipV="1">
              <a:off x="3360" y="2821"/>
              <a:ext cx="3095" cy="2185"/>
            </a:xfrm>
            <a:custGeom>
              <a:avLst/>
              <a:gdLst>
                <a:gd name="T0" fmla="*/ 0 w 21600"/>
                <a:gd name="T1" fmla="*/ 0 h 21600"/>
                <a:gd name="T2" fmla="*/ 63 w 21600"/>
                <a:gd name="T3" fmla="*/ 22 h 21600"/>
                <a:gd name="T4" fmla="*/ 0 w 21600"/>
                <a:gd name="T5" fmla="*/ 2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V="1">
              <a:off x="3430" y="3227"/>
              <a:ext cx="3627" cy="18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5451" y="2190"/>
              <a:ext cx="40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6482" y="2479"/>
              <a:ext cx="409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6141" y="6300"/>
              <a:ext cx="301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7612" y="3185"/>
              <a:ext cx="1583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Hedonic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ká funkce mzdy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954" y="2252"/>
              <a:ext cx="729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6633" y="6466"/>
              <a:ext cx="1770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avděpodobnost zranění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Arc 17"/>
            <p:cNvSpPr>
              <a:spLocks/>
            </p:cNvSpPr>
            <p:nvPr/>
          </p:nvSpPr>
          <p:spPr bwMode="auto">
            <a:xfrm flipV="1">
              <a:off x="3654" y="2554"/>
              <a:ext cx="1905" cy="1345"/>
            </a:xfrm>
            <a:custGeom>
              <a:avLst/>
              <a:gdLst>
                <a:gd name="T0" fmla="*/ 0 w 21600"/>
                <a:gd name="T1" fmla="*/ 0 h 21600"/>
                <a:gd name="T2" fmla="*/ 1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flipH="1">
              <a:off x="3318" y="3647"/>
              <a:ext cx="295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>
              <a:off x="6230" y="3689"/>
              <a:ext cx="1" cy="26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4746" y="3661"/>
              <a:ext cx="1" cy="26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2974" y="3466"/>
              <a:ext cx="323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 flipH="1">
              <a:off x="6922" y="3459"/>
              <a:ext cx="79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5071" y="6309"/>
              <a:ext cx="28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4593" y="6296"/>
              <a:ext cx="301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val 26"/>
            <p:cNvSpPr>
              <a:spLocks noChangeArrowheads="1"/>
            </p:cNvSpPr>
            <p:nvPr/>
          </p:nvSpPr>
          <p:spPr bwMode="auto">
            <a:xfrm>
              <a:off x="4700" y="3607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6171" y="359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>
              <a:off x="5041" y="418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5165678" y="2136419"/>
            <a:ext cx="3352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pobírá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*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nesprávně se domnívá, že pravděpodobnost zranění je pouze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l-GR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ρ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Ve skutečnosti je jeho pravděpodobnost zranění rovna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ρ*.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Vláda může zakázat firmě nabízet pracovní místa s pravděpodobností zranění vyšší než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altLang="cs-CZ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což zlepší situaci neinformovaného pracovníka, jelikož jeho úroveň užitku vzroste z 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U*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20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>
            <a:off x="1990419" y="4220560"/>
            <a:ext cx="15875" cy="18272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3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sz="3600" dirty="0" smtClean="0"/>
              <a:t>Povinné pojištění proti úrazu ohrožuje zdraví pracovníků (</a:t>
            </a:r>
            <a:r>
              <a:rPr lang="cs-CZ" altLang="cs-CZ" sz="3600" dirty="0" err="1" smtClean="0"/>
              <a:t>Ruser</a:t>
            </a:r>
            <a:r>
              <a:rPr lang="cs-CZ" altLang="cs-CZ" sz="3600" dirty="0" smtClean="0"/>
              <a:t>, JLE, 1991 )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981200"/>
            <a:ext cx="89916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 smtClean="0"/>
              <a:t>V USA vláda často požaduje, aby zaměstnavatelé platili svým pracovníkům pojištění proti úrazu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 smtClean="0"/>
              <a:t>Firmy s historií častých úrazů platí větší pojistné a jednotlivé státy se liší velikostí tohoto povinného pojištění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 smtClean="0"/>
              <a:t>Ve státech s velkým povinným pojistným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 smtClean="0"/>
              <a:t>Zaměstnavatelé mají větší motivaci investovat do bezpečného prostředí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 smtClean="0"/>
              <a:t>Zaměstnanci mají menší motivaci chovat se opatrně (morální hazard</a:t>
            </a:r>
            <a:r>
              <a:rPr lang="cs-CZ" altLang="cs-CZ" sz="2000" dirty="0" smtClean="0"/>
              <a:t>)</a:t>
            </a:r>
            <a:endParaRPr lang="cs-CZ" altLang="cs-CZ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sz="3600" dirty="0" smtClean="0"/>
              <a:t>Povinné pojištění proti úrazu ohrožuje zdraví pracovníků (</a:t>
            </a:r>
            <a:r>
              <a:rPr lang="cs-CZ" altLang="cs-CZ" sz="3600" dirty="0" err="1" smtClean="0"/>
              <a:t>Ruser</a:t>
            </a:r>
            <a:r>
              <a:rPr lang="cs-CZ" altLang="cs-CZ" sz="3600" dirty="0" smtClean="0"/>
              <a:t>, JLE, 1991 )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057400"/>
            <a:ext cx="90678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 smtClean="0"/>
              <a:t>Co </a:t>
            </a:r>
            <a:r>
              <a:rPr lang="cs-CZ" altLang="cs-CZ" dirty="0" smtClean="0"/>
              <a:t>se týče počtu úrazů - dva efekty jdoucí proti sobě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 smtClean="0"/>
              <a:t>Převažuje efekt morálního </a:t>
            </a:r>
            <a:r>
              <a:rPr lang="cs-CZ" altLang="cs-CZ" dirty="0" smtClean="0"/>
              <a:t>hazardu.</a:t>
            </a:r>
            <a:endParaRPr lang="cs-CZ" altLang="cs-CZ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 smtClean="0"/>
              <a:t>Zvýšení povinné kompenzace o 50 dolarů za týden zvyšuje pravděpodobnost úrazu o 17 </a:t>
            </a:r>
            <a:r>
              <a:rPr lang="en-US" altLang="cs-CZ" dirty="0" smtClean="0"/>
              <a:t>% u </a:t>
            </a:r>
            <a:r>
              <a:rPr lang="cs-CZ" altLang="cs-CZ" dirty="0" smtClean="0"/>
              <a:t>malých firem a o</a:t>
            </a:r>
            <a:r>
              <a:rPr lang="en-US" altLang="cs-CZ" dirty="0" smtClean="0"/>
              <a:t> </a:t>
            </a:r>
            <a:r>
              <a:rPr lang="cs-CZ" altLang="cs-CZ" dirty="0" smtClean="0"/>
              <a:t>4 </a:t>
            </a:r>
            <a:r>
              <a:rPr lang="en-US" altLang="cs-CZ" dirty="0" smtClean="0"/>
              <a:t>%</a:t>
            </a:r>
            <a:r>
              <a:rPr lang="cs-CZ" altLang="cs-CZ" dirty="0" smtClean="0"/>
              <a:t> u velkých </a:t>
            </a:r>
            <a:r>
              <a:rPr lang="cs-CZ" altLang="cs-CZ" dirty="0" smtClean="0"/>
              <a:t>firem.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313319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68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sz="3600" dirty="0" smtClean="0"/>
              <a:t>Havárie a kompenzující mzdové rozdíly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" y="16002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 smtClean="0"/>
              <a:t>V roce 2011 v Japonsku silné zemětřesení a tsunami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20 000 mrtvých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Největší problémem byla havárie v jaderné elektrárně </a:t>
            </a:r>
            <a:r>
              <a:rPr lang="cs-CZ" altLang="cs-CZ" sz="2000" dirty="0" err="1" smtClean="0"/>
              <a:t>Fukušima</a:t>
            </a:r>
            <a:endParaRPr lang="cs-CZ" altLang="cs-CZ" sz="2000" dirty="0" smtClean="0"/>
          </a:p>
          <a:p>
            <a:pPr>
              <a:spcBef>
                <a:spcPts val="1200"/>
              </a:spcBef>
            </a:pPr>
            <a:r>
              <a:rPr lang="cs-CZ" altLang="cs-CZ" dirty="0" smtClean="0"/>
              <a:t>Záchranáři potřebovali vypumpovat kontaminovanou vodu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Najímali </a:t>
            </a:r>
            <a:r>
              <a:rPr lang="en-US" altLang="cs-CZ" sz="2000" dirty="0" smtClean="0"/>
              <a:t>“</a:t>
            </a:r>
            <a:r>
              <a:rPr lang="cs-CZ" altLang="cs-CZ" sz="2000" dirty="0" smtClean="0"/>
              <a:t>skokany</a:t>
            </a:r>
            <a:r>
              <a:rPr lang="en-US" altLang="cs-CZ" sz="2000" dirty="0" smtClean="0"/>
              <a:t>”</a:t>
            </a:r>
            <a:r>
              <a:rPr lang="cs-CZ" altLang="cs-CZ" sz="2000" dirty="0" smtClean="0"/>
              <a:t>, kteří</a:t>
            </a:r>
            <a:r>
              <a:rPr lang="en-US" altLang="cs-CZ" sz="2000" dirty="0" smtClean="0"/>
              <a:t> by se </a:t>
            </a:r>
            <a:r>
              <a:rPr lang="en-US" altLang="cs-CZ" sz="2000" dirty="0" err="1" smtClean="0"/>
              <a:t>spustil</a:t>
            </a:r>
            <a:r>
              <a:rPr lang="cs-CZ" altLang="cs-CZ" sz="2000" dirty="0"/>
              <a:t>i</a:t>
            </a:r>
            <a:r>
              <a:rPr lang="cs-CZ" altLang="cs-CZ" sz="2000" dirty="0" smtClean="0"/>
              <a:t> s hadicí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dovnit</a:t>
            </a:r>
            <a:r>
              <a:rPr lang="cs-CZ" altLang="cs-CZ" sz="2000" dirty="0" smtClean="0"/>
              <a:t>ř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reaktoru</a:t>
            </a:r>
            <a:r>
              <a:rPr lang="cs-CZ" altLang="cs-CZ" sz="2000" dirty="0" smtClean="0"/>
              <a:t> a pak rychle pryč</a:t>
            </a:r>
            <a:endParaRPr lang="cs-CZ" altLang="cs-CZ" sz="2000" dirty="0"/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Velmi jednoduchý úkon, ale pracovník byl na krátkou dobu vystaven velkému ozáření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Pracovník mohl absolvovat pouze jeden seskok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Platilo se 200 000 jenů (asi 2400 dolarů) za jeden seskok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573578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Kompenzující rozdíly a vlastnosti pracovního místa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cs-CZ" dirty="0" err="1"/>
              <a:t>Dobr</a:t>
            </a:r>
            <a:r>
              <a:rPr lang="cs-CZ" altLang="cs-CZ" dirty="0"/>
              <a:t>é vlastnosti pracovního místa by měly být spojeny s nízkými mzdami a naopak.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000" dirty="0"/>
              <a:t>Empirie: moc se to nepozoruje, s výjimkou rizika </a:t>
            </a:r>
            <a:r>
              <a:rPr lang="cs-CZ" altLang="cs-CZ" sz="2000" dirty="0" smtClean="0"/>
              <a:t>úmrtí</a:t>
            </a:r>
            <a:endParaRPr lang="cs-CZ" altLang="cs-CZ" sz="20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/>
              <a:t>Naše představa o kompenzujících rozdílech je dána našimi preferencemi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000" dirty="0"/>
              <a:t>Může se to lišit od preferencí mezního pracovníka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/>
              <a:t>Odhad kompenzujících rozdílů je validní pouze tehdy, když se nemění ostatní determinanty </a:t>
            </a:r>
            <a:r>
              <a:rPr lang="en-US" altLang="cs-CZ" dirty="0" err="1"/>
              <a:t>mzdov</a:t>
            </a:r>
            <a:r>
              <a:rPr lang="cs-CZ" altLang="cs-CZ" dirty="0" err="1"/>
              <a:t>ého</a:t>
            </a:r>
            <a:r>
              <a:rPr lang="cs-CZ" altLang="cs-CZ" dirty="0"/>
              <a:t> příjmu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000" b="1" dirty="0"/>
              <a:t>Vychýlení dané schopnostmi</a:t>
            </a:r>
            <a:r>
              <a:rPr lang="cs-CZ" altLang="cs-CZ" sz="2000" dirty="0"/>
              <a:t>: schopní pracovníci si budou vybírat pracovní místa s vysokou mzdou i </a:t>
            </a:r>
            <a:r>
              <a:rPr lang="cs-CZ" altLang="cs-CZ" sz="2000" dirty="0" smtClean="0"/>
              <a:t>dobrými </a:t>
            </a:r>
            <a:r>
              <a:rPr lang="cs-CZ" altLang="cs-CZ" sz="2000" dirty="0"/>
              <a:t>vlastnostmi</a:t>
            </a:r>
          </a:p>
        </p:txBody>
      </p:sp>
    </p:spTree>
    <p:extLst>
      <p:ext uri="{BB962C8B-B14F-4D97-AF65-F5344CB8AC3E}">
        <p14:creationId xmlns:p14="http://schemas.microsoft.com/office/powerpoint/2010/main" val="37158307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8899" y="685800"/>
            <a:ext cx="8610600" cy="60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3600" dirty="0" smtClean="0"/>
              <a:t>Zdravotní benefity a kompenzující rozdíly</a:t>
            </a:r>
            <a:endParaRPr lang="en-US" sz="3600" dirty="0"/>
          </a:p>
        </p:txBody>
      </p:sp>
      <p:grpSp>
        <p:nvGrpSpPr>
          <p:cNvPr id="47106" name="Group 54"/>
          <p:cNvGrpSpPr>
            <a:grpSpLocks/>
          </p:cNvGrpSpPr>
          <p:nvPr/>
        </p:nvGrpSpPr>
        <p:grpSpPr bwMode="auto">
          <a:xfrm>
            <a:off x="228600" y="2153976"/>
            <a:ext cx="4156496" cy="4154119"/>
            <a:chOff x="3646" y="2265"/>
            <a:chExt cx="4896" cy="4860"/>
          </a:xfrm>
        </p:grpSpPr>
        <p:sp>
          <p:nvSpPr>
            <p:cNvPr id="47108" name="Line 55"/>
            <p:cNvSpPr>
              <a:spLocks noChangeShapeType="1"/>
            </p:cNvSpPr>
            <p:nvPr/>
          </p:nvSpPr>
          <p:spPr bwMode="auto">
            <a:xfrm flipH="1">
              <a:off x="4836" y="5596"/>
              <a:ext cx="29" cy="10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7109" name="Line 56"/>
            <p:cNvSpPr>
              <a:spLocks noChangeShapeType="1"/>
            </p:cNvSpPr>
            <p:nvPr/>
          </p:nvSpPr>
          <p:spPr bwMode="auto">
            <a:xfrm rot="16200000" flipH="1">
              <a:off x="4455" y="5251"/>
              <a:ext cx="20" cy="7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grpSp>
          <p:nvGrpSpPr>
            <p:cNvPr id="47110" name="Group 57"/>
            <p:cNvGrpSpPr>
              <a:grpSpLocks/>
            </p:cNvGrpSpPr>
            <p:nvPr/>
          </p:nvGrpSpPr>
          <p:grpSpPr bwMode="auto">
            <a:xfrm>
              <a:off x="3646" y="2265"/>
              <a:ext cx="4896" cy="4860"/>
              <a:chOff x="3646" y="2265"/>
              <a:chExt cx="4896" cy="4860"/>
            </a:xfrm>
          </p:grpSpPr>
          <p:sp>
            <p:nvSpPr>
              <p:cNvPr id="47111" name="Line 58"/>
              <p:cNvSpPr>
                <a:spLocks noChangeShapeType="1"/>
              </p:cNvSpPr>
              <p:nvPr/>
            </p:nvSpPr>
            <p:spPr bwMode="auto">
              <a:xfrm>
                <a:off x="4062" y="2689"/>
                <a:ext cx="1" cy="39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47112" name="Group 59"/>
              <p:cNvGrpSpPr>
                <a:grpSpLocks/>
              </p:cNvGrpSpPr>
              <p:nvPr/>
            </p:nvGrpSpPr>
            <p:grpSpPr bwMode="auto">
              <a:xfrm>
                <a:off x="3646" y="2265"/>
                <a:ext cx="4896" cy="4860"/>
                <a:chOff x="3646" y="2265"/>
                <a:chExt cx="4896" cy="4860"/>
              </a:xfrm>
            </p:grpSpPr>
            <p:sp>
              <p:nvSpPr>
                <p:cNvPr id="47113" name="Line 60"/>
                <p:cNvSpPr>
                  <a:spLocks noChangeShapeType="1"/>
                </p:cNvSpPr>
                <p:nvPr/>
              </p:nvSpPr>
              <p:spPr bwMode="auto">
                <a:xfrm>
                  <a:off x="4062" y="6651"/>
                  <a:ext cx="392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4" name="Line 61"/>
                <p:cNvSpPr>
                  <a:spLocks noChangeShapeType="1"/>
                </p:cNvSpPr>
                <p:nvPr/>
              </p:nvSpPr>
              <p:spPr bwMode="auto">
                <a:xfrm>
                  <a:off x="4062" y="3333"/>
                  <a:ext cx="3347" cy="3319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5" name="Arc 62"/>
                <p:cNvSpPr>
                  <a:spLocks/>
                </p:cNvSpPr>
                <p:nvPr/>
              </p:nvSpPr>
              <p:spPr bwMode="auto">
                <a:xfrm flipH="1" flipV="1">
                  <a:off x="4085" y="4359"/>
                  <a:ext cx="2268" cy="1131"/>
                </a:xfrm>
                <a:custGeom>
                  <a:avLst/>
                  <a:gdLst>
                    <a:gd name="T0" fmla="*/ 10 w 19279"/>
                    <a:gd name="T1" fmla="*/ 0 h 20715"/>
                    <a:gd name="T2" fmla="*/ 31 w 19279"/>
                    <a:gd name="T3" fmla="*/ 2 h 20715"/>
                    <a:gd name="T4" fmla="*/ 0 w 19279"/>
                    <a:gd name="T5" fmla="*/ 3 h 20715"/>
                    <a:gd name="T6" fmla="*/ 0 60000 65536"/>
                    <a:gd name="T7" fmla="*/ 0 60000 65536"/>
                    <a:gd name="T8" fmla="*/ 0 60000 65536"/>
                    <a:gd name="T9" fmla="*/ 0 w 19279"/>
                    <a:gd name="T10" fmla="*/ 0 h 20715"/>
                    <a:gd name="T11" fmla="*/ 19279 w 19279"/>
                    <a:gd name="T12" fmla="*/ 20715 h 207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79" h="20715" fill="none" extrusionOk="0">
                      <a:moveTo>
                        <a:pt x="6119" y="0"/>
                      </a:moveTo>
                      <a:cubicBezTo>
                        <a:pt x="11831" y="1687"/>
                        <a:pt x="16593" y="5658"/>
                        <a:pt x="19279" y="10974"/>
                      </a:cubicBezTo>
                    </a:path>
                    <a:path w="19279" h="20715" stroke="0" extrusionOk="0">
                      <a:moveTo>
                        <a:pt x="6119" y="0"/>
                      </a:moveTo>
                      <a:cubicBezTo>
                        <a:pt x="11831" y="1687"/>
                        <a:pt x="16593" y="5658"/>
                        <a:pt x="19279" y="10974"/>
                      </a:cubicBezTo>
                      <a:lnTo>
                        <a:pt x="0" y="20715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6" name="Arc 63"/>
                <p:cNvSpPr>
                  <a:spLocks/>
                </p:cNvSpPr>
                <p:nvPr/>
              </p:nvSpPr>
              <p:spPr bwMode="auto">
                <a:xfrm flipH="1" flipV="1">
                  <a:off x="4962" y="3778"/>
                  <a:ext cx="2784" cy="1380"/>
                </a:xfrm>
                <a:custGeom>
                  <a:avLst/>
                  <a:gdLst>
                    <a:gd name="T0" fmla="*/ 23 w 21600"/>
                    <a:gd name="T1" fmla="*/ 0 h 18837"/>
                    <a:gd name="T2" fmla="*/ 46 w 21600"/>
                    <a:gd name="T3" fmla="*/ 7 h 18837"/>
                    <a:gd name="T4" fmla="*/ 0 w 21600"/>
                    <a:gd name="T5" fmla="*/ 7 h 1883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8837"/>
                    <a:gd name="T11" fmla="*/ 21600 w 21600"/>
                    <a:gd name="T12" fmla="*/ 18837 h 188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8837" fill="none" extrusionOk="0">
                      <a:moveTo>
                        <a:pt x="10570" y="-1"/>
                      </a:moveTo>
                      <a:cubicBezTo>
                        <a:pt x="17382" y="3822"/>
                        <a:pt x="21600" y="11025"/>
                        <a:pt x="21600" y="18837"/>
                      </a:cubicBezTo>
                    </a:path>
                    <a:path w="21600" h="18837" stroke="0" extrusionOk="0">
                      <a:moveTo>
                        <a:pt x="10570" y="-1"/>
                      </a:moveTo>
                      <a:cubicBezTo>
                        <a:pt x="17382" y="3822"/>
                        <a:pt x="21600" y="11025"/>
                        <a:pt x="21600" y="18837"/>
                      </a:cubicBezTo>
                      <a:lnTo>
                        <a:pt x="0" y="18837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7" name="Rectangle 64"/>
                <p:cNvSpPr>
                  <a:spLocks noChangeArrowheads="1"/>
                </p:cNvSpPr>
                <p:nvPr/>
              </p:nvSpPr>
              <p:spPr bwMode="auto">
                <a:xfrm>
                  <a:off x="5649" y="5289"/>
                  <a:ext cx="393" cy="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U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A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18" name="Rectangle 65"/>
                <p:cNvSpPr>
                  <a:spLocks noChangeArrowheads="1"/>
                </p:cNvSpPr>
                <p:nvPr/>
              </p:nvSpPr>
              <p:spPr bwMode="auto">
                <a:xfrm>
                  <a:off x="4976" y="5395"/>
                  <a:ext cx="253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Q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19" name="Rectangle 66"/>
                <p:cNvSpPr>
                  <a:spLocks noChangeArrowheads="1"/>
                </p:cNvSpPr>
                <p:nvPr/>
              </p:nvSpPr>
              <p:spPr bwMode="auto">
                <a:xfrm>
                  <a:off x="4146" y="4588"/>
                  <a:ext cx="253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P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0" name="Rectangle 67"/>
                <p:cNvSpPr>
                  <a:spLocks noChangeArrowheads="1"/>
                </p:cNvSpPr>
                <p:nvPr/>
              </p:nvSpPr>
              <p:spPr bwMode="auto">
                <a:xfrm>
                  <a:off x="4738" y="6686"/>
                  <a:ext cx="371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H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1" name="Rectangle 68"/>
                <p:cNvSpPr>
                  <a:spLocks noChangeArrowheads="1"/>
                </p:cNvSpPr>
                <p:nvPr/>
              </p:nvSpPr>
              <p:spPr bwMode="auto">
                <a:xfrm>
                  <a:off x="6637" y="6732"/>
                  <a:ext cx="1905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Zdravotní benefity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($)</a:t>
                  </a:r>
                </a:p>
              </p:txBody>
            </p:sp>
            <p:sp>
              <p:nvSpPr>
                <p:cNvPr id="47122" name="Rectangle 69"/>
                <p:cNvSpPr>
                  <a:spLocks noChangeArrowheads="1"/>
                </p:cNvSpPr>
                <p:nvPr/>
              </p:nvSpPr>
              <p:spPr bwMode="auto">
                <a:xfrm>
                  <a:off x="3646" y="2265"/>
                  <a:ext cx="858" cy="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Mzda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3" name="Line 70"/>
                <p:cNvSpPr>
                  <a:spLocks noChangeShapeType="1"/>
                </p:cNvSpPr>
                <p:nvPr/>
              </p:nvSpPr>
              <p:spPr bwMode="auto">
                <a:xfrm>
                  <a:off x="4093" y="4899"/>
                  <a:ext cx="1767" cy="1753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24" name="Arc 71"/>
                <p:cNvSpPr>
                  <a:spLocks/>
                </p:cNvSpPr>
                <p:nvPr/>
              </p:nvSpPr>
              <p:spPr bwMode="auto">
                <a:xfrm flipH="1" flipV="1">
                  <a:off x="4451" y="4818"/>
                  <a:ext cx="2784" cy="1266"/>
                </a:xfrm>
                <a:custGeom>
                  <a:avLst/>
                  <a:gdLst>
                    <a:gd name="T0" fmla="*/ 28 w 21600"/>
                    <a:gd name="T1" fmla="*/ 0 h 17293"/>
                    <a:gd name="T2" fmla="*/ 46 w 21600"/>
                    <a:gd name="T3" fmla="*/ 7 h 17293"/>
                    <a:gd name="T4" fmla="*/ 0 w 21600"/>
                    <a:gd name="T5" fmla="*/ 7 h 1729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7293"/>
                    <a:gd name="T11" fmla="*/ 21600 w 21600"/>
                    <a:gd name="T12" fmla="*/ 17293 h 17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7293" fill="none" extrusionOk="0">
                      <a:moveTo>
                        <a:pt x="12942" y="0"/>
                      </a:moveTo>
                      <a:cubicBezTo>
                        <a:pt x="18391" y="4078"/>
                        <a:pt x="21600" y="10486"/>
                        <a:pt x="21600" y="17293"/>
                      </a:cubicBezTo>
                    </a:path>
                    <a:path w="21600" h="17293" stroke="0" extrusionOk="0">
                      <a:moveTo>
                        <a:pt x="12942" y="0"/>
                      </a:moveTo>
                      <a:cubicBezTo>
                        <a:pt x="18391" y="4078"/>
                        <a:pt x="21600" y="10486"/>
                        <a:pt x="21600" y="17293"/>
                      </a:cubicBezTo>
                      <a:lnTo>
                        <a:pt x="0" y="17293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25" name="Rectangle 72"/>
                <p:cNvSpPr>
                  <a:spLocks noChangeArrowheads="1"/>
                </p:cNvSpPr>
                <p:nvPr/>
              </p:nvSpPr>
              <p:spPr bwMode="auto">
                <a:xfrm>
                  <a:off x="5603" y="5786"/>
                  <a:ext cx="393" cy="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U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6" name="Rectangle 73"/>
                <p:cNvSpPr>
                  <a:spLocks noChangeArrowheads="1"/>
                </p:cNvSpPr>
                <p:nvPr/>
              </p:nvSpPr>
              <p:spPr bwMode="auto">
                <a:xfrm>
                  <a:off x="6470" y="4979"/>
                  <a:ext cx="842" cy="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U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B*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7" name="Rectangle 74"/>
                <p:cNvSpPr>
                  <a:spLocks noChangeArrowheads="1"/>
                </p:cNvSpPr>
                <p:nvPr/>
              </p:nvSpPr>
              <p:spPr bwMode="auto">
                <a:xfrm>
                  <a:off x="3701" y="5460"/>
                  <a:ext cx="371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8" name="Rectangle 75"/>
                <p:cNvSpPr>
                  <a:spLocks noChangeArrowheads="1"/>
                </p:cNvSpPr>
                <p:nvPr/>
              </p:nvSpPr>
              <p:spPr bwMode="auto">
                <a:xfrm>
                  <a:off x="3670" y="4669"/>
                  <a:ext cx="371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A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9" name="Rectangle 76"/>
                <p:cNvSpPr>
                  <a:spLocks noChangeArrowheads="1"/>
                </p:cNvSpPr>
                <p:nvPr/>
              </p:nvSpPr>
              <p:spPr bwMode="auto">
                <a:xfrm>
                  <a:off x="5813" y="6140"/>
                  <a:ext cx="1078" cy="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I</a:t>
                  </a:r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o</a:t>
                  </a:r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zisková funkce</a:t>
                  </a:r>
                  <a:r>
                    <a:rPr lang="en-US" sz="1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Symbol" pitchFamily="18" charset="2"/>
                    </a:rPr>
                    <a:t>p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0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30" name="Rectangle 77"/>
                <p:cNvSpPr>
                  <a:spLocks noChangeArrowheads="1"/>
                </p:cNvSpPr>
                <p:nvPr/>
              </p:nvSpPr>
              <p:spPr bwMode="auto">
                <a:xfrm>
                  <a:off x="7358" y="5547"/>
                  <a:ext cx="1098" cy="5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I</a:t>
                  </a:r>
                  <a:r>
                    <a:rPr lang="cs-CZ" sz="1400" dirty="0" err="1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zozisková</a:t>
                  </a:r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funkce</a:t>
                  </a:r>
                  <a:r>
                    <a:rPr lang="en-US" sz="1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Symbol" pitchFamily="18" charset="2"/>
                    </a:rPr>
                    <a:t>p</a:t>
                  </a:r>
                  <a:r>
                    <a:rPr lang="en-US" sz="1400" baseline="300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*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31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7114" y="6014"/>
                  <a:ext cx="249" cy="295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round/>
                  <a:headEnd type="none" w="sm" len="sm"/>
                  <a:tailEnd type="arrow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32" name="Rectangle 79"/>
                <p:cNvSpPr>
                  <a:spLocks noChangeArrowheads="1"/>
                </p:cNvSpPr>
                <p:nvPr/>
              </p:nvSpPr>
              <p:spPr bwMode="auto">
                <a:xfrm>
                  <a:off x="5394" y="4247"/>
                  <a:ext cx="392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Q</a:t>
                  </a:r>
                  <a:r>
                    <a:rPr lang="en-US" sz="1400" baseline="30000">
                      <a:solidFill>
                        <a:schemeClr val="bg1"/>
                      </a:solidFill>
                      <a:latin typeface="Times New Roman" pitchFamily="18" charset="0"/>
                    </a:rPr>
                    <a:t>*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33" name="Oval 80"/>
                <p:cNvSpPr>
                  <a:spLocks noChangeArrowheads="1"/>
                </p:cNvSpPr>
                <p:nvPr/>
              </p:nvSpPr>
              <p:spPr bwMode="auto">
                <a:xfrm>
                  <a:off x="4019" y="4818"/>
                  <a:ext cx="105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134" name="Oval 81"/>
                <p:cNvSpPr>
                  <a:spLocks noChangeArrowheads="1"/>
                </p:cNvSpPr>
                <p:nvPr/>
              </p:nvSpPr>
              <p:spPr bwMode="auto">
                <a:xfrm>
                  <a:off x="5272" y="4523"/>
                  <a:ext cx="105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135" name="Oval 82"/>
                <p:cNvSpPr>
                  <a:spLocks noChangeArrowheads="1"/>
                </p:cNvSpPr>
                <p:nvPr/>
              </p:nvSpPr>
              <p:spPr bwMode="auto">
                <a:xfrm>
                  <a:off x="4808" y="5579"/>
                  <a:ext cx="105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7107" name="Text Box 83"/>
          <p:cNvSpPr txBox="1">
            <a:spLocks noChangeArrowheads="1"/>
          </p:cNvSpPr>
          <p:nvPr/>
        </p:nvSpPr>
        <p:spPr bwMode="auto">
          <a:xfrm>
            <a:off x="4859664" y="1567098"/>
            <a:ext cx="4202446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>
                <a:solidFill>
                  <a:srgbClr val="275093"/>
                </a:solidFill>
              </a:rPr>
              <a:t>Pracovníci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A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en-US" dirty="0" err="1" smtClean="0">
                <a:solidFill>
                  <a:srgbClr val="275093"/>
                </a:solidFill>
              </a:rPr>
              <a:t>a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B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si mohou vybrat různé platové balíčky na </a:t>
            </a:r>
            <a:r>
              <a:rPr lang="cs-CZ" dirty="0" err="1" smtClean="0">
                <a:solidFill>
                  <a:srgbClr val="275093"/>
                </a:solidFill>
              </a:rPr>
              <a:t>izoziskové</a:t>
            </a:r>
            <a:r>
              <a:rPr lang="cs-CZ" dirty="0" smtClean="0">
                <a:solidFill>
                  <a:srgbClr val="275093"/>
                </a:solidFill>
              </a:rPr>
              <a:t> funkci </a:t>
            </a:r>
            <a:r>
              <a:rPr lang="en-US" dirty="0" smtClean="0">
                <a:solidFill>
                  <a:srgbClr val="275093"/>
                </a:solidFill>
                <a:sym typeface="Symbol" pitchFamily="18" charset="2"/>
              </a:rPr>
              <a:t></a:t>
            </a:r>
            <a:r>
              <a:rPr lang="en-US" baseline="-25000" dirty="0">
                <a:solidFill>
                  <a:srgbClr val="275093"/>
                </a:solidFill>
              </a:rPr>
              <a:t>0</a:t>
            </a:r>
            <a:r>
              <a:rPr lang="en-US" dirty="0">
                <a:solidFill>
                  <a:srgbClr val="275093"/>
                </a:solidFill>
              </a:rPr>
              <a:t>. </a:t>
            </a:r>
            <a:r>
              <a:rPr lang="cs-CZ" dirty="0" smtClean="0">
                <a:solidFill>
                  <a:srgbClr val="275093"/>
                </a:solidFill>
              </a:rPr>
              <a:t>Pracovník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A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si vybere balíček s vysokou mzdou </a:t>
            </a:r>
            <a:r>
              <a:rPr lang="en-US" i="1" dirty="0" smtClean="0">
                <a:solidFill>
                  <a:srgbClr val="275093"/>
                </a:solidFill>
              </a:rPr>
              <a:t>w</a:t>
            </a:r>
            <a:r>
              <a:rPr lang="cs-CZ" i="1" baseline="-25000" dirty="0">
                <a:solidFill>
                  <a:srgbClr val="275093"/>
                </a:solidFill>
              </a:rPr>
              <a:t>A</a:t>
            </a:r>
            <a:r>
              <a:rPr lang="cs-CZ" dirty="0" smtClean="0">
                <a:solidFill>
                  <a:srgbClr val="275093"/>
                </a:solidFill>
              </a:rPr>
              <a:t> </a:t>
            </a:r>
            <a:r>
              <a:rPr lang="cs-CZ" dirty="0" err="1" smtClean="0">
                <a:solidFill>
                  <a:srgbClr val="275093"/>
                </a:solidFill>
              </a:rPr>
              <a:t>a</a:t>
            </a:r>
            <a:r>
              <a:rPr lang="cs-CZ" dirty="0" smtClean="0">
                <a:solidFill>
                  <a:srgbClr val="275093"/>
                </a:solidFill>
              </a:rPr>
              <a:t> žádným zdravotním benefitem</a:t>
            </a:r>
            <a:r>
              <a:rPr lang="en-US" dirty="0" smtClean="0">
                <a:solidFill>
                  <a:srgbClr val="275093"/>
                </a:solidFill>
              </a:rPr>
              <a:t>. </a:t>
            </a:r>
            <a:r>
              <a:rPr lang="cs-CZ" dirty="0" smtClean="0">
                <a:solidFill>
                  <a:srgbClr val="275093"/>
                </a:solidFill>
              </a:rPr>
              <a:t>Pracovník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 smtClean="0">
                <a:solidFill>
                  <a:srgbClr val="275093"/>
                </a:solidFill>
              </a:rPr>
              <a:t>B</a:t>
            </a:r>
            <a:r>
              <a:rPr lang="cs-CZ" i="1" dirty="0" smtClean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si vybere balíček s nižší mzdou </a:t>
            </a:r>
            <a:r>
              <a:rPr lang="en-US" i="1" dirty="0" err="1" smtClean="0">
                <a:solidFill>
                  <a:srgbClr val="275093"/>
                </a:solidFill>
              </a:rPr>
              <a:t>w</a:t>
            </a:r>
            <a:r>
              <a:rPr lang="en-US" i="1" baseline="-25000" dirty="0" err="1" smtClean="0">
                <a:solidFill>
                  <a:srgbClr val="275093"/>
                </a:solidFill>
              </a:rPr>
              <a:t>B</a:t>
            </a:r>
            <a:r>
              <a:rPr lang="en-US" dirty="0" smtClean="0">
                <a:solidFill>
                  <a:srgbClr val="275093"/>
                </a:solidFill>
              </a:rPr>
              <a:t> a </a:t>
            </a:r>
            <a:r>
              <a:rPr lang="cs-CZ" dirty="0" smtClean="0">
                <a:solidFill>
                  <a:srgbClr val="275093"/>
                </a:solidFill>
              </a:rPr>
              <a:t>mzdovým benefitem </a:t>
            </a:r>
            <a:r>
              <a:rPr lang="en-US" i="1" dirty="0" smtClean="0">
                <a:solidFill>
                  <a:srgbClr val="275093"/>
                </a:solidFill>
              </a:rPr>
              <a:t>H</a:t>
            </a:r>
            <a:r>
              <a:rPr lang="en-US" i="1" baseline="-25000" dirty="0" smtClean="0">
                <a:solidFill>
                  <a:srgbClr val="275093"/>
                </a:solidFill>
              </a:rPr>
              <a:t>B</a:t>
            </a:r>
            <a:r>
              <a:rPr lang="en-US" dirty="0">
                <a:solidFill>
                  <a:srgbClr val="275093"/>
                </a:solidFill>
              </a:rPr>
              <a:t>. </a:t>
            </a:r>
            <a:r>
              <a:rPr lang="cs-CZ" dirty="0" smtClean="0">
                <a:solidFill>
                  <a:srgbClr val="275093"/>
                </a:solidFill>
              </a:rPr>
              <a:t>Pozorovaná data potom ukazují korektně </a:t>
            </a:r>
            <a:r>
              <a:rPr lang="en-US" dirty="0" smtClean="0">
                <a:solidFill>
                  <a:srgbClr val="275093"/>
                </a:solidFill>
              </a:rPr>
              <a:t>trade-off </a:t>
            </a:r>
            <a:r>
              <a:rPr lang="cs-CZ" dirty="0" smtClean="0">
                <a:solidFill>
                  <a:srgbClr val="275093"/>
                </a:solidFill>
              </a:rPr>
              <a:t>mezi benefity a mzdou.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endParaRPr lang="cs-CZ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dirty="0" smtClean="0">
                <a:solidFill>
                  <a:srgbClr val="275093"/>
                </a:solidFill>
              </a:rPr>
              <a:t>Naproti tomu</a:t>
            </a:r>
            <a:r>
              <a:rPr lang="en-US" dirty="0" smtClean="0">
                <a:solidFill>
                  <a:srgbClr val="275093"/>
                </a:solidFill>
              </a:rPr>
              <a:t>, </a:t>
            </a:r>
            <a:r>
              <a:rPr lang="cs-CZ" dirty="0" smtClean="0">
                <a:solidFill>
                  <a:srgbClr val="275093"/>
                </a:solidFill>
              </a:rPr>
              <a:t>pracovníci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B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en-US" dirty="0" smtClean="0">
                <a:solidFill>
                  <a:srgbClr val="275093"/>
                </a:solidFill>
              </a:rPr>
              <a:t>a </a:t>
            </a:r>
            <a:r>
              <a:rPr lang="en-US" i="1" dirty="0">
                <a:solidFill>
                  <a:srgbClr val="275093"/>
                </a:solidFill>
              </a:rPr>
              <a:t>B*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mají různý výdělkový potenciál, takže jejich platové balíčky leží na různých </a:t>
            </a:r>
            <a:r>
              <a:rPr lang="cs-CZ" dirty="0" err="1" smtClean="0">
                <a:solidFill>
                  <a:srgbClr val="275093"/>
                </a:solidFill>
              </a:rPr>
              <a:t>izoziskových</a:t>
            </a:r>
            <a:r>
              <a:rPr lang="cs-CZ" dirty="0" smtClean="0">
                <a:solidFill>
                  <a:srgbClr val="275093"/>
                </a:solidFill>
              </a:rPr>
              <a:t> křivkách.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Jejich volby pak vytváří pozitivní vztah mezi mzdami a benefity</a:t>
            </a:r>
            <a:r>
              <a:rPr lang="cs-CZ" dirty="0">
                <a:solidFill>
                  <a:srgbClr val="275093"/>
                </a:solidFill>
              </a:rPr>
              <a:t>. Pozorovaná data </a:t>
            </a:r>
            <a:r>
              <a:rPr lang="cs-CZ" dirty="0" smtClean="0">
                <a:solidFill>
                  <a:srgbClr val="275093"/>
                </a:solidFill>
              </a:rPr>
              <a:t>potom neukazují korektně </a:t>
            </a:r>
            <a:r>
              <a:rPr lang="en-US" dirty="0">
                <a:solidFill>
                  <a:srgbClr val="275093"/>
                </a:solidFill>
              </a:rPr>
              <a:t>trade-off </a:t>
            </a:r>
            <a:r>
              <a:rPr lang="cs-CZ" dirty="0">
                <a:solidFill>
                  <a:srgbClr val="275093"/>
                </a:solidFill>
              </a:rPr>
              <a:t>mezi benefity a mzdou</a:t>
            </a:r>
            <a:endParaRPr lang="en-US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610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0"/>
            <a:ext cx="89916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Dočasné propuštění z práce a kompenzující rozdíly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228600" y="2052570"/>
            <a:ext cx="4716989" cy="4373562"/>
            <a:chOff x="3558" y="2092"/>
            <a:chExt cx="5674" cy="5435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3822" y="2444"/>
              <a:ext cx="1" cy="39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3822" y="6406"/>
              <a:ext cx="39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3822" y="3088"/>
              <a:ext cx="3347" cy="331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H="1" flipV="1">
              <a:off x="5543" y="3303"/>
              <a:ext cx="1640" cy="310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Arc 9"/>
            <p:cNvSpPr>
              <a:spLocks/>
            </p:cNvSpPr>
            <p:nvPr/>
          </p:nvSpPr>
          <p:spPr bwMode="auto">
            <a:xfrm flipH="1" flipV="1">
              <a:off x="4997" y="3949"/>
              <a:ext cx="2415" cy="1179"/>
            </a:xfrm>
            <a:custGeom>
              <a:avLst/>
              <a:gdLst>
                <a:gd name="T0" fmla="*/ 0 w 21600"/>
                <a:gd name="T1" fmla="*/ 0 h 21600"/>
                <a:gd name="T2" fmla="*/ 30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Arc 10"/>
            <p:cNvSpPr>
              <a:spLocks/>
            </p:cNvSpPr>
            <p:nvPr/>
          </p:nvSpPr>
          <p:spPr bwMode="auto">
            <a:xfrm flipH="1" flipV="1">
              <a:off x="4413" y="4173"/>
              <a:ext cx="2784" cy="1582"/>
            </a:xfrm>
            <a:custGeom>
              <a:avLst/>
              <a:gdLst>
                <a:gd name="T0" fmla="*/ 0 w 21600"/>
                <a:gd name="T1" fmla="*/ 0 h 21600"/>
                <a:gd name="T2" fmla="*/ 46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292" y="4572"/>
              <a:ext cx="1" cy="18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7294" y="5520"/>
              <a:ext cx="39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7422" y="4926"/>
              <a:ext cx="39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6207" y="5745"/>
              <a:ext cx="253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462" y="4628"/>
              <a:ext cx="253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5362" y="4268"/>
              <a:ext cx="253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6328" y="6434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7056" y="6420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7098" y="7120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6370" y="7134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5194" y="7120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5194" y="6434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3846" y="7031"/>
              <a:ext cx="39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6440" y="6994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 flipV="1">
              <a:off x="5306" y="6994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 flipV="1">
              <a:off x="7168" y="6966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 flipV="1">
              <a:off x="3861" y="6932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3" name="Rectangle 28"/>
            <p:cNvSpPr>
              <a:spLocks noChangeArrowheads="1"/>
            </p:cNvSpPr>
            <p:nvPr/>
          </p:nvSpPr>
          <p:spPr bwMode="auto">
            <a:xfrm>
              <a:off x="7580" y="6420"/>
              <a:ext cx="13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Ho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diny volného času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Rectangle 29"/>
            <p:cNvSpPr>
              <a:spLocks noChangeArrowheads="1"/>
            </p:cNvSpPr>
            <p:nvPr/>
          </p:nvSpPr>
          <p:spPr bwMode="auto">
            <a:xfrm>
              <a:off x="7619" y="7107"/>
              <a:ext cx="1613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Ho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diny práce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3558" y="2092"/>
              <a:ext cx="895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Příjem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4215" y="2641"/>
              <a:ext cx="114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=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Rectangle 32"/>
            <p:cNvSpPr>
              <a:spLocks noChangeArrowheads="1"/>
            </p:cNvSpPr>
            <p:nvPr/>
          </p:nvSpPr>
          <p:spPr bwMode="auto">
            <a:xfrm>
              <a:off x="6165" y="3215"/>
              <a:ext cx="114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=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Line 33"/>
            <p:cNvSpPr>
              <a:spLocks noChangeShapeType="1"/>
            </p:cNvSpPr>
            <p:nvPr/>
          </p:nvSpPr>
          <p:spPr bwMode="auto">
            <a:xfrm flipH="1">
              <a:off x="4119" y="2978"/>
              <a:ext cx="171" cy="26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9" name="Line 34"/>
            <p:cNvSpPr>
              <a:spLocks noChangeShapeType="1"/>
            </p:cNvSpPr>
            <p:nvPr/>
          </p:nvSpPr>
          <p:spPr bwMode="auto">
            <a:xfrm flipH="1">
              <a:off x="5868" y="3490"/>
              <a:ext cx="249" cy="29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35"/>
            <p:cNvSpPr>
              <a:spLocks noChangeShapeType="1"/>
            </p:cNvSpPr>
            <p:nvPr/>
          </p:nvSpPr>
          <p:spPr bwMode="auto">
            <a:xfrm flipH="1">
              <a:off x="6423" y="4996"/>
              <a:ext cx="4" cy="13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Oval 36"/>
            <p:cNvSpPr>
              <a:spLocks noChangeArrowheads="1"/>
            </p:cNvSpPr>
            <p:nvPr/>
          </p:nvSpPr>
          <p:spPr bwMode="auto">
            <a:xfrm>
              <a:off x="6389" y="4974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2" name="Oval 37"/>
            <p:cNvSpPr>
              <a:spLocks noChangeArrowheads="1"/>
            </p:cNvSpPr>
            <p:nvPr/>
          </p:nvSpPr>
          <p:spPr bwMode="auto">
            <a:xfrm>
              <a:off x="6374" y="5642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Oval 38"/>
            <p:cNvSpPr>
              <a:spLocks noChangeArrowheads="1"/>
            </p:cNvSpPr>
            <p:nvPr/>
          </p:nvSpPr>
          <p:spPr bwMode="auto">
            <a:xfrm>
              <a:off x="5244" y="4462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4819799" y="1884861"/>
            <a:ext cx="421945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 bodě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osoba maximalizuje užitek tím, že pracuje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h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ho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din za mzdovou sazbu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dolar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Pracovníkovi je nabídnuto sezónní zaměstnání, ve kterém bude mít stejnou mzdovou sazbu, ale bude pracovat pouze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h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ho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din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by na tom byl v sezónním zaměstnání hůře (jeho užitek by klesl z úrovně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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).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má sezónní práce přilákat nějaké pracovníky, mzdová sazba musí vzrůst aspoň 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tak aby pracovník byl mezi oběma pracovními místy indiferentní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Dočasné propuštění z práce a kompenzující rozdíly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57200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cs-CZ" altLang="cs-CZ" dirty="0"/>
              <a:t>Konkurenční trh poskytuje </a:t>
            </a:r>
            <a:r>
              <a:rPr lang="cs-CZ" altLang="cs-CZ" dirty="0" smtClean="0"/>
              <a:t>kompenzaci </a:t>
            </a:r>
            <a:r>
              <a:rPr lang="cs-CZ" altLang="cs-CZ" dirty="0"/>
              <a:t>za </a:t>
            </a:r>
            <a:r>
              <a:rPr lang="cs-CZ" altLang="cs-CZ" dirty="0" err="1"/>
              <a:t>predikovatelné</a:t>
            </a:r>
            <a:r>
              <a:rPr lang="cs-CZ" altLang="cs-CZ" dirty="0"/>
              <a:t> dočasné </a:t>
            </a:r>
            <a:r>
              <a:rPr lang="cs-CZ" altLang="cs-CZ" dirty="0" smtClean="0"/>
              <a:t>propuštění z práce. 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Zvýšení pravděpodobnosti dočasného propuštění o 5 procentních bodů zvýší mzdu o 1 procento</a:t>
            </a:r>
            <a:endParaRPr lang="cs-CZ" altLang="cs-CZ" sz="2000" dirty="0"/>
          </a:p>
          <a:p>
            <a:pPr lvl="0">
              <a:spcBef>
                <a:spcPts val="1200"/>
              </a:spcBef>
            </a:pPr>
            <a:r>
              <a:rPr lang="cs-CZ" altLang="cs-CZ" dirty="0" smtClean="0"/>
              <a:t>Efekt </a:t>
            </a:r>
            <a:r>
              <a:rPr lang="cs-CZ" altLang="cs-CZ" dirty="0"/>
              <a:t>je </a:t>
            </a:r>
            <a:r>
              <a:rPr lang="cs-CZ" altLang="cs-CZ" dirty="0" smtClean="0"/>
              <a:t>výrazně oslaben při existenci podpory v nezaměstnanosti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V takovém případě zvýšení </a:t>
            </a:r>
            <a:r>
              <a:rPr lang="cs-CZ" altLang="cs-CZ" sz="2000" dirty="0"/>
              <a:t>pravděpodobnosti dočasného propuštění </a:t>
            </a:r>
            <a:r>
              <a:rPr lang="cs-CZ" altLang="cs-CZ" sz="2000" dirty="0" smtClean="0"/>
              <a:t>má zanedbatelný dopad na mzdy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Podpora v nezaměstnanosti (pojištění proti výpadku příjmu) v podstatě nahradila (vytěsnila) pojištění dané tržními kompenzujícími rozdíly </a:t>
            </a:r>
            <a:endParaRPr lang="cs-CZ" altLang="cs-CZ" dirty="0"/>
          </a:p>
          <a:p>
            <a:pPr lvl="1">
              <a:spcBef>
                <a:spcPts val="1200"/>
              </a:spcBef>
            </a:pPr>
            <a:endParaRPr lang="cs-CZ" altLang="cs-CZ" dirty="0">
              <a:latin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1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756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4400" dirty="0"/>
              <a:t>K</a:t>
            </a:r>
            <a:r>
              <a:rPr lang="cs-CZ" altLang="cs-CZ" sz="4400" dirty="0" smtClean="0"/>
              <a:t>ompenzující rozdíly a daň z příjmu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25" y="1600200"/>
            <a:ext cx="9058275" cy="5054600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Podle teorie kompenzujících mzdových rozdílů se celková odměna za práci skládá ze mzdy a </a:t>
            </a:r>
            <a:r>
              <a:rPr lang="cs-CZ" dirty="0" smtClean="0"/>
              <a:t>nepeněžních benefitů</a:t>
            </a:r>
            <a:r>
              <a:rPr lang="cs-CZ" dirty="0"/>
              <a:t>.</a:t>
            </a:r>
            <a:endParaRPr lang="cs-CZ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Různá zaměstnání mohou přinášet stejnou úroveň celkové </a:t>
            </a:r>
            <a:r>
              <a:rPr lang="en-US" sz="2000" dirty="0" smtClean="0"/>
              <a:t>“</a:t>
            </a:r>
            <a:r>
              <a:rPr lang="en-US" sz="2000" dirty="0" err="1" smtClean="0"/>
              <a:t>odm</a:t>
            </a:r>
            <a:r>
              <a:rPr lang="cs-CZ" sz="2000" dirty="0" smtClean="0"/>
              <a:t>ě</a:t>
            </a:r>
            <a:r>
              <a:rPr lang="en-US" sz="2000" dirty="0" err="1" smtClean="0"/>
              <a:t>ny</a:t>
            </a:r>
            <a:r>
              <a:rPr lang="cs-CZ" sz="2000" dirty="0" smtClean="0"/>
              <a:t>“, ale mohou se lišit v tom, jak velkou část celkové odměny dělá mzda.</a:t>
            </a:r>
          </a:p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Daň z příjmu je ovšem uvalována pouze na peněžní příjem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Nemzdové </a:t>
            </a:r>
            <a:r>
              <a:rPr lang="cs-CZ" sz="2000" dirty="0" smtClean="0"/>
              <a:t>charakteristiky (benefity</a:t>
            </a:r>
            <a:r>
              <a:rPr lang="cs-CZ" sz="2000" dirty="0" smtClean="0"/>
              <a:t>) se samozřejmě nedaní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Zvýšení mezní sazby daně z příjmu vytváří motivaci k přesunu do zaměstnání s vyšším podílem nedaněných nemzdových benefitů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Pozoruje se to, viz </a:t>
            </a:r>
            <a:r>
              <a:rPr lang="cs-CZ" sz="2000" dirty="0" err="1" smtClean="0"/>
              <a:t>Powell</a:t>
            </a:r>
            <a:r>
              <a:rPr lang="cs-CZ" sz="2000" dirty="0" smtClean="0"/>
              <a:t> a </a:t>
            </a:r>
            <a:r>
              <a:rPr lang="cs-CZ" sz="2000" dirty="0" err="1" smtClean="0"/>
              <a:t>Shan</a:t>
            </a:r>
            <a:r>
              <a:rPr lang="cs-CZ" sz="2000" dirty="0" smtClean="0"/>
              <a:t> (2012) a </a:t>
            </a:r>
            <a:r>
              <a:rPr lang="cs-CZ" sz="2000" dirty="0" err="1" smtClean="0"/>
              <a:t>Powell</a:t>
            </a:r>
            <a:r>
              <a:rPr lang="cs-CZ" sz="2000" dirty="0" smtClean="0"/>
              <a:t> (2012)</a:t>
            </a:r>
          </a:p>
          <a:p>
            <a:pPr lvl="1">
              <a:spcBef>
                <a:spcPts val="12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3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HIV a kompenzující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Prostitutky provozující nechráněný sex riskují možnost nakažení virem HIV (nejen).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Rao</a:t>
            </a:r>
            <a:r>
              <a:rPr lang="cs-CZ" dirty="0" smtClean="0"/>
              <a:t> a kol. (2003) - prostitutky v Kalkatě (Indie), které nabízí nechráněný sex, vydělávají o 70</a:t>
            </a:r>
            <a:r>
              <a:rPr lang="en-US" dirty="0" smtClean="0"/>
              <a:t> % v</a:t>
            </a:r>
            <a:r>
              <a:rPr lang="cs-CZ" dirty="0" err="1" smtClean="0"/>
              <a:t>íce</a:t>
            </a:r>
            <a:r>
              <a:rPr lang="cs-CZ" dirty="0" smtClean="0"/>
              <a:t> než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cs-CZ" dirty="0" smtClean="0"/>
              <a:t>zbabělejší kolegyně.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Gertler</a:t>
            </a:r>
            <a:r>
              <a:rPr lang="cs-CZ" dirty="0" smtClean="0"/>
              <a:t> a kol. (JPE, 2005) - </a:t>
            </a:r>
            <a:r>
              <a:rPr lang="cs-CZ" dirty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prostitutek</a:t>
            </a:r>
            <a:r>
              <a:rPr lang="cs-CZ" dirty="0" smtClean="0"/>
              <a:t> </a:t>
            </a:r>
            <a:r>
              <a:rPr lang="en-US" dirty="0" smtClean="0"/>
              <a:t>v </a:t>
            </a:r>
            <a:r>
              <a:rPr lang="cs-CZ" dirty="0" smtClean="0"/>
              <a:t>Mexiku je prémie za nechráněný styk 23 </a:t>
            </a:r>
            <a:r>
              <a:rPr lang="en-US" dirty="0" smtClean="0"/>
              <a:t>%</a:t>
            </a:r>
            <a:r>
              <a:rPr lang="cs-CZ" dirty="0" smtClean="0"/>
              <a:t>, a pokud se dá daná pracovnice považovat za přitažlivou, pak je tato prémie až 50 </a:t>
            </a:r>
            <a:r>
              <a:rPr lang="en-US" dirty="0" smtClean="0"/>
              <a:t>%</a:t>
            </a:r>
            <a:r>
              <a:rPr lang="cs-CZ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56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Úvod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cs-CZ" dirty="0"/>
              <a:t>Dokonale konkurenční trh práce vychází z těchto předpokladů: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/>
              <a:t>všichni pracovníci i pracovní místa jsou stejná</a:t>
            </a:r>
          </a:p>
          <a:p>
            <a:pPr lvl="1">
              <a:spcBef>
                <a:spcPts val="1200"/>
              </a:spcBef>
              <a:defRPr/>
            </a:pPr>
            <a:r>
              <a:rPr lang="pl-PL" sz="2000" dirty="0"/>
              <a:t>firmy i pracovníci mají dokonalé informace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/>
              <a:t>existuje volný (nenákladný) vstup na trh</a:t>
            </a:r>
          </a:p>
          <a:p>
            <a:pPr>
              <a:spcBef>
                <a:spcPts val="1200"/>
              </a:spcBef>
              <a:defRPr/>
            </a:pPr>
            <a:r>
              <a:rPr lang="cs-CZ" dirty="0"/>
              <a:t>Potom se na trhu práce ustaví jednotná mzdová sazba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000" dirty="0"/>
              <a:t>je jedno, kdo pracuje </a:t>
            </a:r>
            <a:r>
              <a:rPr lang="cs-CZ" altLang="cs-CZ" sz="2000" dirty="0" smtClean="0"/>
              <a:t>kde</a:t>
            </a: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Trh práce ovšem není charakterizován jednotnou mzdou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000" dirty="0"/>
              <a:t>liší se pracovníci i pracovní místa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/>
              <a:t>nedokonalé informace na straně firem i pracovníků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/>
              <a:t>nenulové náklady mobility</a:t>
            </a:r>
            <a:endParaRPr lang="cs-CZ" altLang="cs-CZ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HIV a kompenzující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err="1" smtClean="0"/>
              <a:t>Zdravotn</a:t>
            </a:r>
            <a:r>
              <a:rPr lang="cs-CZ" dirty="0" smtClean="0"/>
              <a:t>í pracovníci, kteří přichází do styku s nakaženými se mohou sami nakazit.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DeSimone</a:t>
            </a:r>
            <a:r>
              <a:rPr lang="cs-CZ" dirty="0" smtClean="0"/>
              <a:t> a Schumacher (2004) - výzkum v USA, různé oblasti s různou mírou výskytu AIDS.</a:t>
            </a:r>
            <a:r>
              <a:rPr lang="cs-CZ" dirty="0"/>
              <a:t> </a:t>
            </a:r>
            <a:endParaRPr lang="cs-CZ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Zvýšení míry nákazy AIDS</a:t>
            </a:r>
            <a:r>
              <a:rPr lang="en-US" dirty="0" smtClean="0"/>
              <a:t> v </a:t>
            </a:r>
            <a:r>
              <a:rPr lang="en-US" dirty="0" err="1" smtClean="0"/>
              <a:t>dan</a:t>
            </a:r>
            <a:r>
              <a:rPr lang="cs-CZ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cs-CZ" dirty="0" smtClean="0"/>
              <a:t> o 10 </a:t>
            </a:r>
            <a:r>
              <a:rPr lang="en-US" dirty="0" smtClean="0"/>
              <a:t>%</a:t>
            </a:r>
            <a:r>
              <a:rPr lang="cs-CZ" dirty="0" smtClean="0"/>
              <a:t> zvyšuje mzdy zdravotních sester o 1 </a:t>
            </a:r>
            <a:r>
              <a:rPr lang="en-US" dirty="0" smtClean="0"/>
              <a:t>%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4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altLang="cs-CZ" sz="4400" dirty="0"/>
              <a:t>Kompenzující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89916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/>
              <a:t>Dnes budeme zkoumat vliv odlišnosti pracovních míst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/>
              <a:t>Různá pracovní místa se liší </a:t>
            </a:r>
            <a:r>
              <a:rPr lang="cs-CZ" altLang="cs-CZ" dirty="0" smtClean="0"/>
              <a:t>nepeněžními charakteristikami:</a:t>
            </a:r>
            <a:endParaRPr lang="cs-CZ" altLang="cs-CZ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000" dirty="0"/>
              <a:t>bezpečností práce (rizikem úrazu), společenskou prestiží, stresem, zábavností, kulturou pracovního prostředí, jistotou úvazku, dobou dojíždění do práce, </a:t>
            </a:r>
            <a:r>
              <a:rPr lang="cs-CZ" altLang="cs-CZ" sz="2000" dirty="0" smtClean="0"/>
              <a:t>…</a:t>
            </a:r>
            <a:endParaRPr lang="cs-CZ" altLang="cs-CZ" sz="20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cs-CZ" dirty="0"/>
              <a:t>Adam Smith </a:t>
            </a:r>
            <a:r>
              <a:rPr lang="cs-CZ" altLang="cs-CZ" dirty="0"/>
              <a:t>jako první přišel s ideou, že vlastnosti pracovního místa ovlivňují rovnováhu na trhu práce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altLang="cs-CZ" sz="2000" dirty="0"/>
              <a:t>není to mzda, která se vyrovnává mezi pracovními místy, ale spíše </a:t>
            </a:r>
            <a:r>
              <a:rPr lang="en-US" altLang="cs-CZ" sz="2000" dirty="0" smtClean="0"/>
              <a:t>“</a:t>
            </a:r>
            <a:r>
              <a:rPr lang="cs-CZ" altLang="cs-CZ" sz="2000" i="1" dirty="0" err="1" smtClean="0"/>
              <a:t>the</a:t>
            </a:r>
            <a:r>
              <a:rPr lang="cs-CZ" altLang="cs-CZ" sz="2000" i="1" dirty="0" smtClean="0"/>
              <a:t> </a:t>
            </a:r>
            <a:r>
              <a:rPr lang="en-US" altLang="cs-CZ" sz="2000" i="1" dirty="0" smtClean="0"/>
              <a:t>whole </a:t>
            </a:r>
            <a:r>
              <a:rPr lang="en-US" altLang="cs-CZ" sz="2000" i="1" dirty="0"/>
              <a:t>of the advantages and disadvantages</a:t>
            </a:r>
            <a:r>
              <a:rPr lang="en-US" altLang="cs-CZ" sz="2000" dirty="0"/>
              <a:t>” </a:t>
            </a:r>
            <a:r>
              <a:rPr lang="en-US" altLang="cs-CZ" sz="2000" dirty="0" err="1"/>
              <a:t>pracovn</a:t>
            </a:r>
            <a:r>
              <a:rPr lang="cs-CZ" altLang="cs-CZ" sz="2000" dirty="0" err="1"/>
              <a:t>ího</a:t>
            </a:r>
            <a:r>
              <a:rPr lang="cs-CZ" altLang="cs-CZ" sz="2000" dirty="0"/>
              <a:t> místa</a:t>
            </a:r>
            <a:endParaRPr lang="en-US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4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84" y="762000"/>
            <a:ext cx="9144000" cy="762000"/>
          </a:xfrm>
        </p:spPr>
        <p:txBody>
          <a:bodyPr/>
          <a:lstStyle/>
          <a:p>
            <a:r>
              <a:rPr lang="cs-CZ" altLang="cs-CZ" sz="4400" dirty="0"/>
              <a:t>Kompenzující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5" y="18288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1" dirty="0"/>
              <a:t>Kompenzující mzdové rozdíly </a:t>
            </a:r>
            <a:r>
              <a:rPr lang="cs-CZ" altLang="cs-CZ" dirty="0"/>
              <a:t>vznikají jako kompenzace pracovníků za nepeněžní charakteristiky pracovního místa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Rovnovážná mzda u pracovních míst s pozitivními nepeněžními charakteristikami bude </a:t>
            </a:r>
            <a:r>
              <a:rPr lang="cs-CZ" altLang="cs-CZ" sz="2000" dirty="0" err="1"/>
              <a:t>ceteris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paribus</a:t>
            </a:r>
            <a:r>
              <a:rPr lang="cs-CZ" altLang="cs-CZ" sz="2000" dirty="0"/>
              <a:t> nižší a naopak</a:t>
            </a:r>
            <a:r>
              <a:rPr lang="cs-CZ" altLang="cs-CZ" sz="2000" dirty="0" smtClean="0"/>
              <a:t>.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Různí pracovníci mají odlišné preference a firmy nabízejí různé pracovní podmínky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ruší se anonymita </a:t>
            </a:r>
            <a:r>
              <a:rPr lang="cs-CZ" altLang="cs-CZ" sz="2000" dirty="0" smtClean="0"/>
              <a:t>dokonale konkurenčního </a:t>
            </a:r>
            <a:r>
              <a:rPr lang="cs-CZ" altLang="cs-CZ" sz="2000" dirty="0"/>
              <a:t>trhu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určití pracovníci si budou vybírat určitá pracovní místa </a:t>
            </a:r>
            <a:endParaRPr lang="en-US" altLang="cs-CZ" sz="2000" dirty="0"/>
          </a:p>
          <a:p>
            <a:pPr marL="0" indent="0">
              <a:spcBef>
                <a:spcPts val="120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4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191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Trh rizikových prací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Pracovníky zajímá jestli je jejich práce bezpečná nebo </a:t>
            </a:r>
            <a:r>
              <a:rPr lang="cs-CZ" altLang="cs-CZ" dirty="0" smtClean="0"/>
              <a:t>riskantní</a:t>
            </a:r>
          </a:p>
          <a:p>
            <a:pPr>
              <a:spcBef>
                <a:spcPts val="1200"/>
              </a:spcBef>
            </a:pPr>
            <a:r>
              <a:rPr lang="en-US" altLang="cs-CZ" dirty="0" smtClean="0"/>
              <a:t>U</a:t>
            </a:r>
            <a:r>
              <a:rPr lang="cs-CZ" altLang="cs-CZ" dirty="0" err="1"/>
              <a:t>žitek</a:t>
            </a:r>
            <a:r>
              <a:rPr lang="en-US" altLang="cs-CZ" dirty="0"/>
              <a:t> = </a:t>
            </a:r>
            <a:r>
              <a:rPr lang="cs-CZ" altLang="cs-CZ" dirty="0"/>
              <a:t>f</a:t>
            </a:r>
            <a:r>
              <a:rPr lang="en-US" altLang="cs-CZ" i="1" dirty="0" smtClean="0"/>
              <a:t>(</a:t>
            </a:r>
            <a:r>
              <a:rPr lang="cs-CZ" altLang="cs-CZ" i="1" dirty="0" smtClean="0"/>
              <a:t>mzda</a:t>
            </a:r>
            <a:r>
              <a:rPr lang="en-US" altLang="cs-CZ" i="1" dirty="0" smtClean="0"/>
              <a:t>, </a:t>
            </a:r>
            <a:r>
              <a:rPr lang="en-US" altLang="cs-CZ" i="1" dirty="0" err="1"/>
              <a:t>ri</a:t>
            </a:r>
            <a:r>
              <a:rPr lang="cs-CZ" altLang="cs-CZ" i="1" dirty="0" err="1"/>
              <a:t>ziko</a:t>
            </a:r>
            <a:r>
              <a:rPr lang="cs-CZ" altLang="cs-CZ" i="1" dirty="0"/>
              <a:t> zranění v práci</a:t>
            </a:r>
            <a:r>
              <a:rPr lang="en-US" altLang="cs-CZ" dirty="0" smtClean="0"/>
              <a:t>)</a:t>
            </a:r>
            <a:endParaRPr lang="cs-CZ" altLang="cs-CZ" dirty="0" smtClean="0"/>
          </a:p>
          <a:p>
            <a:pPr>
              <a:spcBef>
                <a:spcPts val="1200"/>
              </a:spcBef>
            </a:pPr>
            <a:r>
              <a:rPr lang="en-US" altLang="cs-CZ" dirty="0" err="1" smtClean="0"/>
              <a:t>Indiferen</a:t>
            </a:r>
            <a:r>
              <a:rPr lang="cs-CZ" altLang="cs-CZ" dirty="0"/>
              <a:t>ční křivky ukazují preference pracovníka ohledně mzdy a rizikovosti, obvykle předpokládáme:</a:t>
            </a:r>
          </a:p>
          <a:p>
            <a:pPr lvl="1">
              <a:spcBef>
                <a:spcPts val="1200"/>
              </a:spcBef>
            </a:pPr>
            <a:r>
              <a:rPr lang="cs-CZ" altLang="cs-CZ" sz="2000" i="1" dirty="0" smtClean="0"/>
              <a:t>mzda </a:t>
            </a:r>
            <a:r>
              <a:rPr lang="cs-CZ" altLang="cs-CZ" sz="2000" dirty="0"/>
              <a:t>je žádoucí statek, tj. mezní užitek příjmu je kladný</a:t>
            </a:r>
          </a:p>
          <a:p>
            <a:pPr lvl="1">
              <a:spcBef>
                <a:spcPts val="1200"/>
              </a:spcBef>
            </a:pPr>
            <a:r>
              <a:rPr lang="cs-CZ" altLang="cs-CZ" sz="2000" i="1" dirty="0"/>
              <a:t>riziko zranění v práci </a:t>
            </a:r>
            <a:r>
              <a:rPr lang="cs-CZ" altLang="cs-CZ" sz="2000" dirty="0"/>
              <a:t>je nežádoucí statek, tj. mezní užitek rizika je záporný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Indiferenční křivky budou </a:t>
            </a:r>
            <a:r>
              <a:rPr lang="cs-CZ" altLang="cs-CZ" sz="2000" dirty="0" smtClean="0"/>
              <a:t>rostoucí</a:t>
            </a:r>
          </a:p>
          <a:p>
            <a:pPr>
              <a:spcBef>
                <a:spcPts val="1200"/>
              </a:spcBef>
            </a:pPr>
            <a:r>
              <a:rPr lang="en-US" altLang="cs-CZ" dirty="0" smtClean="0"/>
              <a:t>Firm</a:t>
            </a:r>
            <a:r>
              <a:rPr lang="cs-CZ" altLang="cs-CZ" dirty="0"/>
              <a:t>y mohou nabízet rizikové prostředí, protože pro ně může být relativně levnější platit vyšší mzdy, než zařídit bezpečné prostředí</a:t>
            </a:r>
            <a:endParaRPr lang="en-US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685800"/>
            <a:ext cx="8915400" cy="99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3200" dirty="0" err="1"/>
              <a:t>Indiferen</a:t>
            </a:r>
            <a:r>
              <a:rPr lang="cs-CZ" altLang="cs-CZ" sz="3200" dirty="0"/>
              <a:t>ční křivky mezi mzdou a </a:t>
            </a:r>
            <a:r>
              <a:rPr lang="cs-CZ" altLang="cs-CZ" sz="3200" dirty="0" smtClean="0"/>
              <a:t>pravděpodobností zranění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6" name="Rectangle 9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7" name="Rectangle 9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" name="Group 98"/>
          <p:cNvGrpSpPr>
            <a:grpSpLocks/>
          </p:cNvGrpSpPr>
          <p:nvPr/>
        </p:nvGrpSpPr>
        <p:grpSpPr bwMode="auto">
          <a:xfrm>
            <a:off x="228600" y="2008188"/>
            <a:ext cx="3736975" cy="4078287"/>
            <a:chOff x="2901" y="1691"/>
            <a:chExt cx="5352" cy="5910"/>
          </a:xfrm>
        </p:grpSpPr>
        <p:sp>
          <p:nvSpPr>
            <p:cNvPr id="41" name="Rectangle 99"/>
            <p:cNvSpPr>
              <a:spLocks noChangeArrowheads="1"/>
            </p:cNvSpPr>
            <p:nvPr/>
          </p:nvSpPr>
          <p:spPr bwMode="auto">
            <a:xfrm>
              <a:off x="6596" y="5120"/>
              <a:ext cx="38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U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grpSp>
          <p:nvGrpSpPr>
            <p:cNvPr id="42" name="Group 100"/>
            <p:cNvGrpSpPr>
              <a:grpSpLocks/>
            </p:cNvGrpSpPr>
            <p:nvPr/>
          </p:nvGrpSpPr>
          <p:grpSpPr bwMode="auto">
            <a:xfrm>
              <a:off x="2901" y="1691"/>
              <a:ext cx="5352" cy="5910"/>
              <a:chOff x="2901" y="1691"/>
              <a:chExt cx="5352" cy="5910"/>
            </a:xfrm>
          </p:grpSpPr>
          <p:sp>
            <p:nvSpPr>
              <p:cNvPr id="43" name="Rectangle 101"/>
              <p:cNvSpPr>
                <a:spLocks noChangeArrowheads="1"/>
              </p:cNvSpPr>
              <p:nvPr/>
            </p:nvSpPr>
            <p:spPr bwMode="auto">
              <a:xfrm>
                <a:off x="3469" y="1691"/>
                <a:ext cx="1583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grpSp>
            <p:nvGrpSpPr>
              <p:cNvPr id="44" name="Group 102"/>
              <p:cNvGrpSpPr>
                <a:grpSpLocks/>
              </p:cNvGrpSpPr>
              <p:nvPr/>
            </p:nvGrpSpPr>
            <p:grpSpPr bwMode="auto">
              <a:xfrm>
                <a:off x="2901" y="2135"/>
                <a:ext cx="5352" cy="5466"/>
                <a:chOff x="2901" y="2135"/>
                <a:chExt cx="5352" cy="5466"/>
              </a:xfrm>
            </p:grpSpPr>
            <p:sp>
              <p:nvSpPr>
                <p:cNvPr id="45" name="Rectangle 103"/>
                <p:cNvSpPr>
                  <a:spLocks noChangeArrowheads="1"/>
                </p:cNvSpPr>
                <p:nvPr/>
              </p:nvSpPr>
              <p:spPr bwMode="auto">
                <a:xfrm>
                  <a:off x="6468" y="6840"/>
                  <a:ext cx="211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2700" tIns="12700" rIns="12700" bIns="1270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1</a:t>
                  </a:r>
                </a:p>
              </p:txBody>
            </p:sp>
            <p:sp>
              <p:nvSpPr>
                <p:cNvPr id="46" name="Rectangle 104"/>
                <p:cNvSpPr>
                  <a:spLocks noChangeArrowheads="1"/>
                </p:cNvSpPr>
                <p:nvPr/>
              </p:nvSpPr>
              <p:spPr bwMode="auto">
                <a:xfrm>
                  <a:off x="3958" y="6856"/>
                  <a:ext cx="211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2700" tIns="12700" rIns="12700" bIns="1270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0</a:t>
                  </a:r>
                </a:p>
              </p:txBody>
            </p:sp>
            <p:sp>
              <p:nvSpPr>
                <p:cNvPr id="47" name="Rectangle 105"/>
                <p:cNvSpPr>
                  <a:spLocks noChangeArrowheads="1"/>
                </p:cNvSpPr>
                <p:nvPr/>
              </p:nvSpPr>
              <p:spPr bwMode="auto">
                <a:xfrm>
                  <a:off x="5893" y="7110"/>
                  <a:ext cx="2360" cy="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2700" tIns="12700" rIns="12700" bIns="1270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Pr</a:t>
                  </a:r>
                  <a:r>
                    <a:rPr kumimoji="0" lang="cs-CZ" altLang="cs-CZ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avděpodobnost</a:t>
                  </a:r>
                  <a:r>
                    <a:rPr kumimoji="0" lang="cs-CZ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 zranění</a:t>
                  </a:r>
                  <a:endPara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grpSp>
              <p:nvGrpSpPr>
                <p:cNvPr id="48" name="Group 106"/>
                <p:cNvGrpSpPr>
                  <a:grpSpLocks/>
                </p:cNvGrpSpPr>
                <p:nvPr/>
              </p:nvGrpSpPr>
              <p:grpSpPr bwMode="auto">
                <a:xfrm>
                  <a:off x="2901" y="2135"/>
                  <a:ext cx="4880" cy="4721"/>
                  <a:chOff x="2901" y="2135"/>
                  <a:chExt cx="4880" cy="4721"/>
                </a:xfrm>
              </p:grpSpPr>
              <p:sp>
                <p:nvSpPr>
                  <p:cNvPr id="49" name="Arc 107"/>
                  <p:cNvSpPr>
                    <a:spLocks/>
                  </p:cNvSpPr>
                  <p:nvPr/>
                </p:nvSpPr>
                <p:spPr bwMode="auto">
                  <a:xfrm flipV="1">
                    <a:off x="3417" y="3052"/>
                    <a:ext cx="3108" cy="3052"/>
                  </a:xfrm>
                  <a:custGeom>
                    <a:avLst/>
                    <a:gdLst>
                      <a:gd name="T0" fmla="*/ 14 w 19568"/>
                      <a:gd name="T1" fmla="*/ 0 h 21299"/>
                      <a:gd name="T2" fmla="*/ 78 w 19568"/>
                      <a:gd name="T3" fmla="*/ 36 h 21299"/>
                      <a:gd name="T4" fmla="*/ 0 w 19568"/>
                      <a:gd name="T5" fmla="*/ 63 h 212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568" h="21299" fill="none" extrusionOk="0">
                        <a:moveTo>
                          <a:pt x="3591" y="-1"/>
                        </a:moveTo>
                        <a:cubicBezTo>
                          <a:pt x="10589" y="1179"/>
                          <a:pt x="16562" y="5722"/>
                          <a:pt x="19567" y="12152"/>
                        </a:cubicBezTo>
                      </a:path>
                      <a:path w="19568" h="21299" stroke="0" extrusionOk="0">
                        <a:moveTo>
                          <a:pt x="3591" y="-1"/>
                        </a:moveTo>
                        <a:cubicBezTo>
                          <a:pt x="10589" y="1179"/>
                          <a:pt x="16562" y="5722"/>
                          <a:pt x="19567" y="12152"/>
                        </a:cubicBezTo>
                        <a:lnTo>
                          <a:pt x="0" y="21299"/>
                        </a:lnTo>
                        <a:lnTo>
                          <a:pt x="3591" y="-1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" name="Arc 108"/>
                  <p:cNvSpPr>
                    <a:spLocks/>
                  </p:cNvSpPr>
                  <p:nvPr/>
                </p:nvSpPr>
                <p:spPr bwMode="auto">
                  <a:xfrm flipV="1">
                    <a:off x="3432" y="2198"/>
                    <a:ext cx="3114" cy="3041"/>
                  </a:xfrm>
                  <a:custGeom>
                    <a:avLst/>
                    <a:gdLst>
                      <a:gd name="T0" fmla="*/ 13 w 21237"/>
                      <a:gd name="T1" fmla="*/ 0 h 21223"/>
                      <a:gd name="T2" fmla="*/ 67 w 21237"/>
                      <a:gd name="T3" fmla="*/ 51 h 21223"/>
                      <a:gd name="T4" fmla="*/ 0 w 21237"/>
                      <a:gd name="T5" fmla="*/ 62 h 212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237" h="21223" fill="none" extrusionOk="0">
                        <a:moveTo>
                          <a:pt x="4016" y="-1"/>
                        </a:moveTo>
                        <a:cubicBezTo>
                          <a:pt x="12770" y="1656"/>
                          <a:pt x="19609" y="8518"/>
                          <a:pt x="21236" y="17278"/>
                        </a:cubicBezTo>
                      </a:path>
                      <a:path w="21237" h="21223" stroke="0" extrusionOk="0">
                        <a:moveTo>
                          <a:pt x="4016" y="-1"/>
                        </a:moveTo>
                        <a:cubicBezTo>
                          <a:pt x="12770" y="1656"/>
                          <a:pt x="19609" y="8518"/>
                          <a:pt x="21236" y="17278"/>
                        </a:cubicBezTo>
                        <a:lnTo>
                          <a:pt x="0" y="21223"/>
                        </a:lnTo>
                        <a:lnTo>
                          <a:pt x="4016" y="-1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1" name="Arc 109"/>
                  <p:cNvSpPr>
                    <a:spLocks/>
                  </p:cNvSpPr>
                  <p:nvPr/>
                </p:nvSpPr>
                <p:spPr bwMode="auto">
                  <a:xfrm flipV="1">
                    <a:off x="3912" y="3597"/>
                    <a:ext cx="2654" cy="3094"/>
                  </a:xfrm>
                  <a:custGeom>
                    <a:avLst/>
                    <a:gdLst>
                      <a:gd name="T0" fmla="*/ 2 w 18103"/>
                      <a:gd name="T1" fmla="*/ 0 h 21592"/>
                      <a:gd name="T2" fmla="*/ 57 w 18103"/>
                      <a:gd name="T3" fmla="*/ 29 h 21592"/>
                      <a:gd name="T4" fmla="*/ 0 w 18103"/>
                      <a:gd name="T5" fmla="*/ 63 h 215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103" h="21592" fill="none" extrusionOk="0">
                        <a:moveTo>
                          <a:pt x="599" y="0"/>
                        </a:moveTo>
                        <a:cubicBezTo>
                          <a:pt x="7691" y="197"/>
                          <a:pt x="14233" y="3863"/>
                          <a:pt x="18103" y="9808"/>
                        </a:cubicBezTo>
                      </a:path>
                      <a:path w="18103" h="21592" stroke="0" extrusionOk="0">
                        <a:moveTo>
                          <a:pt x="599" y="0"/>
                        </a:moveTo>
                        <a:cubicBezTo>
                          <a:pt x="7691" y="197"/>
                          <a:pt x="14233" y="3863"/>
                          <a:pt x="18103" y="9808"/>
                        </a:cubicBezTo>
                        <a:lnTo>
                          <a:pt x="0" y="21592"/>
                        </a:lnTo>
                        <a:lnTo>
                          <a:pt x="599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52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2901" y="2135"/>
                    <a:ext cx="4880" cy="4721"/>
                    <a:chOff x="2901" y="2135"/>
                    <a:chExt cx="4880" cy="4721"/>
                  </a:xfrm>
                </p:grpSpPr>
                <p:sp>
                  <p:nvSpPr>
                    <p:cNvPr id="53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5" y="2135"/>
                      <a:ext cx="1" cy="470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4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05" y="6833"/>
                      <a:ext cx="3776" cy="2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5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56" y="2798"/>
                      <a:ext cx="2" cy="40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6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7" y="3993"/>
                      <a:ext cx="37" cy="3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2700" tIns="12700" rIns="12700" bIns="12700">
                      <a:spAutoFit/>
                    </a:bodyPr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57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5" y="3983"/>
                      <a:ext cx="415" cy="4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Q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5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6" y="5743"/>
                      <a:ext cx="337" cy="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P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59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16" y="4107"/>
                      <a:ext cx="384" cy="3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U</a:t>
                      </a:r>
                      <a:r>
                        <a:rPr kumimoji="0" lang="en-US" altLang="cs-CZ" sz="1400" b="0" i="0" u="none" strike="noStrike" kern="0" cap="none" spc="0" normalizeH="0" baseline="-25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0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60" name="Line 1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95" y="4342"/>
                      <a:ext cx="2493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1" name="Line 1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10" y="5275"/>
                      <a:ext cx="2525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2" name="Line 1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10" y="2790"/>
                      <a:ext cx="2525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5" y="5050"/>
                      <a:ext cx="360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64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9" y="2601"/>
                      <a:ext cx="400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65" name="AutoShape 124"/>
                    <p:cNvSpPr>
                      <a:spLocks/>
                    </p:cNvSpPr>
                    <p:nvPr/>
                  </p:nvSpPr>
                  <p:spPr bwMode="auto">
                    <a:xfrm>
                      <a:off x="3406" y="4357"/>
                      <a:ext cx="143" cy="1688"/>
                    </a:xfrm>
                    <a:prstGeom prst="leftBrace">
                      <a:avLst>
                        <a:gd name="adj1" fmla="val 98368"/>
                        <a:gd name="adj2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6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01" y="4969"/>
                      <a:ext cx="398" cy="4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Δ</a:t>
                      </a:r>
                      <a:r>
                        <a:rPr kumimoji="0" lang="cs-CZ" altLang="cs-CZ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w</a:t>
                      </a:r>
                      <a:endParaRPr kumimoji="0" lang="en-US" altLang="cs-CZ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7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96" y="4290"/>
                      <a:ext cx="105" cy="10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8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6045"/>
                      <a:ext cx="105" cy="10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9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76" y="5060"/>
                      <a:ext cx="384" cy="3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sym typeface="Symbol" pitchFamily="18" charset="2"/>
                        </a:rPr>
                        <a:t>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70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6" y="2583"/>
                      <a:ext cx="384" cy="3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U</a:t>
                      </a:r>
                      <a:r>
                        <a:rPr kumimoji="0" lang="en-US" altLang="cs-CZ" sz="1400" b="0" i="0" u="none" strike="noStrike" kern="0" cap="none" spc="0" normalizeH="0" baseline="-25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1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</p:grpSp>
            </p:grpSp>
          </p:grpSp>
        </p:grpSp>
      </p:grpSp>
      <p:graphicFrame>
        <p:nvGraphicFramePr>
          <p:cNvPr id="71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37976"/>
              </p:ext>
            </p:extLst>
          </p:nvPr>
        </p:nvGraphicFramePr>
        <p:xfrm>
          <a:off x="1192213" y="3146425"/>
          <a:ext cx="112712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Rovnice" r:id="rId4" imgW="114151" imgH="215619" progId="Equation.3">
                  <p:embed/>
                </p:oleObj>
              </mc:Choice>
              <mc:Fallback>
                <p:oleObj name="Rovnice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3146425"/>
                        <a:ext cx="112712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733425" y="2636838"/>
            <a:ext cx="2444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en-US" altLang="cs-CZ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754063" y="3713163"/>
            <a:ext cx="2857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763588" y="4346575"/>
            <a:ext cx="2873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747713" y="4900613"/>
            <a:ext cx="3063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6" name="Text Box 130"/>
          <p:cNvSpPr txBox="1">
            <a:spLocks noChangeArrowheads="1"/>
          </p:cNvSpPr>
          <p:nvPr/>
        </p:nvSpPr>
        <p:spPr bwMode="auto">
          <a:xfrm>
            <a:off x="4267200" y="1962642"/>
            <a:ext cx="4343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bude vydělávat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dolar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mít užitek ve výši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pokud si zvolí bezpečnou práci (bod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bude mzda v rizikové práci rovna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pracovník si zvolí bezpečnou práci.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bude mzda v rizikové práci rovna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pracovník si zvolí rizikovou práci.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bude indiferentní, pokud mzda v rizikové práci bude rovna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Rezervační cena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která přesvědčí pracovníka vzít rizikovou práci, je dána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Δ</a:t>
            </a:r>
            <a:r>
              <a:rPr kumimoji="0" lang="en-US" altLang="cs-CZ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=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-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626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>
                <a:cs typeface="Times New Roman" pitchFamily="18" charset="0"/>
              </a:rPr>
              <a:t>Tržní určení kompenzujících rozdílů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1676400"/>
            <a:ext cx="5029200" cy="488761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Nabídková křivka je rostoucí, protože s růstem mzdového rozdílu mezi rizikovou a bezpečnou prací roste počet pracovníků, kteří jsou ochotni vzít rizikovou práci</a:t>
            </a:r>
            <a:r>
              <a:rPr lang="en-US" altLang="cs-CZ" sz="2000" dirty="0" smtClean="0">
                <a:cs typeface="Times New Roman" pitchFamily="18" charset="0"/>
              </a:rPr>
              <a:t>.</a:t>
            </a:r>
            <a:endParaRPr lang="cs-CZ" altLang="cs-CZ" sz="2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Poptávková křivka je klesající. Zajistit bezpečnost na pracovišti je nákladné, proto s </a:t>
            </a:r>
            <a:r>
              <a:rPr lang="cs-CZ" altLang="cs-CZ" sz="2000" dirty="0" smtClean="0">
                <a:cs typeface="Times New Roman" pitchFamily="18" charset="0"/>
              </a:rPr>
              <a:t>poklesem </a:t>
            </a:r>
            <a:r>
              <a:rPr lang="cs-CZ" altLang="cs-CZ" sz="2000" dirty="0">
                <a:cs typeface="Times New Roman" pitchFamily="18" charset="0"/>
              </a:rPr>
              <a:t>mzdového rozdílu mezi rizikovou a bezpečnou prací bude </a:t>
            </a:r>
            <a:r>
              <a:rPr lang="cs-CZ" altLang="cs-CZ" sz="2000" dirty="0" smtClean="0">
                <a:cs typeface="Times New Roman" pitchFamily="18" charset="0"/>
              </a:rPr>
              <a:t>méně </a:t>
            </a:r>
            <a:r>
              <a:rPr lang="cs-CZ" altLang="cs-CZ" sz="2000" dirty="0">
                <a:cs typeface="Times New Roman" pitchFamily="18" charset="0"/>
              </a:rPr>
              <a:t>firem chtít investovat do bezpečného pracovního </a:t>
            </a:r>
            <a:r>
              <a:rPr lang="cs-CZ" altLang="cs-CZ" sz="2000" dirty="0" smtClean="0">
                <a:cs typeface="Times New Roman" pitchFamily="18" charset="0"/>
              </a:rPr>
              <a:t>prostředí a počet poptávaných pracovníků na rizikové práce se tedy zvýší</a:t>
            </a:r>
            <a:r>
              <a:rPr lang="en-US" altLang="cs-CZ" sz="2000" dirty="0" smtClean="0">
                <a:cs typeface="Times New Roman" pitchFamily="18" charset="0"/>
              </a:rPr>
              <a:t>. </a:t>
            </a:r>
            <a:endParaRPr lang="cs-CZ" altLang="cs-CZ" sz="2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Tržně určený kompenzující rozdíl bude vyrovnávat nabízené množství s poptávaným a bude udávat rezervační cenu rizika potřebnou k uplacení </a:t>
            </a:r>
            <a:r>
              <a:rPr lang="cs-CZ" altLang="cs-CZ" sz="2000" b="1" dirty="0">
                <a:cs typeface="Times New Roman" pitchFamily="18" charset="0"/>
              </a:rPr>
              <a:t>posledního</a:t>
            </a:r>
            <a:r>
              <a:rPr lang="cs-CZ" altLang="cs-CZ" sz="2000" dirty="0">
                <a:cs typeface="Times New Roman" pitchFamily="18" charset="0"/>
              </a:rPr>
              <a:t> pracovníka k rizikové práci</a:t>
            </a:r>
            <a:endParaRPr lang="en-US" sz="2000" dirty="0" smtClean="0"/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263377" y="1981200"/>
            <a:ext cx="3552825" cy="4019550"/>
            <a:chOff x="3216" y="1826"/>
            <a:chExt cx="5263" cy="5832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4158" y="2251"/>
              <a:ext cx="1" cy="4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4172" y="6676"/>
              <a:ext cx="39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4158" y="2791"/>
              <a:ext cx="3375" cy="30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158" y="3092"/>
              <a:ext cx="3361" cy="30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4144" y="4464"/>
              <a:ext cx="14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5694" y="4436"/>
              <a:ext cx="1" cy="22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6763" y="6710"/>
              <a:ext cx="1716" cy="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Počet pracovníků v rizikové práci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3313" y="5667"/>
              <a:ext cx="853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5524" y="6694"/>
              <a:ext cx="376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7621" y="2506"/>
              <a:ext cx="435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5655" y="4009"/>
              <a:ext cx="214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7594" y="5862"/>
              <a:ext cx="435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3906" y="1826"/>
              <a:ext cx="787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 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3216" y="4313"/>
              <a:ext cx="965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8392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>
                <a:cs typeface="Times New Roman" pitchFamily="18" charset="0"/>
              </a:rPr>
              <a:t>Tržní rovnováha pokud někteří pracovníci preferují rizikovou práci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Text Box 23"/>
          <p:cNvSpPr txBox="1">
            <a:spLocks noChangeArrowheads="1"/>
          </p:cNvSpPr>
          <p:nvPr/>
        </p:nvSpPr>
        <p:spPr bwMode="auto">
          <a:xfrm>
            <a:off x="4800600" y="2328422"/>
            <a:ext cx="4191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Pokud někteří pracovníci preferují pracovat v rizikové práci (jsou ochotni zaplatit za právo nechat se zranit) a poptávka po takových pracovnících je dostatečně malá, tržní kompenzující rozdíl může být negativní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V bodě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kde se nabízené množství rovná poptávanému, pracovníci v rizikové práci vydělávají méně než pracovníci v bezpečné práci.</a:t>
            </a:r>
            <a:endParaRPr lang="en-US" altLang="cs-CZ" sz="2000" dirty="0">
              <a:solidFill>
                <a:srgbClr val="275093"/>
              </a:solidFill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152400" y="2141957"/>
            <a:ext cx="4365135" cy="4038600"/>
            <a:chOff x="2825" y="2005"/>
            <a:chExt cx="5928" cy="5014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3738" y="2510"/>
              <a:ext cx="1" cy="45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752" y="5338"/>
              <a:ext cx="410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955" y="3493"/>
              <a:ext cx="552" cy="34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3740" y="3725"/>
              <a:ext cx="2811" cy="29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V="1">
              <a:off x="6537" y="3136"/>
              <a:ext cx="1" cy="60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H="1">
              <a:off x="3738" y="6036"/>
              <a:ext cx="64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374" y="2005"/>
              <a:ext cx="995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825" y="5891"/>
              <a:ext cx="908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500" y="5212"/>
              <a:ext cx="211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304" y="4931"/>
              <a:ext cx="365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4452" y="5996"/>
              <a:ext cx="239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6552" y="5226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6958" y="5393"/>
              <a:ext cx="1795" cy="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Počet pracovníků v rizikové práci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6588" y="2954"/>
              <a:ext cx="54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907" y="3190"/>
              <a:ext cx="547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6458" y="5350"/>
              <a:ext cx="263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2825" y="6531"/>
              <a:ext cx="892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</a:t>
              </a:r>
              <a:r>
                <a:rPr kumimoji="0" lang="en-US" altLang="cs-CZ" sz="1400" b="0" i="1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^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MIN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4377" y="5324"/>
              <a:ext cx="0" cy="7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0690&quot;&gt;&lt;/object&gt;&lt;object type=&quot;2&quot; unique_id=&quot;10691&quot;&gt;&lt;object type=&quot;3&quot; unique_id=&quot;10692&quot;&gt;&lt;property id=&quot;20148&quot; value=&quot;5&quot;/&gt;&lt;property id=&quot;20300&quot; value=&quot;Slide 1 - &amp;quot;CHAPTER 5&amp;quot;&quot;/&gt;&lt;property id=&quot;20307&quot; value=&quot;261&quot;/&gt;&lt;/object&gt;&lt;object type=&quot;3&quot; unique_id=&quot;10693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0694&quot;&gt;&lt;property id=&quot;20148&quot; value=&quot;5&quot;/&gt;&lt;property id=&quot;20300&quot; value=&quot;Slide 3 - &amp;quot;The Market for Risky Jobs&amp;quot;&quot;/&gt;&lt;property id=&quot;20307&quot; value=&quot;269&quot;/&gt;&lt;/object&gt;&lt;object type=&quot;3&quot; unique_id=&quot;10695&quot;&gt;&lt;property id=&quot;20148&quot; value=&quot;5&quot;/&gt;&lt;property id=&quot;20300&quot; value=&quot;Slide 4 - &amp;quot;Indifference Curves Relating the Wage and the Probability of Injury&amp;quot;&quot;/&gt;&lt;property id=&quot;20307&quot; value=&quot;268&quot;/&gt;&lt;/object&gt;&lt;object type=&quot;3&quot; unique_id=&quot;10696&quot;&gt;&lt;property id=&quot;20148&quot; value=&quot;5&quot;/&gt;&lt;property id=&quot;20300&quot; value=&quot;Slide 5 - &amp;quot;Determining the Market Compensating Differential &amp;quot;&quot;/&gt;&lt;property id=&quot;20307&quot; value=&quot;270&quot;/&gt;&lt;/object&gt;&lt;object type=&quot;3&quot; unique_id=&quot;10697&quot;&gt;&lt;property id=&quot;20148&quot; value=&quot;5&quot;/&gt;&lt;property id=&quot;20300&quot; value=&quot;Slide 6 - &amp;quot;Market Equilibrium when Some Workers Prefer Risky Jobs&amp;quot;&quot;/&gt;&lt;property id=&quot;20307&quot; value=&quot;271&quot;/&gt;&lt;/object&gt;&lt;object type=&quot;3&quot; unique_id=&quot;10698&quot;&gt;&lt;property id=&quot;20148&quot; value=&quot;5&quot;/&gt;&lt;property id=&quot;20300&quot; value=&quot;Slide 7 - &amp;quot;Hedonic Wage Theory&amp;quot;&quot;/&gt;&lt;property id=&quot;20307&quot; value=&quot;272&quot;/&gt;&lt;/object&gt;&lt;object type=&quot;3&quot; unique_id=&quot;10699&quot;&gt;&lt;property id=&quot;20148&quot; value=&quot;5&quot;/&gt;&lt;property id=&quot;20300&quot; value=&quot;Slide 8 - &amp;quot;Indifference Curves for Three &amp;#x0D;&amp;#x0A;Types of Workers&amp;quot;&quot;/&gt;&lt;property id=&quot;20307&quot; value=&quot;273&quot;/&gt;&lt;/object&gt;&lt;object type=&quot;3&quot; unique_id=&quot;10700&quot;&gt;&lt;property id=&quot;20148&quot; value=&quot;5&quot;/&gt;&lt;property id=&quot;20300&quot; value=&quot;Slide 9 - &amp;quot;Isoprofit Curves&amp;quot;&quot;/&gt;&lt;property id=&quot;20307&quot; value=&quot;274&quot;/&gt;&lt;/object&gt;&lt;object type=&quot;3&quot; unique_id=&quot;10701&quot;&gt;&lt;property id=&quot;20148&quot; value=&quot;5&quot;/&gt;&lt;property id=&quot;20300&quot; value=&quot;Slide 10 - &amp;quot;The Hedonic Wage Function &amp;quot;&quot;/&gt;&lt;property id=&quot;20307&quot; value=&quot;275&quot;/&gt;&lt;/object&gt;&lt;object type=&quot;3&quot; unique_id=&quot;10702&quot;&gt;&lt;property id=&quot;20148&quot; value=&quot;5&quot;/&gt;&lt;property id=&quot;20300&quot; value=&quot;Slide 11 - &amp;quot;Policy Application: How Much is a Life Worth?&amp;quot;&quot;/&gt;&lt;property id=&quot;20307&quot; value=&quot;276&quot;/&gt;&lt;/object&gt;&lt;object type=&quot;3&quot; unique_id=&quot;10703&quot;&gt;&lt;property id=&quot;20148&quot; value=&quot;5&quot;/&gt;&lt;property id=&quot;20300&quot; value=&quot;Slide 12&quot;/&gt;&lt;property id=&quot;20307&quot; value=&quot;284&quot;/&gt;&lt;/object&gt;&lt;object type=&quot;3&quot; unique_id=&quot;10704&quot;&gt;&lt;property id=&quot;20148&quot; value=&quot;5&quot;/&gt;&lt;property id=&quot;20300&quot; value=&quot;Slide 13 - &amp;quot;Policy Application:&amp;#x0D;&amp;#x0A;Safety and Health Regulation&amp;quot;&quot;/&gt;&lt;property id=&quot;20307&quot; value=&quot;277&quot;/&gt;&lt;/object&gt;&lt;object type=&quot;3&quot; unique_id=&quot;10705&quot;&gt;&lt;property id=&quot;20148&quot; value=&quot;5&quot;/&gt;&lt;property id=&quot;20300&quot; value=&quot;Slide 14 - &amp;quot;Impact of OSHA Regulation on Wage, Profits, and Utility&amp;quot;&quot;/&gt;&lt;property id=&quot;20307&quot; value=&quot;278&quot;/&gt;&lt;/object&gt;&lt;object type=&quot;3&quot; unique_id=&quot;10706&quot;&gt;&lt;property id=&quot;20148&quot; value=&quot;5&quot;/&gt;&lt;property id=&quot;20300&quot; value=&quot;Slide 15 - &amp;quot;Impact of OSHA Regulations when Workers Misperceive Risks&amp;quot;&quot;/&gt;&lt;property id=&quot;20307&quot; value=&quot;279&quot;/&gt;&lt;/object&gt;&lt;object type=&quot;3&quot; unique_id=&quot;10707&quot;&gt;&lt;property id=&quot;20148&quot; value=&quot;5&quot;/&gt;&lt;property id=&quot;20300&quot; value=&quot;Slide 16 - &amp;quot;Compensating Differentials and Job Amenities&amp;quot;&quot;/&gt;&lt;property id=&quot;20307&quot; value=&quot;280&quot;/&gt;&lt;/object&gt;&lt;object type=&quot;3&quot; unique_id=&quot;10708&quot;&gt;&lt;property id=&quot;20148&quot; value=&quot;5&quot;/&gt;&lt;property id=&quot;20300&quot; value=&quot;Slide 17 - &amp;quot;Layoffs and Compensating Differentials&amp;quot;&quot;/&gt;&lt;property id=&quot;20307&quot; value=&quot;281&quot;/&gt;&lt;/object&gt;&lt;object type=&quot;3&quot; unique_id=&quot;10709&quot;&gt;&lt;property id=&quot;20148&quot; value=&quot;5&quot;/&gt;&lt;property id=&quot;20300&quot; value=&quot;Slide 18 - &amp;quot;Health Benefits and Compensating Differentials&amp;quot;&quot;/&gt;&lt;property id=&quot;20307&quot; value=&quot;2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2555</Words>
  <Application>Microsoft Office PowerPoint</Application>
  <PresentationFormat>Předvádění na obrazovce (4:3)</PresentationFormat>
  <Paragraphs>287</Paragraphs>
  <Slides>30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2_BORJAS6E</vt:lpstr>
      <vt:lpstr>1_BORJAS6E</vt:lpstr>
      <vt:lpstr>Rovnice</vt:lpstr>
      <vt:lpstr>Kapitola 5</vt:lpstr>
      <vt:lpstr>Co se dnes dozvíte</vt:lpstr>
      <vt:lpstr>Úvod</vt:lpstr>
      <vt:lpstr>Kompenzující mzdové rozdíly</vt:lpstr>
      <vt:lpstr>Kompenzující mzdové rozdíly</vt:lpstr>
      <vt:lpstr>Trh rizikových prací</vt:lpstr>
      <vt:lpstr>Indiferenční křivky mezi mzdou a pravděpodobností zranění</vt:lpstr>
      <vt:lpstr>Tržní určení kompenzujících rozdílů</vt:lpstr>
      <vt:lpstr>Tržní rovnováha pokud někteří pracovníci preferují rizikovou práci</vt:lpstr>
      <vt:lpstr>Hedonická teorie mzdy</vt:lpstr>
      <vt:lpstr>Indiferenční křivky pro tři odlišné druhy pracovníků</vt:lpstr>
      <vt:lpstr>Izoziskové křivky</vt:lpstr>
      <vt:lpstr>Hedonická mzdová funkce</vt:lpstr>
      <vt:lpstr>Self-selekce pracovníků</vt:lpstr>
      <vt:lpstr>Self-selekce pracovníků</vt:lpstr>
      <vt:lpstr>Aplikace: Jaká je cena lidského života?</vt:lpstr>
      <vt:lpstr>Prezentace aplikace PowerPoint</vt:lpstr>
      <vt:lpstr>Prezentace aplikace PowerPoint</vt:lpstr>
      <vt:lpstr>Dopad vládní regulace v oblasti bezpečnosti práce</vt:lpstr>
      <vt:lpstr>Dopad vládní regulace v oblasti bezpečnosti práce pokud pracovník podceňuje riziko</vt:lpstr>
      <vt:lpstr>Povinné pojištění proti úrazu ohrožuje zdraví pracovníků (Ruser, JLE, 1991 )</vt:lpstr>
      <vt:lpstr>Povinné pojištění proti úrazu ohrožuje zdraví pracovníků (Ruser, JLE, 1991 )</vt:lpstr>
      <vt:lpstr>Havárie a kompenzující mzdové rozdíly</vt:lpstr>
      <vt:lpstr>Kompenzující rozdíly a vlastnosti pracovního místa</vt:lpstr>
      <vt:lpstr>Zdravotní benefity a kompenzující rozdíly</vt:lpstr>
      <vt:lpstr>Dočasné propuštění z práce a kompenzující rozdíly</vt:lpstr>
      <vt:lpstr>Dočasné propuštění z práce a kompenzující rozdíly</vt:lpstr>
      <vt:lpstr>Kompenzující rozdíly a daň z příjmu</vt:lpstr>
      <vt:lpstr>HIV a kompenzující rozdíly</vt:lpstr>
      <vt:lpstr>HIV a kompenzující rozdíly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/>
  <cp:lastModifiedBy/>
  <cp:revision>4</cp:revision>
  <dcterms:created xsi:type="dcterms:W3CDTF">2010-02-01T21:33:28Z</dcterms:created>
  <dcterms:modified xsi:type="dcterms:W3CDTF">2018-03-14T12:50:28Z</dcterms:modified>
</cp:coreProperties>
</file>