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  <p:sldMasterId id="2147483693" r:id="rId2"/>
  </p:sldMasterIdLst>
  <p:notesMasterIdLst>
    <p:notesMasterId r:id="rId53"/>
  </p:notesMasterIdLst>
  <p:handoutMasterIdLst>
    <p:handoutMasterId r:id="rId54"/>
  </p:handoutMasterIdLst>
  <p:sldIdLst>
    <p:sldId id="261" r:id="rId3"/>
    <p:sldId id="296" r:id="rId4"/>
    <p:sldId id="267" r:id="rId5"/>
    <p:sldId id="268" r:id="rId6"/>
    <p:sldId id="310" r:id="rId7"/>
    <p:sldId id="308" r:id="rId8"/>
    <p:sldId id="269" r:id="rId9"/>
    <p:sldId id="297" r:id="rId10"/>
    <p:sldId id="298" r:id="rId11"/>
    <p:sldId id="270" r:id="rId12"/>
    <p:sldId id="271" r:id="rId13"/>
    <p:sldId id="299" r:id="rId14"/>
    <p:sldId id="273" r:id="rId15"/>
    <p:sldId id="272" r:id="rId16"/>
    <p:sldId id="300" r:id="rId17"/>
    <p:sldId id="276" r:id="rId18"/>
    <p:sldId id="277" r:id="rId19"/>
    <p:sldId id="274" r:id="rId20"/>
    <p:sldId id="278" r:id="rId21"/>
    <p:sldId id="279" r:id="rId22"/>
    <p:sldId id="306" r:id="rId23"/>
    <p:sldId id="311" r:id="rId24"/>
    <p:sldId id="312" r:id="rId25"/>
    <p:sldId id="313" r:id="rId26"/>
    <p:sldId id="307" r:id="rId27"/>
    <p:sldId id="280" r:id="rId28"/>
    <p:sldId id="314" r:id="rId29"/>
    <p:sldId id="315" r:id="rId30"/>
    <p:sldId id="316" r:id="rId31"/>
    <p:sldId id="317" r:id="rId32"/>
    <p:sldId id="319" r:id="rId33"/>
    <p:sldId id="318" r:id="rId34"/>
    <p:sldId id="320" r:id="rId35"/>
    <p:sldId id="321" r:id="rId36"/>
    <p:sldId id="283" r:id="rId37"/>
    <p:sldId id="301" r:id="rId38"/>
    <p:sldId id="302" r:id="rId39"/>
    <p:sldId id="303" r:id="rId40"/>
    <p:sldId id="285" r:id="rId41"/>
    <p:sldId id="286" r:id="rId42"/>
    <p:sldId id="287" r:id="rId43"/>
    <p:sldId id="288" r:id="rId44"/>
    <p:sldId id="289" r:id="rId45"/>
    <p:sldId id="290" r:id="rId46"/>
    <p:sldId id="304" r:id="rId47"/>
    <p:sldId id="291" r:id="rId48"/>
    <p:sldId id="305" r:id="rId49"/>
    <p:sldId id="292" r:id="rId50"/>
    <p:sldId id="322" r:id="rId51"/>
    <p:sldId id="323" r:id="rId52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 autoAdjust="0"/>
    <p:restoredTop sz="93668" autoAdjust="0"/>
  </p:normalViewPr>
  <p:slideViewPr>
    <p:cSldViewPr>
      <p:cViewPr>
        <p:scale>
          <a:sx n="80" d="100"/>
          <a:sy n="80" d="100"/>
        </p:scale>
        <p:origin x="-1554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private:var:folders:-P:-PA8sTegEnyL0uf2Gsatw++++TM:-Tmp-:Acr697269419040012888.tmp:Insert%20Figure%206-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private:var:folders:-P:-PA8sTegEnyL0uf2Gsatw++++TM:-Tmp-:Acr697269419040012888.tmp:Insert%20Figure%206-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M</a:t>
            </a:r>
            <a:r>
              <a:rPr lang="cs-CZ" dirty="0" err="1" smtClean="0"/>
              <a:t>uži</a:t>
            </a:r>
            <a:endParaRPr lang="en-US" dirty="0"/>
          </a:p>
        </c:rich>
      </c:tx>
      <c:layout>
        <c:manualLayout>
          <c:xMode val="edge"/>
          <c:yMode val="edge"/>
          <c:x val="0.47445255474452502"/>
          <c:y val="3.6290322580645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89986629029861"/>
          <c:y val="0.11652205733898649"/>
          <c:w val="0.66238585153270935"/>
          <c:h val="0.654467494447809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'[Insert Figure 6-8.xlsx]Male Earnings Profiles'!$B$1</c:f>
              <c:strCache>
                <c:ptCount val="1"/>
                <c:pt idx="0">
                  <c:v>wage1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'[Insert Figure 6-8.xlsx]Male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'[Insert Figure 6-8.xlsx]Male Earnings Profiles'!$B$2:$B$44</c:f>
              <c:numCache>
                <c:formatCode>General</c:formatCode>
                <c:ptCount val="43"/>
                <c:pt idx="0">
                  <c:v>191.93478999999999</c:v>
                </c:pt>
                <c:pt idx="1">
                  <c:v>290.39407</c:v>
                </c:pt>
                <c:pt idx="2">
                  <c:v>304.76429000000002</c:v>
                </c:pt>
                <c:pt idx="3">
                  <c:v>303.57430999999963</c:v>
                </c:pt>
                <c:pt idx="4">
                  <c:v>381.76416</c:v>
                </c:pt>
                <c:pt idx="5">
                  <c:v>423.00639999999947</c:v>
                </c:pt>
                <c:pt idx="6">
                  <c:v>371.05939000000001</c:v>
                </c:pt>
                <c:pt idx="7">
                  <c:v>466.51069000000001</c:v>
                </c:pt>
                <c:pt idx="8">
                  <c:v>490.46019999999947</c:v>
                </c:pt>
                <c:pt idx="9">
                  <c:v>453.05968000000064</c:v>
                </c:pt>
                <c:pt idx="10">
                  <c:v>464.04128000000031</c:v>
                </c:pt>
                <c:pt idx="11">
                  <c:v>485.41846999999956</c:v>
                </c:pt>
                <c:pt idx="12">
                  <c:v>554.18981000000053</c:v>
                </c:pt>
                <c:pt idx="13">
                  <c:v>564.50575000000003</c:v>
                </c:pt>
                <c:pt idx="14">
                  <c:v>619.64681999999948</c:v>
                </c:pt>
                <c:pt idx="15">
                  <c:v>456.81116999999909</c:v>
                </c:pt>
                <c:pt idx="16">
                  <c:v>523.20920000000001</c:v>
                </c:pt>
                <c:pt idx="17">
                  <c:v>671.21179000000052</c:v>
                </c:pt>
                <c:pt idx="18">
                  <c:v>523.6318</c:v>
                </c:pt>
                <c:pt idx="19">
                  <c:v>599.37675999999999</c:v>
                </c:pt>
                <c:pt idx="20">
                  <c:v>628.75760999999829</c:v>
                </c:pt>
                <c:pt idx="21">
                  <c:v>540.4550599999983</c:v>
                </c:pt>
                <c:pt idx="22">
                  <c:v>619.10365999999999</c:v>
                </c:pt>
                <c:pt idx="23">
                  <c:v>611.32767999999828</c:v>
                </c:pt>
                <c:pt idx="24">
                  <c:v>542.4307</c:v>
                </c:pt>
                <c:pt idx="25">
                  <c:v>567.57887000000142</c:v>
                </c:pt>
                <c:pt idx="26">
                  <c:v>565.81218999999828</c:v>
                </c:pt>
                <c:pt idx="27">
                  <c:v>555.97755999999947</c:v>
                </c:pt>
                <c:pt idx="28">
                  <c:v>509.75936999999999</c:v>
                </c:pt>
                <c:pt idx="29">
                  <c:v>743.33422999999777</c:v>
                </c:pt>
                <c:pt idx="30">
                  <c:v>621.11811</c:v>
                </c:pt>
                <c:pt idx="31">
                  <c:v>593.50747000000001</c:v>
                </c:pt>
                <c:pt idx="32">
                  <c:v>592.44734999999946</c:v>
                </c:pt>
                <c:pt idx="33">
                  <c:v>524.99428</c:v>
                </c:pt>
                <c:pt idx="34">
                  <c:v>612.32716999999752</c:v>
                </c:pt>
                <c:pt idx="35">
                  <c:v>584.47412999999938</c:v>
                </c:pt>
                <c:pt idx="36">
                  <c:v>573.23365000000001</c:v>
                </c:pt>
                <c:pt idx="37">
                  <c:v>677.20849000000055</c:v>
                </c:pt>
                <c:pt idx="38">
                  <c:v>594.06438000000003</c:v>
                </c:pt>
                <c:pt idx="39">
                  <c:v>589.74377000000106</c:v>
                </c:pt>
                <c:pt idx="40">
                  <c:v>659.93013999999948</c:v>
                </c:pt>
                <c:pt idx="41">
                  <c:v>612.18411000000003</c:v>
                </c:pt>
                <c:pt idx="42">
                  <c:v>623.41440999999998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'[Insert Figure 6-8.xlsx]Male Earnings Profiles'!$C$1</c:f>
              <c:strCache>
                <c:ptCount val="1"/>
                <c:pt idx="0">
                  <c:v>wage2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xVal>
            <c:numRef>
              <c:f>'[Insert Figure 6-8.xlsx]Male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'[Insert Figure 6-8.xlsx]Male Earnings Profiles'!$C$2:$C$44</c:f>
              <c:numCache>
                <c:formatCode>General</c:formatCode>
                <c:ptCount val="43"/>
                <c:pt idx="0">
                  <c:v>#N/A</c:v>
                </c:pt>
                <c:pt idx="1">
                  <c:v>331.23246</c:v>
                </c:pt>
                <c:pt idx="2">
                  <c:v>440.97320999999903</c:v>
                </c:pt>
                <c:pt idx="3">
                  <c:v>413.83121999999923</c:v>
                </c:pt>
                <c:pt idx="4">
                  <c:v>512.85528999999815</c:v>
                </c:pt>
                <c:pt idx="5">
                  <c:v>498.09206999999969</c:v>
                </c:pt>
                <c:pt idx="6">
                  <c:v>612.13097000000005</c:v>
                </c:pt>
                <c:pt idx="7">
                  <c:v>609.57875000000104</c:v>
                </c:pt>
                <c:pt idx="8">
                  <c:v>577.55519999999865</c:v>
                </c:pt>
                <c:pt idx="9">
                  <c:v>753.30296999999882</c:v>
                </c:pt>
                <c:pt idx="10">
                  <c:v>669.64645999999948</c:v>
                </c:pt>
                <c:pt idx="11">
                  <c:v>703.48967000000005</c:v>
                </c:pt>
                <c:pt idx="12">
                  <c:v>655.13781999999946</c:v>
                </c:pt>
                <c:pt idx="13">
                  <c:v>662.19892000000004</c:v>
                </c:pt>
                <c:pt idx="14">
                  <c:v>737.80277000000001</c:v>
                </c:pt>
                <c:pt idx="15">
                  <c:v>738.65825999999947</c:v>
                </c:pt>
                <c:pt idx="16">
                  <c:v>923.33090999999865</c:v>
                </c:pt>
                <c:pt idx="17">
                  <c:v>752.15893000000005</c:v>
                </c:pt>
                <c:pt idx="18">
                  <c:v>813.18921999999998</c:v>
                </c:pt>
                <c:pt idx="19">
                  <c:v>814.48691999999949</c:v>
                </c:pt>
                <c:pt idx="20">
                  <c:v>786.64893000000052</c:v>
                </c:pt>
                <c:pt idx="21">
                  <c:v>795.48709999999949</c:v>
                </c:pt>
                <c:pt idx="22">
                  <c:v>795.57208000000003</c:v>
                </c:pt>
                <c:pt idx="23">
                  <c:v>852.05823999999996</c:v>
                </c:pt>
                <c:pt idx="24">
                  <c:v>762.42944999999997</c:v>
                </c:pt>
                <c:pt idx="25">
                  <c:v>856.49643000000003</c:v>
                </c:pt>
                <c:pt idx="26">
                  <c:v>890.39061999999865</c:v>
                </c:pt>
                <c:pt idx="27">
                  <c:v>852.60937000000104</c:v>
                </c:pt>
                <c:pt idx="28">
                  <c:v>870.07627000000002</c:v>
                </c:pt>
                <c:pt idx="29">
                  <c:v>857.45206999999778</c:v>
                </c:pt>
                <c:pt idx="30">
                  <c:v>866.31509999999946</c:v>
                </c:pt>
                <c:pt idx="31">
                  <c:v>879.23558000000003</c:v>
                </c:pt>
                <c:pt idx="32">
                  <c:v>1004.234</c:v>
                </c:pt>
                <c:pt idx="33">
                  <c:v>893.37276999999938</c:v>
                </c:pt>
                <c:pt idx="34">
                  <c:v>921.59778000000051</c:v>
                </c:pt>
                <c:pt idx="35">
                  <c:v>1000.0248</c:v>
                </c:pt>
                <c:pt idx="36">
                  <c:v>913.01648</c:v>
                </c:pt>
                <c:pt idx="37">
                  <c:v>958.67437000000155</c:v>
                </c:pt>
                <c:pt idx="38">
                  <c:v>968.33281999999815</c:v>
                </c:pt>
                <c:pt idx="39">
                  <c:v>876.23913000000005</c:v>
                </c:pt>
                <c:pt idx="40">
                  <c:v>917.85124999999778</c:v>
                </c:pt>
                <c:pt idx="41">
                  <c:v>856.94839000000002</c:v>
                </c:pt>
                <c:pt idx="42">
                  <c:v>817.99400000000003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'[Insert Figure 6-8.xlsx]Male Earnings Profiles'!$D$1</c:f>
              <c:strCache>
                <c:ptCount val="1"/>
                <c:pt idx="0">
                  <c:v>wage3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'[Insert Figure 6-8.xlsx]Male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'[Insert Figure 6-8.xlsx]Male Earnings Profiles'!$D$2:$D$44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303.52588000000031</c:v>
                </c:pt>
                <c:pt idx="3">
                  <c:v>340.80748000000051</c:v>
                </c:pt>
                <c:pt idx="4">
                  <c:v>398.99633999999821</c:v>
                </c:pt>
                <c:pt idx="5">
                  <c:v>503.17056000000002</c:v>
                </c:pt>
                <c:pt idx="6">
                  <c:v>486.2810899999991</c:v>
                </c:pt>
                <c:pt idx="7">
                  <c:v>678.10630000000003</c:v>
                </c:pt>
                <c:pt idx="8">
                  <c:v>646.74445000000003</c:v>
                </c:pt>
                <c:pt idx="9">
                  <c:v>783.25268999999946</c:v>
                </c:pt>
                <c:pt idx="10">
                  <c:v>764.33479</c:v>
                </c:pt>
                <c:pt idx="11">
                  <c:v>802.3445599999983</c:v>
                </c:pt>
                <c:pt idx="12">
                  <c:v>883.94022999999765</c:v>
                </c:pt>
                <c:pt idx="13">
                  <c:v>844.56404999999938</c:v>
                </c:pt>
                <c:pt idx="14">
                  <c:v>957.88535000000002</c:v>
                </c:pt>
                <c:pt idx="15">
                  <c:v>948.00957000000005</c:v>
                </c:pt>
                <c:pt idx="16">
                  <c:v>931.61959999999999</c:v>
                </c:pt>
                <c:pt idx="17">
                  <c:v>1024.3039999999999</c:v>
                </c:pt>
                <c:pt idx="18">
                  <c:v>1017.6234000000005</c:v>
                </c:pt>
                <c:pt idx="19">
                  <c:v>1062.3936999999999</c:v>
                </c:pt>
                <c:pt idx="20">
                  <c:v>1083.2437</c:v>
                </c:pt>
                <c:pt idx="21">
                  <c:v>1032.3239999999998</c:v>
                </c:pt>
                <c:pt idx="22">
                  <c:v>1034.0446999999999</c:v>
                </c:pt>
                <c:pt idx="23">
                  <c:v>1022.9503</c:v>
                </c:pt>
                <c:pt idx="24">
                  <c:v>991.84804999999938</c:v>
                </c:pt>
                <c:pt idx="25">
                  <c:v>1090.5161000000001</c:v>
                </c:pt>
                <c:pt idx="26">
                  <c:v>1096.3618999999999</c:v>
                </c:pt>
                <c:pt idx="27">
                  <c:v>1031.6210999999998</c:v>
                </c:pt>
                <c:pt idx="28">
                  <c:v>1055.8690999999999</c:v>
                </c:pt>
                <c:pt idx="29">
                  <c:v>1105.0988</c:v>
                </c:pt>
                <c:pt idx="30">
                  <c:v>1218.2378000000001</c:v>
                </c:pt>
                <c:pt idx="31">
                  <c:v>1125.0837999999999</c:v>
                </c:pt>
                <c:pt idx="32">
                  <c:v>1072.0785000000001</c:v>
                </c:pt>
                <c:pt idx="33">
                  <c:v>1102.6302999999998</c:v>
                </c:pt>
                <c:pt idx="34">
                  <c:v>1151.1173999999999</c:v>
                </c:pt>
                <c:pt idx="35">
                  <c:v>1200.029</c:v>
                </c:pt>
                <c:pt idx="36">
                  <c:v>1192.7632999999998</c:v>
                </c:pt>
                <c:pt idx="37">
                  <c:v>1089.0453</c:v>
                </c:pt>
                <c:pt idx="38">
                  <c:v>1243.5409</c:v>
                </c:pt>
                <c:pt idx="39">
                  <c:v>1158.4348</c:v>
                </c:pt>
                <c:pt idx="40">
                  <c:v>1045.6031999999998</c:v>
                </c:pt>
                <c:pt idx="41">
                  <c:v>1113.0669</c:v>
                </c:pt>
                <c:pt idx="42">
                  <c:v>1193.9746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'[Insert Figure 6-8.xlsx]Male Earnings Profiles'!$E$1</c:f>
              <c:strCache>
                <c:ptCount val="1"/>
                <c:pt idx="0">
                  <c:v>wage4</c:v>
                </c:pt>
              </c:strCache>
            </c:strRef>
          </c:tx>
          <c:spPr>
            <a:ln w="25400">
              <a:solidFill>
                <a:srgbClr val="FF8080"/>
              </a:solidFill>
              <a:prstDash val="solid"/>
            </a:ln>
          </c:spPr>
          <c:marker>
            <c:symbol val="none"/>
          </c:marker>
          <c:xVal>
            <c:numRef>
              <c:f>'[Insert Figure 6-8.xlsx]Male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'[Insert Figure 6-8.xlsx]Male Earnings Profiles'!$E$2:$E$44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849.51990000000001</c:v>
                </c:pt>
                <c:pt idx="4">
                  <c:v>695.62366999999938</c:v>
                </c:pt>
                <c:pt idx="5">
                  <c:v>742.62689</c:v>
                </c:pt>
                <c:pt idx="6">
                  <c:v>728.56409999999948</c:v>
                </c:pt>
                <c:pt idx="7">
                  <c:v>948.45312999999908</c:v>
                </c:pt>
                <c:pt idx="8">
                  <c:v>1114.9080000000001</c:v>
                </c:pt>
                <c:pt idx="9">
                  <c:v>928.96272999999894</c:v>
                </c:pt>
                <c:pt idx="10">
                  <c:v>999.10781999999938</c:v>
                </c:pt>
                <c:pt idx="11">
                  <c:v>1284.8191999999999</c:v>
                </c:pt>
                <c:pt idx="12">
                  <c:v>1173.5259000000001</c:v>
                </c:pt>
                <c:pt idx="13">
                  <c:v>1243.7427</c:v>
                </c:pt>
                <c:pt idx="14">
                  <c:v>1483.4422999999999</c:v>
                </c:pt>
                <c:pt idx="15">
                  <c:v>1605.6465000000001</c:v>
                </c:pt>
                <c:pt idx="16">
                  <c:v>1490.712</c:v>
                </c:pt>
                <c:pt idx="17">
                  <c:v>1580.4184</c:v>
                </c:pt>
                <c:pt idx="18">
                  <c:v>1682.0981999999999</c:v>
                </c:pt>
                <c:pt idx="19">
                  <c:v>1638.2387000000001</c:v>
                </c:pt>
                <c:pt idx="20">
                  <c:v>1703.7711999999999</c:v>
                </c:pt>
                <c:pt idx="21">
                  <c:v>1771.0486000000001</c:v>
                </c:pt>
                <c:pt idx="22">
                  <c:v>1900.3646999999999</c:v>
                </c:pt>
                <c:pt idx="23">
                  <c:v>2099.2534000000001</c:v>
                </c:pt>
                <c:pt idx="24">
                  <c:v>2051.7721000000001</c:v>
                </c:pt>
                <c:pt idx="25">
                  <c:v>1895.9992</c:v>
                </c:pt>
                <c:pt idx="26">
                  <c:v>1971.12</c:v>
                </c:pt>
                <c:pt idx="27">
                  <c:v>2251.8141000000037</c:v>
                </c:pt>
                <c:pt idx="28">
                  <c:v>2077.7019999999998</c:v>
                </c:pt>
                <c:pt idx="29">
                  <c:v>1947.7470000000001</c:v>
                </c:pt>
                <c:pt idx="30">
                  <c:v>2129.9325000000022</c:v>
                </c:pt>
                <c:pt idx="31">
                  <c:v>1834.0952</c:v>
                </c:pt>
                <c:pt idx="32">
                  <c:v>2284.0371000000036</c:v>
                </c:pt>
                <c:pt idx="33">
                  <c:v>2041.8598</c:v>
                </c:pt>
                <c:pt idx="34">
                  <c:v>1984.3858</c:v>
                </c:pt>
                <c:pt idx="35">
                  <c:v>1983.7672</c:v>
                </c:pt>
                <c:pt idx="36">
                  <c:v>1964.6471999999999</c:v>
                </c:pt>
                <c:pt idx="37">
                  <c:v>1949.2637</c:v>
                </c:pt>
                <c:pt idx="38">
                  <c:v>1854.6581999999999</c:v>
                </c:pt>
                <c:pt idx="39">
                  <c:v>1977.2159000000001</c:v>
                </c:pt>
                <c:pt idx="40">
                  <c:v>1992.6068</c:v>
                </c:pt>
                <c:pt idx="41">
                  <c:v>1554.2671</c:v>
                </c:pt>
                <c:pt idx="42">
                  <c:v>1781.9589000000001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06304"/>
        <c:axId val="87512576"/>
      </c:scatterChart>
      <c:valAx>
        <c:axId val="87506304"/>
        <c:scaling>
          <c:orientation val="minMax"/>
          <c:max val="60"/>
          <c:min val="18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dirty="0" smtClean="0"/>
                  <a:t>Věk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1058394160583944"/>
              <c:y val="0.8669367538735088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512576"/>
        <c:crosses val="autoZero"/>
        <c:crossBetween val="midCat"/>
        <c:majorUnit val="7"/>
        <c:minorUnit val="7"/>
      </c:valAx>
      <c:valAx>
        <c:axId val="87512576"/>
        <c:scaling>
          <c:orientation val="minMax"/>
          <c:max val="2600"/>
          <c:min val="20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dirty="0" smtClean="0"/>
                  <a:t>Týdenní výdělek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3722627737226287E-2"/>
              <c:y val="0.274193865887732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506304"/>
        <c:crosses val="autoZero"/>
        <c:crossBetween val="midCat"/>
        <c:majorUnit val="300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dirty="0" smtClean="0"/>
              <a:t>Ženy</a:t>
            </a:r>
            <a:endParaRPr lang="en-US" dirty="0"/>
          </a:p>
        </c:rich>
      </c:tx>
      <c:layout>
        <c:manualLayout>
          <c:xMode val="edge"/>
          <c:yMode val="edge"/>
          <c:x val="0.45641107968300088"/>
          <c:y val="2.11620363492299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690836582320415"/>
          <c:y val="8.2312925170068038E-2"/>
          <c:w val="0.66956629207756801"/>
          <c:h val="0.63499625046869146"/>
        </c:manualLayout>
      </c:layout>
      <c:scatterChart>
        <c:scatterStyle val="lineMarker"/>
        <c:varyColors val="0"/>
        <c:ser>
          <c:idx val="0"/>
          <c:order val="0"/>
          <c:tx>
            <c:strRef>
              <c:f>'Female Earnings Profiles'!$B$1</c:f>
              <c:strCache>
                <c:ptCount val="1"/>
                <c:pt idx="0">
                  <c:v>wage1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'Female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'Female Earnings Profiles'!$B$2:$B$44</c:f>
              <c:numCache>
                <c:formatCode>General</c:formatCode>
                <c:ptCount val="43"/>
                <c:pt idx="0">
                  <c:v>145.88116000000022</c:v>
                </c:pt>
                <c:pt idx="1">
                  <c:v>219.36454000000001</c:v>
                </c:pt>
                <c:pt idx="2">
                  <c:v>187.90824000000029</c:v>
                </c:pt>
                <c:pt idx="3">
                  <c:v>243.58447000000001</c:v>
                </c:pt>
                <c:pt idx="4">
                  <c:v>273.37410999999969</c:v>
                </c:pt>
                <c:pt idx="5">
                  <c:v>223.37124000000023</c:v>
                </c:pt>
                <c:pt idx="6">
                  <c:v>339.71657999999917</c:v>
                </c:pt>
                <c:pt idx="7">
                  <c:v>385.95004999999969</c:v>
                </c:pt>
                <c:pt idx="8">
                  <c:v>504.43631999999832</c:v>
                </c:pt>
                <c:pt idx="9">
                  <c:v>347.93915999999916</c:v>
                </c:pt>
                <c:pt idx="10">
                  <c:v>335.63371999999924</c:v>
                </c:pt>
                <c:pt idx="11">
                  <c:v>306.10564000000045</c:v>
                </c:pt>
                <c:pt idx="12">
                  <c:v>335.88891999999936</c:v>
                </c:pt>
                <c:pt idx="13">
                  <c:v>334.87042000000002</c:v>
                </c:pt>
                <c:pt idx="14">
                  <c:v>420.22040999999956</c:v>
                </c:pt>
                <c:pt idx="15">
                  <c:v>336.33044999999993</c:v>
                </c:pt>
                <c:pt idx="16">
                  <c:v>400.63769000000002</c:v>
                </c:pt>
                <c:pt idx="17">
                  <c:v>298.84525000000002</c:v>
                </c:pt>
                <c:pt idx="18">
                  <c:v>311.39992000000001</c:v>
                </c:pt>
                <c:pt idx="19">
                  <c:v>295.71526999999969</c:v>
                </c:pt>
                <c:pt idx="20">
                  <c:v>468.31335999999948</c:v>
                </c:pt>
                <c:pt idx="21">
                  <c:v>498.00988000000052</c:v>
                </c:pt>
                <c:pt idx="22">
                  <c:v>364.54172999999969</c:v>
                </c:pt>
                <c:pt idx="23">
                  <c:v>379.99421999999936</c:v>
                </c:pt>
                <c:pt idx="24">
                  <c:v>499.83478000000002</c:v>
                </c:pt>
                <c:pt idx="25">
                  <c:v>325.46987000000001</c:v>
                </c:pt>
                <c:pt idx="26">
                  <c:v>403.56784000000044</c:v>
                </c:pt>
                <c:pt idx="27">
                  <c:v>344.81144999999964</c:v>
                </c:pt>
                <c:pt idx="28">
                  <c:v>375.02078999999969</c:v>
                </c:pt>
                <c:pt idx="29">
                  <c:v>308.0335199999991</c:v>
                </c:pt>
                <c:pt idx="30">
                  <c:v>315.05576000000002</c:v>
                </c:pt>
                <c:pt idx="31">
                  <c:v>311.04937000000001</c:v>
                </c:pt>
                <c:pt idx="32">
                  <c:v>401.42605999999876</c:v>
                </c:pt>
                <c:pt idx="33">
                  <c:v>387.61858000000001</c:v>
                </c:pt>
                <c:pt idx="34">
                  <c:v>372.10846000000032</c:v>
                </c:pt>
                <c:pt idx="35">
                  <c:v>431.94400999999999</c:v>
                </c:pt>
                <c:pt idx="36">
                  <c:v>432.38831999999917</c:v>
                </c:pt>
                <c:pt idx="37">
                  <c:v>393.60845</c:v>
                </c:pt>
                <c:pt idx="38">
                  <c:v>400.9865799999987</c:v>
                </c:pt>
                <c:pt idx="39">
                  <c:v>362.80892</c:v>
                </c:pt>
                <c:pt idx="40">
                  <c:v>513.29732000000001</c:v>
                </c:pt>
                <c:pt idx="41">
                  <c:v>431.91444000000001</c:v>
                </c:pt>
                <c:pt idx="42">
                  <c:v>475.97344999999956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'Female Earnings Profiles'!$C$1</c:f>
              <c:strCache>
                <c:ptCount val="1"/>
                <c:pt idx="0">
                  <c:v>wage2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xVal>
            <c:numRef>
              <c:f>'Female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'Female Earnings Profiles'!$C$2:$C$44</c:f>
              <c:numCache>
                <c:formatCode>General</c:formatCode>
                <c:ptCount val="43"/>
                <c:pt idx="0">
                  <c:v>#N/A</c:v>
                </c:pt>
                <c:pt idx="1">
                  <c:v>223.84708000000001</c:v>
                </c:pt>
                <c:pt idx="2">
                  <c:v>264.85977000000008</c:v>
                </c:pt>
                <c:pt idx="3">
                  <c:v>292.31374999999969</c:v>
                </c:pt>
                <c:pt idx="4">
                  <c:v>346.88817999999924</c:v>
                </c:pt>
                <c:pt idx="5">
                  <c:v>349.32605999999936</c:v>
                </c:pt>
                <c:pt idx="6">
                  <c:v>394.16365000000002</c:v>
                </c:pt>
                <c:pt idx="7">
                  <c:v>487.83472999999969</c:v>
                </c:pt>
                <c:pt idx="8">
                  <c:v>412.2883499999989</c:v>
                </c:pt>
                <c:pt idx="9">
                  <c:v>452.72958999999969</c:v>
                </c:pt>
                <c:pt idx="10">
                  <c:v>455.44862999999964</c:v>
                </c:pt>
                <c:pt idx="11">
                  <c:v>473.75410999999963</c:v>
                </c:pt>
                <c:pt idx="12">
                  <c:v>485.65924000000052</c:v>
                </c:pt>
                <c:pt idx="13">
                  <c:v>456.79196999999908</c:v>
                </c:pt>
                <c:pt idx="14">
                  <c:v>499.83274999999969</c:v>
                </c:pt>
                <c:pt idx="15">
                  <c:v>498.07252999999969</c:v>
                </c:pt>
                <c:pt idx="16">
                  <c:v>493.7375899999995</c:v>
                </c:pt>
                <c:pt idx="17">
                  <c:v>561.29135000000053</c:v>
                </c:pt>
                <c:pt idx="18">
                  <c:v>523.08894000000055</c:v>
                </c:pt>
                <c:pt idx="19">
                  <c:v>573.65488000000005</c:v>
                </c:pt>
                <c:pt idx="20">
                  <c:v>518.14244999999949</c:v>
                </c:pt>
                <c:pt idx="21">
                  <c:v>681.18741999999997</c:v>
                </c:pt>
                <c:pt idx="22">
                  <c:v>522.18990000000053</c:v>
                </c:pt>
                <c:pt idx="23">
                  <c:v>573.37637000000052</c:v>
                </c:pt>
                <c:pt idx="24">
                  <c:v>542.61886000000004</c:v>
                </c:pt>
                <c:pt idx="25">
                  <c:v>526.38194999999996</c:v>
                </c:pt>
                <c:pt idx="26">
                  <c:v>596.28597000000104</c:v>
                </c:pt>
                <c:pt idx="27">
                  <c:v>559.11760999999876</c:v>
                </c:pt>
                <c:pt idx="28">
                  <c:v>689.64928999999938</c:v>
                </c:pt>
                <c:pt idx="29">
                  <c:v>653.96571999999946</c:v>
                </c:pt>
                <c:pt idx="30">
                  <c:v>590.97414000000003</c:v>
                </c:pt>
                <c:pt idx="31">
                  <c:v>577.62144000000001</c:v>
                </c:pt>
                <c:pt idx="32">
                  <c:v>550.89184</c:v>
                </c:pt>
                <c:pt idx="33">
                  <c:v>525.11373000000128</c:v>
                </c:pt>
                <c:pt idx="34">
                  <c:v>679.52337000000091</c:v>
                </c:pt>
                <c:pt idx="35">
                  <c:v>546.82155999999816</c:v>
                </c:pt>
                <c:pt idx="36">
                  <c:v>570.19380000000103</c:v>
                </c:pt>
                <c:pt idx="37">
                  <c:v>624.35170999999946</c:v>
                </c:pt>
                <c:pt idx="38">
                  <c:v>622.87162999999896</c:v>
                </c:pt>
                <c:pt idx="39">
                  <c:v>687.37353000000053</c:v>
                </c:pt>
                <c:pt idx="40">
                  <c:v>531.13562999999908</c:v>
                </c:pt>
                <c:pt idx="41">
                  <c:v>590.82790999999816</c:v>
                </c:pt>
                <c:pt idx="42">
                  <c:v>622.41478000000052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'Female Earnings Profiles'!$D$1</c:f>
              <c:strCache>
                <c:ptCount val="1"/>
                <c:pt idx="0">
                  <c:v>wage3</c:v>
                </c:pt>
              </c:strCache>
            </c:strRef>
          </c:tx>
          <c:spPr>
            <a:ln w="25400">
              <a:solidFill>
                <a:srgbClr val="006411"/>
              </a:solidFill>
              <a:prstDash val="solid"/>
            </a:ln>
          </c:spPr>
          <c:marker>
            <c:symbol val="none"/>
          </c:marker>
          <c:xVal>
            <c:numRef>
              <c:f>'Female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'Female Earnings Profiles'!$D$2:$D$44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234.19197</c:v>
                </c:pt>
                <c:pt idx="3">
                  <c:v>258.43780999999956</c:v>
                </c:pt>
                <c:pt idx="4">
                  <c:v>333.33244999999999</c:v>
                </c:pt>
                <c:pt idx="5">
                  <c:v>408.88693999999924</c:v>
                </c:pt>
                <c:pt idx="6">
                  <c:v>395.75186000000002</c:v>
                </c:pt>
                <c:pt idx="7">
                  <c:v>515.14904000000001</c:v>
                </c:pt>
                <c:pt idx="8">
                  <c:v>509.53004999999956</c:v>
                </c:pt>
                <c:pt idx="9">
                  <c:v>583.36871999999948</c:v>
                </c:pt>
                <c:pt idx="10">
                  <c:v>524.38880000000051</c:v>
                </c:pt>
                <c:pt idx="11">
                  <c:v>559.35695999999803</c:v>
                </c:pt>
                <c:pt idx="12">
                  <c:v>572.15115999999853</c:v>
                </c:pt>
                <c:pt idx="13">
                  <c:v>627.99914999999999</c:v>
                </c:pt>
                <c:pt idx="14">
                  <c:v>639.55915999999877</c:v>
                </c:pt>
                <c:pt idx="15">
                  <c:v>610.14735999999948</c:v>
                </c:pt>
                <c:pt idx="16">
                  <c:v>648.30121999999778</c:v>
                </c:pt>
                <c:pt idx="17">
                  <c:v>658.50093000000004</c:v>
                </c:pt>
                <c:pt idx="18">
                  <c:v>598.12153999999998</c:v>
                </c:pt>
                <c:pt idx="19">
                  <c:v>630.55099999999948</c:v>
                </c:pt>
                <c:pt idx="20">
                  <c:v>688.08141999999998</c:v>
                </c:pt>
                <c:pt idx="21">
                  <c:v>655.28224999999998</c:v>
                </c:pt>
                <c:pt idx="22">
                  <c:v>695.09186</c:v>
                </c:pt>
                <c:pt idx="23">
                  <c:v>685.16721999999777</c:v>
                </c:pt>
                <c:pt idx="24">
                  <c:v>732.93131999999946</c:v>
                </c:pt>
                <c:pt idx="25">
                  <c:v>719.90294999999946</c:v>
                </c:pt>
                <c:pt idx="26">
                  <c:v>671.56462999999894</c:v>
                </c:pt>
                <c:pt idx="27">
                  <c:v>825.43980999999997</c:v>
                </c:pt>
                <c:pt idx="28">
                  <c:v>726.63433000000055</c:v>
                </c:pt>
                <c:pt idx="29">
                  <c:v>708.06308999999999</c:v>
                </c:pt>
                <c:pt idx="30">
                  <c:v>746.23124999999948</c:v>
                </c:pt>
                <c:pt idx="31">
                  <c:v>737.82870000000003</c:v>
                </c:pt>
                <c:pt idx="32">
                  <c:v>758.13010999999949</c:v>
                </c:pt>
                <c:pt idx="33">
                  <c:v>797.89850000000001</c:v>
                </c:pt>
                <c:pt idx="34">
                  <c:v>687.10806000000002</c:v>
                </c:pt>
                <c:pt idx="35">
                  <c:v>785.93707999999947</c:v>
                </c:pt>
                <c:pt idx="36">
                  <c:v>948.21577000000104</c:v>
                </c:pt>
                <c:pt idx="37">
                  <c:v>837.52128999999877</c:v>
                </c:pt>
                <c:pt idx="38">
                  <c:v>661.58843000000104</c:v>
                </c:pt>
                <c:pt idx="39">
                  <c:v>730.22275999999999</c:v>
                </c:pt>
                <c:pt idx="40">
                  <c:v>782.84070999999949</c:v>
                </c:pt>
                <c:pt idx="41">
                  <c:v>714.89561999999864</c:v>
                </c:pt>
                <c:pt idx="42">
                  <c:v>804.25691999999947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'Female Earnings Profiles'!$E$1</c:f>
              <c:strCache>
                <c:ptCount val="1"/>
                <c:pt idx="0">
                  <c:v>wage4</c:v>
                </c:pt>
              </c:strCache>
            </c:strRef>
          </c:tx>
          <c:spPr>
            <a:ln w="25400">
              <a:solidFill>
                <a:srgbClr val="FF8080"/>
              </a:solidFill>
              <a:prstDash val="solid"/>
            </a:ln>
          </c:spPr>
          <c:marker>
            <c:symbol val="none"/>
          </c:marker>
          <c:xVal>
            <c:numRef>
              <c:f>'Female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'Female Earnings Profiles'!$E$2:$E$44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245.27512999999999</c:v>
                </c:pt>
                <c:pt idx="4">
                  <c:v>454.25346000000002</c:v>
                </c:pt>
                <c:pt idx="5">
                  <c:v>496.61833999999948</c:v>
                </c:pt>
                <c:pt idx="6">
                  <c:v>543.88988000000052</c:v>
                </c:pt>
                <c:pt idx="7">
                  <c:v>734.98782000000006</c:v>
                </c:pt>
                <c:pt idx="8">
                  <c:v>761.38505999999938</c:v>
                </c:pt>
                <c:pt idx="9">
                  <c:v>831.60055999999997</c:v>
                </c:pt>
                <c:pt idx="10">
                  <c:v>942.92309999999998</c:v>
                </c:pt>
                <c:pt idx="11">
                  <c:v>900.54561999999839</c:v>
                </c:pt>
                <c:pt idx="12">
                  <c:v>957.92652999999882</c:v>
                </c:pt>
                <c:pt idx="13">
                  <c:v>950.39810999999997</c:v>
                </c:pt>
                <c:pt idx="14">
                  <c:v>1045.3561999999999</c:v>
                </c:pt>
                <c:pt idx="15">
                  <c:v>1067.4074000000001</c:v>
                </c:pt>
                <c:pt idx="16">
                  <c:v>1071.4263000000001</c:v>
                </c:pt>
                <c:pt idx="17">
                  <c:v>1233.1681999999998</c:v>
                </c:pt>
                <c:pt idx="18">
                  <c:v>1252.0506</c:v>
                </c:pt>
                <c:pt idx="19">
                  <c:v>1168.6776</c:v>
                </c:pt>
                <c:pt idx="20">
                  <c:v>1126.5558000000001</c:v>
                </c:pt>
                <c:pt idx="21">
                  <c:v>1057.6165000000001</c:v>
                </c:pt>
                <c:pt idx="22">
                  <c:v>1085.8489</c:v>
                </c:pt>
                <c:pt idx="23">
                  <c:v>1204.9013</c:v>
                </c:pt>
                <c:pt idx="24">
                  <c:v>1207.1579999999999</c:v>
                </c:pt>
                <c:pt idx="25">
                  <c:v>1226.7239999999999</c:v>
                </c:pt>
                <c:pt idx="26">
                  <c:v>1291.6572999999999</c:v>
                </c:pt>
                <c:pt idx="27">
                  <c:v>1208.6240999999998</c:v>
                </c:pt>
                <c:pt idx="28">
                  <c:v>1201.0536999999999</c:v>
                </c:pt>
                <c:pt idx="29">
                  <c:v>1342.8600999999999</c:v>
                </c:pt>
                <c:pt idx="30">
                  <c:v>1207.5776000000001</c:v>
                </c:pt>
                <c:pt idx="31">
                  <c:v>1141.9248</c:v>
                </c:pt>
                <c:pt idx="32">
                  <c:v>1285.0569</c:v>
                </c:pt>
                <c:pt idx="33">
                  <c:v>1222.6581999999999</c:v>
                </c:pt>
                <c:pt idx="34">
                  <c:v>1098.7998</c:v>
                </c:pt>
                <c:pt idx="35">
                  <c:v>1146.2151000000001</c:v>
                </c:pt>
                <c:pt idx="36">
                  <c:v>1393.2816</c:v>
                </c:pt>
                <c:pt idx="37">
                  <c:v>1099.7111</c:v>
                </c:pt>
                <c:pt idx="38">
                  <c:v>1281.1141999999998</c:v>
                </c:pt>
                <c:pt idx="39">
                  <c:v>1428.9270000000001</c:v>
                </c:pt>
                <c:pt idx="40">
                  <c:v>1070.4350000000011</c:v>
                </c:pt>
                <c:pt idx="41">
                  <c:v>1037.7041999999999</c:v>
                </c:pt>
                <c:pt idx="42">
                  <c:v>1193.3502999999998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56320"/>
        <c:axId val="87662592"/>
      </c:scatterChart>
      <c:valAx>
        <c:axId val="87656320"/>
        <c:scaling>
          <c:orientation val="minMax"/>
          <c:max val="60"/>
          <c:min val="18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dirty="0" smtClean="0"/>
                  <a:t>Věk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2676515556914607"/>
              <c:y val="0.817136697198564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662592"/>
        <c:crossesAt val="200"/>
        <c:crossBetween val="midCat"/>
        <c:majorUnit val="7"/>
        <c:minorUnit val="7"/>
      </c:valAx>
      <c:valAx>
        <c:axId val="87662592"/>
        <c:scaling>
          <c:orientation val="minMax"/>
          <c:max val="1500"/>
          <c:min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400" b="1" i="0" baseline="0" dirty="0" smtClean="0">
                    <a:effectLst/>
                  </a:rPr>
                  <a:t>Týdenní výdělek</a:t>
                </a:r>
                <a:endParaRPr lang="cs-CZ" sz="14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3050989985475106E-3"/>
              <c:y val="0.2622958450948348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656320"/>
        <c:crosses val="autoZero"/>
        <c:crossBetween val="midCat"/>
        <c:majorUnit val="200"/>
      </c:valAx>
      <c:spPr>
        <a:noFill/>
        <a:ln w="3175">
          <a:solidFill>
            <a:srgbClr val="000000"/>
          </a:solidFill>
          <a:prstDash val="solid"/>
        </a:ln>
      </c:spPr>
    </c:plotArea>
    <c:plotVisOnly val="0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0.78302</cdr:x>
      <cdr:y>0.48077</cdr:y>
    </cdr:from>
    <cdr:to>
      <cdr:x>0.95425</cdr:x>
      <cdr:y>0.54151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4600" y="1905000"/>
          <a:ext cx="1383059" cy="2406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Neukončená VŠ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0.78302</cdr:x>
      <cdr:y>0.30769</cdr:y>
    </cdr:from>
    <cdr:to>
      <cdr:x>0.95424</cdr:x>
      <cdr:y>0.36769</cdr:y>
    </cdr:to>
    <cdr:sp macro="" textlink="">
      <cdr:nvSpPr>
        <cdr:cNvPr id="20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4600" y="1219200"/>
          <a:ext cx="1382979" cy="237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Ukončená VŠ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0.78302</cdr:x>
      <cdr:y>0.57639</cdr:y>
    </cdr:from>
    <cdr:to>
      <cdr:x>0.97789</cdr:x>
      <cdr:y>0.63301</cdr:y>
    </cdr:to>
    <cdr:sp macro="" textlink="">
      <cdr:nvSpPr>
        <cdr:cNvPr id="20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4600" y="2283897"/>
          <a:ext cx="1574004" cy="2243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Ukončená SŠ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0.78302</cdr:x>
      <cdr:y>0.65332</cdr:y>
    </cdr:from>
    <cdr:to>
      <cdr:x>0.97813</cdr:x>
      <cdr:y>0.70994</cdr:y>
    </cdr:to>
    <cdr:sp macro="" textlink="">
      <cdr:nvSpPr>
        <cdr:cNvPr id="20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4600" y="2588697"/>
          <a:ext cx="1575942" cy="224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Neukončená SŠ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0.78641</cdr:x>
      <cdr:y>0.20755</cdr:y>
    </cdr:from>
    <cdr:to>
      <cdr:x>0.96261</cdr:x>
      <cdr:y>0.27122</cdr:y>
    </cdr:to>
    <cdr:sp macro="" textlink="">
      <cdr:nvSpPr>
        <cdr:cNvPr id="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838200"/>
          <a:ext cx="1382923" cy="2571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Ukončená VŠ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0.78641</cdr:x>
      <cdr:y>0.37736</cdr:y>
    </cdr:from>
    <cdr:to>
      <cdr:x>0.96262</cdr:x>
      <cdr:y>0.44182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1524000"/>
          <a:ext cx="1383001" cy="260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Neukončená VŠ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0.78641</cdr:x>
      <cdr:y>0.45283</cdr:y>
    </cdr:from>
    <cdr:to>
      <cdr:x>0.98695</cdr:x>
      <cdr:y>0.51291</cdr:y>
    </cdr:to>
    <cdr:sp macro="" textlink="">
      <cdr:nvSpPr>
        <cdr:cNvPr id="8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1828800"/>
          <a:ext cx="1573958" cy="242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Ukončená SŠ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0.78641</cdr:x>
      <cdr:y>0.5283</cdr:y>
    </cdr:from>
    <cdr:to>
      <cdr:x>0.9872</cdr:x>
      <cdr:y>0.58839</cdr:y>
    </cdr:to>
    <cdr:sp macro="" textlink="">
      <cdr:nvSpPr>
        <cdr:cNvPr id="9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2133600"/>
          <a:ext cx="1575920" cy="2426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Neukončená SŠ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A1CE5-48B8-4F62-AB04-AC7A6448EBC9}" type="datetimeFigureOut">
              <a:rPr lang="en-US"/>
              <a:pPr>
                <a:defRPr/>
              </a:pPr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8E6A52-0E39-4E99-BCC4-C3942712E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0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C489FB-A137-4BB6-AA51-827F8B1B014D}" type="datetimeFigureOut">
              <a:rPr lang="en-US"/>
              <a:pPr>
                <a:defRPr/>
              </a:pPr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B5BE2C-F85B-4C7A-81A0-4FD653821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73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2BC3EC-03A0-42B8-904E-A0E4C61B86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0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6-</a:t>
            </a:r>
            <a:fld id="{1410FBF1-CC47-4D3D-9EC8-55F80DCD0EAD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6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381000" y="22860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B95601"/>
                </a:solidFill>
              </a:rPr>
              <a:t>“If you think education’s expensive, try ignorance!”</a:t>
            </a:r>
          </a:p>
          <a:p>
            <a:pPr algn="ctr"/>
            <a:endParaRPr lang="en-US" sz="2400" dirty="0">
              <a:solidFill>
                <a:srgbClr val="B95601"/>
              </a:solidFill>
            </a:endParaRPr>
          </a:p>
          <a:p>
            <a:pPr algn="ctr"/>
            <a:r>
              <a:rPr lang="en-US" sz="2400" dirty="0">
                <a:solidFill>
                  <a:srgbClr val="B95601"/>
                </a:solidFill>
              </a:rPr>
              <a:t>-Derek Bok</a:t>
            </a:r>
            <a:endParaRPr lang="en-US" dirty="0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18" y="4159724"/>
            <a:ext cx="48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Lidský kapitál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9945" y="685800"/>
            <a:ext cx="8229600" cy="129539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cs-CZ" sz="4000" dirty="0" err="1">
                <a:cs typeface="Times New Roman" pitchFamily="18" charset="0"/>
              </a:rPr>
              <a:t>Poten</a:t>
            </a:r>
            <a:r>
              <a:rPr lang="cs-CZ" altLang="cs-CZ" sz="4000" dirty="0" err="1">
                <a:cs typeface="Times New Roman" pitchFamily="18" charset="0"/>
              </a:rPr>
              <a:t>ciální</a:t>
            </a:r>
            <a:r>
              <a:rPr lang="cs-CZ" altLang="cs-CZ" sz="4000" dirty="0">
                <a:cs typeface="Times New Roman" pitchFamily="18" charset="0"/>
              </a:rPr>
              <a:t> věkově-výdělkový profil</a:t>
            </a:r>
            <a:r>
              <a:rPr lang="en-US" altLang="cs-CZ" sz="4000" dirty="0">
                <a:cs typeface="Times New Roman" pitchFamily="18" charset="0"/>
              </a:rPr>
              <a:t> </a:t>
            </a:r>
            <a:r>
              <a:rPr lang="cs-CZ" altLang="cs-CZ" sz="4000" dirty="0">
                <a:cs typeface="Times New Roman" pitchFamily="18" charset="0"/>
              </a:rPr>
              <a:t>středoškolského absolventa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304800" y="1905000"/>
            <a:ext cx="4572000" cy="4419600"/>
            <a:chOff x="3402" y="2013"/>
            <a:chExt cx="6419" cy="6097"/>
          </a:xfrm>
        </p:grpSpPr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3976" y="2411"/>
              <a:ext cx="1" cy="56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3990" y="6220"/>
              <a:ext cx="51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4521" y="7284"/>
              <a:ext cx="76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5289" y="3447"/>
              <a:ext cx="292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4556" y="4834"/>
              <a:ext cx="376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V="1">
              <a:off x="4536" y="6066"/>
              <a:ext cx="1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V="1">
              <a:off x="8260" y="6052"/>
              <a:ext cx="1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4410" y="6199"/>
              <a:ext cx="35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8162" y="6220"/>
              <a:ext cx="35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65</a:t>
              </a: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334" y="6205"/>
              <a:ext cx="35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22</a:t>
              </a: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8767" y="6332"/>
              <a:ext cx="49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Věk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3402" y="3265"/>
              <a:ext cx="561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COL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3500" y="4665"/>
              <a:ext cx="580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3619" y="7128"/>
              <a:ext cx="43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-H</a:t>
              </a: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736" y="2013"/>
              <a:ext cx="855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Dolar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>
              <a:off x="5285" y="3447"/>
              <a:ext cx="1" cy="383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8365" y="3279"/>
              <a:ext cx="1296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Jde na VŠ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8395" y="4459"/>
              <a:ext cx="1426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 SŠ jde pracovat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>
              <a:off x="3999" y="3432"/>
              <a:ext cx="1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999" y="4841"/>
              <a:ext cx="1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3729" y="6106"/>
              <a:ext cx="35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3999" y="7288"/>
              <a:ext cx="1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4925039" y="2366225"/>
            <a:ext cx="410443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Člověk, který hned po SŠ nastoupí do zaměstnání, bude od 18 do 65 let vydělávat </a:t>
            </a:r>
            <a:r>
              <a:rPr lang="en-US" altLang="cs-CZ" sz="2000" i="1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w</a:t>
            </a:r>
            <a:r>
              <a:rPr lang="cs-CZ" altLang="cs-CZ" sz="2000" i="1" baseline="-25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HS</a:t>
            </a: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Pokud se rozhodne jít na VŠ, po dobu 4 let bude mít </a:t>
            </a:r>
            <a:r>
              <a:rPr lang="cs-CZ" altLang="cs-CZ" sz="2000" i="1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náklady příležitosti</a:t>
            </a: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 ve výši ušlých příjmů a studium bude také vyžadovat explicitní náklady </a:t>
            </a:r>
            <a:r>
              <a:rPr lang="en-US" altLang="cs-CZ" sz="2000" i="1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H</a:t>
            </a:r>
            <a:r>
              <a:rPr lang="en-US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cs-CZ" sz="2000" dirty="0" err="1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dolar</a:t>
            </a: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ů (např. školné, učebnice, …). Po vystudování bude ovšem až do důchodu vydělávat</a:t>
            </a:r>
            <a:r>
              <a:rPr lang="en-US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w</a:t>
            </a:r>
            <a:r>
              <a:rPr lang="cs-CZ" altLang="cs-CZ" sz="2000" i="1" baseline="-25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COL</a:t>
            </a:r>
            <a:r>
              <a:rPr lang="en-US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.</a:t>
            </a:r>
            <a:endParaRPr lang="cs-CZ" altLang="cs-CZ" sz="2000" dirty="0" smtClean="0">
              <a:solidFill>
                <a:srgbClr val="275093"/>
              </a:solidFill>
              <a:latin typeface="Times New Roman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Jak se tento člověk rozhodne a proč?</a:t>
            </a:r>
            <a:r>
              <a:rPr lang="en-US" altLang="cs-CZ" sz="2000" dirty="0" smtClean="0">
                <a:solidFill>
                  <a:srgbClr val="27509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8229600" cy="111125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Model rozhodování o vzdělání (</a:t>
            </a:r>
            <a:r>
              <a:rPr lang="cs-CZ" altLang="cs-CZ" sz="3600" dirty="0" err="1"/>
              <a:t>Schooling</a:t>
            </a:r>
            <a:r>
              <a:rPr lang="cs-CZ" altLang="cs-CZ" sz="3600" dirty="0"/>
              <a:t> model)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2" y="2056263"/>
            <a:ext cx="830897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Model rozhodování o vzdělání (</a:t>
            </a:r>
            <a:r>
              <a:rPr lang="cs-CZ" altLang="cs-CZ" sz="3600" dirty="0" err="1"/>
              <a:t>Schooling</a:t>
            </a:r>
            <a:r>
              <a:rPr lang="cs-CZ" altLang="cs-CZ" sz="3600" dirty="0"/>
              <a:t> model)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4196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 smtClean="0"/>
              <a:t>Porovnání </a:t>
            </a:r>
            <a:r>
              <a:rPr lang="cs-CZ" altLang="cs-CZ" i="1" dirty="0"/>
              <a:t>PV</a:t>
            </a:r>
            <a:r>
              <a:rPr lang="cs-CZ" altLang="cs-CZ" i="1" baseline="-25000" dirty="0"/>
              <a:t>COL  </a:t>
            </a:r>
            <a:r>
              <a:rPr lang="cs-CZ" altLang="cs-CZ" dirty="0"/>
              <a:t>a</a:t>
            </a:r>
            <a:r>
              <a:rPr lang="cs-CZ" altLang="cs-CZ" i="1" dirty="0"/>
              <a:t>  PV</a:t>
            </a:r>
            <a:r>
              <a:rPr lang="cs-CZ" altLang="cs-CZ" i="1" baseline="-25000" dirty="0"/>
              <a:t>HS  </a:t>
            </a:r>
            <a:r>
              <a:rPr lang="cs-CZ" altLang="cs-CZ" dirty="0"/>
              <a:t>závisí na diskontní míře </a:t>
            </a:r>
            <a:r>
              <a:rPr lang="cs-CZ" altLang="cs-CZ" i="1" dirty="0"/>
              <a:t>r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čím vyšší diskontní míra, tím méně pravděpodobněji bude jedinec investovat do vzdělání (jelikož mu méně záleží na budoucnosti</a:t>
            </a:r>
            <a:r>
              <a:rPr lang="cs-CZ" altLang="cs-CZ" sz="2200" dirty="0" smtClean="0"/>
              <a:t>)</a:t>
            </a:r>
            <a:endParaRPr lang="cs-CZ" altLang="cs-CZ" sz="220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Diskontní míra </a:t>
            </a:r>
            <a:r>
              <a:rPr lang="cs-CZ" altLang="cs-CZ" i="1" dirty="0"/>
              <a:t>r </a:t>
            </a:r>
            <a:r>
              <a:rPr lang="cs-CZ" altLang="cs-CZ" dirty="0"/>
              <a:t>závisí na:</a:t>
            </a:r>
            <a:endParaRPr lang="en-US" altLang="cs-CZ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tržní úrokové míře</a:t>
            </a:r>
            <a:endParaRPr lang="en-US" altLang="cs-CZ" sz="2200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cs-CZ" sz="2200" dirty="0"/>
              <a:t>“</a:t>
            </a:r>
            <a:r>
              <a:rPr lang="cs-CZ" altLang="cs-CZ" sz="2200" dirty="0"/>
              <a:t>časových preferencích</a:t>
            </a:r>
            <a:r>
              <a:rPr lang="en-US" altLang="cs-CZ" sz="2200" dirty="0"/>
              <a:t>” </a:t>
            </a:r>
            <a:r>
              <a:rPr lang="cs-CZ" altLang="cs-CZ" sz="2200" dirty="0"/>
              <a:t>– jak jedinec vnímá vzdání se současné spotřeby výměnou za vyšší spotřebu v budoucnu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5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9486" y="786902"/>
            <a:ext cx="8229600" cy="109378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Vztah mezi </a:t>
            </a:r>
            <a:r>
              <a:rPr lang="cs-CZ" altLang="cs-CZ" sz="3600" dirty="0" smtClean="0"/>
              <a:t>vzděláním a </a:t>
            </a:r>
            <a:r>
              <a:rPr lang="cs-CZ" altLang="cs-CZ" sz="3600" dirty="0"/>
              <a:t>výší </a:t>
            </a:r>
            <a:r>
              <a:rPr lang="cs-CZ" altLang="cs-CZ" sz="3600" dirty="0" smtClean="0"/>
              <a:t>příjmu jednotlivce </a:t>
            </a:r>
            <a:r>
              <a:rPr lang="cs-CZ" altLang="cs-CZ" sz="3600" dirty="0"/>
              <a:t>(</a:t>
            </a:r>
            <a:r>
              <a:rPr lang="cs-CZ" altLang="cs-CZ" sz="3600" dirty="0" err="1"/>
              <a:t>Wage-Schooling</a:t>
            </a:r>
            <a:r>
              <a:rPr lang="cs-CZ" altLang="cs-CZ" sz="3600" dirty="0"/>
              <a:t> </a:t>
            </a:r>
            <a:r>
              <a:rPr lang="cs-CZ" altLang="cs-CZ" sz="3600" dirty="0" err="1"/>
              <a:t>Locus</a:t>
            </a:r>
            <a:r>
              <a:rPr lang="cs-CZ" altLang="cs-CZ" sz="3600" dirty="0"/>
              <a:t>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1" name="Group 1054"/>
          <p:cNvGrpSpPr>
            <a:grpSpLocks/>
          </p:cNvGrpSpPr>
          <p:nvPr/>
        </p:nvGrpSpPr>
        <p:grpSpPr bwMode="auto">
          <a:xfrm>
            <a:off x="4886845" y="2129191"/>
            <a:ext cx="3598545" cy="4197350"/>
            <a:chOff x="2770" y="2076"/>
            <a:chExt cx="5667" cy="6608"/>
          </a:xfrm>
        </p:grpSpPr>
        <p:sp>
          <p:nvSpPr>
            <p:cNvPr id="32" name="Arc 1055"/>
            <p:cNvSpPr>
              <a:spLocks/>
            </p:cNvSpPr>
            <p:nvPr/>
          </p:nvSpPr>
          <p:spPr bwMode="auto">
            <a:xfrm flipH="1">
              <a:off x="3808" y="3281"/>
              <a:ext cx="4103" cy="4047"/>
            </a:xfrm>
            <a:custGeom>
              <a:avLst/>
              <a:gdLst>
                <a:gd name="T0" fmla="*/ 0 w 21600"/>
                <a:gd name="T1" fmla="*/ 0 h 21600"/>
                <a:gd name="T2" fmla="*/ 28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33" name="Group 1056"/>
            <p:cNvGrpSpPr>
              <a:grpSpLocks/>
            </p:cNvGrpSpPr>
            <p:nvPr/>
          </p:nvGrpSpPr>
          <p:grpSpPr bwMode="auto">
            <a:xfrm>
              <a:off x="2770" y="2076"/>
              <a:ext cx="5667" cy="6608"/>
              <a:chOff x="2770" y="2076"/>
              <a:chExt cx="5667" cy="6608"/>
            </a:xfrm>
          </p:grpSpPr>
          <p:sp>
            <p:nvSpPr>
              <p:cNvPr id="34" name="Line 1057"/>
              <p:cNvSpPr>
                <a:spLocks noChangeShapeType="1"/>
              </p:cNvSpPr>
              <p:nvPr/>
            </p:nvSpPr>
            <p:spPr bwMode="auto">
              <a:xfrm>
                <a:off x="3788" y="2441"/>
                <a:ext cx="1" cy="55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5" name="Line 1058"/>
              <p:cNvSpPr>
                <a:spLocks noChangeShapeType="1"/>
              </p:cNvSpPr>
              <p:nvPr/>
            </p:nvSpPr>
            <p:spPr bwMode="auto">
              <a:xfrm>
                <a:off x="4354" y="7957"/>
                <a:ext cx="340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" name="Line 1059"/>
              <p:cNvSpPr>
                <a:spLocks noChangeShapeType="1"/>
              </p:cNvSpPr>
              <p:nvPr/>
            </p:nvSpPr>
            <p:spPr bwMode="auto">
              <a:xfrm>
                <a:off x="4494" y="5087"/>
                <a:ext cx="1" cy="28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7" name="Line 1060"/>
              <p:cNvSpPr>
                <a:spLocks noChangeShapeType="1"/>
              </p:cNvSpPr>
              <p:nvPr/>
            </p:nvSpPr>
            <p:spPr bwMode="auto">
              <a:xfrm flipH="1">
                <a:off x="3808" y="5086"/>
                <a:ext cx="68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8" name="Line 1061"/>
              <p:cNvSpPr>
                <a:spLocks noChangeShapeType="1"/>
              </p:cNvSpPr>
              <p:nvPr/>
            </p:nvSpPr>
            <p:spPr bwMode="auto">
              <a:xfrm>
                <a:off x="3808" y="7957"/>
                <a:ext cx="40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9" name="Line 1062"/>
              <p:cNvSpPr>
                <a:spLocks noChangeShapeType="1"/>
              </p:cNvSpPr>
              <p:nvPr/>
            </p:nvSpPr>
            <p:spPr bwMode="auto">
              <a:xfrm flipH="1">
                <a:off x="4158" y="7901"/>
                <a:ext cx="85" cy="1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0" name="Line 1063"/>
              <p:cNvSpPr>
                <a:spLocks noChangeShapeType="1"/>
              </p:cNvSpPr>
              <p:nvPr/>
            </p:nvSpPr>
            <p:spPr bwMode="auto">
              <a:xfrm flipH="1">
                <a:off x="4284" y="7901"/>
                <a:ext cx="85" cy="1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1" name="Line 1064"/>
              <p:cNvSpPr>
                <a:spLocks noChangeShapeType="1"/>
              </p:cNvSpPr>
              <p:nvPr/>
            </p:nvSpPr>
            <p:spPr bwMode="auto">
              <a:xfrm>
                <a:off x="3814" y="3478"/>
                <a:ext cx="286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" name="Rectangle 1065"/>
              <p:cNvSpPr>
                <a:spLocks noChangeArrowheads="1"/>
              </p:cNvSpPr>
              <p:nvPr/>
            </p:nvSpPr>
            <p:spPr bwMode="auto">
              <a:xfrm>
                <a:off x="3738" y="7984"/>
                <a:ext cx="225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43" name="Rectangle 1066"/>
              <p:cNvSpPr>
                <a:spLocks noChangeArrowheads="1"/>
              </p:cNvSpPr>
              <p:nvPr/>
            </p:nvSpPr>
            <p:spPr bwMode="auto">
              <a:xfrm>
                <a:off x="4783" y="8109"/>
                <a:ext cx="3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13</a:t>
                </a:r>
              </a:p>
            </p:txBody>
          </p:sp>
          <p:sp>
            <p:nvSpPr>
              <p:cNvPr id="44" name="Rectangle 1067"/>
              <p:cNvSpPr>
                <a:spLocks noChangeArrowheads="1"/>
              </p:cNvSpPr>
              <p:nvPr/>
            </p:nvSpPr>
            <p:spPr bwMode="auto">
              <a:xfrm>
                <a:off x="5136" y="8110"/>
                <a:ext cx="3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14</a:t>
                </a:r>
              </a:p>
            </p:txBody>
          </p:sp>
          <p:sp>
            <p:nvSpPr>
              <p:cNvPr id="45" name="Rectangle 1068"/>
              <p:cNvSpPr>
                <a:spLocks noChangeArrowheads="1"/>
              </p:cNvSpPr>
              <p:nvPr/>
            </p:nvSpPr>
            <p:spPr bwMode="auto">
              <a:xfrm>
                <a:off x="6511" y="8111"/>
                <a:ext cx="3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18</a:t>
                </a:r>
              </a:p>
            </p:txBody>
          </p:sp>
          <p:sp>
            <p:nvSpPr>
              <p:cNvPr id="46" name="Rectangle 1069"/>
              <p:cNvSpPr>
                <a:spLocks noChangeArrowheads="1"/>
              </p:cNvSpPr>
              <p:nvPr/>
            </p:nvSpPr>
            <p:spPr bwMode="auto">
              <a:xfrm>
                <a:off x="4408" y="8106"/>
                <a:ext cx="3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12</a:t>
                </a:r>
              </a:p>
            </p:txBody>
          </p:sp>
          <p:sp>
            <p:nvSpPr>
              <p:cNvPr id="47" name="Line 1070"/>
              <p:cNvSpPr>
                <a:spLocks noChangeShapeType="1"/>
              </p:cNvSpPr>
              <p:nvPr/>
            </p:nvSpPr>
            <p:spPr bwMode="auto">
              <a:xfrm>
                <a:off x="6655" y="3501"/>
                <a:ext cx="1" cy="44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8" name="Rectangle 1071"/>
              <p:cNvSpPr>
                <a:spLocks noChangeArrowheads="1"/>
              </p:cNvSpPr>
              <p:nvPr/>
            </p:nvSpPr>
            <p:spPr bwMode="auto">
              <a:xfrm>
                <a:off x="2770" y="3294"/>
                <a:ext cx="994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30,000</a:t>
                </a:r>
              </a:p>
            </p:txBody>
          </p:sp>
          <p:sp>
            <p:nvSpPr>
              <p:cNvPr id="49" name="Rectangle 1072"/>
              <p:cNvSpPr>
                <a:spLocks noChangeArrowheads="1"/>
              </p:cNvSpPr>
              <p:nvPr/>
            </p:nvSpPr>
            <p:spPr bwMode="auto">
              <a:xfrm>
                <a:off x="2770" y="4957"/>
                <a:ext cx="1013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20,000</a:t>
                </a:r>
              </a:p>
            </p:txBody>
          </p:sp>
          <p:sp>
            <p:nvSpPr>
              <p:cNvPr id="50" name="Rectangle 1073"/>
              <p:cNvSpPr>
                <a:spLocks noChangeArrowheads="1"/>
              </p:cNvSpPr>
              <p:nvPr/>
            </p:nvSpPr>
            <p:spPr bwMode="auto">
              <a:xfrm>
                <a:off x="2770" y="4415"/>
                <a:ext cx="1011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23,000</a:t>
                </a:r>
              </a:p>
            </p:txBody>
          </p:sp>
          <p:sp>
            <p:nvSpPr>
              <p:cNvPr id="51" name="Rectangle 1074"/>
              <p:cNvSpPr>
                <a:spLocks noChangeArrowheads="1"/>
              </p:cNvSpPr>
              <p:nvPr/>
            </p:nvSpPr>
            <p:spPr bwMode="auto">
              <a:xfrm>
                <a:off x="2770" y="4047"/>
                <a:ext cx="996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25,000</a:t>
                </a:r>
              </a:p>
            </p:txBody>
          </p:sp>
          <p:sp>
            <p:nvSpPr>
              <p:cNvPr id="52" name="Line 1075"/>
              <p:cNvSpPr>
                <a:spLocks noChangeShapeType="1"/>
              </p:cNvSpPr>
              <p:nvPr/>
            </p:nvSpPr>
            <p:spPr bwMode="auto">
              <a:xfrm>
                <a:off x="3822" y="4582"/>
                <a:ext cx="109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3" name="Rectangle 1076"/>
              <p:cNvSpPr>
                <a:spLocks noChangeArrowheads="1"/>
              </p:cNvSpPr>
              <p:nvPr/>
            </p:nvSpPr>
            <p:spPr bwMode="auto">
              <a:xfrm>
                <a:off x="7160" y="8012"/>
                <a:ext cx="1277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Roky studia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4" name="Rectangle 1077"/>
              <p:cNvSpPr>
                <a:spLocks noChangeArrowheads="1"/>
              </p:cNvSpPr>
              <p:nvPr/>
            </p:nvSpPr>
            <p:spPr bwMode="auto">
              <a:xfrm>
                <a:off x="3505" y="2076"/>
                <a:ext cx="827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5" name="Line 1078"/>
              <p:cNvSpPr>
                <a:spLocks noChangeShapeType="1"/>
              </p:cNvSpPr>
              <p:nvPr/>
            </p:nvSpPr>
            <p:spPr bwMode="auto">
              <a:xfrm>
                <a:off x="4887" y="4589"/>
                <a:ext cx="1" cy="33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6" name="Line 1079"/>
              <p:cNvSpPr>
                <a:spLocks noChangeShapeType="1"/>
              </p:cNvSpPr>
              <p:nvPr/>
            </p:nvSpPr>
            <p:spPr bwMode="auto">
              <a:xfrm>
                <a:off x="5285" y="4222"/>
                <a:ext cx="1" cy="37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7" name="Line 1080"/>
              <p:cNvSpPr>
                <a:spLocks noChangeShapeType="1"/>
              </p:cNvSpPr>
              <p:nvPr/>
            </p:nvSpPr>
            <p:spPr bwMode="auto">
              <a:xfrm>
                <a:off x="3791" y="4233"/>
                <a:ext cx="144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58" name="Rectangle 1028"/>
          <p:cNvSpPr>
            <a:spLocks noChangeArrowheads="1"/>
          </p:cNvSpPr>
          <p:nvPr/>
        </p:nvSpPr>
        <p:spPr bwMode="auto">
          <a:xfrm>
            <a:off x="534537" y="2179835"/>
            <a:ext cx="388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cs-CZ" altLang="cs-CZ" sz="2200" b="1" dirty="0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altLang="cs-CZ" sz="2200" b="1" dirty="0" smtClean="0">
                <a:solidFill>
                  <a:srgbClr val="275093"/>
                </a:solidFill>
                <a:cs typeface="Times New Roman" pitchFamily="18" charset="0"/>
              </a:rPr>
              <a:t>age-schooling locus 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udává jaký plat bude daný pracovník vydělávat při různých úrovních vzdělání.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altLang="cs-CZ" sz="22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Pokud pracovník dokončí střední školu (12 let), bude vydělávat 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20000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dolarů ročně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2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Pokud bude navíc ještě rok studovat VŠ, bude vydělávat 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23000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dolarů ročně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200" dirty="0" smtClean="0">
                <a:solidFill>
                  <a:srgbClr val="275093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Vztah mezi vzděláním a výší příjmu jednotlivce (</a:t>
            </a:r>
            <a:r>
              <a:rPr lang="cs-CZ" altLang="cs-CZ" sz="3600" dirty="0" err="1"/>
              <a:t>Wage-Schooling</a:t>
            </a:r>
            <a:r>
              <a:rPr lang="cs-CZ" altLang="cs-CZ" sz="3600" dirty="0"/>
              <a:t> </a:t>
            </a:r>
            <a:r>
              <a:rPr lang="cs-CZ" altLang="cs-CZ" sz="3600" dirty="0" err="1"/>
              <a:t>Locus</a:t>
            </a:r>
            <a:r>
              <a:rPr lang="cs-CZ" altLang="cs-CZ" sz="3600" dirty="0"/>
              <a:t>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48" y="2133600"/>
            <a:ext cx="91440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 smtClean="0"/>
              <a:t>W</a:t>
            </a:r>
            <a:r>
              <a:rPr lang="en-US" altLang="cs-CZ" dirty="0"/>
              <a:t>age-schooling locus </a:t>
            </a:r>
            <a:r>
              <a:rPr lang="cs-CZ" altLang="cs-CZ" dirty="0"/>
              <a:t>je rostoucí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vyšší vzdělání = vyšší plat</a:t>
            </a:r>
            <a:endParaRPr lang="en-US" altLang="cs-CZ" sz="2000" dirty="0"/>
          </a:p>
          <a:p>
            <a:pPr>
              <a:spcBef>
                <a:spcPts val="1200"/>
              </a:spcBef>
            </a:pPr>
            <a:r>
              <a:rPr lang="cs-CZ" altLang="cs-CZ" dirty="0"/>
              <a:t>Sklon </a:t>
            </a:r>
            <a:r>
              <a:rPr lang="en-US" altLang="cs-CZ" dirty="0" smtClean="0"/>
              <a:t>wage-schooling </a:t>
            </a:r>
            <a:r>
              <a:rPr lang="en-US" altLang="cs-CZ" dirty="0" err="1" smtClean="0"/>
              <a:t>locusu</a:t>
            </a:r>
            <a:r>
              <a:rPr lang="en-US" altLang="cs-CZ" dirty="0" smtClean="0"/>
              <a:t> </a:t>
            </a:r>
            <a:r>
              <a:rPr lang="cs-CZ" altLang="cs-CZ" dirty="0"/>
              <a:t>značí zvýšení výdělku plynoucí z dodatečného roku vzdělání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Pokud to vyjádříme v procentech, dostaneme </a:t>
            </a:r>
            <a:r>
              <a:rPr lang="cs-CZ" altLang="cs-CZ" sz="2000" b="1" dirty="0" smtClean="0"/>
              <a:t>Mezní </a:t>
            </a:r>
            <a:r>
              <a:rPr lang="cs-CZ" altLang="cs-CZ" sz="2000" b="1" dirty="0"/>
              <a:t>míru výnosu ze vzdělání (MRR)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dirty="0"/>
              <a:t>W</a:t>
            </a:r>
            <a:r>
              <a:rPr lang="en-US" altLang="cs-CZ" dirty="0"/>
              <a:t>age-schooling locus </a:t>
            </a:r>
            <a:r>
              <a:rPr lang="cs-CZ" altLang="cs-CZ" dirty="0"/>
              <a:t>je konkávní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Zákon klesajících výnosů aplikovaný na akumulaci lidského kapitálu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Peněžní přínos z dodatečného roku studia se </a:t>
            </a:r>
            <a:r>
              <a:rPr lang="cs-CZ" altLang="cs-CZ" sz="2000" dirty="0" smtClean="0"/>
              <a:t>snižuje =</a:t>
            </a:r>
            <a:r>
              <a:rPr lang="en-US" altLang="cs-CZ" sz="2000" dirty="0" smtClean="0"/>
              <a:t>&gt; </a:t>
            </a:r>
            <a:r>
              <a:rPr lang="en-US" altLang="cs-CZ" sz="2000" i="1" dirty="0" smtClean="0"/>
              <a:t>MRR </a:t>
            </a:r>
            <a:r>
              <a:rPr lang="en-US" altLang="cs-CZ" sz="2000" dirty="0" smtClean="0"/>
              <a:t>je </a:t>
            </a:r>
            <a:r>
              <a:rPr lang="en-US" altLang="cs-CZ" sz="2000" dirty="0" err="1" smtClean="0"/>
              <a:t>klesaj</a:t>
            </a:r>
            <a:r>
              <a:rPr lang="cs-CZ" altLang="cs-CZ" sz="2000" dirty="0" err="1" smtClean="0"/>
              <a:t>ící</a:t>
            </a:r>
            <a:endParaRPr lang="en-US" altLang="cs-CZ" sz="2000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Rozhodování o vzdělání - alternativně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609600" y="2133600"/>
            <a:ext cx="3581398" cy="3954463"/>
            <a:chOff x="3541" y="1946"/>
            <a:chExt cx="4568" cy="5214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3822" y="2639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3822" y="6447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6651" y="6507"/>
              <a:ext cx="1458" cy="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Roky studia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4172" y="3465"/>
              <a:ext cx="2899" cy="21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3842" y="4896"/>
              <a:ext cx="3697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3822" y="3969"/>
              <a:ext cx="1023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4844" y="3983"/>
              <a:ext cx="1" cy="24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6048" y="4921"/>
              <a:ext cx="1" cy="1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3541" y="1946"/>
              <a:ext cx="1149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Dis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kontní míra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5908" y="6474"/>
              <a:ext cx="35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4690" y="6460"/>
              <a:ext cx="35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3552" y="3834"/>
              <a:ext cx="280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3627" y="4673"/>
              <a:ext cx="21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7137" y="5557"/>
              <a:ext cx="687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MRR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4777" y="3917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6001" y="4850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4800600" y="1981200"/>
            <a:ext cx="38100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MRR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udává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mezní míru výnosu ze vzdělání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nebo také procentuální nárůst příjmu v důsledku dodatečného roku studia.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maximalizuje současnou hodnotu celoživotních příjmů tím, že chodí do školy do té doby, než se mezní míra výnosu ze vzdělání rovná diskontní míře.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s diskontní sazbou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r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by měl chodit do školy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*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roků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4710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8632768" cy="113992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Vzdělání a výdělky pokud pracovníci mají různou diskontní míru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669159" y="1702847"/>
            <a:ext cx="7772400" cy="3865563"/>
            <a:chOff x="1331" y="1652"/>
            <a:chExt cx="9562" cy="5128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9814" y="6136"/>
              <a:ext cx="1079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Roky studia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5000" y="6128"/>
              <a:ext cx="1079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Roky studia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1505" y="1652"/>
              <a:ext cx="82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Míra výnosu</a:t>
              </a:r>
              <a:endPara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8841" y="6144"/>
              <a:ext cx="35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12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3780" y="6159"/>
              <a:ext cx="35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12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7668" y="6145"/>
              <a:ext cx="351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11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2562" y="6145"/>
              <a:ext cx="351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11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1332" y="4379"/>
              <a:ext cx="351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r>
                <a:rPr kumimoji="0" lang="en-US" altLang="cs-CZ" sz="12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BO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1331" y="3479"/>
              <a:ext cx="351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r>
                <a:rPr kumimoji="0" lang="en-US" altLang="cs-CZ" sz="12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AL</a:t>
              </a:r>
              <a:endPara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5040" y="5084"/>
              <a:ext cx="68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MRR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6633" y="1881"/>
              <a:ext cx="782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6158" y="3836"/>
              <a:ext cx="629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2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DROP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7863" y="3912"/>
              <a:ext cx="446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P</a:t>
              </a:r>
              <a:r>
                <a:rPr kumimoji="0" lang="en-US" altLang="cs-CZ" sz="140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AL</a:t>
              </a:r>
              <a:endParaRPr kumimoji="0" lang="en-US" altLang="cs-CZ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9027" y="2946"/>
              <a:ext cx="46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BO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6400" y="2777"/>
              <a:ext cx="46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2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HS</a:t>
              </a:r>
              <a:endPara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4" name="Arc 20"/>
            <p:cNvSpPr>
              <a:spLocks/>
            </p:cNvSpPr>
            <p:nvPr/>
          </p:nvSpPr>
          <p:spPr bwMode="auto">
            <a:xfrm flipH="1">
              <a:off x="7559" y="2788"/>
              <a:ext cx="2269" cy="2213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55" name="Group 21"/>
            <p:cNvGrpSpPr>
              <a:grpSpLocks/>
            </p:cNvGrpSpPr>
            <p:nvPr/>
          </p:nvGrpSpPr>
          <p:grpSpPr bwMode="auto">
            <a:xfrm>
              <a:off x="1674" y="2313"/>
              <a:ext cx="8775" cy="3856"/>
              <a:chOff x="1674" y="2313"/>
              <a:chExt cx="8775" cy="3856"/>
            </a:xfrm>
          </p:grpSpPr>
          <p:sp>
            <p:nvSpPr>
              <p:cNvPr id="60" name="Line 22"/>
              <p:cNvSpPr>
                <a:spLocks noChangeShapeType="1"/>
              </p:cNvSpPr>
              <p:nvPr/>
            </p:nvSpPr>
            <p:spPr bwMode="auto">
              <a:xfrm>
                <a:off x="1694" y="2313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1" name="Line 23"/>
              <p:cNvSpPr>
                <a:spLocks noChangeShapeType="1"/>
              </p:cNvSpPr>
              <p:nvPr/>
            </p:nvSpPr>
            <p:spPr bwMode="auto">
              <a:xfrm>
                <a:off x="1694" y="6132"/>
                <a:ext cx="402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2" name="Line 24"/>
              <p:cNvSpPr>
                <a:spLocks noChangeShapeType="1"/>
              </p:cNvSpPr>
              <p:nvPr/>
            </p:nvSpPr>
            <p:spPr bwMode="auto">
              <a:xfrm>
                <a:off x="2044" y="3139"/>
                <a:ext cx="2899" cy="21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3" name="Line 25"/>
              <p:cNvSpPr>
                <a:spLocks noChangeShapeType="1"/>
              </p:cNvSpPr>
              <p:nvPr/>
            </p:nvSpPr>
            <p:spPr bwMode="auto">
              <a:xfrm>
                <a:off x="1674" y="4570"/>
                <a:ext cx="369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4" name="Line 26"/>
              <p:cNvSpPr>
                <a:spLocks noChangeShapeType="1"/>
              </p:cNvSpPr>
              <p:nvPr/>
            </p:nvSpPr>
            <p:spPr bwMode="auto">
              <a:xfrm>
                <a:off x="1684" y="3666"/>
                <a:ext cx="34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5" name="Line 27"/>
              <p:cNvSpPr>
                <a:spLocks noChangeShapeType="1"/>
              </p:cNvSpPr>
              <p:nvPr/>
            </p:nvSpPr>
            <p:spPr bwMode="auto">
              <a:xfrm>
                <a:off x="2716" y="3657"/>
                <a:ext cx="1" cy="24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6" name="Line 28"/>
              <p:cNvSpPr>
                <a:spLocks noChangeShapeType="1"/>
              </p:cNvSpPr>
              <p:nvPr/>
            </p:nvSpPr>
            <p:spPr bwMode="auto">
              <a:xfrm>
                <a:off x="3920" y="4581"/>
                <a:ext cx="1" cy="15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7" name="Line 29"/>
              <p:cNvSpPr>
                <a:spLocks noChangeShapeType="1"/>
              </p:cNvSpPr>
              <p:nvPr/>
            </p:nvSpPr>
            <p:spPr bwMode="auto">
              <a:xfrm>
                <a:off x="6842" y="2319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8" name="Line 30"/>
              <p:cNvSpPr>
                <a:spLocks noChangeShapeType="1"/>
              </p:cNvSpPr>
              <p:nvPr/>
            </p:nvSpPr>
            <p:spPr bwMode="auto">
              <a:xfrm>
                <a:off x="6842" y="6138"/>
                <a:ext cx="360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9" name="Line 31"/>
              <p:cNvSpPr>
                <a:spLocks noChangeShapeType="1"/>
              </p:cNvSpPr>
              <p:nvPr/>
            </p:nvSpPr>
            <p:spPr bwMode="auto">
              <a:xfrm>
                <a:off x="7803" y="4040"/>
                <a:ext cx="1" cy="20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0" name="Line 32"/>
              <p:cNvSpPr>
                <a:spLocks noChangeShapeType="1"/>
              </p:cNvSpPr>
              <p:nvPr/>
            </p:nvSpPr>
            <p:spPr bwMode="auto">
              <a:xfrm>
                <a:off x="6874" y="2974"/>
                <a:ext cx="208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1" name="Line 33"/>
              <p:cNvSpPr>
                <a:spLocks noChangeShapeType="1"/>
              </p:cNvSpPr>
              <p:nvPr/>
            </p:nvSpPr>
            <p:spPr bwMode="auto">
              <a:xfrm>
                <a:off x="8939" y="3019"/>
                <a:ext cx="1" cy="31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2" name="Line 34"/>
              <p:cNvSpPr>
                <a:spLocks noChangeShapeType="1"/>
              </p:cNvSpPr>
              <p:nvPr/>
            </p:nvSpPr>
            <p:spPr bwMode="auto">
              <a:xfrm>
                <a:off x="6812" y="4027"/>
                <a:ext cx="100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56" name="Oval 35"/>
            <p:cNvSpPr>
              <a:spLocks noChangeArrowheads="1"/>
            </p:cNvSpPr>
            <p:nvPr/>
          </p:nvSpPr>
          <p:spPr bwMode="auto">
            <a:xfrm>
              <a:off x="2672" y="3607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Oval 36"/>
            <p:cNvSpPr>
              <a:spLocks noChangeArrowheads="1"/>
            </p:cNvSpPr>
            <p:nvPr/>
          </p:nvSpPr>
          <p:spPr bwMode="auto">
            <a:xfrm>
              <a:off x="3880" y="4523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Oval 37"/>
            <p:cNvSpPr>
              <a:spLocks noChangeArrowheads="1"/>
            </p:cNvSpPr>
            <p:nvPr/>
          </p:nvSpPr>
          <p:spPr bwMode="auto">
            <a:xfrm>
              <a:off x="8881" y="2923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Oval 38"/>
            <p:cNvSpPr>
              <a:spLocks noChangeArrowheads="1"/>
            </p:cNvSpPr>
            <p:nvPr/>
          </p:nvSpPr>
          <p:spPr bwMode="auto">
            <a:xfrm>
              <a:off x="7740" y="3968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108935" y="5502074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Oba mají stejné vrozené schopnosti (stejné MRR), ale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má vyšší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diskontní sazbu (</a:t>
            </a:r>
            <a:r>
              <a:rPr lang="en-US" altLang="cs-CZ" sz="1800" i="1" kern="0" dirty="0" err="1" smtClean="0">
                <a:solidFill>
                  <a:srgbClr val="275093"/>
                </a:solidFill>
                <a:cs typeface="Times New Roman" panose="02020603050405020304" pitchFamily="18" charset="0"/>
              </a:rPr>
              <a:t>r</a:t>
            </a:r>
            <a:r>
              <a:rPr lang="en-US" altLang="cs-CZ" sz="1800" i="1" kern="0" baseline="-25000" dirty="0" err="1" smtClean="0">
                <a:solidFill>
                  <a:srgbClr val="275093"/>
                </a:solidFill>
                <a:cs typeface="Times New Roman" panose="02020603050405020304" pitchFamily="18" charset="0"/>
              </a:rPr>
              <a:t>AL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) 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než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 Bo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lang="cs-CZ" altLang="cs-CZ" sz="1800" kern="0" dirty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altLang="cs-CZ" sz="1800" i="1" kern="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r</a:t>
            </a:r>
            <a:r>
              <a:rPr lang="cs-CZ" altLang="cs-CZ" sz="1800" i="1" kern="0" baseline="-2500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BO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), takže </a:t>
            </a:r>
            <a:r>
              <a:rPr lang="cs-CZ" altLang="cs-CZ" sz="1800" kern="0" dirty="0" err="1" smtClean="0">
                <a:solidFill>
                  <a:srgbClr val="275093"/>
                </a:solidFill>
                <a:cs typeface="Times New Roman" pitchFamily="18" charset="0"/>
              </a:rPr>
              <a:t>Bo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 dostuduje střední školu </a:t>
            </a:r>
            <a:r>
              <a:rPr lang="cs-CZ" altLang="cs-CZ" sz="1800" kern="0" dirty="0">
                <a:solidFill>
                  <a:srgbClr val="275093"/>
                </a:solidFill>
                <a:cs typeface="Times New Roman" pitchFamily="18" charset="0"/>
              </a:rPr>
              <a:t>(12 let)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, kdežto Al ne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(11 let). Al si tedy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vybral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bod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1800" i="1" kern="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P</a:t>
            </a:r>
            <a:r>
              <a:rPr lang="en-US" altLang="cs-CZ" sz="1800" i="1" kern="0" baseline="-2500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AL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) a </a:t>
            </a:r>
            <a:r>
              <a:rPr lang="cs-CZ" altLang="cs-CZ" sz="1800" kern="0" dirty="0" err="1" smtClean="0">
                <a:solidFill>
                  <a:srgbClr val="275093"/>
                </a:solidFill>
                <a:cs typeface="Times New Roman" pitchFamily="18" charset="0"/>
              </a:rPr>
              <a:t>Bo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 si vybral bod (</a:t>
            </a:r>
            <a:r>
              <a:rPr lang="cs-CZ" altLang="cs-CZ" sz="1800" i="1" kern="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800" i="1" kern="0" baseline="-2500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BO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). Pozorovaná data ohledně mezd a vzdělání nám umožňují korektně odhadnout tvar společného </a:t>
            </a:r>
            <a:r>
              <a:rPr lang="cs-CZ" altLang="cs-CZ" sz="1800" kern="0" dirty="0" err="1" smtClean="0">
                <a:solidFill>
                  <a:srgbClr val="275093"/>
                </a:solidFill>
                <a:cs typeface="Times New Roman" pitchFamily="18" charset="0"/>
              </a:rPr>
              <a:t>wage-schooling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1800" kern="0" dirty="0" err="1" smtClean="0">
                <a:solidFill>
                  <a:srgbClr val="275093"/>
                </a:solidFill>
                <a:cs typeface="Times New Roman" pitchFamily="18" charset="0"/>
              </a:rPr>
              <a:t>locusu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6519" y="685800"/>
            <a:ext cx="8686800" cy="11795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Vzdělání a výdělky pokud pracovníci mají různé schopnosti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1282700" y="1820863"/>
            <a:ext cx="6184900" cy="3131846"/>
            <a:chOff x="1499" y="1682"/>
            <a:chExt cx="9740" cy="4933"/>
          </a:xfrm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1694" y="2311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694" y="6118"/>
              <a:ext cx="386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9660" y="6136"/>
              <a:ext cx="15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Roky studia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4759" y="6130"/>
              <a:ext cx="1605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Roky studia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2030" y="3137"/>
              <a:ext cx="2899" cy="218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94" y="4561"/>
              <a:ext cx="36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3920" y="4593"/>
              <a:ext cx="1" cy="1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1520" y="1682"/>
              <a:ext cx="93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Míra výnosu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3772" y="6133"/>
              <a:ext cx="50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2470" y="6117"/>
              <a:ext cx="48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1499" y="4399"/>
              <a:ext cx="20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4508" y="5661"/>
              <a:ext cx="1054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MRR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ACE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5040" y="5081"/>
              <a:ext cx="103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MRR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BOB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6414" y="2317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6414" y="6124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Rectangle 20"/>
            <p:cNvSpPr>
              <a:spLocks noChangeArrowheads="1"/>
            </p:cNvSpPr>
            <p:nvPr/>
          </p:nvSpPr>
          <p:spPr bwMode="auto">
            <a:xfrm>
              <a:off x="6160" y="1896"/>
              <a:ext cx="7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7494" y="4414"/>
              <a:ext cx="1" cy="17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8607" y="6137"/>
              <a:ext cx="34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62" name="Rectangle 23"/>
            <p:cNvSpPr>
              <a:spLocks noChangeArrowheads="1"/>
            </p:cNvSpPr>
            <p:nvPr/>
          </p:nvSpPr>
          <p:spPr bwMode="auto">
            <a:xfrm>
              <a:off x="7366" y="6137"/>
              <a:ext cx="34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63" name="Arc 24"/>
            <p:cNvSpPr>
              <a:spLocks/>
            </p:cNvSpPr>
            <p:nvPr/>
          </p:nvSpPr>
          <p:spPr bwMode="auto">
            <a:xfrm flipH="1">
              <a:off x="6568" y="3660"/>
              <a:ext cx="3375" cy="2269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5883" y="2403"/>
              <a:ext cx="45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HS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Rectangle 26"/>
            <p:cNvSpPr>
              <a:spLocks noChangeArrowheads="1"/>
            </p:cNvSpPr>
            <p:nvPr/>
          </p:nvSpPr>
          <p:spPr bwMode="auto">
            <a:xfrm>
              <a:off x="5684" y="3476"/>
              <a:ext cx="858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ACE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Rectangle 27"/>
            <p:cNvSpPr>
              <a:spLocks noChangeArrowheads="1"/>
            </p:cNvSpPr>
            <p:nvPr/>
          </p:nvSpPr>
          <p:spPr bwMode="auto">
            <a:xfrm>
              <a:off x="7538" y="4357"/>
              <a:ext cx="582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ACE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5564" y="4184"/>
              <a:ext cx="889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DROP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1834" y="3982"/>
              <a:ext cx="2633" cy="19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>
              <a:off x="2600" y="4593"/>
              <a:ext cx="1" cy="1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 flipH="1">
              <a:off x="6388" y="4370"/>
              <a:ext cx="107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Rectangle 32"/>
            <p:cNvSpPr>
              <a:spLocks noChangeArrowheads="1"/>
            </p:cNvSpPr>
            <p:nvPr/>
          </p:nvSpPr>
          <p:spPr bwMode="auto">
            <a:xfrm>
              <a:off x="9102" y="1974"/>
              <a:ext cx="2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72" name="Arc 33"/>
            <p:cNvSpPr>
              <a:spLocks/>
            </p:cNvSpPr>
            <p:nvPr/>
          </p:nvSpPr>
          <p:spPr bwMode="auto">
            <a:xfrm flipH="1">
              <a:off x="6498" y="2513"/>
              <a:ext cx="3165" cy="2969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Rectangle 34"/>
            <p:cNvSpPr>
              <a:spLocks noChangeArrowheads="1"/>
            </p:cNvSpPr>
            <p:nvPr/>
          </p:nvSpPr>
          <p:spPr bwMode="auto">
            <a:xfrm>
              <a:off x="9755" y="2338"/>
              <a:ext cx="49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Bob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 flipH="1">
              <a:off x="7086" y="2289"/>
              <a:ext cx="1966" cy="26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10005" y="3475"/>
              <a:ext cx="477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H="1">
              <a:off x="6400" y="2640"/>
              <a:ext cx="236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 flipH="1">
              <a:off x="6434" y="3803"/>
              <a:ext cx="23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8" name="Line 39"/>
            <p:cNvSpPr>
              <a:spLocks noChangeShapeType="1"/>
            </p:cNvSpPr>
            <p:nvPr/>
          </p:nvSpPr>
          <p:spPr bwMode="auto">
            <a:xfrm>
              <a:off x="8794" y="2652"/>
              <a:ext cx="1" cy="34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9" name="Oval 40"/>
            <p:cNvSpPr>
              <a:spLocks noChangeArrowheads="1"/>
            </p:cNvSpPr>
            <p:nvPr/>
          </p:nvSpPr>
          <p:spPr bwMode="auto">
            <a:xfrm>
              <a:off x="2563" y="4514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0" name="Oval 41"/>
            <p:cNvSpPr>
              <a:spLocks noChangeArrowheads="1"/>
            </p:cNvSpPr>
            <p:nvPr/>
          </p:nvSpPr>
          <p:spPr bwMode="auto">
            <a:xfrm>
              <a:off x="3879" y="4515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1" name="Oval 42"/>
            <p:cNvSpPr>
              <a:spLocks noChangeArrowheads="1"/>
            </p:cNvSpPr>
            <p:nvPr/>
          </p:nvSpPr>
          <p:spPr bwMode="auto">
            <a:xfrm>
              <a:off x="8742" y="3741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346392" y="5190699"/>
            <a:ext cx="8763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 a Bob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mají stejnou diskontní sazbu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ale každý má jiný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wage-schooling locus. Ace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nedokončí střední školu (11 let)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 Bob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ji dokončí (12 let)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Mzdový rozdíl mezi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Bob</a:t>
            </a: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cs-CZ" altLang="cs-CZ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HS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cs-CZ" altLang="cs-CZ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DROP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vzniká jak kvůli tomu, že Bob chodil do školy o rok déle, tak kvůli tomu, že Bob je schopnější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Výsledkem je, že tento mzdový rozdíl nám neříká nic o tom, o kolik by měl </a:t>
            </a: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vyšší mzdu, pokud by dokončil střední školu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cs-CZ" altLang="cs-CZ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cs-CZ" altLang="cs-CZ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DROP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).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  <p:sp>
        <p:nvSpPr>
          <p:cNvPr id="83" name="Rectangle 27"/>
          <p:cNvSpPr>
            <a:spLocks noChangeArrowheads="1"/>
          </p:cNvSpPr>
          <p:nvPr/>
        </p:nvSpPr>
        <p:spPr bwMode="auto">
          <a:xfrm>
            <a:off x="6006147" y="2436693"/>
            <a:ext cx="369570" cy="24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lang="cs-CZ" altLang="cs-CZ" sz="1400" i="1" kern="0" baseline="-25000" dirty="0" smtClean="0">
                <a:solidFill>
                  <a:srgbClr val="000000"/>
                </a:solidFill>
              </a:rPr>
              <a:t>BOB</a:t>
            </a:r>
            <a:endParaRPr kumimoji="0" lang="en-US" altLang="cs-CZ" sz="1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657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Vzdělání </a:t>
            </a:r>
            <a:r>
              <a:rPr lang="cs-CZ" altLang="cs-CZ" sz="4400" dirty="0" smtClean="0"/>
              <a:t>a </a:t>
            </a:r>
            <a:r>
              <a:rPr lang="cs-CZ" altLang="cs-CZ" sz="4400" dirty="0"/>
              <a:t>mzdový rozdíl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Mezní míru výnosu ze vzdělání můžeme z dat o výdělcích a vzdělání určit pouze tehdy, když se pracovníci liší v diskontních mírách, ale mají potenciálně stejné schopnosti, tj. stejné </a:t>
            </a:r>
            <a:r>
              <a:rPr lang="cs-CZ" altLang="cs-CZ" i="1" dirty="0"/>
              <a:t>MRR</a:t>
            </a:r>
            <a:r>
              <a:rPr lang="cs-CZ" altLang="cs-CZ" dirty="0" smtClean="0"/>
              <a:t>.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V realitě se ale pracovníci liší i ve svých schopnostech, a proto mzdové rozdíly nejsou spolehlivým odhadem výnosu ze </a:t>
            </a:r>
            <a:r>
              <a:rPr lang="cs-CZ" altLang="cs-CZ" dirty="0" smtClean="0"/>
              <a:t>vzdělání (</a:t>
            </a:r>
            <a:r>
              <a:rPr lang="cs-CZ" altLang="cs-CZ" b="1" dirty="0" err="1" smtClean="0"/>
              <a:t>ability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bias</a:t>
            </a:r>
            <a:r>
              <a:rPr lang="cs-CZ" altLang="cs-CZ" b="1" dirty="0" smtClean="0"/>
              <a:t> - vychýlení dané schopnostmi</a:t>
            </a:r>
            <a:r>
              <a:rPr lang="cs-CZ" altLang="cs-CZ" dirty="0" smtClean="0"/>
              <a:t>).</a:t>
            </a:r>
            <a:endParaRPr lang="cs-CZ" altLang="cs-CZ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Schopnější lidi mají vyšší </a:t>
            </a:r>
            <a:r>
              <a:rPr lang="cs-CZ" altLang="cs-CZ" sz="2000" i="1" dirty="0"/>
              <a:t>MRR</a:t>
            </a:r>
            <a:r>
              <a:rPr lang="cs-CZ" altLang="cs-CZ" sz="2000" dirty="0"/>
              <a:t> a budou mít </a:t>
            </a:r>
            <a:r>
              <a:rPr lang="cs-CZ" altLang="cs-CZ" sz="2000" dirty="0" err="1"/>
              <a:t>ceteris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paribus</a:t>
            </a:r>
            <a:r>
              <a:rPr lang="cs-CZ" altLang="cs-CZ" sz="2000" dirty="0"/>
              <a:t> vyšší vzdělání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Je vyšší plat výsledkem vyššího vzdělání nebo lepších vrozených schopností</a:t>
            </a:r>
            <a:r>
              <a:rPr lang="cs-CZ" altLang="cs-CZ" sz="2000" dirty="0" smtClean="0"/>
              <a:t>?</a:t>
            </a:r>
            <a:endParaRPr lang="cs-CZ" altLang="cs-CZ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Odhad míry výnosu ze vzdělání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991600" cy="4572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dirty="0"/>
              <a:t>Empirické studie typicky využívají regresní rovnici ve tvaru:</a:t>
            </a:r>
            <a:endParaRPr lang="en-US" altLang="cs-CZ" dirty="0"/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sz="2400" dirty="0"/>
              <a:t>            l</a:t>
            </a:r>
            <a:r>
              <a:rPr lang="en-US" altLang="cs-CZ" sz="2400" dirty="0" err="1" smtClean="0"/>
              <a:t>og</a:t>
            </a:r>
            <a:r>
              <a:rPr lang="cs-CZ" altLang="cs-CZ" sz="2400" dirty="0" smtClean="0"/>
              <a:t> </a:t>
            </a:r>
            <a:r>
              <a:rPr lang="en-US" altLang="cs-CZ" sz="2400" dirty="0" smtClean="0"/>
              <a:t>(</a:t>
            </a:r>
            <a:r>
              <a:rPr lang="en-US" altLang="cs-CZ" sz="2400" i="1" dirty="0"/>
              <a:t>w</a:t>
            </a:r>
            <a:r>
              <a:rPr lang="en-US" altLang="cs-CZ" sz="2400" dirty="0"/>
              <a:t>) = </a:t>
            </a:r>
            <a:r>
              <a:rPr lang="en-US" altLang="cs-CZ" sz="2400" i="1" dirty="0"/>
              <a:t>a</a:t>
            </a:r>
            <a:r>
              <a:rPr lang="en-US" altLang="cs-CZ" sz="2400" dirty="0"/>
              <a:t>*</a:t>
            </a:r>
            <a:r>
              <a:rPr lang="en-US" altLang="cs-CZ" sz="2400" i="1" dirty="0"/>
              <a:t>s</a:t>
            </a:r>
            <a:r>
              <a:rPr lang="en-US" altLang="cs-CZ" sz="2400" dirty="0"/>
              <a:t> + </a:t>
            </a:r>
            <a:r>
              <a:rPr lang="cs-CZ" altLang="cs-CZ" sz="2400" dirty="0"/>
              <a:t>ostatní proměnné</a:t>
            </a:r>
            <a:endParaRPr lang="en-US" altLang="cs-CZ" sz="2400" dirty="0"/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cs-CZ" sz="2000" i="1" dirty="0"/>
              <a:t>w</a:t>
            </a:r>
            <a:r>
              <a:rPr lang="en-US" altLang="cs-CZ" sz="2000" dirty="0"/>
              <a:t> </a:t>
            </a:r>
            <a:r>
              <a:rPr lang="cs-CZ" altLang="cs-CZ" sz="2000" dirty="0"/>
              <a:t>-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mzdová sazba</a:t>
            </a:r>
            <a:endParaRPr lang="en-US" altLang="cs-CZ" sz="2000" dirty="0"/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cs-CZ" sz="2000" i="1" dirty="0"/>
              <a:t>s</a:t>
            </a:r>
            <a:r>
              <a:rPr lang="en-US" altLang="cs-CZ" sz="2000" dirty="0"/>
              <a:t> </a:t>
            </a:r>
            <a:r>
              <a:rPr lang="cs-CZ" altLang="cs-CZ" sz="2000" dirty="0"/>
              <a:t>-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roky studia</a:t>
            </a:r>
            <a:endParaRPr lang="en-US" altLang="cs-CZ" sz="2000" dirty="0"/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cs-CZ" sz="2000" i="1" dirty="0"/>
              <a:t>a</a:t>
            </a:r>
            <a:r>
              <a:rPr lang="en-US" altLang="cs-CZ" sz="2000" dirty="0"/>
              <a:t> </a:t>
            </a:r>
            <a:r>
              <a:rPr lang="cs-CZ" altLang="cs-CZ" sz="2000" dirty="0"/>
              <a:t>-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koeficient, který odhaduje míru výnosu z dodatečného roku </a:t>
            </a:r>
            <a:r>
              <a:rPr lang="cs-CZ" altLang="cs-CZ" sz="2000" dirty="0" smtClean="0"/>
              <a:t>vzdělání</a:t>
            </a:r>
            <a:endParaRPr lang="cs-CZ" altLang="cs-CZ" sz="2000" dirty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dirty="0"/>
              <a:t>Konsenzuální odhad míry výnosu ze </a:t>
            </a:r>
            <a:r>
              <a:rPr lang="cs-CZ" altLang="cs-CZ" dirty="0" smtClean="0"/>
              <a:t>vzdělání v USA vzrostl ze 7 procent v 70-tých letech na </a:t>
            </a:r>
            <a:r>
              <a:rPr lang="cs-CZ" altLang="cs-CZ" dirty="0"/>
              <a:t>9 procent </a:t>
            </a:r>
            <a:r>
              <a:rPr lang="cs-CZ" altLang="cs-CZ" dirty="0" smtClean="0"/>
              <a:t>v 90-tých letech</a:t>
            </a:r>
            <a:endParaRPr lang="cs-CZ" altLang="cs-CZ" dirty="0"/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sz="2200" dirty="0"/>
              <a:t>Dodatečný rok studia zvyšuje plat o </a:t>
            </a:r>
            <a:r>
              <a:rPr lang="cs-CZ" altLang="cs-CZ" sz="2200" dirty="0" smtClean="0"/>
              <a:t>9 </a:t>
            </a:r>
            <a:r>
              <a:rPr lang="cs-CZ" altLang="cs-CZ" sz="2200" dirty="0"/>
              <a:t>procent.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sz="2200" dirty="0"/>
              <a:t>Vzdělání je zřejmě dobrou </a:t>
            </a:r>
            <a:r>
              <a:rPr lang="cs-CZ" altLang="cs-CZ" sz="2200" dirty="0" smtClean="0"/>
              <a:t>investicí.</a:t>
            </a:r>
            <a:endParaRPr lang="cs-CZ" altLang="cs-CZ" sz="2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altLang="cs-CZ" sz="4800" dirty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Stylizovaná fakta o vzdělání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Současná hodnota peněz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Model rozhodování o vzdělání (</a:t>
            </a:r>
            <a:r>
              <a:rPr lang="cs-CZ" altLang="cs-CZ" dirty="0" err="1"/>
              <a:t>schooling</a:t>
            </a:r>
            <a:r>
              <a:rPr lang="cs-CZ" altLang="cs-CZ" dirty="0"/>
              <a:t> model)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Míra </a:t>
            </a:r>
            <a:r>
              <a:rPr lang="cs-CZ" altLang="cs-CZ" dirty="0"/>
              <a:t>výnosu ze vzdělání a problematika jejího odhadu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Signální teorie </a:t>
            </a:r>
            <a:r>
              <a:rPr lang="cs-CZ" altLang="cs-CZ" dirty="0" smtClean="0"/>
              <a:t>vzdělání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Pracovní školení a lidský kapitál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Lidský kapitál a životní cyklus</a:t>
            </a:r>
          </a:p>
          <a:p>
            <a:pPr>
              <a:spcBef>
                <a:spcPts val="1200"/>
              </a:spcBef>
            </a:pPr>
            <a:r>
              <a:rPr lang="cs-CZ" altLang="cs-CZ" dirty="0" err="1" smtClean="0"/>
              <a:t>Mincerova</a:t>
            </a:r>
            <a:r>
              <a:rPr lang="cs-CZ" altLang="cs-CZ" dirty="0" smtClean="0"/>
              <a:t> výdělková funkce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9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Odhad míry výnosu ze </a:t>
            </a:r>
            <a:r>
              <a:rPr lang="cs-CZ" altLang="cs-CZ" sz="3600" dirty="0" smtClean="0"/>
              <a:t>vzdělání – alternativní přístupy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7" y="1981200"/>
            <a:ext cx="9144000" cy="4648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dirty="0" smtClean="0"/>
              <a:t>Přirozený experiment: jednovaječná dvojčata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/>
              <a:t>V</a:t>
            </a:r>
            <a:r>
              <a:rPr lang="cs-CZ" sz="2000" dirty="0" smtClean="0"/>
              <a:t>rozené schopnosti jednovaječných dvojčat by měly být stejné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Pokud pozorujeme jejich mzdy a úroveň vzdělání, umožňuje to korektní odhad míry výnosu ze vzdělání (možná).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Velká variabilita v odhadech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2000" dirty="0" smtClean="0"/>
              <a:t>3</a:t>
            </a:r>
            <a:r>
              <a:rPr lang="cs-CZ" sz="2000" dirty="0" smtClean="0"/>
              <a:t> </a:t>
            </a:r>
            <a:r>
              <a:rPr lang="en-US" sz="2000" dirty="0" smtClean="0"/>
              <a:t>% </a:t>
            </a:r>
            <a:r>
              <a:rPr lang="cs-CZ" sz="2000" dirty="0"/>
              <a:t>ročního výnosu ze </a:t>
            </a:r>
            <a:r>
              <a:rPr lang="cs-CZ" sz="2000" dirty="0" smtClean="0"/>
              <a:t>vzdělání (</a:t>
            </a:r>
            <a:r>
              <a:rPr lang="cs-CZ" sz="2000" dirty="0" err="1"/>
              <a:t>Taubman</a:t>
            </a:r>
            <a:r>
              <a:rPr lang="cs-CZ" sz="2000" dirty="0" smtClean="0"/>
              <a:t>, 1976) 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2000" dirty="0" smtClean="0"/>
              <a:t>15</a:t>
            </a:r>
            <a:r>
              <a:rPr lang="cs-CZ" sz="2000" dirty="0" smtClean="0"/>
              <a:t> </a:t>
            </a:r>
            <a:r>
              <a:rPr lang="en-US" sz="2000" dirty="0" smtClean="0"/>
              <a:t>%</a:t>
            </a:r>
            <a:r>
              <a:rPr lang="cs-CZ" sz="2000" dirty="0"/>
              <a:t> ročního výnosu ze </a:t>
            </a:r>
            <a:r>
              <a:rPr lang="cs-CZ" sz="2000" dirty="0" smtClean="0"/>
              <a:t>vzdělání (</a:t>
            </a:r>
            <a:r>
              <a:rPr lang="cs-CZ" sz="2000" dirty="0" err="1" smtClean="0"/>
              <a:t>Ashenfelter</a:t>
            </a:r>
            <a:r>
              <a:rPr lang="cs-CZ" sz="2000" dirty="0" smtClean="0"/>
              <a:t> a </a:t>
            </a:r>
            <a:r>
              <a:rPr lang="cs-CZ" sz="2000" dirty="0" err="1" smtClean="0"/>
              <a:t>Krueger</a:t>
            </a:r>
            <a:r>
              <a:rPr lang="cs-CZ" sz="2000" dirty="0" smtClean="0"/>
              <a:t>, 1994; </a:t>
            </a:r>
            <a:r>
              <a:rPr lang="cs-CZ" sz="2000" dirty="0" err="1" smtClean="0"/>
              <a:t>Ashenfelter</a:t>
            </a:r>
            <a:r>
              <a:rPr lang="cs-CZ" sz="2000" dirty="0"/>
              <a:t> </a:t>
            </a:r>
            <a:r>
              <a:rPr lang="cs-CZ" sz="2000" dirty="0" smtClean="0"/>
              <a:t>a Rouse, 1998)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Polemika: Pokud jsou vrozené </a:t>
            </a:r>
            <a:r>
              <a:rPr lang="cs-CZ" sz="2000" dirty="0"/>
              <a:t>schopnosti jednovaječných </a:t>
            </a:r>
            <a:r>
              <a:rPr lang="cs-CZ" sz="2000" dirty="0" smtClean="0"/>
              <a:t>dvojčat identické, co potom způsobuje rozdíl v úrovni vzdělání? </a:t>
            </a:r>
            <a:r>
              <a:rPr lang="cs-CZ" sz="2000" dirty="0"/>
              <a:t>P</a:t>
            </a:r>
            <a:r>
              <a:rPr lang="cs-CZ" sz="2000" dirty="0" smtClean="0"/>
              <a:t>roč se liší jejich diskontní míry? 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Odhad míry výnosu ze </a:t>
            </a:r>
            <a:r>
              <a:rPr lang="cs-CZ" altLang="cs-CZ" sz="3600" dirty="0" smtClean="0"/>
              <a:t>vzdělání – alternativní přístupy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7" y="2057400"/>
            <a:ext cx="91440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Přirozený experiment: povinná školní docházka a datum </a:t>
            </a:r>
            <a:r>
              <a:rPr lang="cs-CZ" dirty="0"/>
              <a:t>narození </a:t>
            </a:r>
            <a:r>
              <a:rPr lang="cs-CZ" dirty="0" smtClean="0"/>
              <a:t>(</a:t>
            </a:r>
            <a:r>
              <a:rPr lang="cs-CZ" dirty="0" err="1" smtClean="0"/>
              <a:t>Angrist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 smtClean="0"/>
              <a:t>Krueger</a:t>
            </a:r>
            <a:r>
              <a:rPr lang="cs-CZ" dirty="0" smtClean="0"/>
              <a:t>, QJE</a:t>
            </a:r>
            <a:r>
              <a:rPr lang="cs-CZ" dirty="0"/>
              <a:t>, 1991</a:t>
            </a:r>
            <a:r>
              <a:rPr lang="cs-CZ" dirty="0" smtClean="0"/>
              <a:t>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některých státech USA je povinná školní docházka do 16 (resp. 17) let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Po dovršení tohoto věku mohou okamžitě odejít ze školy.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U těch, kteří okamžitě využijí možnosti odejít ze školy, existuje rozdíl v trvání školní docházky v závislosti na datu narození.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Odhad míry výnosu ze vzdělání je </a:t>
            </a:r>
            <a:r>
              <a:rPr lang="cs-CZ" sz="2000" dirty="0" smtClean="0"/>
              <a:t>ve výši 7.5 </a:t>
            </a:r>
            <a:r>
              <a:rPr lang="en-US" sz="2000" dirty="0" smtClean="0"/>
              <a:t>% </a:t>
            </a:r>
            <a:r>
              <a:rPr lang="en-US" sz="2000" dirty="0" err="1" smtClean="0"/>
              <a:t>ro</a:t>
            </a:r>
            <a:r>
              <a:rPr lang="cs-CZ" sz="2000" dirty="0" smtClean="0"/>
              <a:t>čně.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517361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Odhad míry výnosu ze </a:t>
            </a:r>
            <a:r>
              <a:rPr lang="cs-CZ" altLang="cs-CZ" sz="3600" dirty="0" smtClean="0"/>
              <a:t>vzdělání – alternativní přístupy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7" y="1828801"/>
            <a:ext cx="9144000" cy="4648199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Přirozený experiment: rok 1968 a studentské bouře ve Francii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err="1" smtClean="0"/>
              <a:t>Maurin</a:t>
            </a:r>
            <a:r>
              <a:rPr lang="cs-CZ" sz="2000" dirty="0" smtClean="0"/>
              <a:t> a </a:t>
            </a:r>
            <a:r>
              <a:rPr lang="cs-CZ" sz="2000" dirty="0" err="1" smtClean="0"/>
              <a:t>McNally</a:t>
            </a:r>
            <a:r>
              <a:rPr lang="cs-CZ" sz="2000" dirty="0" smtClean="0"/>
              <a:t> (JLE, 2008)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Díky protestům se nestihly regulérní postupové zkoušky (psané i ústní zkoušení, 7 dní).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Místo nich jednodušší provizorní zkoušení (pouze ústní zkoušení, 1 den), které vedlo k tomu, že zkoušky úspěšně složilo o 30 </a:t>
            </a:r>
            <a:r>
              <a:rPr lang="en-US" sz="2000" dirty="0" smtClean="0"/>
              <a:t>% v</a:t>
            </a:r>
            <a:r>
              <a:rPr lang="cs-CZ" sz="2000" dirty="0" smtClean="0"/>
              <a:t>í</a:t>
            </a:r>
            <a:r>
              <a:rPr lang="en-US" sz="2000" dirty="0" err="1" smtClean="0"/>
              <a:t>ce</a:t>
            </a:r>
            <a:r>
              <a:rPr lang="en-US" sz="2000" dirty="0" smtClean="0"/>
              <a:t> student</a:t>
            </a:r>
            <a:r>
              <a:rPr lang="cs-CZ" sz="2000" dirty="0" smtClean="0"/>
              <a:t>ů.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Díky tomu pokračoval ve vysokoškolském studiu větší počet studentů než jindy. Vysokoškolský titul díky tomu získalo 20 </a:t>
            </a:r>
            <a:r>
              <a:rPr lang="en-US" sz="2000" dirty="0" smtClean="0"/>
              <a:t>% </a:t>
            </a:r>
            <a:r>
              <a:rPr lang="cs-CZ" sz="2000" dirty="0" smtClean="0"/>
              <a:t>příslušníků této věkové skupiny oproti 17 </a:t>
            </a:r>
            <a:r>
              <a:rPr lang="en-US" sz="2000" dirty="0" smtClean="0"/>
              <a:t>% d</a:t>
            </a:r>
            <a:r>
              <a:rPr lang="cs-CZ" sz="2000" dirty="0" err="1" smtClean="0"/>
              <a:t>říve</a:t>
            </a:r>
            <a:r>
              <a:rPr lang="cs-CZ" sz="2000" dirty="0" smtClean="0"/>
              <a:t> i potom.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Výdělky v této věkové skupině byly o 3 procenta větší než by jinak byly.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Implikovaná míra výnosu ze vzdělání je ve výši 14 procent.</a:t>
            </a:r>
          </a:p>
        </p:txBody>
      </p:sp>
    </p:spTree>
    <p:extLst>
      <p:ext uri="{BB962C8B-B14F-4D97-AF65-F5344CB8AC3E}">
        <p14:creationId xmlns:p14="http://schemas.microsoft.com/office/powerpoint/2010/main" val="26034944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 smtClean="0"/>
              <a:t>Výstavba škol v Indonésii (</a:t>
            </a:r>
            <a:r>
              <a:rPr lang="cs-CZ" sz="4000" dirty="0" err="1" smtClean="0"/>
              <a:t>Duflo</a:t>
            </a:r>
            <a:r>
              <a:rPr lang="cs-CZ" sz="4000" dirty="0" smtClean="0"/>
              <a:t>, 2001)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" y="16764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 roce 1973 začal v Indonésii obrovský program výstavby základních škol, jehož </a:t>
            </a:r>
            <a:r>
              <a:rPr lang="cs-CZ" dirty="0"/>
              <a:t>ú</a:t>
            </a:r>
            <a:r>
              <a:rPr lang="cs-CZ" dirty="0" smtClean="0"/>
              <a:t>čelem bylo zvýšit docházku dětí ve znevýhodněných oblastech.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Do roku 1979 se postavilo 61 000 nových škol.</a:t>
            </a:r>
            <a:r>
              <a:rPr lang="en-US" dirty="0" smtClean="0"/>
              <a:t>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Náklady ve výši 700 miliónů dolarů (roku 2002), což odpovídá 1.5 </a:t>
            </a:r>
            <a:r>
              <a:rPr lang="en-US" dirty="0" smtClean="0"/>
              <a:t>% </a:t>
            </a:r>
            <a:r>
              <a:rPr lang="en-US" dirty="0" err="1" smtClean="0"/>
              <a:t>indon</a:t>
            </a:r>
            <a:r>
              <a:rPr lang="cs-CZ" dirty="0" err="1" smtClean="0"/>
              <a:t>éského</a:t>
            </a:r>
            <a:r>
              <a:rPr lang="cs-CZ" dirty="0" smtClean="0"/>
              <a:t> HDP roku 1973.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Školy se stavěly nejvíce v oblastech s malou docházkou dětí.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Docházka dětí se zvýšila z 69</a:t>
            </a:r>
            <a:r>
              <a:rPr lang="en-US" dirty="0" smtClean="0"/>
              <a:t> </a:t>
            </a:r>
            <a:r>
              <a:rPr lang="en-US" dirty="0"/>
              <a:t>%</a:t>
            </a:r>
            <a:r>
              <a:rPr lang="en-US" dirty="0" smtClean="0"/>
              <a:t> v </a:t>
            </a:r>
            <a:r>
              <a:rPr lang="en-US" dirty="0" err="1" smtClean="0"/>
              <a:t>roce</a:t>
            </a:r>
            <a:r>
              <a:rPr lang="en-US" dirty="0" smtClean="0"/>
              <a:t> 1973 </a:t>
            </a:r>
            <a:r>
              <a:rPr lang="en-US" dirty="0" err="1" smtClean="0"/>
              <a:t>na</a:t>
            </a:r>
            <a:r>
              <a:rPr lang="en-US" dirty="0" smtClean="0"/>
              <a:t> 83 % v </a:t>
            </a:r>
            <a:r>
              <a:rPr lang="en-US" dirty="0" err="1" smtClean="0"/>
              <a:t>roce</a:t>
            </a:r>
            <a:r>
              <a:rPr lang="en-US" dirty="0" smtClean="0"/>
              <a:t> 1978.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err="1" smtClean="0"/>
              <a:t>Jak</a:t>
            </a:r>
            <a:r>
              <a:rPr lang="en-US" dirty="0" smtClean="0"/>
              <a:t> to </a:t>
            </a:r>
            <a:r>
              <a:rPr lang="en-US" dirty="0" err="1" smtClean="0"/>
              <a:t>ovlivnilo</a:t>
            </a:r>
            <a:r>
              <a:rPr lang="en-US" dirty="0" smtClean="0"/>
              <a:t> </a:t>
            </a:r>
            <a:r>
              <a:rPr lang="cs-CZ" dirty="0" smtClean="0"/>
              <a:t>jejich </a:t>
            </a:r>
            <a:r>
              <a:rPr lang="en-US" dirty="0" smtClean="0"/>
              <a:t>v</a:t>
            </a:r>
            <a:r>
              <a:rPr lang="cs-CZ" dirty="0" err="1" smtClean="0"/>
              <a:t>ýsledky</a:t>
            </a:r>
            <a:r>
              <a:rPr lang="cs-CZ" dirty="0" smtClean="0"/>
              <a:t> na trhu práce v roce 1995?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653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/>
              <a:t>Výstavba škol v Indonésii (</a:t>
            </a:r>
            <a:r>
              <a:rPr lang="cs-CZ" sz="4000" dirty="0" err="1"/>
              <a:t>Duflo</a:t>
            </a:r>
            <a:r>
              <a:rPr lang="cs-CZ" sz="4000" dirty="0"/>
              <a:t>, 2001)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-14844" y="4648200"/>
            <a:ext cx="9144000" cy="1905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Odhad míry výnosu ze vzdělání. 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Instrumentem</a:t>
            </a:r>
            <a:r>
              <a:rPr lang="en-US" dirty="0" smtClean="0"/>
              <a:t> je v</a:t>
            </a:r>
            <a:r>
              <a:rPr lang="cs-CZ" dirty="0" err="1" smtClean="0"/>
              <a:t>ýstavba</a:t>
            </a:r>
            <a:r>
              <a:rPr lang="cs-CZ" dirty="0" smtClean="0"/>
              <a:t> škol, která zvyšuje roky studia o 0.11 roku a také zvyšuje mzdy o 3 procenta.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MRR = 0.03/0.11 = </a:t>
            </a:r>
            <a:r>
              <a:rPr lang="en-US" dirty="0" smtClean="0"/>
              <a:t>27 </a:t>
            </a:r>
            <a:r>
              <a:rPr lang="en-US" dirty="0" err="1" smtClean="0"/>
              <a:t>procent</a:t>
            </a:r>
            <a:endParaRPr lang="cs-CZ" dirty="0" smtClean="0"/>
          </a:p>
        </p:txBody>
      </p:sp>
      <p:pic>
        <p:nvPicPr>
          <p:cNvPr id="1026" name="Picture 2" descr="C:\Martin\Výuka\Ekonomie práce 2018\obrazky a tabulky\Chapter_06_Image_Library\Table_ 6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212"/>
            <a:ext cx="9144000" cy="295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49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713544"/>
            <a:ext cx="9144000" cy="734256"/>
          </a:xfrm>
        </p:spPr>
        <p:txBody>
          <a:bodyPr/>
          <a:lstStyle/>
          <a:p>
            <a:r>
              <a:rPr lang="cs-CZ" sz="4000" dirty="0" smtClean="0"/>
              <a:t>Mateřská škola a výdělky v dospělosti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600"/>
            <a:ext cx="4833637" cy="2815549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105400" y="1752600"/>
            <a:ext cx="3962400" cy="50292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 smtClean="0"/>
              <a:t>Na konci roku dostali žáci test (matematika a čtení) a na základě jeho výsledků byli rozděleni do 20 skupin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 smtClean="0"/>
              <a:t>V následujících letech byly evidovány jejich výdělky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 smtClean="0"/>
              <a:t>Na obrázku každý bod odpovídá průměru v jedné skupině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 smtClean="0"/>
              <a:t>Přestože velké rozdíly v rámci jednotlivých skupin, na průměrných hodnotách je vidět kladná lineární závislost.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/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 bwMode="auto">
          <a:xfrm>
            <a:off x="0" y="1600200"/>
            <a:ext cx="441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>
                <a:solidFill>
                  <a:srgbClr val="27509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27509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rgbClr val="2750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cs-CZ" sz="2400" kern="0" dirty="0" err="1" smtClean="0"/>
              <a:t>Chetty</a:t>
            </a:r>
            <a:r>
              <a:rPr lang="cs-CZ" sz="2400" kern="0" dirty="0" smtClean="0"/>
              <a:t> et al. (2011)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experiment</a:t>
            </a:r>
            <a:r>
              <a:rPr lang="cs-CZ" sz="2400" dirty="0"/>
              <a:t>: 79 školek v Tennessee, </a:t>
            </a:r>
            <a:r>
              <a:rPr lang="cs-CZ" sz="2400" dirty="0" smtClean="0"/>
              <a:t>1985-1989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v</a:t>
            </a:r>
            <a:r>
              <a:rPr lang="cs-CZ" sz="2400" dirty="0" smtClean="0"/>
              <a:t>íce než 11 000 žáků</a:t>
            </a:r>
            <a:endParaRPr lang="cs-CZ" sz="2400" dirty="0"/>
          </a:p>
          <a:p>
            <a:pPr marL="0" indent="0">
              <a:buNone/>
            </a:pPr>
            <a:endParaRPr lang="cs-CZ" kern="0" dirty="0" smtClean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554785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1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>
                <a:cs typeface="Times New Roman" pitchFamily="18" charset="0"/>
              </a:rPr>
              <a:t>Kvalita škol a míra výnosu ze vzdělání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270510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81200"/>
            <a:ext cx="4457700" cy="32447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xtLst/>
        </p:spPr>
      </p:pic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681288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1981200"/>
            <a:ext cx="4533901" cy="324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685800" y="5410200"/>
            <a:ext cx="8001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Source: David Card and Alan B. Krueger, </a:t>
            </a:r>
            <a:r>
              <a:rPr lang="ja-JP" altLang="en-US" sz="1400">
                <a:solidFill>
                  <a:srgbClr val="275093"/>
                </a:solidFill>
                <a:ea typeface="ＭＳ Ｐゴシック"/>
                <a:cs typeface="Times New Roman" pitchFamily="18" charset="0"/>
              </a:rPr>
              <a:t>“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Does School Quality Matter? Returns to Education and the Characteristics of Public Schools in the United States,</a:t>
            </a:r>
            <a:r>
              <a:rPr lang="ja-JP" altLang="en-US" sz="1400">
                <a:solidFill>
                  <a:srgbClr val="275093"/>
                </a:solidFill>
                <a:ea typeface="ＭＳ Ｐゴシック"/>
                <a:cs typeface="ＭＳ Ｐゴシック"/>
              </a:rPr>
              <a:t>”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1400" i="1">
                <a:solidFill>
                  <a:srgbClr val="275093"/>
                </a:solidFill>
                <a:cs typeface="Times New Roman" pitchFamily="18" charset="0"/>
              </a:rPr>
              <a:t>Journal of Political Economy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 100 (February 1992), Tables 1 and 2. The data in the graphs refer to the rate of return to school and the school quality variables for the cohort of persons born in 1920-1929.</a:t>
            </a:r>
            <a:r>
              <a:rPr lang="en-US" sz="1200">
                <a:solidFill>
                  <a:srgbClr val="FF6600"/>
                </a:solidFill>
              </a:rPr>
              <a:t> </a:t>
            </a:r>
            <a:endParaRPr lang="en-US" sz="240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>
                <a:cs typeface="Times New Roman" pitchFamily="18" charset="0"/>
              </a:rPr>
              <a:t>Kvalita škol a míra výnosu ze vzdělání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6200" y="1828800"/>
            <a:ext cx="89154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Card</a:t>
            </a:r>
            <a:r>
              <a:rPr lang="cs-CZ" dirty="0" smtClean="0"/>
              <a:t> a </a:t>
            </a:r>
            <a:r>
              <a:rPr lang="cs-CZ" dirty="0" err="1" smtClean="0"/>
              <a:t>Krueger</a:t>
            </a:r>
            <a:r>
              <a:rPr lang="cs-CZ" dirty="0" smtClean="0"/>
              <a:t> (JPE, 1992)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Snížení počtu studentů na jednoho učitele o 10 zvyšuje míru výnosu ze vzdělání o procentní bod.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Zvýšení relativní mzdy učitelů o 30 procent zvyšuje míru výnosu ze vzdělání o 0.3 procentního bodu.</a:t>
            </a:r>
            <a:endParaRPr lang="cs-CZ" dirty="0"/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270510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681288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41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>
                <a:cs typeface="Times New Roman" pitchFamily="18" charset="0"/>
              </a:rPr>
              <a:t>Kvalita škol a míra výnosu ze vzdělání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828800"/>
            <a:ext cx="89916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Krueger</a:t>
            </a:r>
            <a:r>
              <a:rPr lang="cs-CZ" dirty="0" smtClean="0"/>
              <a:t> (QJE, 1999) - experiment v Tennessee.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Žáci mateřských škol a jejich učitelé byly náhodně zařazeni buď do malých tříd (13-17 žáků na učitele) nebo do velkých tříd (22-25 žáků na učitele).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 tomto zařazení zůstali po 4 roky v přiřazeném typu třídy.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Každý rok se experimentu účastnilo 6000 – 7000 studentů.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Při závěrečných testech měli žáci z malých tříd mnohem lepší výsledky.   </a:t>
            </a:r>
            <a:endParaRPr lang="cs-CZ" dirty="0"/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270510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681288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619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>
                <a:cs typeface="Times New Roman" pitchFamily="18" charset="0"/>
              </a:rPr>
              <a:t>Kvalita škol a míra výnosu ze vzdělání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Angrist</a:t>
            </a:r>
            <a:r>
              <a:rPr lang="cs-CZ" dirty="0" smtClean="0"/>
              <a:t> a </a:t>
            </a:r>
            <a:r>
              <a:rPr lang="cs-CZ" dirty="0" err="1" smtClean="0"/>
              <a:t>Lavy</a:t>
            </a:r>
            <a:r>
              <a:rPr lang="cs-CZ" dirty="0" smtClean="0"/>
              <a:t> (QJE, 1999) - veřejné školy v Izraeli mají pravidla ohledně počtu žáků ve třídě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Maximální počet žáků ve třídě je 40.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Dodatečný žák, který by hypoteticky zvýšil počet žáků na 41, vede k tomu, že se třída rozdělí na 2 menší a počet studentů v jedné třídě tudíž klesne na 20.5.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Změna ze 40 studentů na 20.5 nijak nesouvisí se schopnostmi studentů. Toto pravidlo tudíž představuje vhodný instrument.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Systematicky se pozoruje negativní vztah mezi velikostí třídy a studijními výsledky.</a:t>
            </a:r>
            <a:endParaRPr lang="cs-CZ" dirty="0"/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270510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681288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26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229600" cy="6080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Úvod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V předchozí přednášce jsme se věnovali tomu jak mohou být rozdíly ve mzdách způsobeny odlišností pracovních míst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Kompenzující mzdové </a:t>
            </a:r>
            <a:r>
              <a:rPr lang="cs-CZ" altLang="cs-CZ" sz="2000" dirty="0" smtClean="0"/>
              <a:t>rozdíly</a:t>
            </a:r>
            <a:endParaRPr lang="cs-CZ" altLang="cs-CZ" sz="2000" dirty="0"/>
          </a:p>
          <a:p>
            <a:pPr>
              <a:spcBef>
                <a:spcPts val="1200"/>
              </a:spcBef>
            </a:pPr>
            <a:r>
              <a:rPr lang="cs-CZ" altLang="cs-CZ" dirty="0"/>
              <a:t>V dnešní přednášce se budeme věnovat tomu jak mohou být rozdíly ve mzdách způsobeny odlišností pracovníků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Rozdíly v lidském kapitálu 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Lidé si na pracovní trh přináší jedinečnou sadu schopností a </a:t>
            </a:r>
            <a:r>
              <a:rPr lang="cs-CZ" altLang="cs-CZ" dirty="0" smtClean="0"/>
              <a:t>nabytých </a:t>
            </a:r>
            <a:r>
              <a:rPr lang="cs-CZ" altLang="cs-CZ" dirty="0"/>
              <a:t>dovedností, které nazýváme jako </a:t>
            </a:r>
            <a:r>
              <a:rPr lang="cs-CZ" altLang="cs-CZ" b="1" dirty="0"/>
              <a:t>lidský </a:t>
            </a:r>
            <a:r>
              <a:rPr lang="cs-CZ" altLang="cs-CZ" b="1" dirty="0" smtClean="0"/>
              <a:t>kapitál</a:t>
            </a:r>
            <a:endParaRPr lang="cs-CZ" altLang="cs-CZ" b="1" dirty="0"/>
          </a:p>
          <a:p>
            <a:pPr>
              <a:spcBef>
                <a:spcPts val="1200"/>
              </a:spcBef>
            </a:pPr>
            <a:r>
              <a:rPr lang="cs-CZ" altLang="cs-CZ" dirty="0"/>
              <a:t>Pracovníkům se během života mění úroveň lidského kapitálu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zvyšuje se v důsledku </a:t>
            </a:r>
            <a:r>
              <a:rPr lang="cs-CZ" altLang="cs-CZ" sz="2000" dirty="0" smtClean="0"/>
              <a:t>vzdělání a pracovních zkušeností</a:t>
            </a:r>
            <a:endParaRPr lang="cs-CZ" altLang="cs-CZ" sz="2000" dirty="0"/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může i depreciovat</a:t>
            </a:r>
            <a:endParaRPr lang="en-US" altLang="cs-CZ" sz="2000" dirty="0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>
                <a:cs typeface="Times New Roman" pitchFamily="18" charset="0"/>
              </a:rPr>
              <a:t>Kvalita škol a míra výnosu ze vzdělání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Dale</a:t>
            </a:r>
            <a:r>
              <a:rPr lang="cs-CZ" dirty="0" smtClean="0"/>
              <a:t> a </a:t>
            </a:r>
            <a:r>
              <a:rPr lang="cs-CZ" dirty="0" err="1" smtClean="0"/>
              <a:t>Krueger</a:t>
            </a:r>
            <a:r>
              <a:rPr lang="cs-CZ" dirty="0" smtClean="0"/>
              <a:t> (QJE, 2002) zkoumali jak ovlivňuje výdělky absolvování elitní univerzity.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Problém: studenti elitních univerzit se budou svými vrozenými schopnostmi asi lišit od jiných studentů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Možné řešení: srovnat výdělky studentů elitních univerzit s těmi, kteří na tyto elitní univerzity </a:t>
            </a:r>
            <a:r>
              <a:rPr lang="cs-CZ" dirty="0"/>
              <a:t>byli </a:t>
            </a:r>
            <a:r>
              <a:rPr lang="cs-CZ" dirty="0" smtClean="0"/>
              <a:t>sice přijati, ale z nějakého důvodu si vybrali méně prestižní školu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Výsledek: není rozdíl ve výdělcích u těchto dvou skupin.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Pozorované vyšší výdělky absolventů prestižních škol tak pravděpodobně odráží hlavně jejich lepší vrozené schopnosti. </a:t>
            </a:r>
            <a:endParaRPr lang="cs-CZ" dirty="0"/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270510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681288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940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 smtClean="0">
                <a:cs typeface="Times New Roman" pitchFamily="18" charset="0"/>
              </a:rPr>
              <a:t>Je GED lepší než nic?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Cameron</a:t>
            </a:r>
            <a:r>
              <a:rPr lang="cs-CZ" dirty="0" smtClean="0"/>
              <a:t> a </a:t>
            </a:r>
            <a:r>
              <a:rPr lang="cs-CZ" dirty="0" err="1" smtClean="0"/>
              <a:t>Heckman</a:t>
            </a:r>
            <a:r>
              <a:rPr lang="cs-CZ" dirty="0" smtClean="0"/>
              <a:t> (JLE, 1993), </a:t>
            </a:r>
            <a:r>
              <a:rPr lang="cs-CZ" dirty="0" err="1" smtClean="0"/>
              <a:t>Heckman</a:t>
            </a:r>
            <a:r>
              <a:rPr lang="cs-CZ" dirty="0" smtClean="0"/>
              <a:t> a </a:t>
            </a:r>
            <a:r>
              <a:rPr lang="cs-CZ" dirty="0" err="1" smtClean="0"/>
              <a:t>LaFontaine</a:t>
            </a:r>
            <a:r>
              <a:rPr lang="cs-CZ" dirty="0" smtClean="0"/>
              <a:t> (JLE, 2006), </a:t>
            </a:r>
            <a:r>
              <a:rPr lang="cs-CZ" dirty="0" err="1" smtClean="0"/>
              <a:t>Tyler</a:t>
            </a:r>
            <a:r>
              <a:rPr lang="cs-CZ" dirty="0" smtClean="0"/>
              <a:t> a kol. (QJE, 2000)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USA je možné získat středoškolský diplom bez absolvování školy, a to pomocí GED testu (General </a:t>
            </a:r>
            <a:r>
              <a:rPr lang="cs-CZ" sz="2000" dirty="0" err="1" smtClean="0"/>
              <a:t>Equivalency</a:t>
            </a:r>
            <a:r>
              <a:rPr lang="cs-CZ" sz="2000" dirty="0" smtClean="0"/>
              <a:t> </a:t>
            </a:r>
            <a:r>
              <a:rPr lang="cs-CZ" sz="2000" dirty="0" err="1" smtClean="0"/>
              <a:t>Diploma</a:t>
            </a:r>
            <a:r>
              <a:rPr lang="cs-CZ" sz="2000" dirty="0" smtClean="0"/>
              <a:t>).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roce 1968 pouze 5 </a:t>
            </a:r>
            <a:r>
              <a:rPr lang="en-US" sz="2000" dirty="0" smtClean="0"/>
              <a:t>%</a:t>
            </a:r>
            <a:r>
              <a:rPr lang="cs-CZ" sz="2000" dirty="0" smtClean="0"/>
              <a:t> středoškolských absolventů získalo diplom přes GED</a:t>
            </a:r>
            <a:r>
              <a:rPr lang="en-US" sz="2000" dirty="0" smtClean="0"/>
              <a:t>, v </a:t>
            </a:r>
            <a:r>
              <a:rPr lang="en-US" sz="2000" dirty="0" err="1" smtClean="0"/>
              <a:t>roce</a:t>
            </a:r>
            <a:r>
              <a:rPr lang="en-US" sz="2000" dirty="0" smtClean="0"/>
              <a:t> 1987 to </a:t>
            </a:r>
            <a:r>
              <a:rPr lang="en-US" sz="2000" dirty="0" err="1" smtClean="0"/>
              <a:t>bylo</a:t>
            </a:r>
            <a:r>
              <a:rPr lang="en-US" sz="2000" dirty="0" smtClean="0"/>
              <a:t> u</a:t>
            </a:r>
            <a:r>
              <a:rPr lang="cs-CZ" sz="2000" dirty="0" smtClean="0"/>
              <a:t>ž</a:t>
            </a:r>
            <a:r>
              <a:rPr lang="en-US" sz="2000" dirty="0" smtClean="0"/>
              <a:t> 14</a:t>
            </a:r>
            <a:r>
              <a:rPr lang="cs-CZ" sz="2000" dirty="0" smtClean="0"/>
              <a:t> </a:t>
            </a:r>
            <a:r>
              <a:rPr lang="en-US" sz="2000" dirty="0" smtClean="0"/>
              <a:t>%.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err="1" smtClean="0"/>
              <a:t>Srovn</a:t>
            </a:r>
            <a:r>
              <a:rPr lang="cs-CZ" dirty="0" err="1" smtClean="0"/>
              <a:t>ání</a:t>
            </a:r>
            <a:r>
              <a:rPr lang="cs-CZ" dirty="0" smtClean="0"/>
              <a:t> regulérních absolventů, GED absolventů a odpadlíků umožňuje určit, jestli organizovaná školní výuka má smysl.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Charakteristiky na trhu práce u GED absolventů a těch, co nedokončili střední školu jsou nerozlišitelné. Mzdy u GED absolventů nejsou vyšší.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Udělit certifikát někomu, kdo projde standardizovaným testem, není zřejmě substitutem normálního výukového procesu ve škole.</a:t>
            </a:r>
            <a:endParaRPr lang="cs-CZ" sz="2000" dirty="0"/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270510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681288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307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Válka a studijní výsledky dětí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743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 letech 2002 - 2004 byl do </a:t>
            </a:r>
            <a:r>
              <a:rPr lang="cs-CZ" dirty="0" err="1" smtClean="0"/>
              <a:t>Afgánistánu</a:t>
            </a:r>
            <a:r>
              <a:rPr lang="cs-CZ" dirty="0" smtClean="0"/>
              <a:t> a Iráku vyslán 1 milión amerických vojáků. </a:t>
            </a:r>
            <a:r>
              <a:rPr lang="cs-CZ" dirty="0"/>
              <a:t>Vysílání vojáků do zahraničních misí je více méně náhodné</a:t>
            </a:r>
            <a:r>
              <a:rPr lang="cs-CZ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Jaký vliv to mělo na studijní výsledky jejich dětí?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Lyle</a:t>
            </a:r>
            <a:r>
              <a:rPr lang="cs-CZ" dirty="0"/>
              <a:t> (JLE, 2006) - děti v Texasu, jejichž rodiče </a:t>
            </a:r>
            <a:r>
              <a:rPr lang="cs-CZ" dirty="0" smtClean="0"/>
              <a:t>slouží </a:t>
            </a:r>
            <a:r>
              <a:rPr lang="cs-CZ" dirty="0"/>
              <a:t>v armádě</a:t>
            </a:r>
            <a:r>
              <a:rPr lang="cs-CZ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Výsledky testu z matematiky na škále 0 – 100.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33642"/>
              </p:ext>
            </p:extLst>
          </p:nvPr>
        </p:nvGraphicFramePr>
        <p:xfrm>
          <a:off x="152400" y="4572000"/>
          <a:ext cx="8915400" cy="1981200"/>
        </p:xfrm>
        <a:graphic>
          <a:graphicData uri="http://schemas.openxmlformats.org/drawingml/2006/table">
            <a:tbl>
              <a:tblPr/>
              <a:tblGrid>
                <a:gridCol w="761999"/>
                <a:gridCol w="1066800"/>
                <a:gridCol w="762000"/>
                <a:gridCol w="762000"/>
                <a:gridCol w="685800"/>
                <a:gridCol w="685800"/>
                <a:gridCol w="685801"/>
                <a:gridCol w="685800"/>
                <a:gridCol w="762000"/>
                <a:gridCol w="685800"/>
                <a:gridCol w="685800"/>
                <a:gridCol w="685800"/>
              </a:tblGrid>
              <a:tr h="533400">
                <a:tc gridSpan="2"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počet měsíců na misi za poslední rok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počet měsíců na misi za poslední 4 roky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324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postavení rodiče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voják</a:t>
                      </a:r>
                      <a:endParaRPr lang="cs-CZ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důstojník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voják</a:t>
                      </a:r>
                      <a:endParaRPr lang="cs-CZ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důstojník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voják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důstojník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0-2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≥3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0-2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≥3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1-6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≥7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1-6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≥7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77.14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82.47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77.21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75.91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82.56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80.91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77.41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77.17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76.05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82.73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82.38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80.59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884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Výdělky a návykové 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61" y="1676400"/>
            <a:ext cx="9067800" cy="4953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Dee</a:t>
            </a:r>
            <a:r>
              <a:rPr lang="cs-CZ" dirty="0" smtClean="0"/>
              <a:t> a </a:t>
            </a:r>
            <a:r>
              <a:rPr lang="cs-CZ" dirty="0" err="1" smtClean="0"/>
              <a:t>Evans</a:t>
            </a:r>
            <a:r>
              <a:rPr lang="cs-CZ" dirty="0" smtClean="0"/>
              <a:t> (JLE, 2003), </a:t>
            </a:r>
            <a:r>
              <a:rPr lang="cs-CZ" dirty="0" err="1" smtClean="0"/>
              <a:t>Muhally</a:t>
            </a:r>
            <a:r>
              <a:rPr lang="cs-CZ" dirty="0" smtClean="0"/>
              <a:t> a </a:t>
            </a:r>
            <a:r>
              <a:rPr lang="cs-CZ" dirty="0" err="1" smtClean="0"/>
              <a:t>Sindelar</a:t>
            </a:r>
            <a:r>
              <a:rPr lang="cs-CZ" dirty="0" smtClean="0"/>
              <a:t> (JLE, 1993), </a:t>
            </a:r>
            <a:r>
              <a:rPr lang="cs-CZ" dirty="0" err="1" smtClean="0"/>
              <a:t>Kaestner</a:t>
            </a:r>
            <a:r>
              <a:rPr lang="cs-CZ" dirty="0" smtClean="0"/>
              <a:t> (1994)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Lidský kapitál může depreciovat vlivem návykových látek.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USA: v každém okamžiku má problém s alkoholem 5 </a:t>
            </a:r>
            <a:r>
              <a:rPr lang="en-US" sz="2000" dirty="0" smtClean="0"/>
              <a:t>% populace a </a:t>
            </a:r>
            <a:r>
              <a:rPr lang="en-US" sz="2000" dirty="0" err="1" smtClean="0"/>
              <a:t>skoro</a:t>
            </a:r>
            <a:r>
              <a:rPr lang="en-US" sz="2000" dirty="0" smtClean="0"/>
              <a:t> 10</a:t>
            </a:r>
            <a:r>
              <a:rPr lang="cs-CZ" sz="2000" dirty="0" smtClean="0"/>
              <a:t> </a:t>
            </a:r>
            <a:r>
              <a:rPr lang="en-US" sz="2000" dirty="0" smtClean="0"/>
              <a:t>% populace </a:t>
            </a:r>
            <a:r>
              <a:rPr lang="cs-CZ" sz="2000" dirty="0" smtClean="0"/>
              <a:t>s ním </a:t>
            </a:r>
            <a:r>
              <a:rPr lang="en-US" sz="2000" dirty="0" smtClean="0"/>
              <a:t>m</a:t>
            </a:r>
            <a:r>
              <a:rPr lang="cs-CZ" sz="2000" dirty="0" err="1" smtClean="0"/>
              <a:t>ělo</a:t>
            </a:r>
            <a:r>
              <a:rPr lang="cs-CZ" sz="2000" dirty="0" smtClean="0"/>
              <a:t> někdy v životě problém.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USA: 30</a:t>
            </a:r>
            <a:r>
              <a:rPr lang="en-US" sz="2000" dirty="0"/>
              <a:t> % </a:t>
            </a:r>
            <a:r>
              <a:rPr lang="en-US" sz="2000" dirty="0" err="1"/>
              <a:t>prac</a:t>
            </a:r>
            <a:r>
              <a:rPr lang="cs-CZ" sz="2000" dirty="0" err="1"/>
              <a:t>ovníků</a:t>
            </a:r>
            <a:r>
              <a:rPr lang="cs-CZ" sz="2000" dirty="0"/>
              <a:t> někdy zkusilo kokain a 3 </a:t>
            </a:r>
            <a:r>
              <a:rPr lang="en-US" sz="2000" dirty="0"/>
              <a:t>% ho </a:t>
            </a:r>
            <a:r>
              <a:rPr lang="en-US" sz="2000" dirty="0" err="1" smtClean="0"/>
              <a:t>zkusil</a:t>
            </a:r>
            <a:r>
              <a:rPr lang="cs-CZ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v p</a:t>
            </a:r>
            <a:r>
              <a:rPr lang="cs-CZ" sz="2000" dirty="0" err="1"/>
              <a:t>ředchozím</a:t>
            </a:r>
            <a:r>
              <a:rPr lang="cs-CZ" sz="2000" dirty="0"/>
              <a:t> měsíci</a:t>
            </a:r>
            <a:r>
              <a:rPr lang="cs-CZ" sz="2000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Alkoholici mezi 30 a 59 roky mají o 15 procentních bodů menší pravděpodobnost, že pracují a vydělávají o 17 procent méně než </a:t>
            </a:r>
            <a:r>
              <a:rPr lang="cs-CZ" dirty="0" err="1" smtClean="0"/>
              <a:t>nealkoholici</a:t>
            </a:r>
            <a:r>
              <a:rPr lang="cs-CZ" dirty="0"/>
              <a:t>.</a:t>
            </a:r>
            <a:endParaRPr lang="cs-CZ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Kokain systematicky nesnižuje mzdy ani zaměstnanost.</a:t>
            </a:r>
          </a:p>
        </p:txBody>
      </p:sp>
    </p:spTree>
    <p:extLst>
      <p:ext uri="{BB962C8B-B14F-4D97-AF65-F5344CB8AC3E}">
        <p14:creationId xmlns:p14="http://schemas.microsoft.com/office/powerpoint/2010/main" val="394607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Výdělky a návykové 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96" y="1752600"/>
            <a:ext cx="8991600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Díky </a:t>
            </a:r>
            <a:r>
              <a:rPr lang="cs-CZ" dirty="0" err="1" smtClean="0"/>
              <a:t>self</a:t>
            </a:r>
            <a:r>
              <a:rPr lang="cs-CZ" dirty="0" smtClean="0"/>
              <a:t>-selekci lidí nemůžeme tyto výsledky interpretovat kauzálně.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Možná, že alkohol nesnižuje výdělky, ale že ti méně úspěšní na trhu práce se pravděpodobněji stanou alkoholiky.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Podobně, možná, že jenom ti, kteří jsou schopni zvládnout negativní důsledky užívání kokainu a kteří si ho zároveň mohou finančně dovolit, se stanou pravidelnými uživateli.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Zaměstnavatelé ve stále větší míře vyhledávají na Internetu informace o uchazečích o práci.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Rozsah aktivit, které mohou tímto způsobem negativně ovlivňovat úspěch uchazeče o práci, se asi bude zvětšovat.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151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90600"/>
            <a:ext cx="82296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800" dirty="0"/>
              <a:t>Vzdělání jako signál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Dosud jsme uvažovali, že vzdělání zvyšuje produktivitu, a proto vede k vyšším </a:t>
            </a:r>
            <a:r>
              <a:rPr lang="cs-CZ" altLang="cs-CZ" dirty="0" smtClean="0"/>
              <a:t>mzdám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 smtClean="0"/>
              <a:t>Alternativní </a:t>
            </a:r>
            <a:r>
              <a:rPr lang="cs-CZ" altLang="cs-CZ" dirty="0"/>
              <a:t>argument: vzdělání nemusí zvyšovat produktivitu, ale může sloužit jako signál zaměstnavateli o (vrozených) schopnostech </a:t>
            </a:r>
            <a:r>
              <a:rPr lang="cs-CZ" altLang="cs-CZ" dirty="0" smtClean="0"/>
              <a:t>pracovníka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Předpoklad </a:t>
            </a:r>
            <a:r>
              <a:rPr lang="cs-CZ" altLang="cs-CZ" sz="2400" dirty="0"/>
              <a:t>asymetrických informací na trhu práce: zaměstnavatel nedokáže dostatečně rychle a správně rozpoznat produktivitu pracovníka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3600" dirty="0"/>
              <a:t>Vzdělání jako signál – numerický příklad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>
                <a:cs typeface="Times New Roman" pitchFamily="18" charset="0"/>
              </a:rPr>
              <a:t>2 typy pracovníků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>
                <a:cs typeface="Times New Roman" pitchFamily="18" charset="0"/>
              </a:rPr>
              <a:t>málo produktivní, podíl na populaci </a:t>
            </a:r>
            <a:r>
              <a:rPr lang="cs-CZ" altLang="cs-CZ" sz="2200" i="1" dirty="0">
                <a:cs typeface="Times New Roman" pitchFamily="18" charset="0"/>
              </a:rPr>
              <a:t>q</a:t>
            </a:r>
            <a:r>
              <a:rPr lang="cs-CZ" altLang="cs-CZ" sz="2200" dirty="0">
                <a:cs typeface="Times New Roman" pitchFamily="18" charset="0"/>
              </a:rPr>
              <a:t>, současná hodnota celoživotní produktivity </a:t>
            </a:r>
            <a:r>
              <a:rPr lang="cs-CZ" altLang="cs-CZ" sz="2200" i="1" dirty="0">
                <a:cs typeface="Times New Roman" pitchFamily="18" charset="0"/>
              </a:rPr>
              <a:t>200 000 </a:t>
            </a:r>
            <a:r>
              <a:rPr lang="cs-CZ" altLang="cs-CZ" sz="2200" dirty="0">
                <a:cs typeface="Times New Roman" pitchFamily="18" charset="0"/>
              </a:rPr>
              <a:t>dolarů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>
                <a:cs typeface="Times New Roman" pitchFamily="18" charset="0"/>
              </a:rPr>
              <a:t>vysoce produktivní, podíl na populaci </a:t>
            </a:r>
            <a:r>
              <a:rPr lang="cs-CZ" altLang="cs-CZ" sz="2200" i="1" dirty="0">
                <a:cs typeface="Times New Roman" pitchFamily="18" charset="0"/>
              </a:rPr>
              <a:t>1-q</a:t>
            </a:r>
            <a:r>
              <a:rPr lang="cs-CZ" altLang="cs-CZ" sz="2200" dirty="0">
                <a:cs typeface="Times New Roman" pitchFamily="18" charset="0"/>
              </a:rPr>
              <a:t>, současná hodnota celoživotní produktivity </a:t>
            </a:r>
            <a:r>
              <a:rPr lang="cs-CZ" altLang="cs-CZ" sz="2200" i="1" dirty="0">
                <a:cs typeface="Times New Roman" pitchFamily="18" charset="0"/>
              </a:rPr>
              <a:t>300 000 </a:t>
            </a:r>
            <a:r>
              <a:rPr lang="cs-CZ" altLang="cs-CZ" sz="2200" dirty="0" smtClean="0">
                <a:cs typeface="Times New Roman" pitchFamily="18" charset="0"/>
              </a:rPr>
              <a:t>dolarů</a:t>
            </a:r>
            <a:endParaRPr lang="cs-CZ" altLang="cs-CZ" dirty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>
                <a:cs typeface="Times New Roman" pitchFamily="18" charset="0"/>
              </a:rPr>
              <a:t>Pokud je zaměstnavatel dokáže jednoduše rozlišit, jejich současná hodnota celoživotního příjmu bude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>
                <a:cs typeface="Times New Roman" pitchFamily="18" charset="0"/>
              </a:rPr>
              <a:t>200 000 </a:t>
            </a:r>
            <a:r>
              <a:rPr lang="cs-CZ" altLang="cs-CZ" sz="2200" dirty="0">
                <a:cs typeface="Times New Roman" pitchFamily="18" charset="0"/>
              </a:rPr>
              <a:t>dolarů u málo produktivní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>
                <a:cs typeface="Times New Roman" pitchFamily="18" charset="0"/>
              </a:rPr>
              <a:t>300 000 </a:t>
            </a:r>
            <a:r>
              <a:rPr lang="cs-CZ" altLang="cs-CZ" sz="2200" dirty="0">
                <a:cs typeface="Times New Roman" pitchFamily="18" charset="0"/>
              </a:rPr>
              <a:t>dolarů u vysoce produktivní 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0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3600" dirty="0"/>
              <a:t>Vzdělání jako signál – numerický příklad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dirty="0">
                <a:cs typeface="Times New Roman" pitchFamily="18" charset="0"/>
              </a:rPr>
              <a:t>Pokud je zaměstnavatel nedokáže rozlišit, každému zaplatí hodnotu průměrné produktivity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dirty="0">
                <a:cs typeface="Times New Roman" pitchFamily="18" charset="0"/>
              </a:rPr>
              <a:t>        = (</a:t>
            </a:r>
            <a:r>
              <a:rPr lang="cs-CZ" altLang="cs-CZ" i="1" dirty="0" smtClean="0">
                <a:cs typeface="Times New Roman" pitchFamily="18" charset="0"/>
              </a:rPr>
              <a:t>200 000*q</a:t>
            </a:r>
            <a:r>
              <a:rPr lang="cs-CZ" altLang="cs-CZ" dirty="0">
                <a:cs typeface="Times New Roman" pitchFamily="18" charset="0"/>
              </a:rPr>
              <a:t>) +</a:t>
            </a:r>
            <a:r>
              <a:rPr lang="en-US" altLang="cs-CZ" dirty="0">
                <a:cs typeface="Times New Roman" pitchFamily="18" charset="0"/>
              </a:rPr>
              <a:t>[</a:t>
            </a:r>
            <a:r>
              <a:rPr lang="cs-CZ" altLang="cs-CZ" i="1" dirty="0" smtClean="0">
                <a:cs typeface="Times New Roman" pitchFamily="18" charset="0"/>
              </a:rPr>
              <a:t>300 000</a:t>
            </a:r>
            <a:r>
              <a:rPr lang="cs-CZ" altLang="cs-CZ" dirty="0">
                <a:cs typeface="Times New Roman" pitchFamily="18" charset="0"/>
              </a:rPr>
              <a:t>*(</a:t>
            </a:r>
            <a:r>
              <a:rPr lang="cs-CZ" altLang="cs-CZ" i="1" dirty="0">
                <a:cs typeface="Times New Roman" pitchFamily="18" charset="0"/>
              </a:rPr>
              <a:t>1-q</a:t>
            </a:r>
            <a:r>
              <a:rPr lang="cs-CZ" altLang="cs-CZ" dirty="0">
                <a:cs typeface="Times New Roman" pitchFamily="18" charset="0"/>
              </a:rPr>
              <a:t>)</a:t>
            </a:r>
            <a:r>
              <a:rPr lang="en-US" altLang="cs-CZ" dirty="0">
                <a:cs typeface="Times New Roman" pitchFamily="18" charset="0"/>
              </a:rPr>
              <a:t>]</a:t>
            </a:r>
            <a:r>
              <a:rPr lang="cs-CZ" altLang="cs-CZ" dirty="0">
                <a:cs typeface="Times New Roman" pitchFamily="18" charset="0"/>
              </a:rPr>
              <a:t> = </a:t>
            </a:r>
            <a:r>
              <a:rPr lang="cs-CZ" altLang="cs-CZ" i="1" dirty="0" smtClean="0">
                <a:cs typeface="Times New Roman" pitchFamily="18" charset="0"/>
              </a:rPr>
              <a:t>300 000 </a:t>
            </a:r>
            <a:r>
              <a:rPr lang="cs-CZ" altLang="cs-CZ" i="1" dirty="0">
                <a:cs typeface="Times New Roman" pitchFamily="18" charset="0"/>
              </a:rPr>
              <a:t>– </a:t>
            </a:r>
            <a:r>
              <a:rPr lang="cs-CZ" altLang="cs-CZ" i="1" dirty="0" smtClean="0">
                <a:cs typeface="Times New Roman" pitchFamily="18" charset="0"/>
              </a:rPr>
              <a:t>100 000*q</a:t>
            </a:r>
            <a:endParaRPr lang="cs-CZ" altLang="cs-CZ" i="1" dirty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sz="2200" b="1" dirty="0">
                <a:cs typeface="Times New Roman" pitchFamily="18" charset="0"/>
              </a:rPr>
              <a:t>Sdílená rovnováha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sz="2200" dirty="0">
                <a:cs typeface="Times New Roman" pitchFamily="18" charset="0"/>
              </a:rPr>
              <a:t>Bude to vyhovovat málo produktivním </a:t>
            </a:r>
            <a:r>
              <a:rPr lang="cs-CZ" altLang="cs-CZ" sz="2200" dirty="0" smtClean="0">
                <a:cs typeface="Times New Roman" pitchFamily="18" charset="0"/>
              </a:rPr>
              <a:t>pracovníkům</a:t>
            </a:r>
            <a:endParaRPr lang="cs-CZ" altLang="cs-CZ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dirty="0" smtClean="0">
                <a:cs typeface="Times New Roman" pitchFamily="18" charset="0"/>
              </a:rPr>
              <a:t>Vzdělání může fungovat jako signál o produktivitě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000" dirty="0">
                <a:cs typeface="Times New Roman" pitchFamily="18" charset="0"/>
              </a:rPr>
              <a:t>Pracovníci dostanou</a:t>
            </a:r>
            <a:r>
              <a:rPr lang="en-US" altLang="cs-CZ" sz="2000" dirty="0">
                <a:cs typeface="Times New Roman" pitchFamily="18" charset="0"/>
              </a:rPr>
              <a:t> $</a:t>
            </a:r>
            <a:r>
              <a:rPr lang="en-US" altLang="cs-CZ" sz="2000" dirty="0" smtClean="0">
                <a:cs typeface="Times New Roman" pitchFamily="18" charset="0"/>
              </a:rPr>
              <a:t>200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en-US" altLang="cs-CZ" sz="2000" dirty="0" smtClean="0">
                <a:cs typeface="Times New Roman" pitchFamily="18" charset="0"/>
              </a:rPr>
              <a:t>000 </a:t>
            </a:r>
            <a:r>
              <a:rPr lang="cs-CZ" altLang="cs-CZ" sz="2000" dirty="0">
                <a:cs typeface="Times New Roman" pitchFamily="18" charset="0"/>
              </a:rPr>
              <a:t>pokud budou mít méně než </a:t>
            </a:r>
            <a:r>
              <a:rPr lang="cs-CZ" altLang="cs-CZ" sz="2000" i="1" dirty="0">
                <a:cs typeface="Times New Roman" pitchFamily="18" charset="0"/>
              </a:rPr>
              <a:t>X</a:t>
            </a:r>
            <a:r>
              <a:rPr lang="en-US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roků studia </a:t>
            </a:r>
            <a:r>
              <a:rPr lang="en-US" altLang="cs-CZ" sz="2000" dirty="0">
                <a:cs typeface="Times New Roman" pitchFamily="18" charset="0"/>
              </a:rPr>
              <a:t>a $</a:t>
            </a:r>
            <a:r>
              <a:rPr lang="en-US" altLang="cs-CZ" sz="2000" dirty="0" smtClean="0">
                <a:cs typeface="Times New Roman" pitchFamily="18" charset="0"/>
              </a:rPr>
              <a:t>300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en-US" altLang="cs-CZ" sz="2000" dirty="0" smtClean="0">
                <a:cs typeface="Times New Roman" pitchFamily="18" charset="0"/>
              </a:rPr>
              <a:t>000 </a:t>
            </a:r>
            <a:r>
              <a:rPr lang="cs-CZ" altLang="cs-CZ" sz="2000" dirty="0">
                <a:cs typeface="Times New Roman" pitchFamily="18" charset="0"/>
              </a:rPr>
              <a:t>pokud budou mít aspoň </a:t>
            </a:r>
            <a:r>
              <a:rPr lang="cs-CZ" altLang="cs-CZ" sz="2000" i="1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roků studia</a:t>
            </a:r>
            <a:r>
              <a:rPr lang="en-US" altLang="cs-CZ" sz="2000" dirty="0" smtClean="0">
                <a:cs typeface="Times New Roman" pitchFamily="18" charset="0"/>
              </a:rPr>
              <a:t>.</a:t>
            </a:r>
            <a:endParaRPr lang="cs-CZ" altLang="cs-CZ" sz="2000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000" dirty="0"/>
              <a:t>Předpokládejme, že rok studia stojí </a:t>
            </a:r>
            <a:r>
              <a:rPr lang="en-US" altLang="cs-CZ" sz="2000" dirty="0">
                <a:cs typeface="Times New Roman" pitchFamily="18" charset="0"/>
              </a:rPr>
              <a:t>$2</a:t>
            </a:r>
            <a:r>
              <a:rPr lang="cs-CZ" altLang="cs-CZ" sz="2000" dirty="0" smtClean="0">
                <a:cs typeface="Times New Roman" pitchFamily="18" charset="0"/>
              </a:rPr>
              <a:t>5 </a:t>
            </a:r>
            <a:r>
              <a:rPr lang="en-US" altLang="cs-CZ" sz="2000" dirty="0" smtClean="0">
                <a:cs typeface="Times New Roman" pitchFamily="18" charset="0"/>
              </a:rPr>
              <a:t>00</a:t>
            </a:r>
            <a:r>
              <a:rPr lang="cs-CZ" altLang="cs-CZ" sz="2000" dirty="0" smtClean="0">
                <a:cs typeface="Times New Roman" pitchFamily="18" charset="0"/>
              </a:rPr>
              <a:t>1</a:t>
            </a:r>
            <a:r>
              <a:rPr lang="en-US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u málo produktivního pracovníka a </a:t>
            </a:r>
            <a:r>
              <a:rPr lang="en-US" altLang="cs-CZ" sz="2000" dirty="0">
                <a:cs typeface="Times New Roman" pitchFamily="18" charset="0"/>
              </a:rPr>
              <a:t>$</a:t>
            </a:r>
            <a:r>
              <a:rPr lang="en-US" altLang="cs-CZ" sz="2000" dirty="0" smtClean="0">
                <a:cs typeface="Times New Roman" pitchFamily="18" charset="0"/>
              </a:rPr>
              <a:t>20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en-US" altLang="cs-CZ" sz="2000" dirty="0" smtClean="0">
                <a:cs typeface="Times New Roman" pitchFamily="18" charset="0"/>
              </a:rPr>
              <a:t>000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u vysoce produktivního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cs-CZ" dirty="0" smtClean="0">
                <a:cs typeface="Times New Roman" pitchFamily="18" charset="0"/>
              </a:rPr>
              <a:t> </a:t>
            </a:r>
            <a:endParaRPr lang="cs-CZ" altLang="cs-CZ" dirty="0"/>
          </a:p>
          <a:p>
            <a:pPr marL="0" indent="0">
              <a:buNone/>
            </a:pPr>
            <a:endParaRPr lang="cs-CZ" altLang="cs-CZ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3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3600" dirty="0"/>
              <a:t>Vzdělání jako signál – numerický příklad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 smtClean="0"/>
              <a:t>Může existovat </a:t>
            </a:r>
            <a:r>
              <a:rPr lang="cs-CZ" altLang="cs-CZ" b="1" dirty="0" smtClean="0"/>
              <a:t>separační rovnováha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 smtClean="0"/>
              <a:t>Málo produktivní pracovníci si zvolí nestudovat </a:t>
            </a:r>
            <a:r>
              <a:rPr lang="cs-CZ" altLang="cs-CZ" i="1" dirty="0" smtClean="0"/>
              <a:t>X </a:t>
            </a:r>
            <a:r>
              <a:rPr lang="cs-CZ" altLang="cs-CZ" dirty="0" smtClean="0"/>
              <a:t>let a dobrovolně tím signalizují nižší produktivitu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000" i="1" dirty="0" smtClean="0"/>
              <a:t>200 000 </a:t>
            </a:r>
            <a:r>
              <a:rPr lang="cs-CZ" altLang="cs-CZ" sz="2000" dirty="0" smtClean="0"/>
              <a:t>˃ </a:t>
            </a:r>
            <a:r>
              <a:rPr lang="cs-CZ" altLang="cs-CZ" sz="2000" i="1" dirty="0" smtClean="0"/>
              <a:t>300 000 </a:t>
            </a:r>
            <a:r>
              <a:rPr lang="cs-CZ" altLang="cs-CZ" sz="2000" dirty="0" smtClean="0"/>
              <a:t>– (</a:t>
            </a:r>
            <a:r>
              <a:rPr lang="cs-CZ" altLang="cs-CZ" sz="2000" i="1" dirty="0" smtClean="0"/>
              <a:t>25 001 * X</a:t>
            </a:r>
            <a:r>
              <a:rPr lang="cs-CZ" altLang="cs-CZ" sz="2000" dirty="0" smtClean="0"/>
              <a:t>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000" i="1" dirty="0" smtClean="0"/>
              <a:t>X ˃ 3.999</a:t>
            </a:r>
            <a:endParaRPr lang="cs-CZ" altLang="cs-CZ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 smtClean="0"/>
              <a:t>Vysoce </a:t>
            </a:r>
            <a:r>
              <a:rPr lang="cs-CZ" altLang="cs-CZ" dirty="0"/>
              <a:t>produktivní pracovníci si zvolí </a:t>
            </a:r>
            <a:r>
              <a:rPr lang="cs-CZ" altLang="cs-CZ" dirty="0" smtClean="0"/>
              <a:t>studovat </a:t>
            </a:r>
            <a:r>
              <a:rPr lang="cs-CZ" altLang="cs-CZ" i="1" dirty="0"/>
              <a:t>X </a:t>
            </a:r>
            <a:r>
              <a:rPr lang="cs-CZ" altLang="cs-CZ" dirty="0"/>
              <a:t>let a dobrovolně tím signalizují </a:t>
            </a:r>
            <a:r>
              <a:rPr lang="cs-CZ" altLang="cs-CZ" dirty="0" smtClean="0"/>
              <a:t>vyšší </a:t>
            </a:r>
            <a:r>
              <a:rPr lang="cs-CZ" altLang="cs-CZ" dirty="0"/>
              <a:t>produktivitu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000" i="1" dirty="0"/>
              <a:t>200 000 </a:t>
            </a:r>
            <a:r>
              <a:rPr lang="cs-CZ" altLang="cs-CZ" sz="2000" i="1" dirty="0" smtClean="0"/>
              <a:t>˂ </a:t>
            </a:r>
            <a:r>
              <a:rPr lang="cs-CZ" altLang="cs-CZ" sz="2000" i="1" dirty="0"/>
              <a:t>300 000 – </a:t>
            </a:r>
            <a:r>
              <a:rPr lang="cs-CZ" altLang="cs-CZ" sz="2000" dirty="0"/>
              <a:t>(</a:t>
            </a:r>
            <a:r>
              <a:rPr lang="cs-CZ" altLang="cs-CZ" sz="2000" i="1" dirty="0" smtClean="0"/>
              <a:t>20 </a:t>
            </a:r>
            <a:r>
              <a:rPr lang="cs-CZ" altLang="cs-CZ" sz="2000" i="1" dirty="0"/>
              <a:t>000 * </a:t>
            </a:r>
            <a:r>
              <a:rPr lang="cs-CZ" altLang="cs-CZ" sz="2000" i="1" dirty="0" smtClean="0"/>
              <a:t>X</a:t>
            </a:r>
            <a:r>
              <a:rPr lang="cs-CZ" altLang="cs-CZ" sz="2000" dirty="0" smtClean="0"/>
              <a:t>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000" i="1" dirty="0" smtClean="0"/>
              <a:t>X ˂ 5</a:t>
            </a:r>
            <a:endParaRPr lang="cs-CZ" altLang="cs-CZ" sz="2000" i="1" dirty="0"/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2400" i="1" dirty="0" smtClean="0"/>
              <a:t>3.999 </a:t>
            </a:r>
            <a:r>
              <a:rPr lang="cs-CZ" altLang="cs-CZ" sz="2400" i="1" dirty="0"/>
              <a:t>˂ </a:t>
            </a:r>
            <a:r>
              <a:rPr lang="cs-CZ" altLang="cs-CZ" sz="2400" i="1" dirty="0" smtClean="0"/>
              <a:t>X </a:t>
            </a:r>
            <a:r>
              <a:rPr lang="cs-CZ" altLang="cs-CZ" sz="2400" i="1" dirty="0"/>
              <a:t>˂ </a:t>
            </a:r>
            <a:r>
              <a:rPr lang="cs-CZ" altLang="cs-CZ" sz="2400" i="1" dirty="0" smtClean="0"/>
              <a:t>5, </a:t>
            </a:r>
            <a:r>
              <a:rPr lang="cs-CZ" altLang="cs-CZ" sz="2400" dirty="0"/>
              <a:t>k</a:t>
            </a:r>
            <a:r>
              <a:rPr lang="cs-CZ" altLang="cs-CZ" sz="2400" dirty="0" smtClean="0"/>
              <a:t>onkurenční trh povede k </a:t>
            </a:r>
            <a:r>
              <a:rPr lang="cs-CZ" altLang="cs-CZ" sz="2400" i="1" dirty="0" smtClean="0"/>
              <a:t>X=4</a:t>
            </a:r>
          </a:p>
          <a:p>
            <a:pPr>
              <a:lnSpc>
                <a:spcPct val="90000"/>
              </a:lnSpc>
            </a:pPr>
            <a:endParaRPr lang="cs-CZ" altLang="cs-CZ" sz="2800" i="1" dirty="0"/>
          </a:p>
          <a:p>
            <a:pPr marL="0" indent="0">
              <a:lnSpc>
                <a:spcPct val="90000"/>
              </a:lnSpc>
              <a:buNone/>
            </a:pP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3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V</a:t>
            </a:r>
            <a:r>
              <a:rPr lang="cs-CZ" altLang="cs-CZ" sz="4400" dirty="0" smtClean="0"/>
              <a:t>zdělání </a:t>
            </a:r>
            <a:r>
              <a:rPr lang="cs-CZ" altLang="cs-CZ" sz="4400" dirty="0"/>
              <a:t>jako </a:t>
            </a:r>
            <a:r>
              <a:rPr lang="cs-CZ" altLang="cs-CZ" sz="4400" dirty="0" smtClean="0"/>
              <a:t>signál - implikace</a:t>
            </a:r>
            <a:endParaRPr lang="en-US" sz="4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Aby vzdělání mohlo fungovat jako signál, musí být jeho získání pro málo </a:t>
            </a:r>
            <a:r>
              <a:rPr lang="cs-CZ" dirty="0"/>
              <a:t>produktivní </a:t>
            </a:r>
            <a:r>
              <a:rPr lang="cs-CZ" dirty="0" smtClean="0"/>
              <a:t>pracovníky relativně nákladnější než pro ty více produktivní</a:t>
            </a:r>
            <a:endParaRPr lang="en-US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Společenské výnosy ze vzdělání (procentuální nárůst národního důchodu) jsou kladné i v případě, že vzdělání nezvyšuje lidský kapitál jednotlivce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Napomáhají lepšímu spárování pracovníků a pracovních míst</a:t>
            </a:r>
            <a:endParaRPr lang="en-US" sz="2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Ačkoliv vzdělání může působit jako signál, je shoda i na tom, že vzdělání je víc než pouhý signál. Vzdělání je aspoň částečně i investicí do lidského kapitálu.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7302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cs-CZ" sz="4800" dirty="0" err="1"/>
              <a:t>Styliz</a:t>
            </a:r>
            <a:r>
              <a:rPr lang="cs-CZ" altLang="cs-CZ" sz="4800" dirty="0" err="1"/>
              <a:t>ovaná</a:t>
            </a:r>
            <a:r>
              <a:rPr lang="cs-CZ" altLang="cs-CZ" sz="4800" dirty="0"/>
              <a:t> fakta o vzdělání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4958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Úroveň vzdělání se liší mezi rasovými a etnickými </a:t>
            </a:r>
            <a:r>
              <a:rPr lang="cs-CZ" altLang="cs-CZ" dirty="0" smtClean="0"/>
              <a:t>skupinami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 smtClean="0"/>
              <a:t>Běloši </a:t>
            </a:r>
            <a:r>
              <a:rPr lang="cs-CZ" altLang="cs-CZ" dirty="0"/>
              <a:t>mají vyšší úroveň vzdělání než černoši a černoši ji mají vyšší než </a:t>
            </a:r>
            <a:r>
              <a:rPr lang="cs-CZ" altLang="cs-CZ" dirty="0" err="1"/>
              <a:t>hispánci</a:t>
            </a:r>
            <a:r>
              <a:rPr lang="cs-CZ" altLang="cs-CZ" dirty="0"/>
              <a:t> (USA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Vzdělání je silně korelováno s:</a:t>
            </a:r>
            <a:endParaRPr lang="en-US" altLang="cs-CZ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400" dirty="0"/>
              <a:t>Mírou pracovní participace (pozitivně)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400" dirty="0"/>
              <a:t>Mírou nezaměstnanosti (negativně)</a:t>
            </a:r>
            <a:endParaRPr lang="en-US" altLang="cs-CZ" sz="2400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400" dirty="0"/>
              <a:t>Výdělky (pozitivně)</a:t>
            </a:r>
            <a:endParaRPr lang="en-US" altLang="cs-CZ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Vzdělání, výdělky a životní cyklus</a:t>
            </a:r>
            <a:endParaRPr lang="en-US" sz="4000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502920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cs-CZ" dirty="0" smtClean="0"/>
              <a:t>Vysoce vzdělaní pracovníci vydělávají více než málo vzdělaní pracovníci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Vzdělání může sloužit jako signál o vrozených schopnostech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Vzdělání může zvyšovat lidský kapitál</a:t>
            </a:r>
            <a:endParaRPr lang="cs-CZ" sz="1800" dirty="0"/>
          </a:p>
          <a:p>
            <a:pPr eaLnBrk="1" hangingPunct="1">
              <a:spcBef>
                <a:spcPts val="1000"/>
              </a:spcBef>
            </a:pPr>
            <a:r>
              <a:rPr lang="cs-CZ" dirty="0" smtClean="0"/>
              <a:t>Výdělky rostou v čase, ale klesajícím tempem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Pracovníkům se může zvyšovat lidský kapitál důsledkem různých pracovních školení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 Mladí pracovníci asi více investují do pracovních školení</a:t>
            </a:r>
          </a:p>
          <a:p>
            <a:pPr eaLnBrk="1" hangingPunct="1">
              <a:spcBef>
                <a:spcPts val="1000"/>
              </a:spcBef>
            </a:pPr>
            <a:r>
              <a:rPr lang="cs-CZ" dirty="0" smtClean="0"/>
              <a:t>Věkově-výdělkové profily různých vzdělanostních skupin divergují v čase 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Výdělky rostou rychleji u více vzdělaných pracovníků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Pracovníci s vyšším vzděláním pravděpodobně investují více i do pracovních školení</a:t>
            </a:r>
            <a:endParaRPr lang="en-US" sz="1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/>
              <a:t>Věkově-výdělkové </a:t>
            </a:r>
            <a:r>
              <a:rPr lang="cs-CZ" sz="4400" dirty="0" smtClean="0"/>
              <a:t>profily - muži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182880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01320"/>
              </p:ext>
            </p:extLst>
          </p:nvPr>
        </p:nvGraphicFramePr>
        <p:xfrm>
          <a:off x="533400" y="1907103"/>
          <a:ext cx="8077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/>
              <a:t>Věkově-výdělkové </a:t>
            </a:r>
            <a:r>
              <a:rPr lang="cs-CZ" sz="4400" dirty="0" smtClean="0"/>
              <a:t>profily </a:t>
            </a:r>
            <a:r>
              <a:rPr lang="cs-CZ" sz="4400" dirty="0"/>
              <a:t>- </a:t>
            </a:r>
            <a:r>
              <a:rPr lang="cs-CZ" sz="4400" dirty="0" smtClean="0"/>
              <a:t>ženy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18288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847827"/>
              </p:ext>
            </p:extLst>
          </p:nvPr>
        </p:nvGraphicFramePr>
        <p:xfrm>
          <a:off x="609600" y="1981200"/>
          <a:ext cx="7848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1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Pracovní školení (</a:t>
            </a:r>
            <a:r>
              <a:rPr lang="en-US" sz="4000" dirty="0" smtClean="0"/>
              <a:t>On-The-Job Training</a:t>
            </a:r>
            <a:r>
              <a:rPr lang="cs-CZ" sz="4000" dirty="0" smtClean="0"/>
              <a:t>)</a:t>
            </a:r>
            <a:endParaRPr lang="en-US" sz="4000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991600" cy="4724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Většina pracovníků si po skončení studia zvyšuje úroveň lidského kapitálu pomocí pracovních školení (</a:t>
            </a:r>
            <a:r>
              <a:rPr lang="en-US" dirty="0" smtClean="0"/>
              <a:t>on-the-job training </a:t>
            </a:r>
            <a:r>
              <a:rPr lang="cs-CZ" dirty="0" smtClean="0"/>
              <a:t>- </a:t>
            </a:r>
            <a:r>
              <a:rPr lang="en-US" dirty="0" smtClean="0"/>
              <a:t>OJT)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Dva typy pracovního školení (OJT)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sz="2000" b="1" dirty="0" smtClean="0"/>
              <a:t>Obecné</a:t>
            </a:r>
            <a:r>
              <a:rPr lang="en-US" sz="2000" b="1" dirty="0" smtClean="0"/>
              <a:t> </a:t>
            </a:r>
            <a:r>
              <a:rPr lang="cs-CZ" sz="2000" b="1" dirty="0" smtClean="0"/>
              <a:t>školení</a:t>
            </a:r>
            <a:r>
              <a:rPr lang="cs-CZ" sz="2000" dirty="0" smtClean="0"/>
              <a:t>, které je potenciálně užitečné v jakékoliv firmě</a:t>
            </a:r>
            <a:endParaRPr lang="en-US" sz="2000" dirty="0" smtClean="0"/>
          </a:p>
          <a:p>
            <a:pPr lvl="1"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000" b="1" dirty="0" smtClean="0"/>
              <a:t>Specific</a:t>
            </a:r>
            <a:r>
              <a:rPr lang="cs-CZ" sz="2000" b="1" dirty="0" err="1" smtClean="0"/>
              <a:t>ké</a:t>
            </a:r>
            <a:r>
              <a:rPr lang="en-US" sz="2000" b="1" dirty="0" smtClean="0"/>
              <a:t> </a:t>
            </a:r>
            <a:r>
              <a:rPr lang="cs-CZ" sz="2000" b="1" dirty="0"/>
              <a:t>školení</a:t>
            </a:r>
            <a:r>
              <a:rPr lang="cs-CZ" sz="2000" dirty="0"/>
              <a:t>, které je </a:t>
            </a:r>
            <a:r>
              <a:rPr lang="cs-CZ" sz="2000" dirty="0" smtClean="0"/>
              <a:t>užitečné pouze ve firmě, kde se získalo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Příklady?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14400"/>
            <a:ext cx="82296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Pracovní školení - </a:t>
            </a:r>
            <a:r>
              <a:rPr lang="cs-CZ" sz="4800" dirty="0"/>
              <a:t>i</a:t>
            </a:r>
            <a:r>
              <a:rPr lang="en-US" sz="4800" dirty="0" err="1" smtClean="0"/>
              <a:t>mpli</a:t>
            </a:r>
            <a:r>
              <a:rPr lang="cs-CZ" sz="4800" dirty="0" err="1" smtClean="0"/>
              <a:t>kace</a:t>
            </a:r>
            <a:endParaRPr lang="en-US" sz="4800" dirty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648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dirty="0" smtClean="0"/>
              <a:t>Firm</a:t>
            </a:r>
            <a:r>
              <a:rPr lang="cs-CZ" dirty="0" smtClean="0"/>
              <a:t>y poskytují obecné školení pouze tehdy, pokud nemusí hradit jeho náklady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Aby firma dobrovolně platila část nákladů na specifické školení, musí získat část výnosu ze specifického školení.</a:t>
            </a:r>
            <a:endParaRPr lang="cs-CZ" sz="2400" dirty="0" smtClean="0"/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Účast na specifickém školení snižuje pravděpodobnost, že pracovník bude v následných období po něm propuštěn.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smtClean="0"/>
              <a:t>Věkově-výdělkový profil a pracovní školení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0" y="1676400"/>
                <a:ext cx="8915400" cy="4800600"/>
              </a:xfrm>
            </p:spPr>
            <p:txBody>
              <a:bodyPr/>
              <a:lstStyle/>
              <a:p>
                <a:pPr eaLnBrk="1" hangingPunct="1">
                  <a:spcBef>
                    <a:spcPts val="1200"/>
                  </a:spcBef>
                </a:pPr>
                <a:r>
                  <a:rPr lang="cs-CZ" dirty="0" smtClean="0"/>
                  <a:t>Lidský kapitál budeme měřit v </a:t>
                </a:r>
                <a:r>
                  <a:rPr lang="cs-CZ" dirty="0" err="1" smtClean="0"/>
                  <a:t>efektivnostních</a:t>
                </a:r>
                <a:r>
                  <a:rPr lang="cs-CZ" dirty="0" smtClean="0"/>
                  <a:t> jednotkách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cs-CZ" b="1" dirty="0" err="1" smtClean="0"/>
                  <a:t>Efektivnostní</a:t>
                </a:r>
                <a:r>
                  <a:rPr lang="cs-CZ" b="1" dirty="0" smtClean="0"/>
                  <a:t> jednotka lidského kapitálu </a:t>
                </a:r>
                <a:r>
                  <a:rPr lang="cs-CZ" dirty="0" smtClean="0"/>
                  <a:t>přináší každý rok výnos </a:t>
                </a:r>
                <a:r>
                  <a:rPr lang="cs-CZ" i="1" dirty="0" smtClean="0"/>
                  <a:t>R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cs-CZ" b="1" dirty="0" smtClean="0"/>
                  <a:t>Mezní příjem z </a:t>
                </a:r>
                <a:r>
                  <a:rPr lang="cs-CZ" b="1" dirty="0" err="1" smtClean="0"/>
                  <a:t>efektivnostní</a:t>
                </a:r>
                <a:r>
                  <a:rPr lang="cs-CZ" b="1" dirty="0" smtClean="0"/>
                  <a:t> jednotky </a:t>
                </a:r>
                <a:r>
                  <a:rPr lang="cs-CZ" dirty="0" smtClean="0"/>
                  <a:t>získané ve věku 20</a:t>
                </a:r>
              </a:p>
              <a:p>
                <a:pPr lvl="1"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</a:rPr>
                          <m:t>𝑀𝑅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20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0" i="1" smtClean="0">
                        <a:latin typeface="Cambria Math"/>
                      </a:rPr>
                      <m:t>𝑅</m:t>
                    </m:r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1+</m:t>
                        </m:r>
                        <m:r>
                          <a:rPr lang="cs-CZ" sz="2400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cs-CZ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cs-CZ" sz="24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cs-CZ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⋯+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cs-CZ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1+</m:t>
                                </m:r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</a:rPr>
                              <m:t>45</m:t>
                            </m:r>
                          </m:sup>
                        </m:sSup>
                      </m:den>
                    </m:f>
                  </m:oMath>
                </a14:m>
                <a:endParaRPr lang="cs-CZ" sz="2400" dirty="0"/>
              </a:p>
              <a:p>
                <a:pPr eaLnBrk="1" hangingPunct="1">
                  <a:spcBef>
                    <a:spcPts val="1200"/>
                  </a:spcBef>
                </a:pPr>
                <a:r>
                  <a:rPr lang="cs-CZ" dirty="0"/>
                  <a:t>Mezní příjem z </a:t>
                </a:r>
                <a:r>
                  <a:rPr lang="cs-CZ" dirty="0" err="1"/>
                  <a:t>efektivnostní</a:t>
                </a:r>
                <a:r>
                  <a:rPr lang="cs-CZ" dirty="0"/>
                  <a:t> jednotky získané ve věku </a:t>
                </a:r>
                <a:r>
                  <a:rPr lang="cs-CZ" dirty="0" smtClean="0"/>
                  <a:t>30</a:t>
                </a:r>
                <a:endParaRPr lang="cs-CZ" dirty="0"/>
              </a:p>
              <a:p>
                <a:pPr lvl="1"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𝑀𝑅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3</m:t>
                        </m:r>
                        <m:r>
                          <a:rPr lang="cs-CZ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</a:rPr>
                      <m:t>𝑅</m:t>
                    </m:r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</a:rPr>
                          <m:t>1+</m:t>
                        </m:r>
                        <m:r>
                          <a:rPr lang="cs-CZ" sz="24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cs-CZ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/>
                              </a:rPr>
                              <m:t>(1+</m:t>
                            </m:r>
                            <m:r>
                              <a:rPr lang="cs-CZ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cs-CZ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2400" i="1">
                        <a:latin typeface="Cambria Math"/>
                      </a:rPr>
                      <m:t>+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⋯+</m:t>
                    </m:r>
                    <m:f>
                      <m:fPr>
                        <m:ctrlPr>
                          <a:rPr lang="cs-CZ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cs-CZ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(1+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cs-CZ" sz="2400" dirty="0" smtClean="0"/>
              </a:p>
              <a:p>
                <a:pPr eaLnBrk="1" hangingPunct="1">
                  <a:spcBef>
                    <a:spcPts val="1200"/>
                  </a:spcBef>
                </a:pPr>
                <a:r>
                  <a:rPr lang="cs-CZ" dirty="0" smtClean="0"/>
                  <a:t>Investice do lidského kapitálu jsou tím výnosnější, čím dřív se uskuteční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542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0" y="1676400"/>
                <a:ext cx="8915400" cy="4800600"/>
              </a:xfrm>
              <a:blipFill rotWithShape="1">
                <a:blip r:embed="rId2"/>
                <a:stretch>
                  <a:fillRect l="-889" t="-888" r="-957" b="-8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4857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3871" y="762000"/>
            <a:ext cx="8229600" cy="13319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400" dirty="0" smtClean="0"/>
              <a:t>Získávání lidského kapitálu během životního cyklu</a:t>
            </a:r>
            <a:endParaRPr lang="en-US" sz="4400" dirty="0"/>
          </a:p>
        </p:txBody>
      </p:sp>
      <p:grpSp>
        <p:nvGrpSpPr>
          <p:cNvPr id="53250" name="Group 22"/>
          <p:cNvGrpSpPr>
            <a:grpSpLocks/>
          </p:cNvGrpSpPr>
          <p:nvPr/>
        </p:nvGrpSpPr>
        <p:grpSpPr bwMode="auto">
          <a:xfrm>
            <a:off x="304800" y="2238262"/>
            <a:ext cx="4113096" cy="4008511"/>
            <a:chOff x="3595" y="1895"/>
            <a:chExt cx="4754" cy="5915"/>
          </a:xfrm>
        </p:grpSpPr>
        <p:sp>
          <p:nvSpPr>
            <p:cNvPr id="53252" name="Arc 23"/>
            <p:cNvSpPr>
              <a:spLocks/>
            </p:cNvSpPr>
            <p:nvPr/>
          </p:nvSpPr>
          <p:spPr bwMode="auto">
            <a:xfrm flipV="1">
              <a:off x="3822" y="3054"/>
              <a:ext cx="3425" cy="3650"/>
            </a:xfrm>
            <a:custGeom>
              <a:avLst/>
              <a:gdLst>
                <a:gd name="T0" fmla="*/ 0 w 21600"/>
                <a:gd name="T1" fmla="*/ 0 h 21600"/>
                <a:gd name="T2" fmla="*/ 14 w 21600"/>
                <a:gd name="T3" fmla="*/ 18 h 21600"/>
                <a:gd name="T4" fmla="*/ 0 w 21600"/>
                <a:gd name="T5" fmla="*/ 1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53" name="Group 24"/>
            <p:cNvGrpSpPr>
              <a:grpSpLocks/>
            </p:cNvGrpSpPr>
            <p:nvPr/>
          </p:nvGrpSpPr>
          <p:grpSpPr bwMode="auto">
            <a:xfrm>
              <a:off x="3595" y="1895"/>
              <a:ext cx="4754" cy="5915"/>
              <a:chOff x="3595" y="1895"/>
              <a:chExt cx="4754" cy="5915"/>
            </a:xfrm>
          </p:grpSpPr>
          <p:sp>
            <p:nvSpPr>
              <p:cNvPr id="53254" name="Line 25"/>
              <p:cNvSpPr>
                <a:spLocks noChangeShapeType="1"/>
              </p:cNvSpPr>
              <p:nvPr/>
            </p:nvSpPr>
            <p:spPr bwMode="auto">
              <a:xfrm>
                <a:off x="3822" y="2262"/>
                <a:ext cx="1" cy="44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5" name="Line 26"/>
              <p:cNvSpPr>
                <a:spLocks noChangeShapeType="1"/>
              </p:cNvSpPr>
              <p:nvPr/>
            </p:nvSpPr>
            <p:spPr bwMode="auto">
              <a:xfrm>
                <a:off x="3808" y="6717"/>
                <a:ext cx="39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6" name="Line 27"/>
              <p:cNvSpPr>
                <a:spLocks noChangeShapeType="1"/>
              </p:cNvSpPr>
              <p:nvPr/>
            </p:nvSpPr>
            <p:spPr bwMode="auto">
              <a:xfrm>
                <a:off x="3838" y="4703"/>
                <a:ext cx="3571" cy="1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7" name="Line 28"/>
              <p:cNvSpPr>
                <a:spLocks noChangeShapeType="1"/>
              </p:cNvSpPr>
              <p:nvPr/>
            </p:nvSpPr>
            <p:spPr bwMode="auto">
              <a:xfrm>
                <a:off x="3822" y="3917"/>
                <a:ext cx="3571" cy="1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8" name="Line 29"/>
              <p:cNvSpPr>
                <a:spLocks noChangeShapeType="1"/>
              </p:cNvSpPr>
              <p:nvPr/>
            </p:nvSpPr>
            <p:spPr bwMode="auto">
              <a:xfrm>
                <a:off x="6873" y="4765"/>
                <a:ext cx="1" cy="19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9" name="Rectangle 30"/>
              <p:cNvSpPr>
                <a:spLocks noChangeArrowheads="1"/>
              </p:cNvSpPr>
              <p:nvPr/>
            </p:nvSpPr>
            <p:spPr bwMode="auto">
              <a:xfrm>
                <a:off x="7052" y="2740"/>
                <a:ext cx="477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>
                    <a:solidFill>
                      <a:schemeClr val="bg1"/>
                    </a:solidFill>
                    <a:latin typeface="Verdana" pitchFamily="34" charset="0"/>
                  </a:rPr>
                  <a:t>MC</a:t>
                </a: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0" name="Rectangle 31"/>
              <p:cNvSpPr>
                <a:spLocks noChangeArrowheads="1"/>
              </p:cNvSpPr>
              <p:nvPr/>
            </p:nvSpPr>
            <p:spPr bwMode="auto">
              <a:xfrm>
                <a:off x="7490" y="3766"/>
                <a:ext cx="785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>
                    <a:solidFill>
                      <a:schemeClr val="bg1"/>
                    </a:solidFill>
                    <a:latin typeface="Verdana" pitchFamily="34" charset="0"/>
                  </a:rPr>
                  <a:t>MR</a:t>
                </a:r>
                <a:r>
                  <a:rPr lang="en-US" sz="800" baseline="-25000">
                    <a:solidFill>
                      <a:schemeClr val="bg1"/>
                    </a:solidFill>
                    <a:latin typeface="Verdana" pitchFamily="34" charset="0"/>
                  </a:rPr>
                  <a:t>20</a:t>
                </a: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1" name="Rectangle 32"/>
              <p:cNvSpPr>
                <a:spLocks noChangeArrowheads="1"/>
              </p:cNvSpPr>
              <p:nvPr/>
            </p:nvSpPr>
            <p:spPr bwMode="auto">
              <a:xfrm>
                <a:off x="7490" y="4494"/>
                <a:ext cx="600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>
                    <a:solidFill>
                      <a:schemeClr val="bg1"/>
                    </a:solidFill>
                    <a:latin typeface="Verdana" pitchFamily="34" charset="0"/>
                  </a:rPr>
                  <a:t>MR</a:t>
                </a:r>
                <a:r>
                  <a:rPr lang="en-US" sz="800" baseline="-25000">
                    <a:solidFill>
                      <a:schemeClr val="bg1"/>
                    </a:solidFill>
                    <a:latin typeface="Verdana" pitchFamily="34" charset="0"/>
                  </a:rPr>
                  <a:t>30</a:t>
                </a: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2" name="Rectangle 33"/>
              <p:cNvSpPr>
                <a:spLocks noChangeArrowheads="1"/>
              </p:cNvSpPr>
              <p:nvPr/>
            </p:nvSpPr>
            <p:spPr bwMode="auto">
              <a:xfrm>
                <a:off x="3595" y="1895"/>
                <a:ext cx="86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Dolar</a:t>
                </a:r>
                <a:r>
                  <a:rPr lang="cs-CZ" sz="1200" dirty="0" smtClean="0">
                    <a:solidFill>
                      <a:schemeClr val="bg1"/>
                    </a:solidFill>
                    <a:latin typeface="Verdana" pitchFamily="34" charset="0"/>
                  </a:rPr>
                  <a:t>y</a:t>
                </a:r>
                <a:endParaRPr lang="en-US" sz="2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3" name="Rectangle 34"/>
              <p:cNvSpPr>
                <a:spLocks noChangeArrowheads="1"/>
              </p:cNvSpPr>
              <p:nvPr/>
            </p:nvSpPr>
            <p:spPr bwMode="auto">
              <a:xfrm>
                <a:off x="3752" y="6786"/>
                <a:ext cx="239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>
                    <a:solidFill>
                      <a:schemeClr val="bg1"/>
                    </a:solidFill>
                    <a:latin typeface="Verdana" pitchFamily="34" charset="0"/>
                  </a:rPr>
                  <a:t>0</a:t>
                </a: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4" name="Rectangle 35"/>
              <p:cNvSpPr>
                <a:spLocks noChangeArrowheads="1"/>
              </p:cNvSpPr>
              <p:nvPr/>
            </p:nvSpPr>
            <p:spPr bwMode="auto">
              <a:xfrm>
                <a:off x="6644" y="6724"/>
                <a:ext cx="404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 dirty="0">
                    <a:solidFill>
                      <a:schemeClr val="bg1"/>
                    </a:solidFill>
                    <a:latin typeface="Verdana" pitchFamily="34" charset="0"/>
                  </a:rPr>
                  <a:t>Q</a:t>
                </a:r>
                <a:r>
                  <a:rPr lang="en-US" sz="1200" baseline="-25000" dirty="0">
                    <a:solidFill>
                      <a:schemeClr val="bg1"/>
                    </a:solidFill>
                    <a:latin typeface="Verdana" pitchFamily="34" charset="0"/>
                  </a:rPr>
                  <a:t>30</a:t>
                </a:r>
                <a:endParaRPr lang="en-US" sz="12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5" name="Rectangle 36"/>
              <p:cNvSpPr>
                <a:spLocks noChangeArrowheads="1"/>
              </p:cNvSpPr>
              <p:nvPr/>
            </p:nvSpPr>
            <p:spPr bwMode="auto">
              <a:xfrm>
                <a:off x="7061" y="6724"/>
                <a:ext cx="46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 dirty="0">
                    <a:solidFill>
                      <a:schemeClr val="bg1"/>
                    </a:solidFill>
                    <a:latin typeface="Verdana" pitchFamily="34" charset="0"/>
                  </a:rPr>
                  <a:t>Q</a:t>
                </a:r>
                <a:r>
                  <a:rPr lang="en-US" sz="1200" baseline="-25000" dirty="0">
                    <a:solidFill>
                      <a:schemeClr val="bg1"/>
                    </a:solidFill>
                    <a:latin typeface="Verdana" pitchFamily="34" charset="0"/>
                  </a:rPr>
                  <a:t>20</a:t>
                </a:r>
                <a:endParaRPr lang="en-US" sz="12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6" name="Rectangle 37"/>
              <p:cNvSpPr>
                <a:spLocks noChangeArrowheads="1"/>
              </p:cNvSpPr>
              <p:nvPr/>
            </p:nvSpPr>
            <p:spPr bwMode="auto">
              <a:xfrm>
                <a:off x="6232" y="7163"/>
                <a:ext cx="2117" cy="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Ef</a:t>
                </a:r>
                <a:r>
                  <a:rPr lang="cs-CZ" sz="120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ektivnostní</a:t>
                </a:r>
                <a:r>
                  <a:rPr lang="cs-CZ" sz="1200" dirty="0" smtClean="0">
                    <a:solidFill>
                      <a:schemeClr val="bg1"/>
                    </a:solidFill>
                    <a:latin typeface="Verdana" pitchFamily="34" charset="0"/>
                  </a:rPr>
                  <a:t> jednotky lidského kapitálu</a:t>
                </a:r>
                <a:endParaRPr lang="en-US" sz="12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7" name="Line 38"/>
              <p:cNvSpPr>
                <a:spLocks noChangeShapeType="1"/>
              </p:cNvSpPr>
              <p:nvPr/>
            </p:nvSpPr>
            <p:spPr bwMode="auto">
              <a:xfrm>
                <a:off x="7154" y="3913"/>
                <a:ext cx="1" cy="27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med" len="sm"/>
                <a:tailEnd type="none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8" name="Line 39"/>
              <p:cNvSpPr>
                <a:spLocks noChangeShapeType="1"/>
              </p:cNvSpPr>
              <p:nvPr/>
            </p:nvSpPr>
            <p:spPr bwMode="auto">
              <a:xfrm>
                <a:off x="5605" y="4027"/>
                <a:ext cx="0" cy="5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9" name="Oval 40"/>
              <p:cNvSpPr>
                <a:spLocks noChangeArrowheads="1"/>
              </p:cNvSpPr>
              <p:nvPr/>
            </p:nvSpPr>
            <p:spPr bwMode="auto">
              <a:xfrm>
                <a:off x="7093" y="3862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270" name="Oval 41"/>
              <p:cNvSpPr>
                <a:spLocks noChangeArrowheads="1"/>
              </p:cNvSpPr>
              <p:nvPr/>
            </p:nvSpPr>
            <p:spPr bwMode="auto">
              <a:xfrm>
                <a:off x="6814" y="4654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3251" name="Text Box 42"/>
          <p:cNvSpPr txBox="1">
            <a:spLocks noChangeArrowheads="1"/>
          </p:cNvSpPr>
          <p:nvPr/>
        </p:nvSpPr>
        <p:spPr bwMode="auto">
          <a:xfrm>
            <a:off x="4564113" y="2222665"/>
            <a:ext cx="441742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 smtClean="0">
                <a:solidFill>
                  <a:srgbClr val="275093"/>
                </a:solidFill>
              </a:rPr>
              <a:t>Mezní náklad vzdělání</a:t>
            </a:r>
            <a:r>
              <a:rPr lang="cs-CZ" sz="2000" dirty="0" smtClean="0">
                <a:solidFill>
                  <a:srgbClr val="275093"/>
                </a:solidFill>
              </a:rPr>
              <a:t> je rostoucí – aplikace zákona klesajících výnosů na lidský kapitál.</a:t>
            </a: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Mezní příjem z </a:t>
            </a:r>
            <a:r>
              <a:rPr lang="cs-CZ" sz="2000" dirty="0" err="1" smtClean="0">
                <a:solidFill>
                  <a:srgbClr val="275093"/>
                </a:solidFill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</a:rPr>
              <a:t> jednotky lidského kapitálu klesá s tím, jak pracovník stárne </a:t>
            </a:r>
            <a:r>
              <a:rPr lang="en-US" sz="2000" dirty="0" smtClean="0">
                <a:solidFill>
                  <a:srgbClr val="275093"/>
                </a:solidFill>
              </a:rPr>
              <a:t>(</a:t>
            </a:r>
            <a:r>
              <a:rPr lang="cs-CZ" sz="2000" dirty="0" smtClean="0">
                <a:solidFill>
                  <a:srgbClr val="275093"/>
                </a:solidFill>
              </a:rPr>
              <a:t>takže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i="1" dirty="0">
                <a:solidFill>
                  <a:srgbClr val="275093"/>
                </a:solidFill>
              </a:rPr>
              <a:t>MR</a:t>
            </a:r>
            <a:r>
              <a:rPr lang="en-US" sz="2000" baseline="-25000" dirty="0">
                <a:solidFill>
                  <a:srgbClr val="275093"/>
                </a:solidFill>
              </a:rPr>
              <a:t>20</a:t>
            </a:r>
            <a:r>
              <a:rPr lang="en-US" sz="2000" dirty="0">
                <a:solidFill>
                  <a:srgbClr val="275093"/>
                </a:solidFill>
              </a:rPr>
              <a:t>, </a:t>
            </a:r>
            <a:r>
              <a:rPr lang="cs-CZ" sz="2000" dirty="0" smtClean="0">
                <a:solidFill>
                  <a:srgbClr val="275093"/>
                </a:solidFill>
              </a:rPr>
              <a:t>tj. mezní příjem z jednotky obdržené ve věku </a:t>
            </a:r>
            <a:r>
              <a:rPr lang="en-US" sz="2000" dirty="0" smtClean="0">
                <a:solidFill>
                  <a:srgbClr val="275093"/>
                </a:solidFill>
              </a:rPr>
              <a:t>20</a:t>
            </a:r>
            <a:r>
              <a:rPr lang="en-US" sz="2000" dirty="0">
                <a:solidFill>
                  <a:srgbClr val="275093"/>
                </a:solidFill>
              </a:rPr>
              <a:t>, </a:t>
            </a:r>
            <a:r>
              <a:rPr lang="en-US" sz="2000" dirty="0" smtClean="0">
                <a:solidFill>
                  <a:srgbClr val="275093"/>
                </a:solidFill>
              </a:rPr>
              <a:t>l</a:t>
            </a:r>
            <a:r>
              <a:rPr lang="cs-CZ" sz="2000" dirty="0" err="1" smtClean="0">
                <a:solidFill>
                  <a:srgbClr val="275093"/>
                </a:solidFill>
              </a:rPr>
              <a:t>eží</a:t>
            </a:r>
            <a:r>
              <a:rPr lang="cs-CZ" sz="2000" dirty="0" smtClean="0">
                <a:solidFill>
                  <a:srgbClr val="275093"/>
                </a:solidFill>
              </a:rPr>
              <a:t> nad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i="1" dirty="0">
                <a:solidFill>
                  <a:srgbClr val="275093"/>
                </a:solidFill>
              </a:rPr>
              <a:t>MR</a:t>
            </a:r>
            <a:r>
              <a:rPr lang="en-US" sz="2000" baseline="-25000" dirty="0">
                <a:solidFill>
                  <a:srgbClr val="275093"/>
                </a:solidFill>
              </a:rPr>
              <a:t>30</a:t>
            </a:r>
            <a:r>
              <a:rPr lang="en-US" sz="2000" dirty="0" smtClean="0">
                <a:solidFill>
                  <a:srgbClr val="275093"/>
                </a:solidFill>
              </a:rPr>
              <a:t>).</a:t>
            </a:r>
            <a:endParaRPr lang="cs-CZ" sz="200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V každém věku pracovník porovnává mezní příjem s mezními náklady, takže čím je mladší, tím více jednotek lidského kapitálu si pořídí.  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1183426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/>
              <a:t>Věkově-výdělkový profil implikovaný teorií lidského kapitálu</a:t>
            </a:r>
            <a:endParaRPr lang="en-US" sz="4000" dirty="0"/>
          </a:p>
        </p:txBody>
      </p:sp>
      <p:grpSp>
        <p:nvGrpSpPr>
          <p:cNvPr id="55298" name="Group 12"/>
          <p:cNvGrpSpPr>
            <a:grpSpLocks/>
          </p:cNvGrpSpPr>
          <p:nvPr/>
        </p:nvGrpSpPr>
        <p:grpSpPr bwMode="auto">
          <a:xfrm>
            <a:off x="512411" y="2326778"/>
            <a:ext cx="4191207" cy="3505200"/>
            <a:chOff x="768" y="1248"/>
            <a:chExt cx="2249" cy="2160"/>
          </a:xfrm>
        </p:grpSpPr>
        <p:sp>
          <p:nvSpPr>
            <p:cNvPr id="55300" name="Line 5"/>
            <p:cNvSpPr>
              <a:spLocks noChangeShapeType="1"/>
            </p:cNvSpPr>
            <p:nvPr/>
          </p:nvSpPr>
          <p:spPr bwMode="auto">
            <a:xfrm>
              <a:off x="869" y="1384"/>
              <a:ext cx="1" cy="18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1" name="Line 6"/>
            <p:cNvSpPr>
              <a:spLocks noChangeShapeType="1"/>
            </p:cNvSpPr>
            <p:nvPr/>
          </p:nvSpPr>
          <p:spPr bwMode="auto">
            <a:xfrm>
              <a:off x="860" y="3271"/>
              <a:ext cx="196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2" name="Arc 7"/>
            <p:cNvSpPr>
              <a:spLocks/>
            </p:cNvSpPr>
            <p:nvPr/>
          </p:nvSpPr>
          <p:spPr bwMode="auto">
            <a:xfrm flipH="1">
              <a:off x="1022" y="1626"/>
              <a:ext cx="1828" cy="1410"/>
            </a:xfrm>
            <a:custGeom>
              <a:avLst/>
              <a:gdLst>
                <a:gd name="T0" fmla="*/ 0 w 21380"/>
                <a:gd name="T1" fmla="*/ 0 h 21600"/>
                <a:gd name="T2" fmla="*/ 1 w 21380"/>
                <a:gd name="T3" fmla="*/ 0 h 21600"/>
                <a:gd name="T4" fmla="*/ 0 w 2138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80"/>
                <a:gd name="T10" fmla="*/ 0 h 21600"/>
                <a:gd name="T11" fmla="*/ 21380 w 2138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80" h="21600" fill="none" extrusionOk="0">
                  <a:moveTo>
                    <a:pt x="0" y="-1"/>
                  </a:moveTo>
                  <a:cubicBezTo>
                    <a:pt x="10742" y="-1"/>
                    <a:pt x="19851" y="7894"/>
                    <a:pt x="21380" y="18526"/>
                  </a:cubicBezTo>
                </a:path>
                <a:path w="21380" h="21600" stroke="0" extrusionOk="0">
                  <a:moveTo>
                    <a:pt x="0" y="-1"/>
                  </a:moveTo>
                  <a:cubicBezTo>
                    <a:pt x="10742" y="-1"/>
                    <a:pt x="19851" y="7894"/>
                    <a:pt x="21380" y="185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3" name="Rectangle 8"/>
            <p:cNvSpPr>
              <a:spLocks noChangeArrowheads="1"/>
            </p:cNvSpPr>
            <p:nvPr/>
          </p:nvSpPr>
          <p:spPr bwMode="auto">
            <a:xfrm>
              <a:off x="768" y="1248"/>
              <a:ext cx="4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5304" name="Rectangle 9"/>
            <p:cNvSpPr>
              <a:spLocks noChangeArrowheads="1"/>
            </p:cNvSpPr>
            <p:nvPr/>
          </p:nvSpPr>
          <p:spPr bwMode="auto">
            <a:xfrm>
              <a:off x="2244" y="1703"/>
              <a:ext cx="77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Věkově-výdělkový profil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2691" y="3305"/>
              <a:ext cx="28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Věk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5299" name="Text Box 11"/>
          <p:cNvSpPr txBox="1">
            <a:spLocks noChangeArrowheads="1"/>
          </p:cNvSpPr>
          <p:nvPr/>
        </p:nvSpPr>
        <p:spPr bwMode="auto">
          <a:xfrm>
            <a:off x="5181600" y="2186552"/>
            <a:ext cx="381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Věkově-výdělkový profil je rostoucí a konkávní. </a:t>
            </a: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Starší pracovníci vydělávají víc, protože aktuálně investují méně do lidského kapitálu a pobírají výnosy z předchozích investic. </a:t>
            </a: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Tempo růstu výdělků se zpomaluje v  čase, protože pracovníci akumulují méně lidského kapitálu s tím jak stárnou.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727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err="1" smtClean="0"/>
              <a:t>Mincerova</a:t>
            </a:r>
            <a:r>
              <a:rPr lang="cs-CZ" sz="3600" dirty="0" smtClean="0"/>
              <a:t> výdělková funkce</a:t>
            </a:r>
            <a:endParaRPr lang="en-US" sz="36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l</a:t>
            </a:r>
            <a:r>
              <a:rPr lang="en-US" dirty="0" err="1" smtClean="0"/>
              <a:t>og</a:t>
            </a:r>
            <a:r>
              <a:rPr lang="en-US" dirty="0" smtClean="0"/>
              <a:t>(</a:t>
            </a:r>
            <a:r>
              <a:rPr lang="en-US" i="1" dirty="0" smtClean="0"/>
              <a:t>w</a:t>
            </a:r>
            <a:r>
              <a:rPr lang="en-US" dirty="0" smtClean="0"/>
              <a:t>) = </a:t>
            </a:r>
            <a:r>
              <a:rPr lang="en-US" i="1" dirty="0" err="1" smtClean="0"/>
              <a:t>a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·</a:t>
            </a:r>
            <a:r>
              <a:rPr lang="en-US" i="1" dirty="0" err="1" smtClean="0"/>
              <a:t>s</a:t>
            </a:r>
            <a:r>
              <a:rPr lang="en-US" dirty="0" smtClean="0"/>
              <a:t> + </a:t>
            </a:r>
            <a:r>
              <a:rPr lang="en-US" i="1" dirty="0" err="1" smtClean="0"/>
              <a:t>b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·</a:t>
            </a:r>
            <a:r>
              <a:rPr lang="en-US" i="1" dirty="0" err="1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</a:rPr>
              <a:t>–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·</a:t>
            </a:r>
            <a:r>
              <a:rPr lang="en-US" i="1" dirty="0" smtClean="0"/>
              <a:t>t</a:t>
            </a:r>
            <a:r>
              <a:rPr lang="en-US" i="1" baseline="30000" dirty="0" smtClean="0"/>
              <a:t>2</a:t>
            </a:r>
            <a:r>
              <a:rPr lang="en-US" dirty="0" smtClean="0"/>
              <a:t> + other variables.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i="1" dirty="0" smtClean="0"/>
              <a:t>s  </a:t>
            </a:r>
            <a:r>
              <a:rPr lang="cs-CZ" sz="2000" dirty="0" smtClean="0"/>
              <a:t>je počet let studia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i="1" dirty="0" smtClean="0"/>
              <a:t>t  </a:t>
            </a:r>
            <a:r>
              <a:rPr lang="cs-CZ" sz="2000" dirty="0" smtClean="0"/>
              <a:t>je počet let pracovních zkušeností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i="1" dirty="0" smtClean="0"/>
              <a:t>a  </a:t>
            </a:r>
            <a:r>
              <a:rPr lang="cs-CZ" sz="2000" dirty="0" smtClean="0"/>
              <a:t>je míra výnosu ze vzdělání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i="1" dirty="0" smtClean="0"/>
              <a:t>b</a:t>
            </a:r>
            <a:r>
              <a:rPr lang="cs-CZ" sz="2000" dirty="0" smtClean="0"/>
              <a:t>, </a:t>
            </a:r>
            <a:r>
              <a:rPr lang="cs-CZ" sz="2000" i="1" dirty="0" smtClean="0"/>
              <a:t>c</a:t>
            </a:r>
            <a:r>
              <a:rPr lang="cs-CZ" sz="2000" dirty="0" smtClean="0"/>
              <a:t> měří vliv pracovních školení na výdělky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Interpretovat </a:t>
            </a:r>
            <a:r>
              <a:rPr lang="cs-CZ" sz="2000" i="1" dirty="0" smtClean="0"/>
              <a:t>a </a:t>
            </a:r>
            <a:r>
              <a:rPr lang="cs-CZ" sz="2000" dirty="0" smtClean="0"/>
              <a:t>jako míru výnosu ze vzdělání je korektní pouze tehdy, pokud se pracovníci neliší ve svých vrozených schopnostech</a:t>
            </a:r>
            <a:endParaRPr lang="cs-CZ" sz="2000" i="1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Mincerova</a:t>
            </a:r>
            <a:r>
              <a:rPr lang="cs-CZ" dirty="0" smtClean="0"/>
              <a:t> výdělková funkce poskytuje rozumný popis věkově-výdělkového profilu, a to nejen v USA, ale i v zemích s odlišnými institucemi na pracovním trhu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 smtClean="0"/>
              <a:t>Hodnocení vládních školících programů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 USA velké množství školících programů, v  roce 2010 stáli dohromady 4 miliardy dolarů. Jak moc je to efektivní?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Srovnat výdělky pracovníků před a po.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Problém: </a:t>
            </a:r>
            <a:r>
              <a:rPr lang="cs-CZ" sz="2000" dirty="0" err="1" smtClean="0"/>
              <a:t>self</a:t>
            </a:r>
            <a:r>
              <a:rPr lang="cs-CZ" sz="2000" dirty="0" smtClean="0"/>
              <a:t>-selekce pracovníků – jenom ti motivovanější z nějaké znevýhodněné skupiny se přihlásili.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Lepší výsledky motivovaných pracovníků by se možná dostavili i bez školícího programu, a tudíž to nemusí znamenat, že by program zvyšoval příjmy náhodně vybraným lidem z nějaké znevýhodněné skupiny.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NSW – experiment, kdy uchazeč o školící program byl náhodně přiřazen buď do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(zúčastnil se programu) nebo do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(nezúčastnil se programu).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94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7302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cs-CZ" sz="4800" dirty="0" err="1"/>
              <a:t>Styliz</a:t>
            </a:r>
            <a:r>
              <a:rPr lang="cs-CZ" altLang="cs-CZ" sz="4800" dirty="0" err="1"/>
              <a:t>ovaná</a:t>
            </a:r>
            <a:r>
              <a:rPr lang="cs-CZ" altLang="cs-CZ" sz="4800" dirty="0"/>
              <a:t> fakta o vzdělání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11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799"/>
            <a:ext cx="9144000" cy="762001"/>
          </a:xfrm>
        </p:spPr>
        <p:txBody>
          <a:bodyPr/>
          <a:lstStyle/>
          <a:p>
            <a:r>
              <a:rPr lang="cs-CZ" sz="4000" dirty="0"/>
              <a:t>Hodnocení vládních školících programů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11" y="4114800"/>
            <a:ext cx="9067800" cy="2209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Čistým efektem programu je zvýšení příjmu o 1407 dolarů. Program stál 12 500 dolarů na jednoho účastníka. Míra výnosu z této investice je tedy zhruba 10 procent.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Problém: stále jsme se úplně nezbavili </a:t>
            </a:r>
            <a:r>
              <a:rPr lang="cs-CZ" dirty="0" err="1" smtClean="0"/>
              <a:t>self</a:t>
            </a:r>
            <a:r>
              <a:rPr lang="cs-CZ" dirty="0" smtClean="0"/>
              <a:t>-selekce u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, jelikož se nejedná o náhodný výběr z populace, ale o ty, co se sami přihlásili.</a:t>
            </a:r>
            <a:endParaRPr lang="cs-CZ" dirty="0"/>
          </a:p>
        </p:txBody>
      </p:sp>
      <p:pic>
        <p:nvPicPr>
          <p:cNvPr id="2050" name="Picture 2" descr="C:\Martin\Výuka\Ekonomie práce 2018\obrazky a tabulky\Chapter_06_Image_Library\Table_ 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1709"/>
            <a:ext cx="913482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5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cs-CZ" sz="4800" dirty="0" err="1"/>
              <a:t>Styliz</a:t>
            </a:r>
            <a:r>
              <a:rPr lang="cs-CZ" altLang="cs-CZ" sz="4800" dirty="0" err="1"/>
              <a:t>ovaná</a:t>
            </a:r>
            <a:r>
              <a:rPr lang="cs-CZ" altLang="cs-CZ" sz="4800" dirty="0"/>
              <a:t> fakta o vzdělání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1447800"/>
            <a:ext cx="91328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208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dirty="0"/>
              <a:t>Diskontování a současná hodnota peněz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5720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Každé investiční rozhodnutí vyžaduje porovnání nákladů a výnosů, které vznikají v různých časových obdobích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Typicky: náklady dnes </a:t>
            </a:r>
            <a:r>
              <a:rPr lang="cs-CZ" altLang="cs-CZ" sz="2200" dirty="0" err="1" smtClean="0"/>
              <a:t>vs</a:t>
            </a:r>
            <a:r>
              <a:rPr lang="cs-CZ" altLang="cs-CZ" sz="2200" dirty="0" smtClean="0"/>
              <a:t> </a:t>
            </a:r>
            <a:r>
              <a:rPr lang="cs-CZ" altLang="cs-CZ" sz="2200" dirty="0"/>
              <a:t>tok příjmů v </a:t>
            </a:r>
            <a:r>
              <a:rPr lang="cs-CZ" altLang="cs-CZ" sz="2200" dirty="0" smtClean="0"/>
              <a:t>budoucnu</a:t>
            </a:r>
            <a:endParaRPr lang="cs-CZ" altLang="cs-CZ" sz="220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Problém: Hodnota stokoruny dnes se liší od hodnoty stokoruny v budoucnu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Stokorunu dnes mohu investovat do aktiva nesoucí výnos a v příštím období budu mít 100*(1+</a:t>
            </a:r>
            <a:r>
              <a:rPr lang="cs-CZ" altLang="cs-CZ" sz="2200" i="1" dirty="0"/>
              <a:t>r</a:t>
            </a:r>
            <a:r>
              <a:rPr lang="cs-CZ" altLang="cs-CZ" sz="2200" dirty="0"/>
              <a:t>), kde </a:t>
            </a:r>
            <a:r>
              <a:rPr lang="cs-CZ" altLang="cs-CZ" sz="2200" i="1" dirty="0"/>
              <a:t>r</a:t>
            </a:r>
            <a:r>
              <a:rPr lang="cs-CZ" altLang="cs-CZ" sz="2200" dirty="0"/>
              <a:t> je míra výnosu.</a:t>
            </a:r>
          </a:p>
          <a:p>
            <a:pPr marL="0" indent="0">
              <a:buNone/>
            </a:pPr>
            <a:endParaRPr lang="en-US" altLang="cs-CZ" sz="2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altLang="cs-CZ" sz="3600" dirty="0"/>
              <a:t>Diskontování a současná hodnota peněz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cs-CZ" altLang="cs-CZ" dirty="0" smtClean="0"/>
              <a:t>Současná </a:t>
            </a:r>
            <a:r>
              <a:rPr lang="cs-CZ" altLang="cs-CZ" dirty="0"/>
              <a:t>hodnota částky </a:t>
            </a:r>
            <a:r>
              <a:rPr lang="cs-CZ" altLang="cs-CZ" i="1" dirty="0"/>
              <a:t>y</a:t>
            </a:r>
            <a:r>
              <a:rPr lang="cs-CZ" altLang="cs-CZ" dirty="0"/>
              <a:t> obdržené v příštím období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dirty="0"/>
              <a:t>                              </a:t>
            </a:r>
            <a:r>
              <a:rPr lang="en-US" altLang="cs-CZ" dirty="0"/>
              <a:t>PV = </a:t>
            </a:r>
            <a:r>
              <a:rPr lang="en-US" altLang="cs-CZ" i="1" dirty="0"/>
              <a:t>y</a:t>
            </a:r>
            <a:r>
              <a:rPr lang="en-US" altLang="cs-CZ" dirty="0"/>
              <a:t>/(1+</a:t>
            </a:r>
            <a:r>
              <a:rPr lang="en-US" altLang="cs-CZ" i="1" dirty="0"/>
              <a:t>r</a:t>
            </a:r>
            <a:r>
              <a:rPr lang="en-US" altLang="cs-CZ" dirty="0"/>
              <a:t>)</a:t>
            </a:r>
            <a:endParaRPr lang="en-US" altLang="cs-CZ" i="1" baseline="30000" dirty="0"/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Současná hodnota částky </a:t>
            </a:r>
            <a:r>
              <a:rPr lang="cs-CZ" altLang="cs-CZ" i="1" dirty="0"/>
              <a:t>y</a:t>
            </a:r>
            <a:r>
              <a:rPr lang="cs-CZ" altLang="cs-CZ" dirty="0"/>
              <a:t> obdržené za 2 období ode dneška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dirty="0"/>
              <a:t>                              </a:t>
            </a:r>
            <a:r>
              <a:rPr lang="en-US" altLang="cs-CZ" dirty="0"/>
              <a:t>PV = </a:t>
            </a:r>
            <a:r>
              <a:rPr lang="en-US" altLang="cs-CZ" i="1" dirty="0"/>
              <a:t>y</a:t>
            </a:r>
            <a:r>
              <a:rPr lang="en-US" altLang="cs-CZ" dirty="0"/>
              <a:t>/(1+</a:t>
            </a:r>
            <a:r>
              <a:rPr lang="en-US" altLang="cs-CZ" i="1" dirty="0"/>
              <a:t>r</a:t>
            </a:r>
            <a:r>
              <a:rPr lang="en-US" altLang="cs-CZ" dirty="0"/>
              <a:t>)</a:t>
            </a:r>
            <a:r>
              <a:rPr lang="cs-CZ" altLang="cs-CZ" baseline="30000" dirty="0"/>
              <a:t>2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Současná hodnota částky </a:t>
            </a:r>
            <a:r>
              <a:rPr lang="cs-CZ" altLang="cs-CZ" i="1" dirty="0"/>
              <a:t>y</a:t>
            </a:r>
            <a:r>
              <a:rPr lang="cs-CZ" altLang="cs-CZ" dirty="0"/>
              <a:t> obdržené za </a:t>
            </a:r>
            <a:r>
              <a:rPr lang="cs-CZ" altLang="cs-CZ" i="1" dirty="0"/>
              <a:t>t</a:t>
            </a:r>
            <a:r>
              <a:rPr lang="cs-CZ" altLang="cs-CZ" dirty="0"/>
              <a:t> období ode dneška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dirty="0"/>
              <a:t>                              </a:t>
            </a:r>
            <a:r>
              <a:rPr lang="en-US" altLang="cs-CZ" dirty="0"/>
              <a:t>PV = </a:t>
            </a:r>
            <a:r>
              <a:rPr lang="en-US" altLang="cs-CZ" i="1" dirty="0"/>
              <a:t>y</a:t>
            </a:r>
            <a:r>
              <a:rPr lang="en-US" altLang="cs-CZ" dirty="0"/>
              <a:t>/(1+</a:t>
            </a:r>
            <a:r>
              <a:rPr lang="en-US" altLang="cs-CZ" i="1" dirty="0"/>
              <a:t>r</a:t>
            </a:r>
            <a:r>
              <a:rPr lang="en-US" altLang="cs-CZ" dirty="0"/>
              <a:t>)</a:t>
            </a:r>
            <a:r>
              <a:rPr lang="en-US" altLang="cs-CZ" i="1" baseline="30000" dirty="0"/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Míra výnosu </a:t>
            </a:r>
            <a:r>
              <a:rPr lang="en-US" altLang="cs-CZ" i="1" dirty="0"/>
              <a:t>r</a:t>
            </a:r>
            <a:r>
              <a:rPr lang="en-US" altLang="cs-CZ" dirty="0"/>
              <a:t> </a:t>
            </a:r>
            <a:r>
              <a:rPr lang="cs-CZ" altLang="cs-CZ" dirty="0"/>
              <a:t>se nazývá také jako </a:t>
            </a:r>
            <a:r>
              <a:rPr lang="cs-CZ" altLang="cs-CZ" b="1" dirty="0"/>
              <a:t>diskontní míra</a:t>
            </a:r>
            <a:endParaRPr lang="cs-CZ" b="1" dirty="0"/>
          </a:p>
          <a:p>
            <a:pPr>
              <a:spcBef>
                <a:spcPts val="1200"/>
              </a:spcBef>
            </a:pPr>
            <a:r>
              <a:rPr lang="cs-CZ" altLang="cs-CZ" dirty="0"/>
              <a:t>Koncept současné hodnoty umožňuje porovnání částek v různých obdobích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9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cs-CZ" altLang="cs-CZ" sz="4000" dirty="0"/>
              <a:t>Model rozhodování o vzdělání (</a:t>
            </a:r>
            <a:r>
              <a:rPr lang="cs-CZ" altLang="cs-CZ" sz="4000" dirty="0" err="1"/>
              <a:t>Schooling</a:t>
            </a:r>
            <a:r>
              <a:rPr lang="cs-CZ" altLang="cs-CZ" sz="4000" dirty="0"/>
              <a:t> model)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3" y="2133600"/>
            <a:ext cx="9144000" cy="44958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Pracovníci maximalizují současnou hodnotu celoživotního příjmu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Vzdělávání a jiné formy zvyšování lidského kapitálu mají hodnotu pouze proto, že pracovníkům zvyšují </a:t>
            </a:r>
            <a:r>
              <a:rPr lang="cs-CZ" altLang="cs-CZ" dirty="0" smtClean="0"/>
              <a:t>příjmy</a:t>
            </a:r>
            <a:endParaRPr lang="cs-CZ" altLang="cs-CZ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Stylizovaný příklad: středoškolský absolvent zvažuje přihlášku na VŠ, přičemž pro jednoduchost předpokládáme, že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pracovní zkušenosti nezvyšují lidský kapitál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lidský kapitál získaný při studiu se neznehodnocuje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1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10790&quot;&gt;&lt;/object&gt;&lt;object type=&quot;2&quot; unique_id=&quot;10791&quot;&gt;&lt;object type=&quot;3&quot; unique_id=&quot;10792&quot;&gt;&lt;property id=&quot;20148&quot; value=&quot;5&quot;/&gt;&lt;property id=&quot;20300&quot; value=&quot;Slide 1 - &amp;quot;CHAPTER 6&amp;quot;&quot;/&gt;&lt;property id=&quot;20307&quot; value=&quot;261&quot;/&gt;&lt;/object&gt;&lt;object type=&quot;3&quot; unique_id=&quot;10793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0794&quot;&gt;&lt;property id=&quot;20148&quot; value=&quot;5&quot;/&gt;&lt;property id=&quot;20300&quot; value=&quot;Slide 3 - &amp;quot;Education: Stylized Facts&amp;quot;&quot;/&gt;&lt;property id=&quot;20307&quot; value=&quot;268&quot;/&gt;&lt;/object&gt;&lt;object type=&quot;3&quot; unique_id=&quot;10795&quot;&gt;&lt;property id=&quot;20148&quot; value=&quot;5&quot;/&gt;&lt;property id=&quot;20300&quot; value=&quot;Slide 4 - &amp;quot;Present Value Calculations&amp;quot;&quot;/&gt;&lt;property id=&quot;20307&quot; value=&quot;269&quot;/&gt;&lt;/object&gt;&lt;object type=&quot;3&quot; unique_id=&quot;10796&quot;&gt;&lt;property id=&quot;20148&quot; value=&quot;5&quot;/&gt;&lt;property id=&quot;20300&quot; value=&quot;Slide 5 - &amp;quot;Potential Earnings Streams Faced by a High School Graduate&amp;quot;&quot;/&gt;&lt;property id=&quot;20307&quot; value=&quot;270&quot;/&gt;&lt;/object&gt;&lt;object type=&quot;3&quot; unique_id=&quot;10797&quot;&gt;&lt;property id=&quot;20148&quot; value=&quot;5&quot;/&gt;&lt;property id=&quot;20300&quot; value=&quot;Slide 6 - &amp;quot;The Schooling Model&amp;quot;&quot;/&gt;&lt;property id=&quot;20307&quot; value=&quot;271&quot;/&gt;&lt;/object&gt;&lt;object type=&quot;3&quot; unique_id=&quot;10798&quot;&gt;&lt;property id=&quot;20148&quot; value=&quot;5&quot;/&gt;&lt;property id=&quot;20300&quot; value=&quot;Slide 7 - &amp;quot;The Wage-Schooling Locus&amp;quot;&quot;/&gt;&lt;property id=&quot;20307&quot; value=&quot;272&quot;/&gt;&lt;/object&gt;&lt;object type=&quot;3&quot; unique_id=&quot;10799&quot;&gt;&lt;property id=&quot;20148&quot; value=&quot;5&quot;/&gt;&lt;property id=&quot;20300&quot; value=&quot;Slide 8 - &amp;quot;The Wage-Schooling Locus&amp;quot;&quot;/&gt;&lt;property id=&quot;20307&quot; value=&quot;273&quot;/&gt;&lt;/object&gt;&lt;object type=&quot;3&quot; unique_id=&quot;10800&quot;&gt;&lt;property id=&quot;20148&quot; value=&quot;5&quot;/&gt;&lt;property id=&quot;20300&quot; value=&quot;Slide 9 - &amp;quot;Education and the Wage Gap&amp;quot;&quot;/&gt;&lt;property id=&quot;20307&quot; value=&quot;274&quot;/&gt;&lt;/object&gt;&lt;object type=&quot;3&quot; unique_id=&quot;10801&quot;&gt;&lt;property id=&quot;20148&quot; value=&quot;5&quot;/&gt;&lt;property id=&quot;20300&quot; value=&quot;Slide 10 - &amp;quot;The Schooling Decision&amp;quot;&quot;/&gt;&lt;property id=&quot;20307&quot; value=&quot;275&quot;/&gt;&lt;/object&gt;&lt;object type=&quot;3&quot; unique_id=&quot;10802&quot;&gt;&lt;property id=&quot;20148&quot; value=&quot;5&quot;/&gt;&lt;property id=&quot;20300&quot; value=&quot;Slide 11 - &amp;quot;Schooling and Earnings When Workers Have Different Rates of Discount&amp;quot;&quot;/&gt;&lt;property id=&quot;20307&quot; value=&quot;276&quot;/&gt;&lt;/object&gt;&lt;object type=&quot;3&quot; unique_id=&quot;10803&quot;&gt;&lt;property id=&quot;20148&quot; value=&quot;5&quot;/&gt;&lt;property id=&quot;20300&quot; value=&quot;Slide 12 - &amp;quot;Schooling and Earnings When Workers Have Different Abilities&amp;quot;&quot;/&gt;&lt;property id=&quot;20307&quot; value=&quot;277&quot;/&gt;&lt;/object&gt;&lt;object type=&quot;3&quot; unique_id=&quot;10804&quot;&gt;&lt;property id=&quot;20148&quot; value=&quot;5&quot;/&gt;&lt;property id=&quot;20300&quot; value=&quot;Slide 13 - &amp;quot;Estimating the Rate of Return to Schooling&amp;quot;&quot;/&gt;&lt;property id=&quot;20307&quot; value=&quot;278&quot;/&gt;&lt;/object&gt;&lt;object type=&quot;3&quot; unique_id=&quot;10805&quot;&gt;&lt;property id=&quot;20148&quot; value=&quot;5&quot;/&gt;&lt;property id=&quot;20300&quot; value=&quot;Slide 14 - &amp;quot;Some Evidence&amp;quot;&quot;/&gt;&lt;property id=&quot;20307&quot; value=&quot;279&quot;/&gt;&lt;/object&gt;&lt;object type=&quot;3&quot; unique_id=&quot;10806&quot;&gt;&lt;property id=&quot;20148&quot; value=&quot;5&quot;/&gt;&lt;property id=&quot;20300&quot; value=&quot;Slide 15 - &amp;quot;School Quality and the Rate of Return to Schooling&amp;quot;&quot;/&gt;&lt;property id=&quot;20307&quot; value=&quot;280&quot;/&gt;&lt;/object&gt;&lt;object type=&quot;3&quot; unique_id=&quot;10807&quot;&gt;&lt;property id=&quot;20148&quot; value=&quot;5&quot;/&gt;&lt;property id=&quot;20300&quot; value=&quot;Slide 16 - &amp;quot;Do Workers Maximize Lifetime Earnings?&amp;quot;&quot;/&gt;&lt;property id=&quot;20307&quot; value=&quot;281&quot;/&gt;&lt;/object&gt;&lt;object type=&quot;3&quot; unique_id=&quot;10808&quot;&gt;&lt;property id=&quot;20148&quot; value=&quot;5&quot;/&gt;&lt;property id=&quot;20300&quot; value=&quot;Slide 17 - &amp;quot;Schooling as a Signal&amp;quot;&quot;/&gt;&lt;property id=&quot;20307&quot; value=&quot;283&quot;/&gt;&lt;/object&gt;&lt;object type=&quot;3&quot; unique_id=&quot;10809&quot;&gt;&lt;property id=&quot;20148&quot; value=&quot;5&quot;/&gt;&lt;property id=&quot;20300&quot; value=&quot;Slide 18 - &amp;quot;Education as a Signal &amp;quot;&quot;/&gt;&lt;property id=&quot;20307&quot; value=&quot;284&quot;/&gt;&lt;/object&gt;&lt;object type=&quot;3&quot; unique_id=&quot;10810&quot;&gt;&lt;property id=&quot;20148&quot; value=&quot;5&quot;/&gt;&lt;property id=&quot;20300&quot; value=&quot;Slide 19 - &amp;quot;Implications of Schooling as a Signal&amp;quot;&quot;/&gt;&lt;property id=&quot;20307&quot; value=&quot;285&quot;/&gt;&lt;/object&gt;&lt;object type=&quot;3&quot; unique_id=&quot;10811&quot;&gt;&lt;property id=&quot;20148&quot; value=&quot;5&quot;/&gt;&lt;property id=&quot;20300&quot; value=&quot;Slide 20 - &amp;quot;Post-School Human Capital Investments&amp;quot;&quot;/&gt;&lt;property id=&quot;20307&quot; value=&quot;286&quot;/&gt;&lt;/object&gt;&lt;object type=&quot;3&quot; unique_id=&quot;10812&quot;&gt;&lt;property id=&quot;20148&quot; value=&quot;5&quot;/&gt;&lt;property id=&quot;20300&quot; value=&quot;Slide 21 - &amp;quot;Age-Earnings Profiles&amp;quot;&quot;/&gt;&lt;property id=&quot;20307&quot; value=&quot;287&quot;/&gt;&lt;/object&gt;&lt;object type=&quot;3&quot; unique_id=&quot;10813&quot;&gt;&lt;property id=&quot;20148&quot; value=&quot;5&quot;/&gt;&lt;property id=&quot;20300&quot; value=&quot;Slide 22 - &amp;quot;Age-Earnings Profiles&amp;quot;&quot;/&gt;&lt;property id=&quot;20307&quot; value=&quot;288&quot;/&gt;&lt;/object&gt;&lt;object type=&quot;3&quot; unique_id=&quot;10814&quot;&gt;&lt;property id=&quot;20148&quot; value=&quot;5&quot;/&gt;&lt;property id=&quot;20300&quot; value=&quot;Slide 23 - &amp;quot;On-The-Job Training&amp;quot;&quot;/&gt;&lt;property id=&quot;20307&quot; value=&quot;289&quot;/&gt;&lt;/object&gt;&lt;object type=&quot;3&quot; unique_id=&quot;10815&quot;&gt;&lt;property id=&quot;20148&quot; value=&quot;5&quot;/&gt;&lt;property id=&quot;20300&quot; value=&quot;Slide 24 - &amp;quot;Implications&amp;quot;&quot;/&gt;&lt;property id=&quot;20307&quot; value=&quot;290&quot;/&gt;&lt;/object&gt;&lt;object type=&quot;3&quot; unique_id=&quot;10816&quot;&gt;&lt;property id=&quot;20148&quot; value=&quot;5&quot;/&gt;&lt;property id=&quot;20300&quot; value=&quot;Slide 25 - &amp;quot;The Acquisition of Human Capital Over the Life Cycle&amp;quot;&quot;/&gt;&lt;property id=&quot;20307&quot; value=&quot;291&quot;/&gt;&lt;/object&gt;&lt;object type=&quot;3&quot; unique_id=&quot;10817&quot;&gt;&lt;property id=&quot;20148&quot; value=&quot;5&quot;/&gt;&lt;property id=&quot;20300&quot; value=&quot;Slide 26 - &amp;quot;Age-Earnings Profiles and OJT&amp;quot;&quot;/&gt;&lt;property id=&quot;20307&quot; value=&quot;292&quot;/&gt;&lt;/object&gt;&lt;object type=&quot;3&quot; unique_id=&quot;10818&quot;&gt;&lt;property id=&quot;20148&quot; value=&quot;5&quot;/&gt;&lt;property id=&quot;20300&quot; value=&quot;Slide 27 - &amp;quot;The Age-Earnings Profile Implied by Human Capital Theory&amp;quot;&quot;/&gt;&lt;property id=&quot;20307&quot; value=&quot;293&quot;/&gt;&lt;/object&gt;&lt;object type=&quot;3&quot; unique_id=&quot;10819&quot;&gt;&lt;property id=&quot;20148&quot; value=&quot;5&quot;/&gt;&lt;property id=&quot;20300&quot; value=&quot;Slide 28 - &amp;quot;Policy Application: Evaluating Government Training Programs&amp;quot;&quot;/&gt;&lt;property id=&quot;20307&quot; value=&quot;294&quot;/&gt;&lt;/object&gt;&lt;object type=&quot;3&quot; unique_id=&quot;10820&quot;&gt;&lt;property id=&quot;20148&quot; value=&quot;5&quot;/&gt;&lt;property id=&quot;20300&quot; value=&quot;Slide 29 - &amp;quot;Social Experiments&amp;quot;&quot;/&gt;&lt;property id=&quot;20307&quot; value=&quot;29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3785</Words>
  <Application>Microsoft Office PowerPoint</Application>
  <PresentationFormat>Předvádění na obrazovce (4:3)</PresentationFormat>
  <Paragraphs>400</Paragraphs>
  <Slides>50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50</vt:i4>
      </vt:variant>
    </vt:vector>
  </HeadingPairs>
  <TitlesOfParts>
    <vt:vector size="52" baseType="lpstr">
      <vt:lpstr>2_BORJAS6E</vt:lpstr>
      <vt:lpstr>1_BORJAS6E</vt:lpstr>
      <vt:lpstr>Kapitola 6</vt:lpstr>
      <vt:lpstr>Co se dnes dozvíte</vt:lpstr>
      <vt:lpstr>Úvod</vt:lpstr>
      <vt:lpstr>Stylizovaná fakta o vzdělání</vt:lpstr>
      <vt:lpstr>Stylizovaná fakta o vzdělání</vt:lpstr>
      <vt:lpstr>Stylizovaná fakta o vzdělání</vt:lpstr>
      <vt:lpstr>Diskontování a současná hodnota peněz</vt:lpstr>
      <vt:lpstr>Diskontování a současná hodnota peněz</vt:lpstr>
      <vt:lpstr>Model rozhodování o vzdělání (Schooling model)</vt:lpstr>
      <vt:lpstr>Potenciální věkově-výdělkový profil středoškolského absolventa</vt:lpstr>
      <vt:lpstr>Model rozhodování o vzdělání (Schooling model)</vt:lpstr>
      <vt:lpstr>Model rozhodování o vzdělání (Schooling model)</vt:lpstr>
      <vt:lpstr>Vztah mezi vzděláním a výší příjmu jednotlivce (Wage-Schooling Locus)</vt:lpstr>
      <vt:lpstr>Vztah mezi vzděláním a výší příjmu jednotlivce (Wage-Schooling Locus)</vt:lpstr>
      <vt:lpstr>Rozhodování o vzdělání - alternativně</vt:lpstr>
      <vt:lpstr>Vzdělání a výdělky pokud pracovníci mají různou diskontní míru</vt:lpstr>
      <vt:lpstr>Vzdělání a výdělky pokud pracovníci mají různé schopnosti</vt:lpstr>
      <vt:lpstr>Vzdělání a mzdový rozdíl</vt:lpstr>
      <vt:lpstr>Odhad míry výnosu ze vzdělání</vt:lpstr>
      <vt:lpstr>Odhad míry výnosu ze vzdělání – alternativní přístupy</vt:lpstr>
      <vt:lpstr>Odhad míry výnosu ze vzdělání – alternativní přístupy</vt:lpstr>
      <vt:lpstr>Odhad míry výnosu ze vzdělání – alternativní přístupy</vt:lpstr>
      <vt:lpstr>Výstavba škol v Indonésii (Duflo, 2001)</vt:lpstr>
      <vt:lpstr>Výstavba škol v Indonésii (Duflo, 2001)</vt:lpstr>
      <vt:lpstr>Mateřská škola a výdělky v dospělosti</vt:lpstr>
      <vt:lpstr>Kvalita škol a míra výnosu ze vzdělání</vt:lpstr>
      <vt:lpstr>Kvalita škol a míra výnosu ze vzdělání</vt:lpstr>
      <vt:lpstr>Kvalita škol a míra výnosu ze vzdělání</vt:lpstr>
      <vt:lpstr>Kvalita škol a míra výnosu ze vzdělání</vt:lpstr>
      <vt:lpstr>Kvalita škol a míra výnosu ze vzdělání</vt:lpstr>
      <vt:lpstr>Je GED lepší než nic?</vt:lpstr>
      <vt:lpstr>Válka a studijní výsledky dětí</vt:lpstr>
      <vt:lpstr>Výdělky a návykové látky</vt:lpstr>
      <vt:lpstr>Výdělky a návykové látky</vt:lpstr>
      <vt:lpstr>Vzdělání jako signál</vt:lpstr>
      <vt:lpstr>Vzdělání jako signál – numerický příklad</vt:lpstr>
      <vt:lpstr>Vzdělání jako signál – numerický příklad</vt:lpstr>
      <vt:lpstr>Vzdělání jako signál – numerický příklad</vt:lpstr>
      <vt:lpstr>Vzdělání jako signál - implikace</vt:lpstr>
      <vt:lpstr>Vzdělání, výdělky a životní cyklus</vt:lpstr>
      <vt:lpstr>Věkově-výdělkové profily - muži</vt:lpstr>
      <vt:lpstr>Věkově-výdělkové profily - ženy</vt:lpstr>
      <vt:lpstr>Pracovní školení (On-The-Job Training)</vt:lpstr>
      <vt:lpstr>Pracovní školení - implikace</vt:lpstr>
      <vt:lpstr>Věkově-výdělkový profil a pracovní školení</vt:lpstr>
      <vt:lpstr>Získávání lidského kapitálu během životního cyklu</vt:lpstr>
      <vt:lpstr>Věkově-výdělkový profil implikovaný teorií lidského kapitálu</vt:lpstr>
      <vt:lpstr>Mincerova výdělková funkce</vt:lpstr>
      <vt:lpstr>Hodnocení vládních školících programů</vt:lpstr>
      <vt:lpstr>Hodnocení vládních školících programů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/>
  <cp:lastModifiedBy/>
  <cp:revision>4</cp:revision>
  <dcterms:created xsi:type="dcterms:W3CDTF">2010-02-01T21:33:28Z</dcterms:created>
  <dcterms:modified xsi:type="dcterms:W3CDTF">2018-02-22T12:36:15Z</dcterms:modified>
</cp:coreProperties>
</file>