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694" r:id="rId2"/>
  </p:sldMasterIdLst>
  <p:notesMasterIdLst>
    <p:notesMasterId r:id="rId49"/>
  </p:notesMasterIdLst>
  <p:handoutMasterIdLst>
    <p:handoutMasterId r:id="rId50"/>
  </p:handoutMasterIdLst>
  <p:sldIdLst>
    <p:sldId id="261" r:id="rId3"/>
    <p:sldId id="290" r:id="rId4"/>
    <p:sldId id="267" r:id="rId5"/>
    <p:sldId id="308" r:id="rId6"/>
    <p:sldId id="268" r:id="rId7"/>
    <p:sldId id="269" r:id="rId8"/>
    <p:sldId id="309" r:id="rId9"/>
    <p:sldId id="310" r:id="rId10"/>
    <p:sldId id="311" r:id="rId11"/>
    <p:sldId id="294" r:id="rId12"/>
    <p:sldId id="270" r:id="rId13"/>
    <p:sldId id="271" r:id="rId14"/>
    <p:sldId id="272" r:id="rId15"/>
    <p:sldId id="305" r:id="rId16"/>
    <p:sldId id="312" r:id="rId17"/>
    <p:sldId id="273" r:id="rId18"/>
    <p:sldId id="306" r:id="rId19"/>
    <p:sldId id="307" r:id="rId20"/>
    <p:sldId id="289" r:id="rId21"/>
    <p:sldId id="274" r:id="rId22"/>
    <p:sldId id="275" r:id="rId23"/>
    <p:sldId id="313" r:id="rId24"/>
    <p:sldId id="276" r:id="rId25"/>
    <p:sldId id="277" r:id="rId26"/>
    <p:sldId id="278" r:id="rId27"/>
    <p:sldId id="295" r:id="rId28"/>
    <p:sldId id="279" r:id="rId29"/>
    <p:sldId id="280" r:id="rId30"/>
    <p:sldId id="281" r:id="rId31"/>
    <p:sldId id="282" r:id="rId32"/>
    <p:sldId id="296" r:id="rId33"/>
    <p:sldId id="292" r:id="rId34"/>
    <p:sldId id="291" r:id="rId35"/>
    <p:sldId id="293" r:id="rId36"/>
    <p:sldId id="301" r:id="rId37"/>
    <p:sldId id="302" r:id="rId38"/>
    <p:sldId id="304" r:id="rId39"/>
    <p:sldId id="303" r:id="rId40"/>
    <p:sldId id="283" r:id="rId41"/>
    <p:sldId id="284" r:id="rId42"/>
    <p:sldId id="314" r:id="rId43"/>
    <p:sldId id="285" r:id="rId44"/>
    <p:sldId id="286" r:id="rId45"/>
    <p:sldId id="299" r:id="rId46"/>
    <p:sldId id="298" r:id="rId47"/>
    <p:sldId id="300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683" autoAdjust="0"/>
  </p:normalViewPr>
  <p:slideViewPr>
    <p:cSldViewPr>
      <p:cViewPr>
        <p:scale>
          <a:sx n="80" d="100"/>
          <a:sy n="80" d="100"/>
        </p:scale>
        <p:origin x="-1896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Gini!$A$2:$A$27</c:f>
              <c:strCache>
                <c:ptCount val="26"/>
                <c:pt idx="0">
                  <c:v>Sweden</c:v>
                </c:pt>
                <c:pt idx="1">
                  <c:v>Denmark</c:v>
                </c:pt>
                <c:pt idx="2">
                  <c:v>Austria</c:v>
                </c:pt>
                <c:pt idx="3">
                  <c:v>Czech Republic</c:v>
                </c:pt>
                <c:pt idx="4">
                  <c:v>Finland</c:v>
                </c:pt>
                <c:pt idx="5">
                  <c:v>Slovakia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Germany </c:v>
                </c:pt>
                <c:pt idx="10">
                  <c:v>Hungary</c:v>
                </c:pt>
                <c:pt idx="11">
                  <c:v>Malta</c:v>
                </c:pt>
                <c:pt idx="12">
                  <c:v>Norway</c:v>
                </c:pt>
                <c:pt idx="13">
                  <c:v>Cyprus</c:v>
                </c:pt>
                <c:pt idx="14">
                  <c:v>EU 15</c:v>
                </c:pt>
                <c:pt idx="15">
                  <c:v>EU 25</c:v>
                </c:pt>
                <c:pt idx="16">
                  <c:v>Romania</c:v>
                </c:pt>
                <c:pt idx="17">
                  <c:v>Spain</c:v>
                </c:pt>
                <c:pt idx="18">
                  <c:v>Italy</c:v>
                </c:pt>
                <c:pt idx="19">
                  <c:v>Estonia</c:v>
                </c:pt>
                <c:pt idx="20">
                  <c:v>Latvia</c:v>
                </c:pt>
                <c:pt idx="21">
                  <c:v>Lithuania</c:v>
                </c:pt>
                <c:pt idx="22">
                  <c:v>Poland</c:v>
                </c:pt>
                <c:pt idx="23">
                  <c:v>Rusko</c:v>
                </c:pt>
                <c:pt idx="24">
                  <c:v>Portugal</c:v>
                </c:pt>
                <c:pt idx="25">
                  <c:v>USA</c:v>
                </c:pt>
              </c:strCache>
            </c:strRef>
          </c:cat>
          <c:val>
            <c:numRef>
              <c:f>Gini!$B$2:$B$27</c:f>
              <c:numCache>
                <c:formatCode>General</c:formatCode>
                <c:ptCount val="26"/>
                <c:pt idx="0">
                  <c:v>23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40</c:v>
                </c:pt>
                <c:pt idx="24">
                  <c:v>41</c:v>
                </c:pt>
                <c:pt idx="2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47392"/>
        <c:axId val="107471616"/>
      </c:barChart>
      <c:catAx>
        <c:axId val="8274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7471616"/>
        <c:crosses val="autoZero"/>
        <c:auto val="1"/>
        <c:lblAlgn val="ctr"/>
        <c:lblOffset val="100"/>
        <c:noMultiLvlLbl val="0"/>
      </c:catAx>
      <c:valAx>
        <c:axId val="107471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747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3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36288"/>
        <c:axId val="94646656"/>
      </c:scatterChart>
      <c:valAx>
        <c:axId val="9463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646656"/>
        <c:crosses val="autoZero"/>
        <c:crossBetween val="midCat"/>
      </c:valAx>
      <c:valAx>
        <c:axId val="94646656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coefficient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6362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96192"/>
        <c:axId val="94698112"/>
      </c:scatterChart>
      <c:valAx>
        <c:axId val="9469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94698112"/>
        <c:crosses val="autoZero"/>
        <c:crossBetween val="midCat"/>
      </c:valAx>
      <c:valAx>
        <c:axId val="94698112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baseline="0">
                    <a:solidFill>
                      <a:srgbClr val="000000"/>
                    </a:solidFill>
                  </a:rPr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94696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03520"/>
        <c:axId val="95093120"/>
      </c:scatterChart>
      <c:valAx>
        <c:axId val="10740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5093120"/>
        <c:crosses val="autoZero"/>
        <c:crossBetween val="midCat"/>
      </c:valAx>
      <c:valAx>
        <c:axId val="95093120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07403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0.73159</cdr:x>
      <cdr:y>0.50159</cdr:y>
    </cdr:from>
    <cdr:to>
      <cdr:x>0.85697</cdr:x>
      <cdr:y>0.55792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8466" y="1998134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0.53317</cdr:x>
      <cdr:y>0.73326</cdr:y>
    </cdr:from>
    <cdr:to>
      <cdr:x>0.65855</cdr:x>
      <cdr:y>0.78959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8401" y="2921000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0.37979</cdr:x>
      <cdr:y>0.74814</cdr:y>
    </cdr:from>
    <cdr:to>
      <cdr:x>0.50517</cdr:x>
      <cdr:y>0.80447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1592" y="2980256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0.36031</cdr:x>
      <cdr:y>0.58661</cdr:y>
    </cdr:from>
    <cdr:to>
      <cdr:x>0.48569</cdr:x>
      <cdr:y>0.64294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6111" y="2336799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93EEF-588F-40F2-8DB2-B3650B10ADF9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B57F1-676B-4F64-BFB9-652CDB86E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13BDF-9719-4A17-AEF5-59851CA19AD6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E0DF3-BFF1-4C5E-A682-87772F2AA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9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F25E5-3A88-4846-93CD-6E4388D7E8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FA30-EEC0-4105-8354-B00133E9061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6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E0DF3-BFF1-4C5E-A682-87772F2AA0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7-</a:t>
            </a:r>
            <a:fld id="{26E0C96C-589F-4343-894D-3373AC918CC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7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762000" y="1600200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“What makes equality such a difficult business is that we only want it with our superiors.”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-Henry Becque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Mzdová struktura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Mezinárodní rozdíly v rozdělení příjmu</a:t>
            </a:r>
            <a:endParaRPr lang="cs-CZ" sz="4000" dirty="0"/>
          </a:p>
        </p:txBody>
      </p:sp>
      <p:pic>
        <p:nvPicPr>
          <p:cNvPr id="2050" name="Picture 2" descr="C:\Martin\Výuka\Ekonomie práce\obrazky a tabulky\Chapter_07_Image_Library\Tabl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83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/>
              <a:t>Mzdová struktura a lidský kapitál</a:t>
            </a:r>
            <a:endParaRPr lang="en-US" sz="44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Podle teorie lidského kapitálu mzdové rozdíly existují díky tomu, že</a:t>
            </a:r>
            <a:endParaRPr lang="en-US" sz="2800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se mezi pracovníky </a:t>
            </a:r>
            <a:r>
              <a:rPr lang="cs-CZ" sz="2400" dirty="0" smtClean="0"/>
              <a:t>liší míra </a:t>
            </a:r>
            <a:r>
              <a:rPr lang="cs-CZ" sz="2400" dirty="0"/>
              <a:t>investic do lidského </a:t>
            </a:r>
            <a:r>
              <a:rPr lang="cs-CZ" sz="2400" dirty="0" smtClean="0"/>
              <a:t>kapitálu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s</a:t>
            </a:r>
            <a:r>
              <a:rPr lang="cs-CZ" sz="2400" dirty="0" smtClean="0"/>
              <a:t>e pracovníci liší věkem. </a:t>
            </a:r>
            <a:r>
              <a:rPr lang="en-US" sz="2400" dirty="0" smtClean="0"/>
              <a:t>(</a:t>
            </a:r>
            <a:r>
              <a:rPr lang="cs-CZ" sz="2400" dirty="0" smtClean="0"/>
              <a:t>Mladí pracovníci stále akumulují lidský kapitál, zatímco starší pracovníci pobírají výnosy z předchozích investic do lidského kapitálu</a:t>
            </a:r>
            <a:r>
              <a:rPr lang="en-US" sz="2400" dirty="0" smtClean="0"/>
              <a:t>)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Existuje pozitivní korelace mezi vrozenými schopnostmi a investicemi do lidského kapitálu, což </a:t>
            </a:r>
            <a:r>
              <a:rPr lang="en-US" sz="2800" dirty="0" smtClean="0"/>
              <a:t>“</a:t>
            </a:r>
            <a:r>
              <a:rPr lang="cs-CZ" sz="2800" dirty="0" smtClean="0"/>
              <a:t>natahuje</a:t>
            </a:r>
            <a:r>
              <a:rPr lang="en-US" sz="2800" dirty="0" smtClean="0"/>
              <a:t>”</a:t>
            </a:r>
            <a:r>
              <a:rPr lang="cs-CZ" sz="2800" dirty="0" smtClean="0"/>
              <a:t> rozdělení mezd v populaci.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3999" cy="121328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/>
              <a:t>Pro</a:t>
            </a:r>
            <a:r>
              <a:rPr lang="cs-CZ" sz="3600" dirty="0" smtClean="0"/>
              <a:t>č</a:t>
            </a:r>
            <a:r>
              <a:rPr lang="en-US" sz="3600" dirty="0" smtClean="0"/>
              <a:t> </a:t>
            </a:r>
            <a:r>
              <a:rPr lang="en-US" sz="3600" dirty="0" err="1" smtClean="0"/>
              <a:t>jsou</a:t>
            </a:r>
            <a:r>
              <a:rPr lang="cs-CZ" sz="3600" dirty="0" smtClean="0"/>
              <a:t> vrozené </a:t>
            </a:r>
            <a:r>
              <a:rPr lang="en-US" sz="3600" dirty="0" err="1" smtClean="0"/>
              <a:t>schopnosti</a:t>
            </a:r>
            <a:r>
              <a:rPr lang="cs-CZ" sz="3600" dirty="0" smtClean="0"/>
              <a:t> a investice do lidského kapitálu korelované</a:t>
            </a:r>
            <a:endParaRPr lang="en-US" sz="3600" dirty="0"/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685800" y="2667000"/>
            <a:ext cx="7315200" cy="3505200"/>
            <a:chOff x="2989" y="1827"/>
            <a:chExt cx="6168" cy="4172"/>
          </a:xfrm>
        </p:grpSpPr>
        <p:sp>
          <p:nvSpPr>
            <p:cNvPr id="33796" name="Line 5"/>
            <p:cNvSpPr>
              <a:spLocks noChangeShapeType="1"/>
            </p:cNvSpPr>
            <p:nvPr/>
          </p:nvSpPr>
          <p:spPr bwMode="auto">
            <a:xfrm>
              <a:off x="3808" y="5547"/>
              <a:ext cx="53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6"/>
            <p:cNvSpPr>
              <a:spLocks noChangeShapeType="1"/>
            </p:cNvSpPr>
            <p:nvPr/>
          </p:nvSpPr>
          <p:spPr bwMode="auto">
            <a:xfrm>
              <a:off x="4340" y="2383"/>
              <a:ext cx="1905" cy="274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7"/>
            <p:cNvSpPr>
              <a:spLocks noChangeShapeType="1"/>
            </p:cNvSpPr>
            <p:nvPr/>
          </p:nvSpPr>
          <p:spPr bwMode="auto">
            <a:xfrm>
              <a:off x="5334" y="2383"/>
              <a:ext cx="1905" cy="27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8"/>
            <p:cNvSpPr>
              <a:spLocks noChangeShapeType="1"/>
            </p:cNvSpPr>
            <p:nvPr/>
          </p:nvSpPr>
          <p:spPr bwMode="auto">
            <a:xfrm>
              <a:off x="6234" y="2375"/>
              <a:ext cx="1873" cy="269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3633" y="3879"/>
              <a:ext cx="19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r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>
              <a:off x="551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1"/>
            <p:cNvSpPr>
              <a:spLocks noChangeShapeType="1"/>
            </p:cNvSpPr>
            <p:nvPr/>
          </p:nvSpPr>
          <p:spPr bwMode="auto">
            <a:xfrm>
              <a:off x="649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2"/>
            <p:cNvSpPr>
              <a:spLocks noChangeShapeType="1"/>
            </p:cNvSpPr>
            <p:nvPr/>
          </p:nvSpPr>
          <p:spPr bwMode="auto">
            <a:xfrm>
              <a:off x="7420" y="4063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13"/>
            <p:cNvSpPr>
              <a:spLocks noChangeArrowheads="1"/>
            </p:cNvSpPr>
            <p:nvPr/>
          </p:nvSpPr>
          <p:spPr bwMode="auto">
            <a:xfrm>
              <a:off x="6328" y="5556"/>
              <a:ext cx="55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5" name="Rectangle 14"/>
            <p:cNvSpPr>
              <a:spLocks noChangeArrowheads="1"/>
            </p:cNvSpPr>
            <p:nvPr/>
          </p:nvSpPr>
          <p:spPr bwMode="auto">
            <a:xfrm>
              <a:off x="5347" y="5569"/>
              <a:ext cx="61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6" name="Rectangle 15"/>
            <p:cNvSpPr>
              <a:spLocks noChangeArrowheads="1"/>
            </p:cNvSpPr>
            <p:nvPr/>
          </p:nvSpPr>
          <p:spPr bwMode="auto">
            <a:xfrm>
              <a:off x="7278" y="5558"/>
              <a:ext cx="52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7" name="Rectangle 16"/>
            <p:cNvSpPr>
              <a:spLocks noChangeArrowheads="1"/>
            </p:cNvSpPr>
            <p:nvPr/>
          </p:nvSpPr>
          <p:spPr bwMode="auto">
            <a:xfrm>
              <a:off x="2989" y="1827"/>
              <a:ext cx="837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Verdana" pitchFamily="34" charset="0"/>
                </a:rPr>
                <a:t>Míra výnosu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8" name="Rectangle 17"/>
            <p:cNvSpPr>
              <a:spLocks noChangeArrowheads="1"/>
            </p:cNvSpPr>
            <p:nvPr/>
          </p:nvSpPr>
          <p:spPr bwMode="auto">
            <a:xfrm>
              <a:off x="5195" y="2114"/>
              <a:ext cx="85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9" name="Rectangle 18"/>
            <p:cNvSpPr>
              <a:spLocks noChangeArrowheads="1"/>
            </p:cNvSpPr>
            <p:nvPr/>
          </p:nvSpPr>
          <p:spPr bwMode="auto">
            <a:xfrm>
              <a:off x="4169" y="2108"/>
              <a:ext cx="68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0" name="Rectangle 19"/>
            <p:cNvSpPr>
              <a:spLocks noChangeArrowheads="1"/>
            </p:cNvSpPr>
            <p:nvPr/>
          </p:nvSpPr>
          <p:spPr bwMode="auto">
            <a:xfrm>
              <a:off x="6113" y="2108"/>
              <a:ext cx="7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1" name="Line 20"/>
            <p:cNvSpPr>
              <a:spLocks noChangeShapeType="1"/>
            </p:cNvSpPr>
            <p:nvPr/>
          </p:nvSpPr>
          <p:spPr bwMode="auto">
            <a:xfrm>
              <a:off x="3829" y="2301"/>
              <a:ext cx="0" cy="3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1"/>
            <p:cNvSpPr>
              <a:spLocks noChangeShapeType="1"/>
            </p:cNvSpPr>
            <p:nvPr/>
          </p:nvSpPr>
          <p:spPr bwMode="auto">
            <a:xfrm>
              <a:off x="3808" y="4076"/>
              <a:ext cx="53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Oval 22"/>
            <p:cNvSpPr>
              <a:spLocks noChangeArrowheads="1"/>
            </p:cNvSpPr>
            <p:nvPr/>
          </p:nvSpPr>
          <p:spPr bwMode="auto">
            <a:xfrm>
              <a:off x="547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4" name="Oval 23"/>
            <p:cNvSpPr>
              <a:spLocks noChangeArrowheads="1"/>
            </p:cNvSpPr>
            <p:nvPr/>
          </p:nvSpPr>
          <p:spPr bwMode="auto">
            <a:xfrm>
              <a:off x="645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7359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795" name="Text Box 25"/>
          <p:cNvSpPr txBox="1">
            <a:spLocks noChangeArrowheads="1"/>
          </p:cNvSpPr>
          <p:nvPr/>
        </p:nvSpPr>
        <p:spPr bwMode="auto">
          <a:xfrm>
            <a:off x="6858000" y="5486400"/>
            <a:ext cx="12602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Lidský kapitál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cs typeface="Times New Roman" pitchFamily="18" charset="0"/>
              </a:rPr>
              <a:t>M</a:t>
            </a:r>
            <a:r>
              <a:rPr lang="cs-CZ" sz="3600" dirty="0" err="1" smtClean="0">
                <a:cs typeface="Times New Roman" pitchFamily="18" charset="0"/>
              </a:rPr>
              <a:t>ěření</a:t>
            </a:r>
            <a:r>
              <a:rPr lang="cs-CZ" sz="3600" dirty="0" smtClean="0">
                <a:cs typeface="Times New Roman" pitchFamily="18" charset="0"/>
              </a:rPr>
              <a:t> nerovnosti</a:t>
            </a:r>
            <a:r>
              <a:rPr lang="en-US" sz="3600" dirty="0" smtClean="0">
                <a:cs typeface="Times New Roman" pitchFamily="18" charset="0"/>
              </a:rPr>
              <a:t>:</a:t>
            </a:r>
            <a:r>
              <a:rPr lang="cs-CZ" sz="3600" dirty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Lorenz</a:t>
            </a:r>
            <a:r>
              <a:rPr lang="cs-CZ" sz="3600" dirty="0" smtClean="0">
                <a:cs typeface="Times New Roman" pitchFamily="18" charset="0"/>
              </a:rPr>
              <a:t>ova křivka a</a:t>
            </a:r>
            <a:r>
              <a:rPr lang="en-US" sz="3600" dirty="0" smtClean="0">
                <a:cs typeface="Times New Roman" pitchFamily="18" charset="0"/>
              </a:rPr>
              <a:t> Gini</a:t>
            </a:r>
            <a:r>
              <a:rPr lang="cs-CZ" sz="3600" dirty="0" smtClean="0">
                <a:cs typeface="Times New Roman" pitchFamily="18" charset="0"/>
              </a:rPr>
              <a:t>ho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cs-CZ" sz="3600" dirty="0">
                <a:cs typeface="Times New Roman" pitchFamily="18" charset="0"/>
              </a:rPr>
              <a:t>k</a:t>
            </a:r>
            <a:r>
              <a:rPr lang="en-US" sz="3600" dirty="0" err="1" smtClean="0">
                <a:cs typeface="Times New Roman" pitchFamily="18" charset="0"/>
              </a:rPr>
              <a:t>oeficient</a:t>
            </a:r>
            <a:endParaRPr lang="en-US" sz="3600" dirty="0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5257800" y="2234238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Domácnosti se setřídí podle příjmu od nejnižšího po nejvyšší.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ukazuje jaký podíl na celkovém příjmu v ekonomice má nejchudších x procent domácností.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Podíl nejchudších 20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% 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dom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ácností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na celkovém příjmu je 3.4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%.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Podíl nejchudších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4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% </a:t>
            </a:r>
            <a:r>
              <a:rPr lang="en-US" sz="2000" dirty="0" err="1">
                <a:solidFill>
                  <a:srgbClr val="275093"/>
                </a:solidFill>
                <a:cs typeface="Times New Roman" pitchFamily="18" charset="0"/>
              </a:rPr>
              <a:t>dom</a:t>
            </a:r>
            <a:r>
              <a:rPr lang="cs-CZ" sz="2000" dirty="0" err="1">
                <a:solidFill>
                  <a:srgbClr val="275093"/>
                </a:solidFill>
                <a:cs typeface="Times New Roman" pitchFamily="18" charset="0"/>
              </a:rPr>
              <a:t>ácností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 na celkovém příjmu je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12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%.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en-US" sz="2000" dirty="0">
              <a:solidFill>
                <a:srgbClr val="275093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25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cs typeface="Times New Roman" pitchFamily="18" charset="0"/>
              </a:rPr>
              <a:t>M</a:t>
            </a:r>
            <a:r>
              <a:rPr lang="cs-CZ" sz="3600" dirty="0" err="1" smtClean="0">
                <a:cs typeface="Times New Roman" pitchFamily="18" charset="0"/>
              </a:rPr>
              <a:t>ěření</a:t>
            </a:r>
            <a:r>
              <a:rPr lang="cs-CZ" sz="3600" dirty="0" smtClean="0">
                <a:cs typeface="Times New Roman" pitchFamily="18" charset="0"/>
              </a:rPr>
              <a:t> nerovnosti</a:t>
            </a:r>
            <a:r>
              <a:rPr lang="en-US" sz="3600" dirty="0" smtClean="0">
                <a:cs typeface="Times New Roman" pitchFamily="18" charset="0"/>
              </a:rPr>
              <a:t>:</a:t>
            </a:r>
            <a:r>
              <a:rPr lang="cs-CZ" sz="3600" dirty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Lorenz</a:t>
            </a:r>
            <a:r>
              <a:rPr lang="cs-CZ" sz="3600" dirty="0" smtClean="0">
                <a:cs typeface="Times New Roman" pitchFamily="18" charset="0"/>
              </a:rPr>
              <a:t>ova křivka a</a:t>
            </a:r>
            <a:r>
              <a:rPr lang="en-US" sz="3600" dirty="0" smtClean="0">
                <a:cs typeface="Times New Roman" pitchFamily="18" charset="0"/>
              </a:rPr>
              <a:t> Gini</a:t>
            </a:r>
            <a:r>
              <a:rPr lang="cs-CZ" sz="3600" dirty="0" smtClean="0">
                <a:cs typeface="Times New Roman" pitchFamily="18" charset="0"/>
              </a:rPr>
              <a:t>ho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cs-CZ" sz="3600" dirty="0">
                <a:cs typeface="Times New Roman" pitchFamily="18" charset="0"/>
              </a:rPr>
              <a:t>k</a:t>
            </a:r>
            <a:r>
              <a:rPr lang="en-US" sz="3600" dirty="0" err="1" smtClean="0">
                <a:cs typeface="Times New Roman" pitchFamily="18" charset="0"/>
              </a:rPr>
              <a:t>oeficient</a:t>
            </a:r>
            <a:endParaRPr lang="en-US" sz="3600" dirty="0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5257800" y="2234238"/>
            <a:ext cx="388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Dokonale rovnostářská 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dána linií AB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která znamená, že každý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kvintil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domácností dostává 20 procent celkového důchodu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Skutečná 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leží pod dokonale rovnostářskou křivkou a  popisuje skutečné rozdělení příjmů v ekonomice.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Gini</a:t>
            </a:r>
            <a:r>
              <a:rPr lang="cs-CZ" sz="2000" b="1" dirty="0">
                <a:solidFill>
                  <a:srgbClr val="275093"/>
                </a:solidFill>
                <a:cs typeface="Times New Roman" pitchFamily="18" charset="0"/>
              </a:rPr>
              <a:t>ho</a:t>
            </a: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275093"/>
                </a:solidFill>
                <a:cs typeface="Times New Roman" pitchFamily="18" charset="0"/>
              </a:rPr>
              <a:t>k</a:t>
            </a:r>
            <a:r>
              <a:rPr lang="en-US" sz="2000" b="1" dirty="0" err="1">
                <a:solidFill>
                  <a:srgbClr val="275093"/>
                </a:solidFill>
                <a:cs typeface="Times New Roman" pitchFamily="18" charset="0"/>
              </a:rPr>
              <a:t>oeficient</a:t>
            </a: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definován jako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odíl obsahu modré oblasti na obsahu trojúhelníka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ABC.</a:t>
            </a:r>
            <a:endParaRPr lang="en-US" sz="2000" dirty="0">
              <a:solidFill>
                <a:srgbClr val="275093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25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940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012books.lardbucket.org/books/macroeconomics-principles-v2.0/section_21/cac6d412f27faf93d1e496d267f347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2119"/>
            <a:ext cx="6204458" cy="4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61999"/>
            <a:ext cx="9448800" cy="1280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Daně, sociální dávky a příjmové rozdělení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575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066" y="661988"/>
            <a:ext cx="8991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</a:t>
            </a:r>
            <a:r>
              <a:rPr lang="cs-CZ" sz="4000" dirty="0" err="1">
                <a:cs typeface="Times New Roman" pitchFamily="18" charset="0"/>
              </a:rPr>
              <a:t>ěření</a:t>
            </a:r>
            <a:r>
              <a:rPr lang="cs-CZ" sz="4000" dirty="0">
                <a:cs typeface="Times New Roman" pitchFamily="18" charset="0"/>
              </a:rPr>
              <a:t> nerovnosti</a:t>
            </a:r>
            <a:r>
              <a:rPr lang="en-US" sz="4000" dirty="0" smtClean="0">
                <a:cs typeface="Times New Roman" pitchFamily="18" charset="0"/>
              </a:rPr>
              <a:t>:</a:t>
            </a:r>
            <a:r>
              <a:rPr lang="cs-CZ" sz="4000" dirty="0" smtClean="0">
                <a:cs typeface="Times New Roman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Gini</a:t>
            </a:r>
            <a:r>
              <a:rPr lang="cs-CZ" sz="4000" dirty="0">
                <a:cs typeface="Times New Roman" pitchFamily="18" charset="0"/>
              </a:rPr>
              <a:t>ho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cs-CZ" sz="4000" dirty="0">
                <a:cs typeface="Times New Roman" pitchFamily="18" charset="0"/>
              </a:rPr>
              <a:t>k</a:t>
            </a:r>
            <a:r>
              <a:rPr lang="en-US" sz="4000" dirty="0" err="1">
                <a:cs typeface="Times New Roman" pitchFamily="18" charset="0"/>
              </a:rPr>
              <a:t>oeficient</a:t>
            </a:r>
            <a:endParaRPr lang="en-US" sz="4000" dirty="0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3200" dirty="0" smtClean="0">
                <a:solidFill>
                  <a:srgbClr val="275093"/>
                </a:solidFill>
              </a:rPr>
              <a:t>Gini</a:t>
            </a:r>
            <a:r>
              <a:rPr lang="cs-CZ" sz="3200" dirty="0" smtClean="0">
                <a:solidFill>
                  <a:srgbClr val="275093"/>
                </a:solidFill>
              </a:rPr>
              <a:t>ho</a:t>
            </a:r>
            <a:r>
              <a:rPr lang="en-US" sz="3200" dirty="0" smtClean="0">
                <a:solidFill>
                  <a:srgbClr val="275093"/>
                </a:solidFill>
              </a:rPr>
              <a:t> </a:t>
            </a:r>
            <a:r>
              <a:rPr lang="cs-CZ" sz="3200" dirty="0">
                <a:solidFill>
                  <a:srgbClr val="275093"/>
                </a:solidFill>
              </a:rPr>
              <a:t>k</a:t>
            </a:r>
            <a:r>
              <a:rPr lang="en-US" sz="3200" dirty="0" err="1" smtClean="0">
                <a:solidFill>
                  <a:srgbClr val="275093"/>
                </a:solidFill>
              </a:rPr>
              <a:t>oeficient</a:t>
            </a:r>
            <a:r>
              <a:rPr lang="en-US" sz="3200" dirty="0" smtClean="0">
                <a:solidFill>
                  <a:srgbClr val="275093"/>
                </a:solidFill>
              </a:rPr>
              <a:t>: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cs-CZ" sz="2800" dirty="0" smtClean="0">
                <a:solidFill>
                  <a:srgbClr val="275093"/>
                </a:solidFill>
              </a:rPr>
              <a:t>S růstem příjmové nerovnosti roste</a:t>
            </a:r>
            <a:endParaRPr lang="en-US" sz="2800" dirty="0">
              <a:solidFill>
                <a:srgbClr val="275093"/>
              </a:solidFill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>
                <a:solidFill>
                  <a:srgbClr val="275093"/>
                </a:solidFill>
              </a:rPr>
              <a:t>C</a:t>
            </a:r>
            <a:r>
              <a:rPr lang="cs-CZ" sz="2800" dirty="0" err="1" smtClean="0">
                <a:solidFill>
                  <a:srgbClr val="275093"/>
                </a:solidFill>
              </a:rPr>
              <a:t>elé</a:t>
            </a:r>
            <a:r>
              <a:rPr lang="cs-CZ" sz="2800" dirty="0" smtClean="0">
                <a:solidFill>
                  <a:srgbClr val="275093"/>
                </a:solidFill>
              </a:rPr>
              <a:t> příjmové rozložení</a:t>
            </a:r>
            <a:r>
              <a:rPr lang="en-US" sz="2800" dirty="0" smtClean="0">
                <a:solidFill>
                  <a:srgbClr val="275093"/>
                </a:solidFill>
              </a:rPr>
              <a:t> je </a:t>
            </a:r>
            <a:r>
              <a:rPr lang="en-US" sz="2800" dirty="0" err="1" smtClean="0">
                <a:solidFill>
                  <a:srgbClr val="275093"/>
                </a:solidFill>
              </a:rPr>
              <a:t>shrnuto</a:t>
            </a:r>
            <a:r>
              <a:rPr lang="cs-CZ" sz="2800" dirty="0" smtClean="0">
                <a:solidFill>
                  <a:srgbClr val="275093"/>
                </a:solidFill>
              </a:rPr>
              <a:t> do jediného čísla mezi</a:t>
            </a:r>
            <a:r>
              <a:rPr lang="en-US" sz="2800" dirty="0" smtClean="0">
                <a:solidFill>
                  <a:srgbClr val="275093"/>
                </a:solidFill>
              </a:rPr>
              <a:t> </a:t>
            </a:r>
            <a:r>
              <a:rPr lang="en-US" sz="2800" dirty="0">
                <a:solidFill>
                  <a:srgbClr val="275093"/>
                </a:solidFill>
              </a:rPr>
              <a:t>0 </a:t>
            </a:r>
            <a:r>
              <a:rPr lang="en-US" sz="2800" dirty="0" smtClean="0">
                <a:solidFill>
                  <a:srgbClr val="275093"/>
                </a:solidFill>
              </a:rPr>
              <a:t>a 1.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>
                <a:solidFill>
                  <a:srgbClr val="275093"/>
                </a:solidFill>
              </a:rPr>
              <a:t>0 </a:t>
            </a:r>
            <a:r>
              <a:rPr lang="en-US" sz="2800" dirty="0" err="1" smtClean="0">
                <a:solidFill>
                  <a:srgbClr val="275093"/>
                </a:solidFill>
              </a:rPr>
              <a:t>zna</a:t>
            </a:r>
            <a:r>
              <a:rPr lang="cs-CZ" sz="2800" dirty="0" smtClean="0">
                <a:solidFill>
                  <a:srgbClr val="275093"/>
                </a:solidFill>
              </a:rPr>
              <a:t>čí dokonale rovnostářské rozdělení příjmu</a:t>
            </a:r>
          </a:p>
          <a:p>
            <a:pPr marL="1257300" lvl="2" indent="-342900">
              <a:spcBef>
                <a:spcPts val="1200"/>
              </a:spcBef>
              <a:buFontTx/>
              <a:buChar char="•"/>
            </a:pPr>
            <a:r>
              <a:rPr lang="cs-CZ" sz="2400" dirty="0">
                <a:solidFill>
                  <a:srgbClr val="275093"/>
                </a:solidFill>
              </a:rPr>
              <a:t>v</a:t>
            </a:r>
            <a:r>
              <a:rPr lang="cs-CZ" sz="2400" dirty="0" smtClean="0">
                <a:solidFill>
                  <a:srgbClr val="275093"/>
                </a:solidFill>
              </a:rPr>
              <a:t>šichni mají stejný příjem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endParaRPr lang="cs-CZ" sz="2400" dirty="0" smtClean="0">
              <a:solidFill>
                <a:srgbClr val="275093"/>
              </a:solidFill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rgbClr val="275093"/>
                </a:solidFill>
              </a:rPr>
              <a:t>1 </a:t>
            </a:r>
            <a:r>
              <a:rPr lang="en-US" sz="2800" dirty="0" err="1">
                <a:solidFill>
                  <a:srgbClr val="275093"/>
                </a:solidFill>
              </a:rPr>
              <a:t>zna</a:t>
            </a:r>
            <a:r>
              <a:rPr lang="cs-CZ" sz="2800" dirty="0">
                <a:solidFill>
                  <a:srgbClr val="275093"/>
                </a:solidFill>
              </a:rPr>
              <a:t>čí dokonale </a:t>
            </a:r>
            <a:r>
              <a:rPr lang="cs-CZ" sz="2800" dirty="0" smtClean="0">
                <a:solidFill>
                  <a:srgbClr val="275093"/>
                </a:solidFill>
              </a:rPr>
              <a:t>nerovné </a:t>
            </a:r>
            <a:r>
              <a:rPr lang="cs-CZ" sz="2800" dirty="0">
                <a:solidFill>
                  <a:srgbClr val="275093"/>
                </a:solidFill>
              </a:rPr>
              <a:t>rozdělení </a:t>
            </a:r>
            <a:r>
              <a:rPr lang="cs-CZ" sz="2800" dirty="0" smtClean="0">
                <a:solidFill>
                  <a:srgbClr val="275093"/>
                </a:solidFill>
              </a:rPr>
              <a:t>příjmu</a:t>
            </a:r>
          </a:p>
          <a:p>
            <a:pPr marL="1257300" lvl="2" indent="-342900">
              <a:spcBef>
                <a:spcPts val="1200"/>
              </a:spcBef>
              <a:buFontTx/>
              <a:buChar char="•"/>
            </a:pPr>
            <a:r>
              <a:rPr lang="cs-CZ" sz="2400" dirty="0" smtClean="0">
                <a:solidFill>
                  <a:srgbClr val="275093"/>
                </a:solidFill>
              </a:rPr>
              <a:t>Celý příjem v ekonomice pobírá jediná domácnost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endParaRPr lang="cs-CZ" sz="24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 ve světě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3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err="1" smtClean="0"/>
              <a:t>Giniho</a:t>
            </a:r>
            <a:r>
              <a:rPr lang="cs-CZ" sz="4000" dirty="0" smtClean="0"/>
              <a:t> koeficient v Evropě a USA, 2005</a:t>
            </a:r>
            <a:endParaRPr lang="cs-CZ" sz="4000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668176"/>
              </p:ext>
            </p:extLst>
          </p:nvPr>
        </p:nvGraphicFramePr>
        <p:xfrm>
          <a:off x="-21921" y="1447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4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85788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</a:t>
            </a:r>
            <a:r>
              <a:rPr lang="cs-CZ" sz="4000" dirty="0" err="1">
                <a:cs typeface="Times New Roman" pitchFamily="18" charset="0"/>
              </a:rPr>
              <a:t>ěření</a:t>
            </a:r>
            <a:r>
              <a:rPr lang="cs-CZ" sz="4000" dirty="0">
                <a:cs typeface="Times New Roman" pitchFamily="18" charset="0"/>
              </a:rPr>
              <a:t> nerovnosti</a:t>
            </a:r>
            <a:r>
              <a:rPr lang="en-US" sz="4000" dirty="0">
                <a:cs typeface="Times New Roman" pitchFamily="18" charset="0"/>
              </a:rPr>
              <a:t>:</a:t>
            </a:r>
            <a:r>
              <a:rPr lang="cs-CZ" sz="4000" dirty="0">
                <a:cs typeface="Times New Roman" pitchFamily="18" charset="0"/>
              </a:rPr>
              <a:t> </a:t>
            </a:r>
            <a:r>
              <a:rPr lang="cs-CZ" sz="4000" dirty="0" smtClean="0">
                <a:cs typeface="Times New Roman" pitchFamily="18" charset="0"/>
              </a:rPr>
              <a:t>mzdová mezera</a:t>
            </a:r>
            <a:endParaRPr lang="en-US" sz="4000" dirty="0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endParaRPr lang="en-US" sz="1000" dirty="0">
              <a:solidFill>
                <a:srgbClr val="D77100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b="1" dirty="0" smtClean="0">
                <a:solidFill>
                  <a:srgbClr val="275093"/>
                </a:solidFill>
              </a:rPr>
              <a:t>Mzdová mezera </a:t>
            </a:r>
            <a:r>
              <a:rPr lang="cs-CZ" sz="2800" dirty="0" smtClean="0">
                <a:solidFill>
                  <a:srgbClr val="275093"/>
                </a:solidFill>
              </a:rPr>
              <a:t>udává procentuální rozdíl ve mzdách mezi různými percentily příjmového rozložení</a:t>
            </a:r>
            <a:r>
              <a:rPr lang="en-US" sz="2800" dirty="0" smtClean="0">
                <a:solidFill>
                  <a:srgbClr val="275093"/>
                </a:solidFill>
              </a:rPr>
              <a:t>.</a:t>
            </a:r>
            <a:endParaRPr lang="en-US" sz="2800" dirty="0">
              <a:solidFill>
                <a:srgbClr val="275093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dirty="0" smtClean="0">
                <a:solidFill>
                  <a:srgbClr val="275093"/>
                </a:solidFill>
              </a:rPr>
              <a:t>Příklady definice mzdové mezery</a:t>
            </a:r>
            <a:r>
              <a:rPr lang="en-US" sz="2800" dirty="0" smtClean="0">
                <a:solidFill>
                  <a:srgbClr val="275093"/>
                </a:solidFill>
              </a:rPr>
              <a:t>:</a:t>
            </a:r>
            <a:endParaRPr lang="en-US" sz="2800" dirty="0">
              <a:solidFill>
                <a:srgbClr val="275093"/>
              </a:solidFill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 smtClean="0">
                <a:solidFill>
                  <a:srgbClr val="275093"/>
                </a:solidFill>
              </a:rPr>
              <a:t>mzdová mezera </a:t>
            </a:r>
            <a:r>
              <a:rPr lang="en-US" sz="2400" dirty="0" smtClean="0">
                <a:solidFill>
                  <a:srgbClr val="275093"/>
                </a:solidFill>
              </a:rPr>
              <a:t>90-10</a:t>
            </a:r>
            <a:r>
              <a:rPr lang="cs-CZ" sz="2400" dirty="0" smtClean="0">
                <a:solidFill>
                  <a:srgbClr val="275093"/>
                </a:solidFill>
              </a:rPr>
              <a:t> udává rozdíl mezi 90. percentilem a 10. percentilem jako procento mzdy 10. percentilu</a:t>
            </a:r>
            <a:r>
              <a:rPr lang="en-US" sz="2400" dirty="0" smtClean="0">
                <a:solidFill>
                  <a:srgbClr val="275093"/>
                </a:solidFill>
              </a:rPr>
              <a:t>, </a:t>
            </a:r>
            <a:r>
              <a:rPr lang="cs-CZ" sz="2400" dirty="0" smtClean="0">
                <a:solidFill>
                  <a:srgbClr val="275093"/>
                </a:solidFill>
              </a:rPr>
              <a:t>formálně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(w</a:t>
            </a:r>
            <a:r>
              <a:rPr lang="en-US" sz="2400" baseline="-25000" dirty="0">
                <a:solidFill>
                  <a:srgbClr val="275093"/>
                </a:solidFill>
              </a:rPr>
              <a:t>90</a:t>
            </a:r>
            <a:r>
              <a:rPr lang="en-US" sz="2400" dirty="0">
                <a:solidFill>
                  <a:srgbClr val="275093"/>
                </a:solidFill>
              </a:rPr>
              <a:t> 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>
                <a:solidFill>
                  <a:srgbClr val="275093"/>
                </a:solidFill>
              </a:rPr>
              <a:t>m</a:t>
            </a:r>
            <a:r>
              <a:rPr lang="cs-CZ" sz="2400" dirty="0" smtClean="0">
                <a:solidFill>
                  <a:srgbClr val="275093"/>
                </a:solidFill>
              </a:rPr>
              <a:t>zdová mezera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50-10 </a:t>
            </a:r>
            <a:r>
              <a:rPr lang="cs-CZ" sz="2400" dirty="0">
                <a:solidFill>
                  <a:srgbClr val="275093"/>
                </a:solidFill>
              </a:rPr>
              <a:t>udává rozdíl mezi </a:t>
            </a:r>
            <a:r>
              <a:rPr lang="cs-CZ" sz="2400" dirty="0" smtClean="0">
                <a:solidFill>
                  <a:srgbClr val="275093"/>
                </a:solidFill>
              </a:rPr>
              <a:t>50</a:t>
            </a:r>
            <a:r>
              <a:rPr lang="cs-CZ" sz="2400" dirty="0">
                <a:solidFill>
                  <a:srgbClr val="275093"/>
                </a:solidFill>
              </a:rPr>
              <a:t>. percentilem a 10. percentilem jako procento mzdy 10. percentilu</a:t>
            </a:r>
            <a:r>
              <a:rPr lang="en-US" sz="2400" dirty="0">
                <a:solidFill>
                  <a:srgbClr val="275093"/>
                </a:solidFill>
              </a:rPr>
              <a:t>, </a:t>
            </a:r>
            <a:r>
              <a:rPr lang="cs-CZ" sz="2400" dirty="0">
                <a:solidFill>
                  <a:srgbClr val="275093"/>
                </a:solidFill>
              </a:rPr>
              <a:t>formálně</a:t>
            </a:r>
            <a:r>
              <a:rPr lang="en-US" sz="2400" dirty="0">
                <a:solidFill>
                  <a:srgbClr val="275093"/>
                </a:solidFill>
              </a:rPr>
              <a:t> (</a:t>
            </a:r>
            <a:r>
              <a:rPr lang="en-US" sz="2400" dirty="0" smtClean="0">
                <a:solidFill>
                  <a:srgbClr val="275093"/>
                </a:solidFill>
              </a:rPr>
              <a:t>w</a:t>
            </a:r>
            <a:r>
              <a:rPr lang="cs-CZ" sz="2400" baseline="-25000" dirty="0" smtClean="0">
                <a:solidFill>
                  <a:srgbClr val="275093"/>
                </a:solidFill>
              </a:rPr>
              <a:t>5</a:t>
            </a:r>
            <a:r>
              <a:rPr lang="en-US" sz="2400" baseline="-25000" dirty="0" smtClean="0">
                <a:solidFill>
                  <a:srgbClr val="275093"/>
                </a:solidFill>
              </a:rPr>
              <a:t>0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>
              <a:solidFill>
                <a:srgbClr val="275093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cs-CZ" dirty="0" smtClean="0"/>
              <a:t>Co se dnes dozvíte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0" y="20574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Stylizovaná fakta ohledně rozdělení příjmu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měří příjmová nerovnost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vyvíjí příjmová nerovnost v posledních letech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Proč se příjmová nerovnost v posledních letech zvyšuje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Výdělky superhvězd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Mezigenerační příjmová nerovnost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Změny ve mzdové struktuře, 80. a 90. léta</a:t>
            </a:r>
            <a:endParaRPr lang="en-US" sz="3600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Mzdová mezera mezi těmi na vrchu a spodku příjmového rozdělení se dramaticky zvýšila.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Mzdové rozdíly se zvýšily </a:t>
            </a:r>
            <a:endParaRPr lang="cs-CZ" dirty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skupinami s různým vzděláním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skupinami s různou pracovní zkušeností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věkovými skupinami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Mzdové rozdíly se zvýšili i v rámci stejných demografických a dovednostních skupin.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991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Příjmová nerovnost u pracovníků na plný úvazek, </a:t>
            </a:r>
            <a:r>
              <a:rPr lang="en-US" sz="3600" dirty="0" smtClean="0"/>
              <a:t>1937-2004</a:t>
            </a:r>
            <a:r>
              <a:rPr lang="en-US" sz="3600" dirty="0"/>
              <a:t>: </a:t>
            </a:r>
            <a:r>
              <a:rPr lang="en-US" sz="3600" dirty="0" smtClean="0"/>
              <a:t>Gini</a:t>
            </a:r>
            <a:r>
              <a:rPr lang="cs-CZ" sz="3600" dirty="0" smtClean="0"/>
              <a:t>ho</a:t>
            </a:r>
            <a:r>
              <a:rPr lang="en-US" sz="3600" dirty="0" smtClean="0"/>
              <a:t> </a:t>
            </a:r>
            <a:r>
              <a:rPr lang="cs-CZ" sz="3600" dirty="0"/>
              <a:t>k</a:t>
            </a:r>
            <a:r>
              <a:rPr lang="en-US" sz="3600" dirty="0" err="1" smtClean="0"/>
              <a:t>oeficient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7877" y="2443148"/>
          <a:ext cx="7129547" cy="41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7800"/>
            <a:ext cx="746041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41" y="710828"/>
            <a:ext cx="8765560" cy="736972"/>
          </a:xfrm>
          <a:noFill/>
        </p:spPr>
        <p:txBody>
          <a:bodyPr>
            <a:noAutofit/>
          </a:bodyPr>
          <a:lstStyle/>
          <a:p>
            <a:r>
              <a:rPr lang="cs-CZ" altLang="en-US" sz="4400" dirty="0" smtClean="0"/>
              <a:t>Trend </a:t>
            </a:r>
            <a:r>
              <a:rPr lang="cs-CZ" altLang="en-US" sz="4400" dirty="0" err="1" smtClean="0"/>
              <a:t>Giniho</a:t>
            </a:r>
            <a:r>
              <a:rPr lang="cs-CZ" altLang="en-US" sz="4400" dirty="0" smtClean="0"/>
              <a:t> koeficientu v ČR</a:t>
            </a:r>
            <a:endParaRPr lang="en-US" altLang="en-US" sz="4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" y="6173117"/>
            <a:ext cx="881567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4B6D5-A0B9-47D8-AD4D-9B608C1A07E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337" y="5644048"/>
            <a:ext cx="8815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Kahanec, M, Guzi M, Martiskova M, Siebertova Z. 2014. Slovakia and the Czech Republic: Inequalities and Convergences after the Velvet Divorce. In Changing Inequalities and Societal Impacts in Rich Countries Thirty Countries' Experiences, Oxford: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859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Příjmová nerovnost u pracovníků na plný </a:t>
            </a:r>
            <a:r>
              <a:rPr lang="cs-CZ" sz="3600" dirty="0" smtClean="0"/>
              <a:t>úvazek</a:t>
            </a:r>
            <a:r>
              <a:rPr lang="en-US" sz="3600" dirty="0" smtClean="0"/>
              <a:t>, 1963-2006</a:t>
            </a:r>
            <a:r>
              <a:rPr lang="en-US" sz="3600" dirty="0"/>
              <a:t>: </a:t>
            </a:r>
            <a:r>
              <a:rPr lang="cs-CZ" sz="3600" dirty="0" smtClean="0"/>
              <a:t>mzdová mezera</a:t>
            </a:r>
            <a:r>
              <a:rPr lang="en-US" sz="3600" dirty="0" smtClean="0"/>
              <a:t> 80-50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06375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Příjmová nerovnost u pracovníků na plný úvazek</a:t>
            </a:r>
            <a:r>
              <a:rPr lang="en-US" sz="3600" dirty="0"/>
              <a:t>, 1963-2006: </a:t>
            </a:r>
            <a:r>
              <a:rPr lang="cs-CZ" sz="3600" dirty="0"/>
              <a:t>mzdová mezera</a:t>
            </a:r>
            <a:r>
              <a:rPr lang="en-US" sz="3600" dirty="0"/>
              <a:t> </a:t>
            </a:r>
            <a:r>
              <a:rPr lang="cs-CZ" sz="3600" dirty="0" smtClean="0"/>
              <a:t>50-20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045" y="1908179"/>
          <a:ext cx="9129910" cy="45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Mzdový rozdíl mezi absolventem VŠ a SŠ</a:t>
            </a:r>
            <a:r>
              <a:rPr lang="en-US" sz="4000" dirty="0" smtClean="0">
                <a:cs typeface="Times New Roman" pitchFamily="18" charset="0"/>
              </a:rPr>
              <a:t>, </a:t>
            </a:r>
            <a:r>
              <a:rPr lang="en-US" sz="4000" dirty="0">
                <a:cs typeface="Times New Roman" pitchFamily="18" charset="0"/>
              </a:rPr>
              <a:t>1963-2005</a:t>
            </a: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628775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010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Trend v reziduální mzdové mezeře 90-10, USA 1963-2006</a:t>
            </a:r>
            <a:endParaRPr lang="cs-CZ" sz="3600" dirty="0"/>
          </a:p>
        </p:txBody>
      </p:sp>
      <p:pic>
        <p:nvPicPr>
          <p:cNvPr id="3074" name="Picture 2" descr="C:\Martin\Výuka\Ekonomie práce\obrazky a tabulky\Chapter_07_Image_Library\Figure_7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1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9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9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Proč se zvýšila příjmová nerovnost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0703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Neexistuje jeden samotný faktor, který by tyto změny vysvětlil</a:t>
            </a:r>
            <a:r>
              <a:rPr lang="en-US" sz="28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sz="1400" dirty="0" smtClean="0"/>
          </a:p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Zdá se, že zvýšení příjmové nerovnosti je způsobeno souběžnými změnami v ekonomických fundamentech a institucích trhu práce.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/>
              <a:t>P</a:t>
            </a:r>
            <a:r>
              <a:rPr lang="cs-CZ" sz="3200" dirty="0" smtClean="0"/>
              <a:t>říčiny rozšiřování mzdové mezery - obecně</a:t>
            </a:r>
            <a:endParaRPr lang="en-US" sz="320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2 možná vysvětlení pomocí změn </a:t>
            </a:r>
            <a:r>
              <a:rPr lang="cs-CZ" dirty="0"/>
              <a:t>v nabídce práce a poptávce po </a:t>
            </a:r>
            <a:r>
              <a:rPr lang="cs-CZ" dirty="0" smtClean="0"/>
              <a:t>práci: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Snížení relativní nabídky </a:t>
            </a:r>
            <a:r>
              <a:rPr lang="cs-CZ" dirty="0"/>
              <a:t>práce kvalifikovaných </a:t>
            </a:r>
            <a:r>
              <a:rPr lang="cs-CZ" dirty="0" smtClean="0"/>
              <a:t>pracovníků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USA se u domorodců pozoroval spíš opak – relativní zvyšování nabídky kvalifikované práce 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Z</a:t>
            </a:r>
            <a:r>
              <a:rPr lang="cs-CZ" dirty="0" smtClean="0"/>
              <a:t>výšení relativní poptávky </a:t>
            </a:r>
            <a:r>
              <a:rPr lang="cs-CZ" dirty="0"/>
              <a:t>po práci kvalifikovaných </a:t>
            </a:r>
            <a:r>
              <a:rPr lang="cs-CZ" dirty="0" smtClean="0"/>
              <a:t>pracovníků</a:t>
            </a:r>
          </a:p>
          <a:p>
            <a:pPr marL="0" indent="0" eaLnBrk="1" hangingPunct="1">
              <a:buNone/>
            </a:pPr>
            <a:endParaRPr lang="en-US" sz="900" dirty="0" smtClean="0"/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733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>
                <a:cs typeface="Times New Roman" pitchFamily="18" charset="0"/>
              </a:rPr>
              <a:t>Změny mzdové struktury v důsledku pohybů nabídky a poptávky</a:t>
            </a:r>
            <a:endParaRPr lang="en-US" sz="3600" dirty="0"/>
          </a:p>
        </p:txBody>
      </p:sp>
      <p:grpSp>
        <p:nvGrpSpPr>
          <p:cNvPr id="45058" name="Group 30"/>
          <p:cNvGrpSpPr>
            <a:grpSpLocks/>
          </p:cNvGrpSpPr>
          <p:nvPr/>
        </p:nvGrpSpPr>
        <p:grpSpPr bwMode="auto">
          <a:xfrm>
            <a:off x="150014" y="1940873"/>
            <a:ext cx="4137025" cy="4216400"/>
            <a:chOff x="944" y="974"/>
            <a:chExt cx="2606" cy="2656"/>
          </a:xfrm>
        </p:grpSpPr>
        <p:sp>
          <p:nvSpPr>
            <p:cNvPr id="45060" name="Line 5"/>
            <p:cNvSpPr>
              <a:spLocks noChangeShapeType="1"/>
            </p:cNvSpPr>
            <p:nvPr/>
          </p:nvSpPr>
          <p:spPr bwMode="auto">
            <a:xfrm>
              <a:off x="1112" y="1429"/>
              <a:ext cx="0" cy="1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Line 6"/>
            <p:cNvSpPr>
              <a:spLocks noChangeShapeType="1"/>
            </p:cNvSpPr>
            <p:nvPr/>
          </p:nvSpPr>
          <p:spPr bwMode="auto">
            <a:xfrm>
              <a:off x="1112" y="3179"/>
              <a:ext cx="2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7"/>
            <p:cNvSpPr>
              <a:spLocks noChangeShapeType="1"/>
            </p:cNvSpPr>
            <p:nvPr/>
          </p:nvSpPr>
          <p:spPr bwMode="auto">
            <a:xfrm>
              <a:off x="1596" y="1680"/>
              <a:ext cx="1073" cy="133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8"/>
            <p:cNvSpPr>
              <a:spLocks noChangeShapeType="1"/>
            </p:cNvSpPr>
            <p:nvPr/>
          </p:nvSpPr>
          <p:spPr bwMode="auto">
            <a:xfrm>
              <a:off x="1966" y="1392"/>
              <a:ext cx="1033" cy="128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Text Box 9"/>
            <p:cNvSpPr txBox="1">
              <a:spLocks noChangeArrowheads="1"/>
            </p:cNvSpPr>
            <p:nvPr/>
          </p:nvSpPr>
          <p:spPr bwMode="auto">
            <a:xfrm>
              <a:off x="944" y="974"/>
              <a:ext cx="87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ní mzda 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5" name="Text Box 10"/>
            <p:cNvSpPr txBox="1">
              <a:spLocks noChangeArrowheads="1"/>
            </p:cNvSpPr>
            <p:nvPr/>
          </p:nvSpPr>
          <p:spPr bwMode="auto">
            <a:xfrm>
              <a:off x="2220" y="3360"/>
              <a:ext cx="13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ní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zaměstnanost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6" name="Text Box 11"/>
            <p:cNvSpPr txBox="1">
              <a:spLocks noChangeArrowheads="1"/>
            </p:cNvSpPr>
            <p:nvPr/>
          </p:nvSpPr>
          <p:spPr bwMode="auto">
            <a:xfrm>
              <a:off x="2135" y="2219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067" name="Text Box 12"/>
            <p:cNvSpPr txBox="1">
              <a:spLocks noChangeArrowheads="1"/>
            </p:cNvSpPr>
            <p:nvPr/>
          </p:nvSpPr>
          <p:spPr bwMode="auto">
            <a:xfrm>
              <a:off x="2558" y="1200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8" name="Text Box 13"/>
            <p:cNvSpPr txBox="1">
              <a:spLocks noChangeArrowheads="1"/>
            </p:cNvSpPr>
            <p:nvPr/>
          </p:nvSpPr>
          <p:spPr bwMode="auto">
            <a:xfrm>
              <a:off x="2110" y="122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2669" y="2872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0" name="Text Box 15"/>
            <p:cNvSpPr txBox="1">
              <a:spLocks noChangeArrowheads="1"/>
            </p:cNvSpPr>
            <p:nvPr/>
          </p:nvSpPr>
          <p:spPr bwMode="auto">
            <a:xfrm>
              <a:off x="3017" y="2624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1" name="Text Box 16"/>
            <p:cNvSpPr txBox="1">
              <a:spLocks noChangeArrowheads="1"/>
            </p:cNvSpPr>
            <p:nvPr/>
          </p:nvSpPr>
          <p:spPr bwMode="auto">
            <a:xfrm>
              <a:off x="2576" y="2702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5072" name="Text Box 17"/>
            <p:cNvSpPr txBox="1">
              <a:spLocks noChangeArrowheads="1"/>
            </p:cNvSpPr>
            <p:nvPr/>
          </p:nvSpPr>
          <p:spPr bwMode="auto">
            <a:xfrm>
              <a:off x="2582" y="197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5073" name="Text Box 18"/>
            <p:cNvSpPr txBox="1">
              <a:spLocks noChangeArrowheads="1"/>
            </p:cNvSpPr>
            <p:nvPr/>
          </p:nvSpPr>
          <p:spPr bwMode="auto">
            <a:xfrm>
              <a:off x="2013" y="3177"/>
              <a:ext cx="1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4" name="Text Box 19"/>
            <p:cNvSpPr txBox="1">
              <a:spLocks noChangeArrowheads="1"/>
            </p:cNvSpPr>
            <p:nvPr/>
          </p:nvSpPr>
          <p:spPr bwMode="auto">
            <a:xfrm>
              <a:off x="2491" y="3178"/>
              <a:ext cx="16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5" name="Line 20"/>
            <p:cNvSpPr>
              <a:spLocks noChangeShapeType="1"/>
            </p:cNvSpPr>
            <p:nvPr/>
          </p:nvSpPr>
          <p:spPr bwMode="auto">
            <a:xfrm flipH="1">
              <a:off x="1118" y="2272"/>
              <a:ext cx="9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21"/>
            <p:cNvSpPr>
              <a:spLocks noChangeShapeType="1"/>
            </p:cNvSpPr>
            <p:nvPr/>
          </p:nvSpPr>
          <p:spPr bwMode="auto">
            <a:xfrm flipH="1">
              <a:off x="1125" y="2080"/>
              <a:ext cx="14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22"/>
            <p:cNvSpPr txBox="1">
              <a:spLocks noChangeArrowheads="1"/>
            </p:cNvSpPr>
            <p:nvPr/>
          </p:nvSpPr>
          <p:spPr bwMode="auto">
            <a:xfrm>
              <a:off x="972" y="2183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8" name="Text Box 23"/>
            <p:cNvSpPr txBox="1">
              <a:spLocks noChangeArrowheads="1"/>
            </p:cNvSpPr>
            <p:nvPr/>
          </p:nvSpPr>
          <p:spPr bwMode="auto">
            <a:xfrm>
              <a:off x="965" y="1932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9" name="Line 24"/>
            <p:cNvSpPr>
              <a:spLocks noChangeShapeType="1"/>
            </p:cNvSpPr>
            <p:nvPr/>
          </p:nvSpPr>
          <p:spPr bwMode="auto">
            <a:xfrm>
              <a:off x="2080" y="1285"/>
              <a:ext cx="0" cy="1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5"/>
            <p:cNvSpPr>
              <a:spLocks noChangeShapeType="1"/>
            </p:cNvSpPr>
            <p:nvPr/>
          </p:nvSpPr>
          <p:spPr bwMode="auto">
            <a:xfrm>
              <a:off x="2528" y="1279"/>
              <a:ext cx="0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Oval 26"/>
            <p:cNvSpPr>
              <a:spLocks noChangeArrowheads="1"/>
            </p:cNvSpPr>
            <p:nvPr/>
          </p:nvSpPr>
          <p:spPr bwMode="auto">
            <a:xfrm>
              <a:off x="2508" y="206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2" name="Oval 27"/>
            <p:cNvSpPr>
              <a:spLocks noChangeArrowheads="1"/>
            </p:cNvSpPr>
            <p:nvPr/>
          </p:nvSpPr>
          <p:spPr bwMode="auto">
            <a:xfrm>
              <a:off x="2054" y="225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3" name="Oval 28"/>
            <p:cNvSpPr>
              <a:spLocks noChangeArrowheads="1"/>
            </p:cNvSpPr>
            <p:nvPr/>
          </p:nvSpPr>
          <p:spPr bwMode="auto">
            <a:xfrm>
              <a:off x="2508" y="2809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Rectangle 29"/>
          <p:cNvSpPr>
            <a:spLocks noChangeArrowheads="1"/>
          </p:cNvSpPr>
          <p:nvPr/>
        </p:nvSpPr>
        <p:spPr bwMode="auto">
          <a:xfrm>
            <a:off x="4267200" y="1927721"/>
            <a:ext cx="487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Klesající poptávková křivka implikuje, že zaměstnavatelé budou chtít najmout relativně méně kvalifikovaných pracovníků pokud je jejich relativní mzda vysoká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Dokonale neelastická nabídková křivka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znamená, že relativní počet kvalifikovaných pracovníků je v krátkém období fixní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 začátku je trh práce v rovnováze v bodě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Předpokládejme, že relativní nabídka kvalifikovaných pracovníků se zvýšila na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Rostoucí relativní mzda kvalifikovaných pracovníků může být vysvětlena pouze tak, že se zároveň s tím mnohem více zvýšila relativní poptávka z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cs-CZ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– rovnováha je v bodě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D77100"/>
                </a:solidFill>
              </a:rPr>
              <a:t> </a:t>
            </a:r>
            <a:endParaRPr lang="en-US" dirty="0">
              <a:solidFill>
                <a:srgbClr val="D771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40" y="2133600"/>
            <a:ext cx="8915400" cy="4373563"/>
          </a:xfrm>
        </p:spPr>
        <p:txBody>
          <a:bodyPr/>
          <a:lstStyle/>
          <a:p>
            <a:pPr eaLnBrk="1" hangingPunct="1"/>
            <a:r>
              <a:rPr lang="cs-CZ" sz="3200" dirty="0" smtClean="0"/>
              <a:t>Někteří pracovníci vydělávají víc než jiní</a:t>
            </a:r>
            <a:endParaRPr lang="en-US" sz="3200" dirty="0" smtClean="0"/>
          </a:p>
          <a:p>
            <a:pPr lvl="1" eaLnBrk="1" hangingPunct="1"/>
            <a:r>
              <a:rPr lang="cs-CZ" sz="2400" dirty="0" smtClean="0"/>
              <a:t>Rozdíly v produktivitě</a:t>
            </a:r>
            <a:endParaRPr lang="en-US" sz="2400" dirty="0" smtClean="0"/>
          </a:p>
          <a:p>
            <a:pPr lvl="1" eaLnBrk="1" hangingPunct="1"/>
            <a:r>
              <a:rPr lang="cs-CZ" sz="2400" dirty="0" smtClean="0"/>
              <a:t>Míra výnosu z různých dovedností se liší</a:t>
            </a:r>
            <a:endParaRPr lang="en-US" sz="24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cs-CZ" sz="3200" dirty="0" smtClean="0"/>
              <a:t>Tato kapitola se zabývá příjmovou nerovností a faktory, které k ní přispívají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Posuny nabídky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Nárůst nabídky kvalifikovaných domorodých pracovníků nastal hlavně v 70</a:t>
            </a:r>
            <a:r>
              <a:rPr lang="cs-CZ" sz="2400" dirty="0"/>
              <a:t>.</a:t>
            </a:r>
            <a:r>
              <a:rPr lang="cs-CZ" sz="2400" dirty="0" smtClean="0"/>
              <a:t> letech a v tomto období vedl k poklesu jejich relativní mzdy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Nárůst nabídky kvalifikovaných domorodců se v dalších letech výrazně zpomalil.</a:t>
            </a:r>
          </a:p>
        </p:txBody>
      </p:sp>
      <p:pic>
        <p:nvPicPr>
          <p:cNvPr id="5" name="Picture 2" descr="C:\Martin\Výuka\Ekonomie práce\obrazky a tabulky\Chapter_07_Image_Library\Table_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9144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Posuny nabídky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Vlna imigrace v 80. a 90. letech </a:t>
            </a:r>
            <a:endParaRPr lang="cs-CZ" sz="2400" dirty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Nabídku nekvalifikovaných pracovníků to zvýšilo relativně více než nabídku kvalifikovaných pracovníků</a:t>
            </a:r>
            <a:endParaRPr lang="en-US" sz="24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741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Mezinárodní obchod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Výrazně se zvýšil podíl exportu a importu na HDP, v roce 1970 podíl 8 </a:t>
            </a:r>
            <a:r>
              <a:rPr lang="en-US" sz="2200" dirty="0" smtClean="0"/>
              <a:t>%, v </a:t>
            </a:r>
            <a:r>
              <a:rPr lang="en-US" sz="2200" dirty="0" err="1" smtClean="0"/>
              <a:t>roce</a:t>
            </a:r>
            <a:r>
              <a:rPr lang="en-US" sz="2200" dirty="0" smtClean="0"/>
              <a:t> 1996 pod</a:t>
            </a:r>
            <a:r>
              <a:rPr lang="cs-CZ" sz="2200" dirty="0" smtClean="0"/>
              <a:t>í</a:t>
            </a:r>
            <a:r>
              <a:rPr lang="en-US" sz="2200" dirty="0" smtClean="0"/>
              <a:t>l 19 %</a:t>
            </a:r>
            <a:endParaRPr lang="cs-CZ" sz="22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 USA obecně vysoké mzdy, proto větší specializace na technologicky a kapitálově náročné výrobky s velkou přidanou hodnotou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Export – výrobky s velkou přidanou hodnotou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Import – suroviny, malá přidaná hodnota 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exportu - příznivý dopad na poptávku po kvalifikované práci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importu – negativní dopad na poptávku po nekvalifikované práci </a:t>
            </a:r>
            <a:endParaRPr lang="en-US" sz="2200" dirty="0" smtClean="0"/>
          </a:p>
          <a:p>
            <a:pPr eaLnBrk="1" hangingPunct="1">
              <a:spcBef>
                <a:spcPts val="120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64835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Technologická změna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Kvalifikovaná práce a kapitál – spíš komplementy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Nekvalifikovaná práce a kapitál – spíš substituty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Podobný vztah platí i pro práci a technologická zlepšení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Zvyšování zásoby kapitálu nebo zlepšování technologie potom rozšiřuje mzdovou mezeru mezi kvalifikovanou a nekvalifikovanou prací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/>
              <a:t>80. a 90. léta – počítačová revoluce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94438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Pokles členství v odborech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v </a:t>
            </a:r>
            <a:r>
              <a:rPr lang="cs-CZ" sz="2400" dirty="0"/>
              <a:t>roce 1973 bylo odborově organizováno 24 </a:t>
            </a:r>
            <a:r>
              <a:rPr lang="en-US" sz="2400" dirty="0"/>
              <a:t>%</a:t>
            </a:r>
            <a:r>
              <a:rPr lang="cs-CZ" sz="2400" dirty="0"/>
              <a:t> pracovní síly,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/>
              <a:t>v roce 2006 to bylo pouze 12 </a:t>
            </a:r>
            <a:r>
              <a:rPr lang="en-US" sz="2400" dirty="0"/>
              <a:t>% </a:t>
            </a:r>
            <a:r>
              <a:rPr lang="en-US" sz="2400" dirty="0" err="1"/>
              <a:t>pracovn</a:t>
            </a:r>
            <a:r>
              <a:rPr lang="cs-CZ" sz="2400" dirty="0"/>
              <a:t>í </a:t>
            </a:r>
            <a:r>
              <a:rPr lang="cs-CZ" sz="2400" dirty="0" smtClean="0"/>
              <a:t>síly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/>
              <a:t>Odbory většinou zastupují </a:t>
            </a:r>
            <a:r>
              <a:rPr lang="cs-CZ" sz="2400" dirty="0" smtClean="0"/>
              <a:t>pracovníky bez VŠ vzdělání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Odborová mzda je (</a:t>
            </a:r>
            <a:r>
              <a:rPr lang="cs-CZ" sz="2400" dirty="0" err="1" smtClean="0"/>
              <a:t>ceteris</a:t>
            </a:r>
            <a:r>
              <a:rPr lang="cs-CZ" sz="2400" dirty="0" smtClean="0"/>
              <a:t> </a:t>
            </a:r>
            <a:r>
              <a:rPr lang="cs-CZ" sz="2400" dirty="0" err="1" smtClean="0"/>
              <a:t>paribus</a:t>
            </a:r>
            <a:r>
              <a:rPr lang="cs-CZ" sz="2400" dirty="0" smtClean="0"/>
              <a:t>) o 15 </a:t>
            </a:r>
            <a:r>
              <a:rPr lang="en-US" sz="2400" dirty="0" smtClean="0"/>
              <a:t>% </a:t>
            </a:r>
            <a:r>
              <a:rPr lang="en-US" sz="2400" dirty="0" err="1" smtClean="0"/>
              <a:t>vy</a:t>
            </a:r>
            <a:r>
              <a:rPr lang="cs-CZ" sz="2400" dirty="0" err="1" smtClean="0"/>
              <a:t>šší</a:t>
            </a:r>
            <a:r>
              <a:rPr lang="cs-CZ" sz="2400" dirty="0" smtClean="0"/>
              <a:t> než neodborová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46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Reálný pokles </a:t>
            </a:r>
            <a:r>
              <a:rPr lang="cs-CZ" sz="2400" dirty="0"/>
              <a:t>m</a:t>
            </a:r>
            <a:r>
              <a:rPr lang="en-US" sz="2400" dirty="0" err="1" smtClean="0"/>
              <a:t>inim</a:t>
            </a:r>
            <a:r>
              <a:rPr lang="cs-CZ" sz="2400" dirty="0" err="1" smtClean="0"/>
              <a:t>ální</a:t>
            </a:r>
            <a:r>
              <a:rPr lang="cs-CZ" sz="2400" dirty="0" smtClean="0"/>
              <a:t> mzdy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Její nominální hodnota se mezi roky 1981 a 1989 nezměnila </a:t>
            </a:r>
            <a:r>
              <a:rPr lang="cs-CZ" sz="2400" dirty="0"/>
              <a:t>(</a:t>
            </a:r>
            <a:r>
              <a:rPr lang="cs-CZ" sz="2400" dirty="0" smtClean="0"/>
              <a:t>3.35 dolaru za hodinu)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Cenová hladina během té doby rostla, takže reálná hodnota minimální mzdy klesala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Po přepočtu na hodnotu dolaru v roce 1995: 5.62 dolaru v roce 1981 </a:t>
            </a:r>
            <a:r>
              <a:rPr lang="cs-CZ" sz="2400" dirty="0" err="1" smtClean="0"/>
              <a:t>vs</a:t>
            </a:r>
            <a:r>
              <a:rPr lang="cs-CZ" sz="2400" dirty="0" smtClean="0"/>
              <a:t> 4.12 dolaru v roce 1990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4574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Problém s existujícími vysvětleními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Imigrace a mezinárodní obchod dokážou vysvětlit růst mzdového rozdílu mezi kvalifikovanou a nekvalifikovanou prací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Nedokáží ovšem vysvětlit růst mzdového rozdílu v rámci </a:t>
            </a:r>
            <a:r>
              <a:rPr lang="cs-CZ" sz="2000" dirty="0"/>
              <a:t>stejných demografických a dovednostních </a:t>
            </a:r>
            <a:r>
              <a:rPr lang="cs-CZ" sz="2000" dirty="0" smtClean="0"/>
              <a:t>skupin.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Reálný pokles minimální mzdy dokáže vysvětlit pokles příjmů nekvalifikovaných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Nedokáže ovšem vysvětlit rapidní nárůst příjmů u vysoce-kvalifikovaných pracovníků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Technologická změna úplně nesedí časově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Nárůst nerovnosti v příjmech </a:t>
            </a:r>
            <a:r>
              <a:rPr lang="cs-CZ" sz="2000" dirty="0" smtClean="0"/>
              <a:t>nastal hlavně </a:t>
            </a:r>
            <a:r>
              <a:rPr lang="cs-CZ" sz="2000" dirty="0"/>
              <a:t>v 80-tých letech, zatímco počítačová </a:t>
            </a:r>
            <a:r>
              <a:rPr lang="cs-CZ" sz="2000" dirty="0" smtClean="0"/>
              <a:t>revoluce probíhala </a:t>
            </a:r>
            <a:r>
              <a:rPr lang="cs-CZ" sz="2000" dirty="0"/>
              <a:t>spíše v 90-tých letech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65399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Problém s existujícími vysvětleními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9782"/>
            <a:ext cx="9144000" cy="609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dirty="0" smtClean="0"/>
              <a:t>Ne všechny země zažívaly nárůst příjmové nerovnosti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1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 smtClean="0"/>
              <a:t>Počítače, tužky a mzdová struktura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roce 1984 v USA používalo počítač v práci pouze 25 </a:t>
            </a:r>
            <a:r>
              <a:rPr lang="en-US" dirty="0" smtClean="0"/>
              <a:t>%</a:t>
            </a:r>
            <a:r>
              <a:rPr lang="cs-CZ" dirty="0" smtClean="0"/>
              <a:t> pracovníků, v roce 1997 to bylo 50 </a:t>
            </a:r>
            <a:r>
              <a:rPr lang="en-US" dirty="0" smtClean="0"/>
              <a:t>%.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Kdo používá počítač,</a:t>
            </a:r>
            <a:r>
              <a:rPr lang="en-US" dirty="0" smtClean="0"/>
              <a:t> </a:t>
            </a:r>
            <a:r>
              <a:rPr lang="en-US" dirty="0" err="1" smtClean="0"/>
              <a:t>vyd</a:t>
            </a:r>
            <a:r>
              <a:rPr lang="cs-CZ" dirty="0" err="1" smtClean="0"/>
              <a:t>ělává</a:t>
            </a:r>
            <a:r>
              <a:rPr lang="cs-CZ" dirty="0" smtClean="0"/>
              <a:t> v průměru</a:t>
            </a:r>
            <a:r>
              <a:rPr lang="en-US" dirty="0" smtClean="0"/>
              <a:t> o 18 </a:t>
            </a:r>
            <a:r>
              <a:rPr lang="en-US" dirty="0" err="1" smtClean="0"/>
              <a:t>procent</a:t>
            </a:r>
            <a:r>
              <a:rPr lang="en-US" dirty="0" smtClean="0"/>
              <a:t> v</a:t>
            </a:r>
            <a:r>
              <a:rPr lang="cs-CZ" dirty="0" smtClean="0"/>
              <a:t>í</a:t>
            </a:r>
            <a:r>
              <a:rPr lang="en-US" dirty="0" smtClean="0"/>
              <a:t>c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Častý argument pro hypotézu technologické změny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Zvyšuje počítač produktivitu pracovníků nebo byli k počítačům vybráni ti nejschopnější pracovníci?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 těch 18 procent výsledkem zvýšení produktivity kvůli používání počítačů nebo to pouze měří vrozený rozdíl mezi schopnostmi dvou skupin pracovníků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DiNardo</a:t>
            </a:r>
            <a:r>
              <a:rPr lang="cs-CZ" dirty="0" smtClean="0"/>
              <a:t> a </a:t>
            </a:r>
            <a:r>
              <a:rPr lang="cs-CZ" dirty="0" err="1" smtClean="0"/>
              <a:t>Pischke</a:t>
            </a:r>
            <a:r>
              <a:rPr lang="cs-CZ" dirty="0" smtClean="0"/>
              <a:t> (QJE, 1997): Ti</a:t>
            </a:r>
            <a:r>
              <a:rPr lang="cs-CZ" dirty="0" smtClean="0"/>
              <a:t>, kdo používají v práci tužku, vydělávají v průměru o 14 procent </a:t>
            </a:r>
            <a:r>
              <a:rPr lang="cs-CZ" dirty="0" smtClean="0"/>
              <a:t>víc (Německo).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49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Výdělky </a:t>
            </a:r>
            <a:r>
              <a:rPr lang="cs-CZ" dirty="0"/>
              <a:t>s</a:t>
            </a:r>
            <a:r>
              <a:rPr lang="en-US" dirty="0" err="1" smtClean="0"/>
              <a:t>uper</a:t>
            </a:r>
            <a:r>
              <a:rPr lang="cs-CZ" dirty="0" smtClean="0"/>
              <a:t>hvězd</a:t>
            </a:r>
            <a:endParaRPr lang="en-US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839200" cy="43735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/>
              <a:t>Fenomén </a:t>
            </a:r>
            <a:r>
              <a:rPr lang="cs-CZ" b="1" dirty="0" smtClean="0"/>
              <a:t>Superstar </a:t>
            </a:r>
            <a:r>
              <a:rPr lang="cs-CZ" i="1" dirty="0" smtClean="0"/>
              <a:t>- </a:t>
            </a:r>
            <a:r>
              <a:rPr lang="cs-CZ" dirty="0" smtClean="0"/>
              <a:t>někteří jedinci vydělávají </a:t>
            </a:r>
            <a:r>
              <a:rPr lang="cs-CZ" dirty="0"/>
              <a:t>mnohonásobky toho, co </a:t>
            </a:r>
            <a:r>
              <a:rPr lang="cs-CZ" dirty="0" smtClean="0"/>
              <a:t>průměrní </a:t>
            </a:r>
            <a:r>
              <a:rPr lang="cs-CZ" dirty="0"/>
              <a:t>jedinci v daném </a:t>
            </a:r>
            <a:r>
              <a:rPr lang="cs-CZ" dirty="0" smtClean="0"/>
              <a:t>odvětví.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říklady: zábavní průmysl, vrcholový sport, …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/>
              <a:t>a</a:t>
            </a:r>
            <a:r>
              <a:rPr lang="cs-CZ" sz="2000" dirty="0" err="1" smtClean="0"/>
              <a:t>ntipříklady</a:t>
            </a:r>
            <a:r>
              <a:rPr lang="cs-CZ" sz="2000" dirty="0" smtClean="0"/>
              <a:t>: zedníci, tesaři, chirurgové, …</a:t>
            </a:r>
            <a:endParaRPr 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Superstars</a:t>
            </a:r>
            <a:r>
              <a:rPr lang="cs-CZ" dirty="0" smtClean="0"/>
              <a:t> </a:t>
            </a:r>
            <a:r>
              <a:rPr lang="cs-CZ" dirty="0"/>
              <a:t>vznikají na trzích, které </a:t>
            </a:r>
            <a:r>
              <a:rPr lang="cs-CZ" dirty="0" smtClean="0"/>
              <a:t>splňují dvě </a:t>
            </a:r>
            <a:r>
              <a:rPr lang="cs-CZ" dirty="0"/>
              <a:t>vlastnosti: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každý zákazník na trhu chce statek vyrobený </a:t>
            </a:r>
            <a:r>
              <a:rPr lang="cs-CZ" sz="2000" dirty="0" smtClean="0"/>
              <a:t>nejlepším výrobcem</a:t>
            </a:r>
            <a:endParaRPr 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statky se vyrábí technologií, která nejlepším </a:t>
            </a:r>
            <a:r>
              <a:rPr lang="cs-CZ" sz="2000" dirty="0" smtClean="0"/>
              <a:t>výrobcům umožnuje </a:t>
            </a:r>
            <a:r>
              <a:rPr lang="cs-CZ" sz="2000" dirty="0"/>
              <a:t>prodat každému zákazníkovi s nízkými </a:t>
            </a:r>
            <a:r>
              <a:rPr lang="cs-CZ" sz="2000" dirty="0" smtClean="0"/>
              <a:t>náklady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Hausman</a:t>
            </a:r>
            <a:r>
              <a:rPr lang="cs-CZ" dirty="0" smtClean="0"/>
              <a:t> a Leonard (JLE, 1997): hodnota značky Michael Jordan odhadnuta na 50 miliónů dolarů.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1080"/>
            <a:ext cx="6095999" cy="61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0" y="701080"/>
            <a:ext cx="3048000" cy="51663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cs-CZ" sz="2400" b="1" kern="0" dirty="0" smtClean="0"/>
              <a:t>Mezinárodní srovnání průměrné hodinové mzdy v průmyslu</a:t>
            </a:r>
            <a:r>
              <a:rPr lang="en-US" sz="2400" b="1" kern="0" dirty="0" smtClean="0"/>
              <a:t>,  2010 (US</a:t>
            </a:r>
            <a:r>
              <a:rPr lang="cs-CZ" sz="2400" b="1" kern="0" dirty="0" smtClean="0"/>
              <a:t> </a:t>
            </a:r>
            <a:r>
              <a:rPr lang="en-US" sz="2400" b="1" kern="0" dirty="0" smtClean="0"/>
              <a:t>$) </a:t>
            </a:r>
            <a:endParaRPr lang="cs-CZ" sz="2400" b="1" kern="0" dirty="0" smtClean="0"/>
          </a:p>
          <a:p>
            <a:pPr algn="l">
              <a:lnSpc>
                <a:spcPct val="120000"/>
              </a:lnSpc>
            </a:pPr>
            <a:endParaRPr lang="cs-CZ" sz="2400" dirty="0" smtClean="0"/>
          </a:p>
          <a:p>
            <a:pPr algn="l">
              <a:lnSpc>
                <a:spcPct val="120000"/>
              </a:lnSpc>
            </a:pPr>
            <a:r>
              <a:rPr lang="cs-CZ" sz="2400" dirty="0" smtClean="0"/>
              <a:t>Velké a přetrvávající rozdíly ve mzdových úrovních mezi zeměmi.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0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85956" y="6096000"/>
            <a:ext cx="259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kern="0" dirty="0" smtClean="0"/>
              <a:t>Source: Adapted from ILO Global Wage Report 2012/13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873771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31" name="Rectangle 1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Výdělky superhvězd v zábavním průmyslu</a:t>
            </a:r>
            <a:r>
              <a:rPr lang="en-US" sz="4000" dirty="0" smtClean="0"/>
              <a:t>, </a:t>
            </a:r>
            <a:r>
              <a:rPr lang="en-US" sz="4000" dirty="0"/>
              <a:t>2010</a:t>
            </a:r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/>
        </p:nvGraphicFramePr>
        <p:xfrm>
          <a:off x="2133600" y="2133600"/>
          <a:ext cx="5105400" cy="4592320"/>
        </p:xfrm>
        <a:graphic>
          <a:graphicData uri="http://schemas.openxmlformats.org/drawingml/2006/table">
            <a:tbl>
              <a:tblPr/>
              <a:tblGrid>
                <a:gridCol w="1252538"/>
                <a:gridCol w="2197100"/>
                <a:gridCol w="165576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2010 Income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Oprah Winfrey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James Cameron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U2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Tyler Perry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Michael Bay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AC/DC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114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Tiger Woods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Steven Spielberg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Bruckheimer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George Lucas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Beyonce Knowles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Simon Cowell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Dr. Phil McGraw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Jonny Depp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Seinfeld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Rockové superhvězdy (</a:t>
            </a:r>
            <a:r>
              <a:rPr lang="cs-CZ" sz="3600" dirty="0" err="1" smtClean="0"/>
              <a:t>Krueger</a:t>
            </a:r>
            <a:r>
              <a:rPr lang="cs-CZ" sz="3600" dirty="0" smtClean="0"/>
              <a:t>, </a:t>
            </a:r>
            <a:r>
              <a:rPr lang="cs-CZ" sz="3600" dirty="0" smtClean="0"/>
              <a:t>2005</a:t>
            </a:r>
            <a:r>
              <a:rPr lang="cs-CZ" sz="3600" dirty="0" smtClean="0"/>
              <a:t>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60-tých a 70-tých letech prodávaly běžně rockové hvězdy milióny kopií svých nahrávek.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Dávalo jim to finanční svobodu a nemusely tudíž koncertovat příliš často nebo vůbec. Beatles například od roku 1966 nekoncertovali.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Moderní technologie umožňují pořídit si hudbu úplně zadarmo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Koncerty se tak staly jediným vylučitelným produktem hudebníků a důležitým zdrojem jejich příjmů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l</a:t>
            </a:r>
            <a:r>
              <a:rPr lang="cs-CZ" dirty="0" err="1" smtClean="0"/>
              <a:t>ístek</a:t>
            </a:r>
            <a:r>
              <a:rPr lang="cs-CZ" dirty="0" smtClean="0"/>
              <a:t> na koncert závisí na věhlasu umělce.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Můžeme to měřit pomocí délky textu v </a:t>
            </a:r>
            <a:r>
              <a:rPr lang="cs-CZ" sz="2000" i="1" dirty="0" err="1" smtClean="0"/>
              <a:t>Rolling</a:t>
            </a:r>
            <a:r>
              <a:rPr lang="cs-CZ" sz="2000" i="1" dirty="0" smtClean="0"/>
              <a:t> Stone </a:t>
            </a:r>
            <a:r>
              <a:rPr lang="cs-CZ" sz="2000" i="1" dirty="0" err="1" smtClean="0"/>
              <a:t>Encyklopedia</a:t>
            </a:r>
            <a:r>
              <a:rPr lang="cs-CZ" sz="2000" i="1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Začátek 80-tých let: 5 palců textu navíc zvyšuje cenu lístků o 3 procenta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Konec 90-tých </a:t>
            </a:r>
            <a:r>
              <a:rPr lang="cs-CZ" sz="2000" dirty="0"/>
              <a:t>let: 5 palců textu navíc zvyšuje cenu lístků o </a:t>
            </a:r>
            <a:r>
              <a:rPr lang="cs-CZ" sz="2000" dirty="0" smtClean="0"/>
              <a:t>7 procenta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58533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809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Mezigenerační nerovnost</a:t>
            </a:r>
            <a:endParaRPr lang="en-US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b="1" dirty="0" smtClean="0"/>
              <a:t>Sociální mobilita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vztah mezi schopnostmi rodičů a jejich dětí.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Obecně: transmisní proces mezi generacemi co se týče schopností, příjmu, bohatství, sociálního postavení, …</a:t>
            </a:r>
          </a:p>
          <a:p>
            <a:pPr eaLnBrk="1" hangingPunct="1">
              <a:spcBef>
                <a:spcPts val="1200"/>
              </a:spcBef>
            </a:pPr>
            <a:r>
              <a:rPr lang="cs-CZ" dirty="0" smtClean="0"/>
              <a:t>Existuje pozitivní korelace mezi schopnostmi rodičů a jejich dětí.</a:t>
            </a:r>
            <a:endParaRPr lang="en-US" sz="12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Rodiče s vyšším příjmem typicky investují více do vzdělání svých dětí než rodiče s nižším příjmem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Existuje také určitá dědičnost schopností</a:t>
            </a:r>
            <a:endParaRPr lang="en-US" sz="1200" dirty="0" smtClean="0"/>
          </a:p>
          <a:p>
            <a:pPr eaLnBrk="1" hangingPunct="1">
              <a:spcBef>
                <a:spcPts val="1200"/>
              </a:spcBef>
            </a:pPr>
            <a:r>
              <a:rPr lang="cs-CZ" dirty="0" smtClean="0"/>
              <a:t>Existuje tendence, že se příjmová nerovnost mezi rodinami snižuje v čase. Nazýváme ji </a:t>
            </a:r>
            <a:r>
              <a:rPr lang="cs-CZ" b="1" dirty="0" smtClean="0"/>
              <a:t>regrese směrem k průměru</a:t>
            </a:r>
            <a:r>
              <a:rPr lang="cs-CZ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Mezi</a:t>
            </a:r>
            <a:r>
              <a:rPr lang="en-US" sz="4000" dirty="0" smtClean="0">
                <a:cs typeface="Times New Roman" pitchFamily="18" charset="0"/>
              </a:rPr>
              <a:t>genera</a:t>
            </a:r>
            <a:r>
              <a:rPr lang="cs-CZ" sz="4000" dirty="0" smtClean="0">
                <a:cs typeface="Times New Roman" pitchFamily="18" charset="0"/>
              </a:rPr>
              <a:t>ční propojení schopností</a:t>
            </a:r>
            <a:endParaRPr lang="en-US" sz="4000" dirty="0"/>
          </a:p>
        </p:txBody>
      </p:sp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4495800" y="2234987"/>
            <a:ext cx="4580024" cy="3713048"/>
            <a:chOff x="2959" y="1878"/>
            <a:chExt cx="7677" cy="4671"/>
          </a:xfrm>
        </p:grpSpPr>
        <p:sp>
          <p:nvSpPr>
            <p:cNvPr id="50180" name="Line 5"/>
            <p:cNvSpPr>
              <a:spLocks noChangeShapeType="1"/>
            </p:cNvSpPr>
            <p:nvPr/>
          </p:nvSpPr>
          <p:spPr bwMode="auto">
            <a:xfrm>
              <a:off x="3405" y="2378"/>
              <a:ext cx="0" cy="3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Line 6"/>
            <p:cNvSpPr>
              <a:spLocks noChangeShapeType="1"/>
            </p:cNvSpPr>
            <p:nvPr/>
          </p:nvSpPr>
          <p:spPr bwMode="auto">
            <a:xfrm>
              <a:off x="3421" y="6145"/>
              <a:ext cx="47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Text Box 7"/>
            <p:cNvSpPr txBox="1">
              <a:spLocks noChangeArrowheads="1"/>
            </p:cNvSpPr>
            <p:nvPr/>
          </p:nvSpPr>
          <p:spPr bwMode="auto">
            <a:xfrm>
              <a:off x="2959" y="1878"/>
              <a:ext cx="167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dětí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3" name="Text Box 8"/>
            <p:cNvSpPr txBox="1">
              <a:spLocks noChangeArrowheads="1"/>
            </p:cNvSpPr>
            <p:nvPr/>
          </p:nvSpPr>
          <p:spPr bwMode="auto">
            <a:xfrm>
              <a:off x="6454" y="6197"/>
              <a:ext cx="196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rodičů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V="1">
              <a:off x="3417" y="2255"/>
              <a:ext cx="3921" cy="3920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>
              <a:off x="3402" y="4029"/>
              <a:ext cx="4411" cy="0"/>
            </a:xfrm>
            <a:prstGeom prst="line">
              <a:avLst/>
            </a:prstGeom>
            <a:noFill/>
            <a:ln w="1587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V="1">
              <a:off x="3402" y="3338"/>
              <a:ext cx="4241" cy="1410"/>
            </a:xfrm>
            <a:prstGeom prst="line">
              <a:avLst/>
            </a:prstGeom>
            <a:noFill/>
            <a:ln w="222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187" name="Arc 12"/>
            <p:cNvSpPr>
              <a:spLocks/>
            </p:cNvSpPr>
            <p:nvPr/>
          </p:nvSpPr>
          <p:spPr bwMode="auto">
            <a:xfrm>
              <a:off x="3723" y="5838"/>
              <a:ext cx="143" cy="3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3"/>
            <p:cNvSpPr txBox="1">
              <a:spLocks noChangeArrowheads="1"/>
            </p:cNvSpPr>
            <p:nvPr/>
          </p:nvSpPr>
          <p:spPr bwMode="auto">
            <a:xfrm>
              <a:off x="3956" y="5737"/>
              <a:ext cx="43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45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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9" name="Text Box 14"/>
            <p:cNvSpPr txBox="1">
              <a:spLocks noChangeArrowheads="1"/>
            </p:cNvSpPr>
            <p:nvPr/>
          </p:nvSpPr>
          <p:spPr bwMode="auto">
            <a:xfrm>
              <a:off x="7418" y="2015"/>
              <a:ext cx="15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1</a:t>
              </a:r>
            </a:p>
          </p:txBody>
        </p:sp>
        <p:sp>
          <p:nvSpPr>
            <p:cNvPr id="50190" name="Text Box 15"/>
            <p:cNvSpPr txBox="1">
              <a:spLocks noChangeArrowheads="1"/>
            </p:cNvSpPr>
            <p:nvPr/>
          </p:nvSpPr>
          <p:spPr bwMode="auto">
            <a:xfrm>
              <a:off x="7893" y="3902"/>
              <a:ext cx="162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0</a:t>
              </a:r>
            </a:p>
          </p:txBody>
        </p:sp>
        <p:sp>
          <p:nvSpPr>
            <p:cNvPr id="50191" name="Text Box 16"/>
            <p:cNvSpPr txBox="1">
              <a:spLocks noChangeArrowheads="1"/>
            </p:cNvSpPr>
            <p:nvPr/>
          </p:nvSpPr>
          <p:spPr bwMode="auto">
            <a:xfrm>
              <a:off x="7725" y="3176"/>
              <a:ext cx="291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 je mezi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a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0179" name="Rectangle 17"/>
          <p:cNvSpPr>
            <a:spLocks noChangeArrowheads="1"/>
          </p:cNvSpPr>
          <p:nvPr/>
        </p:nvSpPr>
        <p:spPr bwMode="auto">
          <a:xfrm>
            <a:off x="375313" y="1782522"/>
            <a:ext cx="3810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Sklon regresní linie mezi výdělkem dětí a výdělkem rodičů udává</a:t>
            </a: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 mezigenerační korelaci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1, výdělky rodičů úplně přetrvávají do další generace a regrese směrem k průměru neexistuje.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0, výdělek dětí je nezávislý na výdělku rodičů a regrese směrem k průměru je úplná (dokonalá).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>
                <a:cs typeface="Times New Roman" pitchFamily="18" charset="0"/>
              </a:rPr>
              <a:t>Mezi</a:t>
            </a:r>
            <a:r>
              <a:rPr lang="en-US" sz="4000" dirty="0">
                <a:cs typeface="Times New Roman" pitchFamily="18" charset="0"/>
              </a:rPr>
              <a:t>genera</a:t>
            </a:r>
            <a:r>
              <a:rPr lang="cs-CZ" sz="4000" dirty="0">
                <a:cs typeface="Times New Roman" pitchFamily="18" charset="0"/>
              </a:rPr>
              <a:t>ční propojení schopností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Odhady mezigenerační korelace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Dříve obecný konsensus, že je řádově okolo 0.2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Současné odhady jsou vyšší, okolo 0.3 až 0.4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Důvodem jsou chyby měření ve schopnostech rodičů, dané nespolehlivými odpověďmi od jejich dětí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5284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Geny vs.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Jak moc mezigenerační korelace závisí na genech a jak moc na výchově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Bjorklund</a:t>
            </a:r>
            <a:r>
              <a:rPr lang="cs-CZ" dirty="0" smtClean="0"/>
              <a:t> a kol. (2006): Švédská </a:t>
            </a:r>
            <a:r>
              <a:rPr lang="cs-CZ" dirty="0" smtClean="0"/>
              <a:t>data o adoptovaných dětech a jejich biologických a adoptovaných rodičích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Biologičtí rodiče měří vliv genů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Adoptovaní rodiče měří vliv výchovy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Mezigenerační korelace je 0.3 a ze dvou třetin je ovlivněna biologickými rodiči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Geny hrají svou roli</a:t>
            </a:r>
          </a:p>
        </p:txBody>
      </p:sp>
    </p:spTree>
    <p:extLst>
      <p:ext uri="{BB962C8B-B14F-4D97-AF65-F5344CB8AC3E}">
        <p14:creationId xmlns:p14="http://schemas.microsoft.com/office/powerpoint/2010/main" val="1422138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Geny vs. </a:t>
            </a:r>
            <a:r>
              <a:rPr lang="cs-CZ" sz="4000" dirty="0" smtClean="0"/>
              <a:t>výchova, (</a:t>
            </a:r>
            <a:r>
              <a:rPr lang="cs-CZ" sz="4000" dirty="0" err="1" smtClean="0"/>
              <a:t>Sacerdote</a:t>
            </a:r>
            <a:r>
              <a:rPr lang="cs-CZ" sz="4000" dirty="0" smtClean="0"/>
              <a:t>, 2007)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Korejští </a:t>
            </a:r>
            <a:r>
              <a:rPr lang="cs-CZ" dirty="0" smtClean="0"/>
              <a:t>sirotci </a:t>
            </a:r>
            <a:r>
              <a:rPr lang="cs-CZ" dirty="0" smtClean="0"/>
              <a:t>adoptovaní v USA </a:t>
            </a:r>
            <a:r>
              <a:rPr lang="cs-CZ" dirty="0" smtClean="0"/>
              <a:t>po </a:t>
            </a:r>
            <a:r>
              <a:rPr lang="cs-CZ" dirty="0"/>
              <a:t>K</a:t>
            </a:r>
            <a:r>
              <a:rPr lang="cs-CZ" dirty="0" smtClean="0"/>
              <a:t>orejské </a:t>
            </a:r>
            <a:r>
              <a:rPr lang="cs-CZ" dirty="0" smtClean="0"/>
              <a:t>válce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Adoptivní rodina musela splňovat určitá kritéria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m</a:t>
            </a:r>
            <a:r>
              <a:rPr lang="cs-CZ" sz="2000" dirty="0" smtClean="0"/>
              <a:t>inimální příjem, sezdaní alespoň 3 roky, 25-45 let, ne více než 4 děti 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otom v podstatě náhodné přiřazování dětí do rodin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Kdo dřív přijde, ten dřív adoptuje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Dítě adoptované malou rodinou s vysoce-vzdělanými rodiči mělo o rok delší vzdělání a o 16 </a:t>
            </a:r>
            <a:r>
              <a:rPr lang="en-US" dirty="0" smtClean="0"/>
              <a:t>%</a:t>
            </a:r>
            <a:r>
              <a:rPr lang="cs-CZ" dirty="0" smtClean="0"/>
              <a:t> větší pravděpodobnost ukončeného VŠ vzdělání než dítě adoptované velkou rodinou a málo-vzdělanými rodiči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Výchova hraje svou roli</a:t>
            </a:r>
          </a:p>
        </p:txBody>
      </p:sp>
    </p:spTree>
    <p:extLst>
      <p:ext uri="{BB962C8B-B14F-4D97-AF65-F5344CB8AC3E}">
        <p14:creationId xmlns:p14="http://schemas.microsoft.com/office/powerpoint/2010/main" val="268478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Rozdělení výdělků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429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Rozdělení mezd je </a:t>
            </a:r>
            <a:r>
              <a:rPr lang="cs-CZ" sz="3200" b="1" dirty="0" smtClean="0"/>
              <a:t>pozitivně zešikmené</a:t>
            </a:r>
            <a:r>
              <a:rPr lang="en-US" sz="3200" dirty="0" smtClean="0"/>
              <a:t>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Dlouhý pravý konec</a:t>
            </a:r>
            <a:endParaRPr lang="cs-CZ" sz="2400" dirty="0"/>
          </a:p>
          <a:p>
            <a:pPr marL="457200" lvl="1" indent="0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Malé procento pracovníků pobírá neproporčně velký podíl výdělků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7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cs typeface="Times New Roman" pitchFamily="18" charset="0"/>
              </a:rPr>
              <a:t>Rozdělení mezd v USA, 2010</a:t>
            </a:r>
            <a:endParaRPr lang="en-US" sz="4800" dirty="0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44792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" name="Picture 3" descr="C:\Martin\Výuka\Ekonomie práce\obrazky a tabulky\Chapter_07_Image_Library\Figur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08051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1371599"/>
            <a:ext cx="91301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3855" y="5943599"/>
            <a:ext cx="9144000" cy="9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sz="2000" kern="0" dirty="0" err="1" smtClean="0"/>
              <a:t>Medi</a:t>
            </a:r>
            <a:r>
              <a:rPr lang="cs-CZ" sz="2000" kern="0" dirty="0" smtClean="0"/>
              <a:t>án hrubé měsíční mzdy 22 971 Kč / měsíc</a:t>
            </a:r>
          </a:p>
          <a:p>
            <a:pPr eaLnBrk="1" hangingPunct="1">
              <a:spcBef>
                <a:spcPts val="800"/>
              </a:spcBef>
            </a:pPr>
            <a:r>
              <a:rPr lang="cs-CZ" sz="2000" kern="0" dirty="0" smtClean="0"/>
              <a:t>Průměr 27 777 </a:t>
            </a:r>
            <a:r>
              <a:rPr lang="cs-CZ" sz="2000" kern="0" dirty="0"/>
              <a:t>Kč / </a:t>
            </a:r>
            <a:r>
              <a:rPr lang="cs-CZ" sz="2000" kern="0" dirty="0" smtClean="0"/>
              <a:t>měsíc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4800" kern="0" dirty="0" smtClean="0">
                <a:cs typeface="Times New Roman" pitchFamily="18" charset="0"/>
              </a:rPr>
              <a:t>Rozdělení mezd v ČR, 2015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11479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7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smtClean="0">
                <a:cs typeface="Times New Roman" pitchFamily="18" charset="0"/>
              </a:rPr>
              <a:t>Rozdělení mezd v ČR podle pohlaví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41490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080"/>
            <a:ext cx="853440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7880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sz="4000" kern="0" dirty="0">
                <a:solidFill>
                  <a:srgbClr val="275093"/>
                </a:solidFill>
                <a:cs typeface="Times New Roman" pitchFamily="18" charset="0"/>
              </a:rPr>
              <a:t>Rozdělení mezd v ČR podle </a:t>
            </a:r>
            <a:r>
              <a:rPr lang="cs-CZ" sz="4000" kern="0" dirty="0" smtClean="0">
                <a:solidFill>
                  <a:srgbClr val="275093"/>
                </a:solidFill>
                <a:cs typeface="Times New Roman" pitchFamily="18" charset="0"/>
              </a:rPr>
              <a:t>vzdělání</a:t>
            </a:r>
            <a:endParaRPr lang="en-US" sz="4000" kern="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8&quot; unique_id=&quot;11038&quot;&gt;&lt;/object&gt;&lt;object type=&quot;2&quot; unique_id=&quot;11039&quot;&gt;&lt;object type=&quot;3&quot; unique_id=&quot;11040&quot;&gt;&lt;property id=&quot;20148&quot; value=&quot;5&quot;/&gt;&lt;property id=&quot;20300&quot; value=&quot;Slide 1 - &amp;quot;CHAPTER 7&amp;quot;&quot;/&gt;&lt;property id=&quot;20307&quot; value=&quot;261&quot;/&gt;&lt;/object&gt;&lt;object type=&quot;3&quot; unique_id=&quot;110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042&quot;&gt;&lt;property id=&quot;20148&quot; value=&quot;5&quot;/&gt;&lt;property id=&quot;20300&quot; value=&quot;Slide 3 - &amp;quot;The Earnings Distribution&amp;quot;&quot;/&gt;&lt;property id=&quot;20307&quot; value=&quot;268&quot;/&gt;&lt;/object&gt;&lt;object type=&quot;3&quot; unique_id=&quot;11043&quot;&gt;&lt;property id=&quot;20148&quot; value=&quot;5&quot;/&gt;&lt;property id=&quot;20300&quot; value=&quot;Slide 4 - &amp;quot;The Wage Distribution in the United States, 2010&amp;quot;&quot;/&gt;&lt;property id=&quot;20307&quot; value=&quot;269&quot;/&gt;&lt;/object&gt;&lt;object type=&quot;3&quot; unique_id=&quot;11044&quot;&gt;&lt;property id=&quot;20148&quot; value=&quot;5&quot;/&gt;&lt;property id=&quot;20300&quot; value=&quot;Slide 5 - &amp;quot;Facts About the Earnings Distribution&amp;quot;&quot;/&gt;&lt;property id=&quot;20307&quot; value=&quot;270&quot;/&gt;&lt;/object&gt;&lt;object type=&quot;3&quot; unique_id=&quot;11045&quot;&gt;&lt;property id=&quot;20148&quot; value=&quot;5&quot;/&gt;&lt;property id=&quot;20300&quot; value=&quot;Slide 6 - &amp;quot;Income Distribution When Workers Differ in Ability&amp;quot;&quot;/&gt;&lt;property id=&quot;20307&quot; value=&quot;271&quot;/&gt;&lt;/object&gt;&lt;object type=&quot;3&quot; unique_id=&quot;11046&quot;&gt;&lt;property id=&quot;20148&quot; value=&quot;5&quot;/&gt;&lt;property id=&quot;20300&quot; value=&quot;Slide 7 - &amp;quot;Measuring Inequality:&amp;#x0D;&amp;#x0A;The Lorenz Curve and the Gini Coefficient&amp;quot;&quot;/&gt;&lt;property id=&quot;20307&quot; value=&quot;272&quot;/&gt;&lt;/object&gt;&lt;object type=&quot;3&quot; unique_id=&quot;11047&quot;&gt;&lt;property id=&quot;20148&quot; value=&quot;5&quot;/&gt;&lt;property id=&quot;20300&quot; value=&quot;Slide 8 - &amp;quot;Measuring Inequality: The Gini Coefficient&amp;quot;&quot;/&gt;&lt;property id=&quot;20307&quot; value=&quot;273&quot;/&gt;&lt;/object&gt;&lt;object type=&quot;3&quot; unique_id=&quot;11048&quot;&gt;&lt;property id=&quot;20148&quot; value=&quot;5&quot;/&gt;&lt;property id=&quot;20300&quot; value=&quot;Slide 9 - &amp;quot;Measuring Inequality: Wage Gaps&amp;quot;&quot;/&gt;&lt;property id=&quot;20307&quot; value=&quot;289&quot;/&gt;&lt;/object&gt;&lt;object type=&quot;3&quot; unique_id=&quot;11049&quot;&gt;&lt;property id=&quot;20148&quot; value=&quot;5&quot;/&gt;&lt;property id=&quot;20300&quot; value=&quot;Slide 10 - &amp;quot;Changes in the Wage Structure: The 1980s&amp;quot;&quot;/&gt;&lt;property id=&quot;20307&quot; value=&quot;274&quot;/&gt;&lt;/object&gt;&lt;object type=&quot;3&quot; unique_id=&quot;11050&quot;&gt;&lt;property id=&quot;20148&quot; value=&quot;5&quot;/&gt;&lt;property id=&quot;20300&quot; value=&quot;Slide 11 - &amp;quot;Earnings Inequality for Full-Time, Year-Round Workers, 1937-2004: The Gini Coefficient&amp;quot;&quot;/&gt;&lt;property id=&quot;20307&quot; value=&quot;275&quot;/&gt;&lt;/object&gt;&lt;object type=&quot;3&quot; unique_id=&quot;11051&quot;&gt;&lt;property id=&quot;20148&quot; value=&quot;5&quot;/&gt;&lt;property id=&quot;20300&quot; value=&quot;Slide 12 - &amp;quot;Earnings Inequality for Full-Time, Year-Round Workers, 1963-2006: The 80-50 Wage Gap&amp;quot;&quot;/&gt;&lt;property id=&quot;20307&quot; value=&quot;276&quot;/&gt;&lt;/object&gt;&lt;object type=&quot;3&quot; unique_id=&quot;11052&quot;&gt;&lt;property id=&quot;20148&quot; value=&quot;5&quot;/&gt;&lt;property id=&quot;20300&quot; value=&quot;Slide 13 - &amp;quot;Earnings Inequality for Full-Time, Year-Round Workers, 1963-2006: The 50-20 Wage Gap&amp;quot;&quot;/&gt;&lt;property id=&quot;20307&quot; value=&quot;277&quot;/&gt;&lt;/object&gt;&lt;object type=&quot;3&quot; unique_id=&quot;11053&quot;&gt;&lt;property id=&quot;20148&quot; value=&quot;5&quot;/&gt;&lt;property id=&quot;20300&quot; value=&quot;Slide 14 - &amp;quot;Wage Differential Between College Graduates and High School Graduates, 1963-2005&amp;quot;&quot;/&gt;&lt;property id=&quot;20307&quot; value=&quot;278&quot;/&gt;&lt;/object&gt;&lt;object type=&quot;3&quot; unique_id=&quot;11054&quot;&gt;&lt;property id=&quot;20148&quot; value=&quot;5&quot;/&gt;&lt;property id=&quot;20300&quot; value=&quot;Slide 15 - &amp;quot;Why Did Wage Inequality Increase?&amp;quot;&quot;/&gt;&lt;property id=&quot;20307&quot; value=&quot;279&quot;/&gt;&lt;/object&gt;&lt;object type=&quot;3&quot; unique_id=&quot;11055&quot;&gt;&lt;property id=&quot;20148&quot; value=&quot;5&quot;/&gt;&lt;property id=&quot;20300&quot; value=&quot;Slide 16 - &amp;quot;Possible Factors That Widened the Wage Gap&amp;quot;&quot;/&gt;&lt;property id=&quot;20307&quot; value=&quot;280&quot;/&gt;&lt;/object&gt;&lt;object type=&quot;3&quot; unique_id=&quot;11056&quot;&gt;&lt;property id=&quot;20148&quot; value=&quot;5&quot;/&gt;&lt;property id=&quot;20300&quot; value=&quot;Slide 17 - &amp;quot;Changes in the Wage Structure from Shifts in Supply and Demand&amp;quot;&quot;/&gt;&lt;property id=&quot;20307&quot; value=&quot;281&quot;/&gt;&lt;/object&gt;&lt;object type=&quot;3&quot; unique_id=&quot;11057&quot;&gt;&lt;property id=&quot;20148&quot; value=&quot;5&quot;/&gt;&lt;property id=&quot;20300&quot; value=&quot;Slide 18 - &amp;quot;Why did wage inequality increase?&amp;quot;&quot;/&gt;&lt;property id=&quot;20307&quot; value=&quot;282&quot;/&gt;&lt;/object&gt;&lt;object type=&quot;3&quot; unique_id=&quot;11058&quot;&gt;&lt;property id=&quot;20148&quot; value=&quot;5&quot;/&gt;&lt;property id=&quot;20300&quot; value=&quot;Slide 19 - &amp;quot;The Earnings of Superstars&amp;quot;&quot;/&gt;&lt;property id=&quot;20307&quot; value=&quot;283&quot;/&gt;&lt;/object&gt;&lt;object type=&quot;3&quot; unique_id=&quot;11059&quot;&gt;&lt;property id=&quot;20148&quot; value=&quot;5&quot;/&gt;&lt;property id=&quot;20300&quot; value=&quot;Slide 20 - &amp;quot;Superstar Earnings in the Entertainment Industry, 2010&amp;quot;&quot;/&gt;&lt;property id=&quot;20307&quot; value=&quot;284&quot;/&gt;&lt;/object&gt;&lt;object type=&quot;3&quot; unique_id=&quot;11060&quot;&gt;&lt;property id=&quot;20148&quot; value=&quot;5&quot;/&gt;&lt;property id=&quot;20300&quot; value=&quot;Slide 21 - &amp;quot;Inequality Across Generations&amp;quot;&quot;/&gt;&lt;property id=&quot;20307&quot; value=&quot;285&quot;/&gt;&lt;/object&gt;&lt;object type=&quot;3&quot; unique_id=&quot;11061&quot;&gt;&lt;property id=&quot;20148&quot; value=&quot;5&quot;/&gt;&lt;property id=&quot;20300&quot; value=&quot;Slide 22 - &amp;quot;The Intergenerational Link in Skills&amp;quot;&quot;/&gt;&lt;property id=&quot;20307&quot; value=&quot;286&quot;/&gt;&lt;/object&gt;&lt;object type=&quot;3&quot; unique_id=&quot;11062&quot;&gt;&lt;property id=&quot;20148&quot; value=&quot;5&quot;/&gt;&lt;property id=&quot;20300&quot; value=&quot;Slide 23 - &amp;quot;Social Capital&amp;quot;&quot;/&gt;&lt;property id=&quot;20307&quot; value=&quot;28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2176</Words>
  <Application>Microsoft Office PowerPoint</Application>
  <PresentationFormat>Předvádění na obrazovce (4:3)</PresentationFormat>
  <Paragraphs>294</Paragraphs>
  <Slides>46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48" baseType="lpstr">
      <vt:lpstr>1_BORJAS6E</vt:lpstr>
      <vt:lpstr>2_BORJAS6E</vt:lpstr>
      <vt:lpstr>Kapitola 7</vt:lpstr>
      <vt:lpstr>Co se dnes dozvíte</vt:lpstr>
      <vt:lpstr>Úvod</vt:lpstr>
      <vt:lpstr>Prezentace aplikace PowerPoint</vt:lpstr>
      <vt:lpstr>Rozdělení výdělků</vt:lpstr>
      <vt:lpstr>Rozdělení mezd v USA, 2010</vt:lpstr>
      <vt:lpstr>Prezentace aplikace PowerPoint</vt:lpstr>
      <vt:lpstr>Prezentace aplikace PowerPoint</vt:lpstr>
      <vt:lpstr>Prezentace aplikace PowerPoint</vt:lpstr>
      <vt:lpstr>Mezinárodní rozdíly v rozdělení příjmu</vt:lpstr>
      <vt:lpstr>Mzdová struktura a lidský kapitál</vt:lpstr>
      <vt:lpstr>Proč jsou vrozené schopnosti a investice do lidského kapitálu korelované</vt:lpstr>
      <vt:lpstr>Měření nerovnosti: Lorenzova křivka a Giniho koeficient</vt:lpstr>
      <vt:lpstr>Měření nerovnosti: Lorenzova křivka a Giniho koeficient</vt:lpstr>
      <vt:lpstr>Daně, sociální dávky a příjmové rozdělení</vt:lpstr>
      <vt:lpstr>Měření nerovnosti: Giniho koeficient</vt:lpstr>
      <vt:lpstr>Giniho koeficient ve světě</vt:lpstr>
      <vt:lpstr>Giniho koeficient v Evropě a USA, 2005</vt:lpstr>
      <vt:lpstr>Měření nerovnosti: mzdová mezera</vt:lpstr>
      <vt:lpstr>Změny ve mzdové struktuře, 80. a 90. léta</vt:lpstr>
      <vt:lpstr>Příjmová nerovnost u pracovníků na plný úvazek, 1937-2004: Giniho koeficient</vt:lpstr>
      <vt:lpstr>Trend Giniho koeficientu v ČR</vt:lpstr>
      <vt:lpstr>Příjmová nerovnost u pracovníků na plný úvazek, 1963-2006: mzdová mezera 80-50</vt:lpstr>
      <vt:lpstr>Příjmová nerovnost u pracovníků na plný úvazek, 1963-2006: mzdová mezera 50-20</vt:lpstr>
      <vt:lpstr>Mzdový rozdíl mezi absolventem VŠ a SŠ, 1963-2005</vt:lpstr>
      <vt:lpstr>Trend v reziduální mzdové mezeře 90-10, USA 1963-2006</vt:lpstr>
      <vt:lpstr>Proč se zvýšila příjmová nerovnost?</vt:lpstr>
      <vt:lpstr>Příčiny rozšiřování mzdové mezery - obecně</vt:lpstr>
      <vt:lpstr>Změny mzdové struktury v důsledku pohybů nabídky a poptávky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Problém s existujícími vysvětleními</vt:lpstr>
      <vt:lpstr>Problém s existujícími vysvětleními</vt:lpstr>
      <vt:lpstr>Počítače, tužky a mzdová struktura</vt:lpstr>
      <vt:lpstr>Výdělky superhvězd</vt:lpstr>
      <vt:lpstr>Výdělky superhvězd v zábavním průmyslu, 2010</vt:lpstr>
      <vt:lpstr>Rockové superhvězdy (Krueger, 2005)</vt:lpstr>
      <vt:lpstr>Mezigenerační nerovnost</vt:lpstr>
      <vt:lpstr>Mezigenerační propojení schopností</vt:lpstr>
      <vt:lpstr>Mezigenerační propojení schopností</vt:lpstr>
      <vt:lpstr>Geny vs. výchova</vt:lpstr>
      <vt:lpstr>Geny vs. výchova, (Sacerdote, 2007)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6</cp:revision>
  <dcterms:created xsi:type="dcterms:W3CDTF">2010-02-01T21:33:28Z</dcterms:created>
  <dcterms:modified xsi:type="dcterms:W3CDTF">2018-03-06T13:45:32Z</dcterms:modified>
</cp:coreProperties>
</file>