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3" r:id="rId1"/>
    <p:sldMasterId id="2147483694" r:id="rId2"/>
  </p:sldMasterIdLst>
  <p:notesMasterIdLst>
    <p:notesMasterId r:id="rId58"/>
  </p:notesMasterIdLst>
  <p:handoutMasterIdLst>
    <p:handoutMasterId r:id="rId59"/>
  </p:handoutMasterIdLst>
  <p:sldIdLst>
    <p:sldId id="261" r:id="rId3"/>
    <p:sldId id="302" r:id="rId4"/>
    <p:sldId id="267" r:id="rId5"/>
    <p:sldId id="268" r:id="rId6"/>
    <p:sldId id="269" r:id="rId7"/>
    <p:sldId id="271" r:id="rId8"/>
    <p:sldId id="272" r:id="rId9"/>
    <p:sldId id="303" r:id="rId10"/>
    <p:sldId id="273" r:id="rId11"/>
    <p:sldId id="309" r:id="rId12"/>
    <p:sldId id="310" r:id="rId13"/>
    <p:sldId id="311" r:id="rId14"/>
    <p:sldId id="312" r:id="rId15"/>
    <p:sldId id="319" r:id="rId16"/>
    <p:sldId id="320" r:id="rId17"/>
    <p:sldId id="321" r:id="rId18"/>
    <p:sldId id="322" r:id="rId19"/>
    <p:sldId id="323" r:id="rId20"/>
    <p:sldId id="274" r:id="rId21"/>
    <p:sldId id="275" r:id="rId22"/>
    <p:sldId id="324" r:id="rId23"/>
    <p:sldId id="325" r:id="rId24"/>
    <p:sldId id="327" r:id="rId25"/>
    <p:sldId id="276" r:id="rId26"/>
    <p:sldId id="277" r:id="rId27"/>
    <p:sldId id="328" r:id="rId28"/>
    <p:sldId id="278" r:id="rId29"/>
    <p:sldId id="279" r:id="rId30"/>
    <p:sldId id="281" r:id="rId31"/>
    <p:sldId id="329" r:id="rId32"/>
    <p:sldId id="282" r:id="rId33"/>
    <p:sldId id="283" r:id="rId34"/>
    <p:sldId id="304" r:id="rId35"/>
    <p:sldId id="318" r:id="rId36"/>
    <p:sldId id="284" r:id="rId37"/>
    <p:sldId id="285" r:id="rId38"/>
    <p:sldId id="286" r:id="rId39"/>
    <p:sldId id="288" r:id="rId40"/>
    <p:sldId id="330" r:id="rId41"/>
    <p:sldId id="331" r:id="rId42"/>
    <p:sldId id="290" r:id="rId43"/>
    <p:sldId id="307" r:id="rId44"/>
    <p:sldId id="291" r:id="rId45"/>
    <p:sldId id="306" r:id="rId46"/>
    <p:sldId id="332" r:id="rId47"/>
    <p:sldId id="292" r:id="rId48"/>
    <p:sldId id="298" r:id="rId49"/>
    <p:sldId id="299" r:id="rId50"/>
    <p:sldId id="300" r:id="rId51"/>
    <p:sldId id="294" r:id="rId52"/>
    <p:sldId id="333" r:id="rId53"/>
    <p:sldId id="295" r:id="rId54"/>
    <p:sldId id="297" r:id="rId55"/>
    <p:sldId id="296" r:id="rId56"/>
    <p:sldId id="301" r:id="rId57"/>
  </p:sldIdLst>
  <p:sldSz cx="9144000" cy="6858000" type="screen4x3"/>
  <p:notesSz cx="6858000" cy="9144000"/>
  <p:custDataLst>
    <p:tags r:id="rId6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275093"/>
    <a:srgbClr val="009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8" autoAdjust="0"/>
    <p:restoredTop sz="95501" autoAdjust="0"/>
  </p:normalViewPr>
  <p:slideViewPr>
    <p:cSldViewPr>
      <p:cViewPr>
        <p:scale>
          <a:sx n="80" d="100"/>
          <a:sy n="80" d="100"/>
        </p:scale>
        <p:origin x="-189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rivate:var:folders:-P:-PA8sTegEnyL0uf2Gsatw++++TM:-Tmp-:Acr5812269419040011025.tmp:Insert%20Figure%208-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18045315277398"/>
          <c:y val="6.9930010235117523E-2"/>
          <c:w val="0.86740311991865549"/>
          <c:h val="0.73776160798049029"/>
        </c:manualLayout>
      </c:layout>
      <c:lineChart>
        <c:grouping val="standard"/>
        <c:varyColors val="0"/>
        <c:ser>
          <c:idx val="0"/>
          <c:order val="0"/>
          <c:spPr>
            <a:ln w="12700">
              <a:solidFill>
                <a:srgbClr val="FF6600"/>
              </a:solidFill>
              <a:prstDash val="solid"/>
            </a:ln>
          </c:spPr>
          <c:marker>
            <c:symbol val="circle"/>
            <c:size val="3"/>
            <c:spPr>
              <a:solidFill>
                <a:srgbClr val="FF66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cat>
            <c:strRef>
              <c:f>'Number, by decade'!$B$4:$B$23</c:f>
              <c:strCache>
                <c:ptCount val="20"/>
                <c:pt idx="0">
                  <c:v>1810s</c:v>
                </c:pt>
                <c:pt idx="1">
                  <c:v>1820s</c:v>
                </c:pt>
                <c:pt idx="2">
                  <c:v>1830s</c:v>
                </c:pt>
                <c:pt idx="3">
                  <c:v>1840s</c:v>
                </c:pt>
                <c:pt idx="4">
                  <c:v>1850s</c:v>
                </c:pt>
                <c:pt idx="5">
                  <c:v>1860s</c:v>
                </c:pt>
                <c:pt idx="6">
                  <c:v>1870s</c:v>
                </c:pt>
                <c:pt idx="7">
                  <c:v>1880s</c:v>
                </c:pt>
                <c:pt idx="8">
                  <c:v>1890s</c:v>
                </c:pt>
                <c:pt idx="9">
                  <c:v>1900s</c:v>
                </c:pt>
                <c:pt idx="10">
                  <c:v>1910s</c:v>
                </c:pt>
                <c:pt idx="11">
                  <c:v>1920s</c:v>
                </c:pt>
                <c:pt idx="12">
                  <c:v>1930s</c:v>
                </c:pt>
                <c:pt idx="13">
                  <c:v>1940s</c:v>
                </c:pt>
                <c:pt idx="14">
                  <c:v>1950s</c:v>
                </c:pt>
                <c:pt idx="15">
                  <c:v>1960s</c:v>
                </c:pt>
                <c:pt idx="16">
                  <c:v>1970s</c:v>
                </c:pt>
                <c:pt idx="17">
                  <c:v>1980s</c:v>
                </c:pt>
                <c:pt idx="18">
                  <c:v>1990s</c:v>
                </c:pt>
                <c:pt idx="19">
                  <c:v>2000s</c:v>
                </c:pt>
              </c:strCache>
            </c:strRef>
          </c:cat>
          <c:val>
            <c:numRef>
              <c:f>'Number, by decade'!$C$4:$C$23</c:f>
              <c:numCache>
                <c:formatCode>General</c:formatCode>
                <c:ptCount val="20"/>
                <c:pt idx="0">
                  <c:v>#N/A</c:v>
                </c:pt>
                <c:pt idx="1">
                  <c:v>0.14343900000000032</c:v>
                </c:pt>
                <c:pt idx="2">
                  <c:v>0.59912500000000002</c:v>
                </c:pt>
                <c:pt idx="3">
                  <c:v>1.7132509999999999</c:v>
                </c:pt>
                <c:pt idx="4">
                  <c:v>2.598214</c:v>
                </c:pt>
                <c:pt idx="5">
                  <c:v>2.3148239999999967</c:v>
                </c:pt>
                <c:pt idx="6">
                  <c:v>2.8121909999999977</c:v>
                </c:pt>
                <c:pt idx="7">
                  <c:v>5.2466130000000071</c:v>
                </c:pt>
                <c:pt idx="8">
                  <c:v>3.6875640000000041</c:v>
                </c:pt>
                <c:pt idx="9">
                  <c:v>8.7953860000000006</c:v>
                </c:pt>
                <c:pt idx="10">
                  <c:v>5.735811</c:v>
                </c:pt>
                <c:pt idx="11">
                  <c:v>4.1072090000000001</c:v>
                </c:pt>
                <c:pt idx="12">
                  <c:v>0.5284309999999991</c:v>
                </c:pt>
                <c:pt idx="13">
                  <c:v>1.0350389999999998</c:v>
                </c:pt>
                <c:pt idx="14">
                  <c:v>2.5154789999999956</c:v>
                </c:pt>
                <c:pt idx="15">
                  <c:v>3.3216769999999967</c:v>
                </c:pt>
                <c:pt idx="16">
                  <c:v>4.4933139999999998</c:v>
                </c:pt>
                <c:pt idx="17">
                  <c:v>7.3380620000000034</c:v>
                </c:pt>
                <c:pt idx="18" formatCode="0.0000000">
                  <c:v>9.080528000000001</c:v>
                </c:pt>
                <c:pt idx="19" formatCode="0.0000000">
                  <c:v>10.501053000000001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317568"/>
        <c:axId val="92153344"/>
      </c:lineChart>
      <c:catAx>
        <c:axId val="90317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Decade</a:t>
                </a:r>
              </a:p>
            </c:rich>
          </c:tx>
          <c:layout>
            <c:manualLayout>
              <c:xMode val="edge"/>
              <c:yMode val="edge"/>
              <c:x val="0.50460393812677662"/>
              <c:y val="0.8846146294742359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9215334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92153344"/>
        <c:scaling>
          <c:orientation val="minMax"/>
          <c:max val="12"/>
          <c:min val="0"/>
        </c:scaling>
        <c:delete val="0"/>
        <c:axPos val="l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Number of legal immigrants (in millions)</a:t>
                </a:r>
              </a:p>
            </c:rich>
          </c:tx>
          <c:layout>
            <c:manualLayout>
              <c:xMode val="edge"/>
              <c:yMode val="edge"/>
              <c:x val="3.6832404242830408E-2"/>
              <c:y val="0.1013985148409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90317568"/>
        <c:crosses val="autoZero"/>
        <c:crossBetween val="between"/>
        <c:majorUnit val="2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6B3C9F06-F284-475C-99B0-D937E0F80253}" type="datetimeFigureOut">
              <a:rPr lang="en-US"/>
              <a:pPr>
                <a:defRPr/>
              </a:pPr>
              <a:t>3/23/2018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11781FF0-B074-4B8B-95EE-959A85185F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5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9EEF21EB-3E3E-40F6-9534-9CDC02905E13}" type="datetimeFigureOut">
              <a:rPr lang="en-US"/>
              <a:pPr>
                <a:defRPr/>
              </a:pPr>
              <a:t>3/23/2018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A9857E9F-8094-4835-A4DE-93231A8593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03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Give a brief overview of the presentation. Describe the major focus of the presentation and why it is important.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Introduce each of the major topics.</a:t>
            </a:r>
          </a:p>
          <a:p>
            <a:pPr>
              <a:spcBef>
                <a:spcPct val="0"/>
              </a:spcBef>
            </a:pPr>
            <a:r>
              <a:rPr lang="en-US" smtClean="0"/>
              <a:t>To provide a road map for the audience, you can repeat this Overview slide throughout the presentation, highlighting the particular topic you will discuss next.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E84E86-78C6-44C3-9F8B-5454B969122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47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857E9F-8094-4835-A4DE-93231A8593E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153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http://www.czso.cz/csu/cizinci.nsf/kapitola/ciz_pocet_cizincu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8E592-C752-4AFC-B8AC-07F329F710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59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857E9F-8094-4835-A4DE-93231A8593E4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84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857E9F-8094-4835-A4DE-93231A8593E4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98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8580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972050" y="1295400"/>
            <a:ext cx="3919538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77000"/>
            <a:ext cx="4419600" cy="228600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 i="1">
                <a:solidFill>
                  <a:srgbClr val="275093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  <p:sp>
        <p:nvSpPr>
          <p:cNvPr id="198673" name="Text Box 2065"/>
          <p:cNvSpPr txBox="1">
            <a:spLocks noChangeArrowheads="1"/>
          </p:cNvSpPr>
          <p:nvPr userDrawn="1"/>
        </p:nvSpPr>
        <p:spPr bwMode="auto">
          <a:xfrm>
            <a:off x="57150" y="6556375"/>
            <a:ext cx="181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McGraw-Hill/Irwin</a:t>
            </a:r>
            <a:endParaRPr lang="en-US" sz="1000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  <p:sp>
        <p:nvSpPr>
          <p:cNvPr id="198674" name="Text Box 2066"/>
          <p:cNvSpPr txBox="1">
            <a:spLocks noChangeArrowheads="1"/>
          </p:cNvSpPr>
          <p:nvPr userDrawn="1"/>
        </p:nvSpPr>
        <p:spPr bwMode="auto">
          <a:xfrm>
            <a:off x="3336925" y="6553200"/>
            <a:ext cx="5730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        Copyright © 2013 by The McGraw-Hill Companies, Inc. All rights reserved.</a:t>
            </a:r>
            <a:endParaRPr lang="en-US" sz="1000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685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905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auto">
          <a:xfrm>
            <a:off x="8543925" y="65468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 b="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8-</a:t>
            </a:r>
            <a:fld id="{D76E0D5E-C3AC-4E8A-8828-4DA7F167A33A}" type="slidenum">
              <a:rPr lang="en-US" sz="1000" b="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pPr defTabSz="457200"/>
              <a:t>‹#›</a:t>
            </a:fld>
            <a:endParaRPr lang="en-US" sz="1000" b="0">
              <a:solidFill>
                <a:srgbClr val="275093"/>
              </a:solidFill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06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so.cz/csu/cizinci.nsf/kapitola/ciz_pocet_cizinc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Excel_97-2003_Worksheet1.xls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1752600" y="0"/>
            <a:ext cx="68580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/>
              <a:t>Kapitola</a:t>
            </a:r>
            <a:r>
              <a:rPr lang="en-US" dirty="0" smtClean="0"/>
              <a:t> </a:t>
            </a:r>
            <a:r>
              <a:rPr lang="en-US" dirty="0"/>
              <a:t>8</a:t>
            </a:r>
          </a:p>
        </p:txBody>
      </p:sp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85725" y="304800"/>
            <a:ext cx="3429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 dirty="0">
                <a:solidFill>
                  <a:srgbClr val="B95601"/>
                </a:solidFill>
              </a:rPr>
              <a:t>“Immigration is the sincerest form of flattery.”</a:t>
            </a:r>
          </a:p>
          <a:p>
            <a:pPr algn="ctr"/>
            <a:endParaRPr lang="en-US" sz="2400" b="0" dirty="0">
              <a:solidFill>
                <a:srgbClr val="B95601"/>
              </a:solidFill>
            </a:endParaRPr>
          </a:p>
          <a:p>
            <a:pPr algn="ctr"/>
            <a:r>
              <a:rPr lang="en-US" sz="2400" b="0" dirty="0">
                <a:solidFill>
                  <a:srgbClr val="B95601"/>
                </a:solidFill>
              </a:rPr>
              <a:t>-Jack </a:t>
            </a:r>
            <a:r>
              <a:rPr lang="en-US" sz="2400" b="0" dirty="0" err="1">
                <a:solidFill>
                  <a:srgbClr val="B95601"/>
                </a:solidFill>
              </a:rPr>
              <a:t>Paar</a:t>
            </a:r>
            <a:endParaRPr lang="en-US" b="0" dirty="0">
              <a:solidFill>
                <a:srgbClr val="B9560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14300" y="4419600"/>
            <a:ext cx="4800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cs-CZ" altLang="cs-CZ" sz="6600" b="0" dirty="0" smtClean="0">
                <a:solidFill>
                  <a:srgbClr val="275093"/>
                </a:solidFill>
              </a:rPr>
              <a:t>Mobilita práce</a:t>
            </a:r>
            <a:endParaRPr lang="en-US" altLang="cs-CZ" sz="6600" b="0" dirty="0">
              <a:solidFill>
                <a:srgbClr val="275093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4775" y="2743200"/>
            <a:ext cx="434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solidFill>
                  <a:schemeClr val="tx2">
                    <a:lumMod val="10000"/>
                  </a:schemeClr>
                </a:solidFill>
              </a:rPr>
              <a:t>“Imitation is the sincerest form of flattery.”</a:t>
            </a:r>
          </a:p>
          <a:p>
            <a:pPr algn="ctr"/>
            <a:r>
              <a:rPr lang="en-US" b="0" i="1" dirty="0">
                <a:solidFill>
                  <a:schemeClr val="tx2">
                    <a:lumMod val="10000"/>
                  </a:schemeClr>
                </a:solidFill>
              </a:rPr>
              <a:t>(Copying someone is flattering because it shows you want to be like that person)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85800"/>
          </a:xfrm>
        </p:spPr>
        <p:txBody>
          <a:bodyPr/>
          <a:lstStyle/>
          <a:p>
            <a:r>
              <a:rPr lang="cs-CZ" sz="3600" dirty="0" smtClean="0"/>
              <a:t>Intenzita vnitřní migrace v ČR, 1961-2006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556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4400" dirty="0" smtClean="0"/>
              <a:t>Vnitřní a vnější migrace v ČR</a:t>
            </a:r>
            <a:endParaRPr lang="en-US" sz="4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458200" cy="48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6324600"/>
            <a:ext cx="8458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0" dirty="0" smtClean="0">
                <a:solidFill>
                  <a:schemeClr val="bg1"/>
                </a:solidFill>
              </a:rPr>
              <a:t>Source: Jan </a:t>
            </a:r>
            <a:r>
              <a:rPr lang="en-US" sz="1400" b="0" dirty="0" err="1" smtClean="0">
                <a:solidFill>
                  <a:schemeClr val="bg1"/>
                </a:solidFill>
              </a:rPr>
              <a:t>Fidrmuc</a:t>
            </a:r>
            <a:r>
              <a:rPr lang="en-US" sz="1400" b="0" dirty="0" smtClean="0">
                <a:solidFill>
                  <a:schemeClr val="bg1"/>
                </a:solidFill>
              </a:rPr>
              <a:t> (2005), </a:t>
            </a:r>
            <a:r>
              <a:rPr lang="en-US" sz="1400" b="0" dirty="0">
                <a:solidFill>
                  <a:schemeClr val="bg1"/>
                </a:solidFill>
              </a:rPr>
              <a:t>Labor Mobility during Transition: Evidence from </a:t>
            </a:r>
            <a:r>
              <a:rPr lang="en-US" sz="1400" b="0" dirty="0" smtClean="0">
                <a:solidFill>
                  <a:schemeClr val="bg1"/>
                </a:solidFill>
              </a:rPr>
              <a:t>the Czech Republic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10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1150"/>
            <a:ext cx="8480652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85800"/>
          </a:xfrm>
        </p:spPr>
        <p:txBody>
          <a:bodyPr/>
          <a:lstStyle/>
          <a:p>
            <a:r>
              <a:rPr lang="cs-CZ" sz="3200" dirty="0" smtClean="0"/>
              <a:t>Vzdělanostní struktura vnitřních migrantů v ČR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48451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8250564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42950"/>
          </a:xfrm>
        </p:spPr>
        <p:txBody>
          <a:bodyPr/>
          <a:lstStyle/>
          <a:p>
            <a:r>
              <a:rPr lang="cs-CZ" sz="3600" dirty="0" smtClean="0"/>
              <a:t>Intenzita migrace v ČR podle věku a pohlaví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55110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1"/>
            <a:ext cx="9144000" cy="838200"/>
          </a:xfrm>
        </p:spPr>
        <p:txBody>
          <a:bodyPr/>
          <a:lstStyle/>
          <a:p>
            <a:r>
              <a:rPr lang="cs-CZ" dirty="0" smtClean="0"/>
              <a:t>Imigrace do CEE zemí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199"/>
            <a:ext cx="9143999" cy="472440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6324600"/>
            <a:ext cx="8040958" cy="522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0" dirty="0" smtClean="0">
                <a:solidFill>
                  <a:schemeClr val="bg1"/>
                </a:solidFill>
              </a:rPr>
              <a:t>Source: </a:t>
            </a:r>
            <a:r>
              <a:rPr lang="sk-SK" sz="1400" b="0" dirty="0" smtClean="0">
                <a:solidFill>
                  <a:schemeClr val="bg1"/>
                </a:solidFill>
              </a:rPr>
              <a:t>CEED </a:t>
            </a:r>
            <a:r>
              <a:rPr lang="sk-SK" sz="1400" b="0" dirty="0" err="1" smtClean="0">
                <a:solidFill>
                  <a:schemeClr val="bg1"/>
                </a:solidFill>
              </a:rPr>
              <a:t>Institute</a:t>
            </a:r>
            <a:r>
              <a:rPr lang="sk-SK" sz="1400" b="0" dirty="0" smtClean="0">
                <a:solidFill>
                  <a:schemeClr val="bg1"/>
                </a:solidFill>
              </a:rPr>
              <a:t> 2014, </a:t>
            </a:r>
            <a:r>
              <a:rPr lang="en-US" sz="1400" b="0" dirty="0">
                <a:solidFill>
                  <a:schemeClr val="bg1"/>
                </a:solidFill>
              </a:rPr>
              <a:t>Migration in the 21st </a:t>
            </a:r>
            <a:r>
              <a:rPr lang="en-US" sz="1400" b="0" dirty="0" smtClean="0">
                <a:solidFill>
                  <a:schemeClr val="bg1"/>
                </a:solidFill>
              </a:rPr>
              <a:t>century</a:t>
            </a:r>
            <a:r>
              <a:rPr lang="sk-SK" sz="1400" b="0" dirty="0" smtClean="0">
                <a:solidFill>
                  <a:schemeClr val="bg1"/>
                </a:solidFill>
              </a:rPr>
              <a:t> </a:t>
            </a:r>
            <a:r>
              <a:rPr lang="en-US" sz="1400" b="0" dirty="0" smtClean="0">
                <a:solidFill>
                  <a:schemeClr val="bg1"/>
                </a:solidFill>
              </a:rPr>
              <a:t>from </a:t>
            </a:r>
            <a:r>
              <a:rPr lang="en-US" sz="1400" b="0" dirty="0">
                <a:solidFill>
                  <a:schemeClr val="bg1"/>
                </a:solidFill>
              </a:rPr>
              <a:t>the perspective of CEE </a:t>
            </a:r>
            <a:r>
              <a:rPr lang="en-US" sz="1400" b="0" dirty="0" smtClean="0">
                <a:solidFill>
                  <a:schemeClr val="bg1"/>
                </a:solidFill>
              </a:rPr>
              <a:t>countries</a:t>
            </a:r>
            <a:r>
              <a:rPr lang="sk-SK" sz="1400" b="0" dirty="0" smtClean="0">
                <a:solidFill>
                  <a:schemeClr val="bg1"/>
                </a:solidFill>
              </a:rPr>
              <a:t> </a:t>
            </a:r>
            <a:r>
              <a:rPr lang="en-US" sz="1400" b="0" dirty="0" smtClean="0">
                <a:solidFill>
                  <a:schemeClr val="bg1"/>
                </a:solidFill>
              </a:rPr>
              <a:t>– </a:t>
            </a:r>
            <a:r>
              <a:rPr lang="en-US" sz="1400" b="0" dirty="0">
                <a:solidFill>
                  <a:schemeClr val="bg1"/>
                </a:solidFill>
              </a:rPr>
              <a:t>an opportunity or a threat?</a:t>
            </a:r>
            <a:r>
              <a:rPr lang="en-US" sz="1400" b="0" dirty="0">
                <a:solidFill>
                  <a:srgbClr val="275093"/>
                </a:solidFill>
              </a:rPr>
              <a:t/>
            </a:r>
            <a:br>
              <a:rPr lang="en-US" sz="1400" b="0" dirty="0">
                <a:solidFill>
                  <a:srgbClr val="275093"/>
                </a:solidFill>
              </a:rPr>
            </a:br>
            <a:r>
              <a:rPr lang="en-US" sz="1600" b="0" dirty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en-US" sz="1600" b="0" dirty="0">
                <a:solidFill>
                  <a:schemeClr val="tx2">
                    <a:lumMod val="10000"/>
                  </a:schemeClr>
                </a:solidFill>
              </a:rPr>
            </a:br>
            <a:endParaRPr lang="en-US" sz="1600" b="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6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r>
              <a:rPr lang="cs-CZ" sz="4800" dirty="0" smtClean="0"/>
              <a:t>Důvody imigrace do zemí EU</a:t>
            </a:r>
            <a:endParaRPr lang="en-US" sz="4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-14037" y="5679402"/>
            <a:ext cx="9144000" cy="1142189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Většina</a:t>
            </a:r>
            <a:r>
              <a:rPr lang="en-US" dirty="0" smtClean="0"/>
              <a:t> </a:t>
            </a:r>
            <a:r>
              <a:rPr lang="en-US" dirty="0" err="1" smtClean="0"/>
              <a:t>imigrant</a:t>
            </a:r>
            <a:r>
              <a:rPr lang="cs-CZ" dirty="0" smtClean="0"/>
              <a:t>ů přišla</a:t>
            </a:r>
            <a:r>
              <a:rPr lang="en-US" dirty="0" smtClean="0"/>
              <a:t> </a:t>
            </a:r>
            <a:r>
              <a:rPr lang="cs-CZ" dirty="0" smtClean="0"/>
              <a:t>do</a:t>
            </a:r>
            <a:r>
              <a:rPr lang="en-US" dirty="0" smtClean="0"/>
              <a:t> </a:t>
            </a:r>
            <a:r>
              <a:rPr lang="cs-CZ" dirty="0" smtClean="0"/>
              <a:t>ČR kvůli práci</a:t>
            </a:r>
            <a:r>
              <a:rPr lang="en-US" dirty="0" smtClean="0"/>
              <a:t> (42</a:t>
            </a:r>
            <a:r>
              <a:rPr lang="cs-CZ" dirty="0" smtClean="0"/>
              <a:t> </a:t>
            </a:r>
            <a:r>
              <a:rPr lang="en-US" dirty="0" smtClean="0"/>
              <a:t>%) a</a:t>
            </a:r>
            <a:r>
              <a:rPr lang="cs-CZ" dirty="0" smtClean="0"/>
              <a:t> z rodinných důvodů</a:t>
            </a:r>
            <a:r>
              <a:rPr lang="en-US" dirty="0" smtClean="0"/>
              <a:t> (23</a:t>
            </a:r>
            <a:r>
              <a:rPr lang="cs-CZ" dirty="0" smtClean="0"/>
              <a:t> </a:t>
            </a:r>
            <a:r>
              <a:rPr lang="en-US" dirty="0" smtClean="0"/>
              <a:t>%)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9989"/>
            <a:ext cx="9105900" cy="35433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5039226"/>
            <a:ext cx="7886700" cy="446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0" dirty="0" smtClean="0">
                <a:solidFill>
                  <a:schemeClr val="bg1"/>
                </a:solidFill>
              </a:rPr>
              <a:t>Source: </a:t>
            </a:r>
            <a:r>
              <a:rPr lang="sk-SK" sz="1400" b="0" dirty="0" smtClean="0">
                <a:solidFill>
                  <a:schemeClr val="bg1"/>
                </a:solidFill>
              </a:rPr>
              <a:t>CEED </a:t>
            </a:r>
            <a:r>
              <a:rPr lang="sk-SK" sz="1400" b="0" dirty="0" err="1" smtClean="0">
                <a:solidFill>
                  <a:schemeClr val="bg1"/>
                </a:solidFill>
              </a:rPr>
              <a:t>Institute</a:t>
            </a:r>
            <a:r>
              <a:rPr lang="sk-SK" sz="1400" b="0" dirty="0" smtClean="0">
                <a:solidFill>
                  <a:schemeClr val="bg1"/>
                </a:solidFill>
              </a:rPr>
              <a:t> 2014, </a:t>
            </a:r>
            <a:r>
              <a:rPr lang="en-US" sz="1400" b="0" dirty="0">
                <a:solidFill>
                  <a:schemeClr val="bg1"/>
                </a:solidFill>
              </a:rPr>
              <a:t>Migration in the 21st </a:t>
            </a:r>
            <a:r>
              <a:rPr lang="en-US" sz="1400" b="0" dirty="0" smtClean="0">
                <a:solidFill>
                  <a:schemeClr val="bg1"/>
                </a:solidFill>
              </a:rPr>
              <a:t>century</a:t>
            </a:r>
            <a:r>
              <a:rPr lang="sk-SK" sz="1400" b="0" dirty="0" smtClean="0">
                <a:solidFill>
                  <a:schemeClr val="bg1"/>
                </a:solidFill>
              </a:rPr>
              <a:t> </a:t>
            </a:r>
            <a:r>
              <a:rPr lang="en-US" sz="1400" b="0" dirty="0" smtClean="0">
                <a:solidFill>
                  <a:schemeClr val="bg1"/>
                </a:solidFill>
              </a:rPr>
              <a:t>from </a:t>
            </a:r>
            <a:r>
              <a:rPr lang="en-US" sz="1400" b="0" dirty="0">
                <a:solidFill>
                  <a:schemeClr val="bg1"/>
                </a:solidFill>
              </a:rPr>
              <a:t>the perspective of CEE </a:t>
            </a:r>
            <a:r>
              <a:rPr lang="en-US" sz="1400" b="0" dirty="0" smtClean="0">
                <a:solidFill>
                  <a:schemeClr val="bg1"/>
                </a:solidFill>
              </a:rPr>
              <a:t>countries</a:t>
            </a:r>
            <a:r>
              <a:rPr lang="sk-SK" sz="1400" b="0" dirty="0" smtClean="0">
                <a:solidFill>
                  <a:schemeClr val="bg1"/>
                </a:solidFill>
              </a:rPr>
              <a:t> </a:t>
            </a:r>
            <a:r>
              <a:rPr lang="en-US" sz="1400" b="0" dirty="0" smtClean="0">
                <a:solidFill>
                  <a:schemeClr val="bg1"/>
                </a:solidFill>
              </a:rPr>
              <a:t>– </a:t>
            </a:r>
            <a:r>
              <a:rPr lang="en-US" sz="1400" b="0" dirty="0">
                <a:solidFill>
                  <a:schemeClr val="bg1"/>
                </a:solidFill>
              </a:rPr>
              <a:t>an opportunity or a threat?</a:t>
            </a:r>
            <a:r>
              <a:rPr lang="en-US" sz="1600" b="0" dirty="0">
                <a:solidFill>
                  <a:schemeClr val="bg1"/>
                </a:solidFill>
              </a:rPr>
              <a:t/>
            </a:r>
            <a:br>
              <a:rPr lang="en-US" sz="1600" b="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en-US" sz="1600" dirty="0">
                <a:solidFill>
                  <a:schemeClr val="tx2">
                    <a:lumMod val="10000"/>
                  </a:schemeClr>
                </a:solidFill>
              </a:rPr>
            </a:br>
            <a:endParaRPr lang="en-US" sz="160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9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4400" dirty="0" smtClean="0"/>
              <a:t>Počet cizinců v ČR</a:t>
            </a:r>
            <a:endParaRPr lang="cs-CZ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919380"/>
            <a:ext cx="4495800" cy="3290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Source: </a:t>
            </a:r>
            <a:r>
              <a:rPr lang="en-US" sz="1200" dirty="0">
                <a:solidFill>
                  <a:schemeClr val="bg1"/>
                </a:solidFill>
                <a:hlinkClick r:id="rId3"/>
              </a:rPr>
              <a:t>http://</a:t>
            </a:r>
            <a:r>
              <a:rPr lang="en-US" sz="1200" dirty="0" smtClean="0">
                <a:solidFill>
                  <a:schemeClr val="bg1"/>
                </a:solidFill>
                <a:hlinkClick r:id="rId3"/>
              </a:rPr>
              <a:t>www.czso.cz/csu/cizinci.nsf/kapitola/ciz_pocet_cizincu</a:t>
            </a:r>
            <a:endParaRPr lang="cs-CZ" sz="1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1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0" y="6248400"/>
            <a:ext cx="8534400" cy="609600"/>
          </a:xfrm>
        </p:spPr>
        <p:txBody>
          <a:bodyPr/>
          <a:lstStyle/>
          <a:p>
            <a:r>
              <a:rPr lang="sk-SK" sz="2400" dirty="0" err="1"/>
              <a:t>Podíl</a:t>
            </a:r>
            <a:r>
              <a:rPr lang="sk-SK" sz="2400" dirty="0"/>
              <a:t> </a:t>
            </a:r>
            <a:r>
              <a:rPr lang="sk-SK" sz="2400" dirty="0" err="1"/>
              <a:t>cizinců</a:t>
            </a:r>
            <a:r>
              <a:rPr lang="sk-SK" sz="2400" dirty="0"/>
              <a:t> v </a:t>
            </a:r>
            <a:r>
              <a:rPr lang="sk-SK" sz="2400" dirty="0" err="1"/>
              <a:t>populaci</a:t>
            </a:r>
            <a:r>
              <a:rPr lang="sk-SK" sz="2400" dirty="0"/>
              <a:t> je </a:t>
            </a:r>
            <a:r>
              <a:rPr lang="sk-SK" sz="2400" dirty="0" smtClean="0"/>
              <a:t>od </a:t>
            </a:r>
            <a:r>
              <a:rPr lang="sk-SK" sz="2400" dirty="0"/>
              <a:t>roku </a:t>
            </a:r>
            <a:r>
              <a:rPr lang="sk-SK" sz="2400" dirty="0" smtClean="0"/>
              <a:t>2008 </a:t>
            </a:r>
            <a:r>
              <a:rPr lang="sk-SK" sz="2400" dirty="0" err="1"/>
              <a:t>přes</a:t>
            </a:r>
            <a:r>
              <a:rPr lang="sk-SK" sz="2400" dirty="0"/>
              <a:t> 4 </a:t>
            </a:r>
            <a:r>
              <a:rPr lang="sk-SK" sz="2400" dirty="0" smtClean="0"/>
              <a:t>%.</a:t>
            </a:r>
            <a:endParaRPr lang="en-US" sz="2400" dirty="0"/>
          </a:p>
          <a:p>
            <a:pPr marL="0" indent="0">
              <a:buNone/>
            </a:pPr>
            <a:endParaRPr lang="sk-SK" dirty="0"/>
          </a:p>
          <a:p>
            <a:endParaRPr lang="cs-CZ" dirty="0"/>
          </a:p>
        </p:txBody>
      </p:sp>
      <p:pic>
        <p:nvPicPr>
          <p:cNvPr id="1026" name="Picture 2" descr="http://www.czso.cz/csu/cizinci.nsf/3c54b1b80ef3ef6cc125723d004a7ccc/1021415a03a97062c125723d005a0dc7/Obsah/0.84?OpenElement&amp;FieldElemFormat=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6948"/>
            <a:ext cx="9144000" cy="452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34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r>
              <a:rPr lang="cs-CZ" sz="3200" dirty="0" smtClean="0"/>
              <a:t>Nelegální migrace cizinců v letech 2000-2011</a:t>
            </a:r>
            <a:endParaRPr lang="en-US" sz="3200" dirty="0"/>
          </a:p>
        </p:txBody>
      </p:sp>
      <p:pic>
        <p:nvPicPr>
          <p:cNvPr id="4100" name="Picture 4" descr="http://www.czso.cz/csu/cizinci.nsf/3c54b1b80ef3ef6cc125723d004a7ccc/0562aeccd67eca06c125723d005a371d/Obsah/0.84?OpenElement&amp;FieldElemFormat=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84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sk-SK" sz="3600" dirty="0" err="1" smtClean="0"/>
              <a:t>Struktura</a:t>
            </a:r>
            <a:r>
              <a:rPr lang="sk-SK" sz="3600" dirty="0" smtClean="0"/>
              <a:t> </a:t>
            </a:r>
            <a:r>
              <a:rPr lang="sk-SK" sz="3600" dirty="0" err="1" smtClean="0"/>
              <a:t>imigrantů</a:t>
            </a:r>
            <a:r>
              <a:rPr lang="sk-SK" sz="3600" dirty="0" smtClean="0"/>
              <a:t> do ČR </a:t>
            </a:r>
            <a:r>
              <a:rPr lang="sk-SK" sz="3600" dirty="0" err="1" smtClean="0"/>
              <a:t>podle</a:t>
            </a:r>
            <a:r>
              <a:rPr lang="sk-SK" sz="3600" dirty="0" smtClean="0"/>
              <a:t> </a:t>
            </a:r>
            <a:r>
              <a:rPr lang="sk-SK" sz="3600" dirty="0" err="1" smtClean="0"/>
              <a:t>země</a:t>
            </a:r>
            <a:r>
              <a:rPr lang="sk-SK" sz="3600" dirty="0" smtClean="0"/>
              <a:t> </a:t>
            </a:r>
            <a:r>
              <a:rPr lang="sk-SK" sz="3600" dirty="0" err="1" smtClean="0"/>
              <a:t>původu</a:t>
            </a:r>
            <a:endParaRPr lang="sk-SK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5181600"/>
            <a:ext cx="5840406" cy="45669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sz="1350" dirty="0" err="1"/>
              <a:t>Pramen</a:t>
            </a:r>
            <a:r>
              <a:rPr lang="sk-SK" sz="1350" dirty="0"/>
              <a:t>: </a:t>
            </a:r>
            <a:r>
              <a:rPr lang="sk-SK" sz="1350" dirty="0" err="1"/>
              <a:t>Ředitelství</a:t>
            </a:r>
            <a:r>
              <a:rPr lang="sk-SK" sz="1350" dirty="0"/>
              <a:t> služby </a:t>
            </a:r>
            <a:r>
              <a:rPr lang="sk-SK" sz="1350" dirty="0" err="1"/>
              <a:t>cizinecké</a:t>
            </a:r>
            <a:r>
              <a:rPr lang="sk-SK" sz="1350" dirty="0"/>
              <a:t> a pohraniční </a:t>
            </a:r>
            <a:r>
              <a:rPr lang="sk-SK" sz="1350" dirty="0" err="1"/>
              <a:t>policie</a:t>
            </a:r>
            <a:r>
              <a:rPr lang="sk-SK" sz="1350" dirty="0"/>
              <a:t> Ministerstva </a:t>
            </a:r>
            <a:r>
              <a:rPr lang="sk-SK" sz="1350" dirty="0" err="1"/>
              <a:t>vnitra</a:t>
            </a:r>
            <a:r>
              <a:rPr lang="sk-SK" sz="1350" dirty="0"/>
              <a:t> ČR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323481"/>
              </p:ext>
            </p:extLst>
          </p:nvPr>
        </p:nvGraphicFramePr>
        <p:xfrm>
          <a:off x="1692275" y="1752600"/>
          <a:ext cx="5541963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List" r:id="rId4" imgW="3238500" imgH="1952557" progId="Excel.Sheet.8">
                  <p:embed/>
                </p:oleObj>
              </mc:Choice>
              <mc:Fallback>
                <p:oleObj name="List" r:id="rId4" imgW="3238500" imgH="195255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2275" y="1752600"/>
                        <a:ext cx="5541963" cy="334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180975" y="5715000"/>
            <a:ext cx="8810625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>
                <a:solidFill>
                  <a:srgbClr val="275093"/>
                </a:solidFill>
              </a:rPr>
              <a:t>60</a:t>
            </a:r>
            <a:r>
              <a:rPr lang="cs-CZ" b="0" dirty="0" smtClean="0">
                <a:solidFill>
                  <a:srgbClr val="275093"/>
                </a:solidFill>
              </a:rPr>
              <a:t> </a:t>
            </a:r>
            <a:r>
              <a:rPr lang="en-US" b="0" dirty="0" smtClean="0">
                <a:solidFill>
                  <a:srgbClr val="275093"/>
                </a:solidFill>
              </a:rPr>
              <a:t>% </a:t>
            </a:r>
            <a:r>
              <a:rPr lang="en-US" b="0" dirty="0" err="1" smtClean="0">
                <a:solidFill>
                  <a:srgbClr val="275093"/>
                </a:solidFill>
              </a:rPr>
              <a:t>imigrant</a:t>
            </a:r>
            <a:r>
              <a:rPr lang="cs-CZ" b="0" dirty="0" smtClean="0">
                <a:solidFill>
                  <a:srgbClr val="275093"/>
                </a:solidFill>
              </a:rPr>
              <a:t>ů</a:t>
            </a:r>
            <a:r>
              <a:rPr lang="en-US" b="0" dirty="0" smtClean="0">
                <a:solidFill>
                  <a:srgbClr val="275093"/>
                </a:solidFill>
              </a:rPr>
              <a:t> </a:t>
            </a:r>
            <a:r>
              <a:rPr lang="cs-CZ" b="0" dirty="0" smtClean="0">
                <a:solidFill>
                  <a:srgbClr val="275093"/>
                </a:solidFill>
              </a:rPr>
              <a:t>do ČR není ze zemí EU</a:t>
            </a:r>
            <a:r>
              <a:rPr lang="en-US" b="0" dirty="0" smtClean="0">
                <a:solidFill>
                  <a:srgbClr val="275093"/>
                </a:solidFill>
              </a:rPr>
              <a:t> </a:t>
            </a:r>
            <a:endParaRPr lang="sk-SK" sz="2400" b="0" dirty="0">
              <a:solidFill>
                <a:srgbClr val="275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5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800" dirty="0" smtClean="0"/>
              <a:t>Rodinná </a:t>
            </a:r>
            <a:r>
              <a:rPr lang="cs-CZ" sz="4800" dirty="0"/>
              <a:t>m</a:t>
            </a:r>
            <a:r>
              <a:rPr lang="en-US" sz="4800" dirty="0" err="1" smtClean="0"/>
              <a:t>igra</a:t>
            </a:r>
            <a:r>
              <a:rPr lang="cs-CZ" sz="4800" dirty="0" err="1" smtClean="0"/>
              <a:t>ce</a:t>
            </a:r>
            <a:endParaRPr lang="en-US" sz="4800" dirty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9144000" cy="4495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Rodina bude migrovat pokud čistý přínos z migrace pro celou rodinu bude kladný.</a:t>
            </a:r>
            <a:endParaRPr lang="en-US" sz="12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Optimální volba pro člena rodiny nemusí být optimální pro celou rodinu </a:t>
            </a:r>
            <a:r>
              <a:rPr lang="en-US" dirty="0" smtClean="0"/>
              <a:t>(a vice versa).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sz="2000" b="1" dirty="0" smtClean="0"/>
              <a:t>Tied stayer</a:t>
            </a:r>
            <a:r>
              <a:rPr lang="en-US" sz="2000" dirty="0" smtClean="0"/>
              <a:t>: </a:t>
            </a:r>
            <a:r>
              <a:rPr lang="cs-CZ" sz="2000" dirty="0" smtClean="0"/>
              <a:t>někdo, kdo obětuje svůj potenciálně lepší příjem jinde, protože jeho partner je na tom výrazně lépe ve stávající situaci 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sz="2000" b="1" dirty="0" smtClean="0"/>
              <a:t>Tied mover</a:t>
            </a:r>
            <a:r>
              <a:rPr lang="en-US" sz="2000" dirty="0" smtClean="0"/>
              <a:t>: </a:t>
            </a:r>
            <a:r>
              <a:rPr lang="cs-CZ" sz="2000" dirty="0" smtClean="0"/>
              <a:t>někdo, kdo se s partner stěhuje, kvůli jeho vyššímu příjmu jinde, i když by sám měl lepší podmínky v současné situaci</a:t>
            </a:r>
            <a:endParaRPr lang="en-US" sz="2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400" dirty="0" smtClean="0"/>
              <a:t>Co se dnes dozvíte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648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Co ovlivňuje migraci</a:t>
            </a:r>
          </a:p>
          <a:p>
            <a:pPr>
              <a:spcBef>
                <a:spcPts val="1200"/>
              </a:spcBef>
            </a:pPr>
            <a:r>
              <a:rPr lang="cs-CZ" dirty="0"/>
              <a:t>Migrace </a:t>
            </a:r>
            <a:r>
              <a:rPr lang="cs-CZ" dirty="0" smtClean="0"/>
              <a:t>rodiny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Jak se liší migranti od těch, kteří se rozhodli zůstat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Jakých výsledků migranti dosahují</a:t>
            </a:r>
          </a:p>
          <a:p>
            <a:pPr>
              <a:spcBef>
                <a:spcPts val="1200"/>
              </a:spcBef>
            </a:pPr>
            <a:r>
              <a:rPr lang="cs-CZ" dirty="0" err="1" smtClean="0"/>
              <a:t>Royův</a:t>
            </a:r>
            <a:r>
              <a:rPr lang="cs-CZ" dirty="0" smtClean="0"/>
              <a:t> model migrace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Stylizovaná fakta o fluktuaci pracovníků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Vztah mezi fluktuací pracovníků a specifickým školením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Fluktuace pracovníků a věkově-výdělkový profil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9333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38200"/>
            <a:ext cx="8229600" cy="57943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400" dirty="0">
                <a:cs typeface="Times New Roman" pitchFamily="18" charset="0"/>
              </a:rPr>
              <a:t>Tied Movers </a:t>
            </a:r>
            <a:r>
              <a:rPr lang="en-US" sz="4400" dirty="0" smtClean="0">
                <a:cs typeface="Times New Roman" pitchFamily="18" charset="0"/>
              </a:rPr>
              <a:t>a </a:t>
            </a:r>
            <a:r>
              <a:rPr lang="en-US" sz="4400" dirty="0">
                <a:cs typeface="Times New Roman" pitchFamily="18" charset="0"/>
              </a:rPr>
              <a:t>Tied Stayers</a:t>
            </a:r>
            <a:endParaRPr lang="en-US" sz="4400" dirty="0"/>
          </a:p>
        </p:txBody>
      </p:sp>
      <p:grpSp>
        <p:nvGrpSpPr>
          <p:cNvPr id="37890" name="Group 4"/>
          <p:cNvGrpSpPr>
            <a:grpSpLocks/>
          </p:cNvGrpSpPr>
          <p:nvPr/>
        </p:nvGrpSpPr>
        <p:grpSpPr bwMode="auto">
          <a:xfrm>
            <a:off x="111760" y="1600162"/>
            <a:ext cx="4921250" cy="4495838"/>
            <a:chOff x="2520" y="1660"/>
            <a:chExt cx="7750" cy="8376"/>
          </a:xfrm>
        </p:grpSpPr>
        <p:sp>
          <p:nvSpPr>
            <p:cNvPr id="37894" name="Line 5"/>
            <p:cNvSpPr>
              <a:spLocks noChangeShapeType="1"/>
            </p:cNvSpPr>
            <p:nvPr/>
          </p:nvSpPr>
          <p:spPr bwMode="auto">
            <a:xfrm>
              <a:off x="5558" y="2636"/>
              <a:ext cx="1" cy="73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5" name="Line 6"/>
            <p:cNvSpPr>
              <a:spLocks noChangeShapeType="1"/>
            </p:cNvSpPr>
            <p:nvPr/>
          </p:nvSpPr>
          <p:spPr bwMode="auto">
            <a:xfrm>
              <a:off x="2520" y="6444"/>
              <a:ext cx="659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6" name="Line 7"/>
            <p:cNvSpPr>
              <a:spLocks noChangeShapeType="1"/>
            </p:cNvSpPr>
            <p:nvPr/>
          </p:nvSpPr>
          <p:spPr bwMode="auto">
            <a:xfrm>
              <a:off x="2973" y="3350"/>
              <a:ext cx="5176" cy="6189"/>
            </a:xfrm>
            <a:prstGeom prst="line">
              <a:avLst/>
            </a:prstGeom>
            <a:noFill/>
            <a:ln w="15875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7" name="Line 8"/>
            <p:cNvSpPr>
              <a:spLocks noChangeShapeType="1"/>
            </p:cNvSpPr>
            <p:nvPr/>
          </p:nvSpPr>
          <p:spPr bwMode="auto">
            <a:xfrm flipH="1">
              <a:off x="5460" y="4064"/>
              <a:ext cx="9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8" name="Line 9"/>
            <p:cNvSpPr>
              <a:spLocks noChangeShapeType="1"/>
            </p:cNvSpPr>
            <p:nvPr/>
          </p:nvSpPr>
          <p:spPr bwMode="auto">
            <a:xfrm>
              <a:off x="3598" y="6346"/>
              <a:ext cx="1" cy="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Line 10"/>
            <p:cNvSpPr>
              <a:spLocks noChangeShapeType="1"/>
            </p:cNvSpPr>
            <p:nvPr/>
          </p:nvSpPr>
          <p:spPr bwMode="auto">
            <a:xfrm>
              <a:off x="7602" y="6360"/>
              <a:ext cx="1" cy="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Rectangle 11"/>
            <p:cNvSpPr>
              <a:spLocks noChangeArrowheads="1"/>
            </p:cNvSpPr>
            <p:nvPr/>
          </p:nvSpPr>
          <p:spPr bwMode="auto">
            <a:xfrm>
              <a:off x="7616" y="8389"/>
              <a:ext cx="399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b="0" i="1" dirty="0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37901" name="Rectangle 12"/>
            <p:cNvSpPr>
              <a:spLocks noChangeArrowheads="1"/>
            </p:cNvSpPr>
            <p:nvPr/>
          </p:nvSpPr>
          <p:spPr bwMode="auto">
            <a:xfrm>
              <a:off x="7224" y="4427"/>
              <a:ext cx="379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b="0" i="1">
                  <a:solidFill>
                    <a:schemeClr val="bg1"/>
                  </a:solidFill>
                </a:rPr>
                <a:t>C</a:t>
              </a:r>
              <a:endParaRPr lang="en-US" sz="1600" b="0">
                <a:solidFill>
                  <a:schemeClr val="bg1"/>
                </a:solidFill>
              </a:endParaRPr>
            </a:p>
          </p:txBody>
        </p:sp>
        <p:sp>
          <p:nvSpPr>
            <p:cNvPr id="37902" name="Rectangle 13"/>
            <p:cNvSpPr>
              <a:spLocks noChangeArrowheads="1"/>
            </p:cNvSpPr>
            <p:nvPr/>
          </p:nvSpPr>
          <p:spPr bwMode="auto">
            <a:xfrm>
              <a:off x="7826" y="7535"/>
              <a:ext cx="379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b="0" i="1">
                  <a:solidFill>
                    <a:schemeClr val="bg1"/>
                  </a:solidFill>
                </a:rPr>
                <a:t>D</a:t>
              </a:r>
              <a:endParaRPr lang="en-US" sz="1600" b="0">
                <a:solidFill>
                  <a:schemeClr val="bg1"/>
                </a:solidFill>
              </a:endParaRPr>
            </a:p>
          </p:txBody>
        </p:sp>
        <p:sp>
          <p:nvSpPr>
            <p:cNvPr id="37903" name="Rectangle 14"/>
            <p:cNvSpPr>
              <a:spLocks noChangeArrowheads="1"/>
            </p:cNvSpPr>
            <p:nvPr/>
          </p:nvSpPr>
          <p:spPr bwMode="auto">
            <a:xfrm>
              <a:off x="4424" y="3629"/>
              <a:ext cx="379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b="0" i="1">
                  <a:solidFill>
                    <a:schemeClr val="bg1"/>
                  </a:solidFill>
                </a:rPr>
                <a:t>B</a:t>
              </a:r>
              <a:endParaRPr lang="en-US" sz="1600" b="0">
                <a:solidFill>
                  <a:schemeClr val="bg1"/>
                </a:solidFill>
              </a:endParaRPr>
            </a:p>
          </p:txBody>
        </p:sp>
        <p:sp>
          <p:nvSpPr>
            <p:cNvPr id="37904" name="Rectangle 15"/>
            <p:cNvSpPr>
              <a:spLocks noChangeArrowheads="1"/>
            </p:cNvSpPr>
            <p:nvPr/>
          </p:nvSpPr>
          <p:spPr bwMode="auto">
            <a:xfrm>
              <a:off x="2982" y="5043"/>
              <a:ext cx="379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b="0" i="1">
                  <a:solidFill>
                    <a:schemeClr val="bg1"/>
                  </a:solidFill>
                </a:rPr>
                <a:t>A</a:t>
              </a:r>
              <a:endParaRPr lang="en-US" sz="1600" b="0">
                <a:solidFill>
                  <a:schemeClr val="bg1"/>
                </a:solidFill>
              </a:endParaRPr>
            </a:p>
          </p:txBody>
        </p:sp>
        <p:sp>
          <p:nvSpPr>
            <p:cNvPr id="37905" name="Rectangle 16"/>
            <p:cNvSpPr>
              <a:spLocks noChangeArrowheads="1"/>
            </p:cNvSpPr>
            <p:nvPr/>
          </p:nvSpPr>
          <p:spPr bwMode="auto">
            <a:xfrm>
              <a:off x="3304" y="8025"/>
              <a:ext cx="379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b="0" i="1">
                  <a:solidFill>
                    <a:schemeClr val="bg1"/>
                  </a:solidFill>
                </a:rPr>
                <a:t>F</a:t>
              </a:r>
              <a:endParaRPr lang="en-US" sz="1600" b="0">
                <a:solidFill>
                  <a:schemeClr val="bg1"/>
                </a:solidFill>
              </a:endParaRPr>
            </a:p>
          </p:txBody>
        </p:sp>
        <p:sp>
          <p:nvSpPr>
            <p:cNvPr id="37906" name="Rectangle 17"/>
            <p:cNvSpPr>
              <a:spLocks noChangeArrowheads="1"/>
            </p:cNvSpPr>
            <p:nvPr/>
          </p:nvSpPr>
          <p:spPr bwMode="auto">
            <a:xfrm>
              <a:off x="6356" y="8824"/>
              <a:ext cx="379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b="0" i="1">
                  <a:solidFill>
                    <a:schemeClr val="bg1"/>
                  </a:solidFill>
                </a:rPr>
                <a:t>E</a:t>
              </a:r>
              <a:endParaRPr lang="en-US" sz="1600" b="0">
                <a:solidFill>
                  <a:schemeClr val="bg1"/>
                </a:solidFill>
              </a:endParaRPr>
            </a:p>
          </p:txBody>
        </p:sp>
        <p:sp>
          <p:nvSpPr>
            <p:cNvPr id="37907" name="Rectangle 18"/>
            <p:cNvSpPr>
              <a:spLocks noChangeArrowheads="1"/>
            </p:cNvSpPr>
            <p:nvPr/>
          </p:nvSpPr>
          <p:spPr bwMode="auto">
            <a:xfrm>
              <a:off x="5600" y="3923"/>
              <a:ext cx="883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10,000</a:t>
              </a:r>
            </a:p>
          </p:txBody>
        </p:sp>
        <p:sp>
          <p:nvSpPr>
            <p:cNvPr id="37908" name="Rectangle 19"/>
            <p:cNvSpPr>
              <a:spLocks noChangeArrowheads="1"/>
            </p:cNvSpPr>
            <p:nvPr/>
          </p:nvSpPr>
          <p:spPr bwMode="auto">
            <a:xfrm>
              <a:off x="7210" y="6457"/>
              <a:ext cx="883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10,000</a:t>
              </a:r>
            </a:p>
          </p:txBody>
        </p:sp>
        <p:sp>
          <p:nvSpPr>
            <p:cNvPr id="37909" name="Rectangle 20"/>
            <p:cNvSpPr>
              <a:spLocks noChangeArrowheads="1"/>
            </p:cNvSpPr>
            <p:nvPr/>
          </p:nvSpPr>
          <p:spPr bwMode="auto">
            <a:xfrm>
              <a:off x="3192" y="6443"/>
              <a:ext cx="883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-10,000</a:t>
              </a:r>
            </a:p>
          </p:txBody>
        </p:sp>
        <p:sp>
          <p:nvSpPr>
            <p:cNvPr id="37910" name="Rectangle 21"/>
            <p:cNvSpPr>
              <a:spLocks noChangeArrowheads="1"/>
            </p:cNvSpPr>
            <p:nvPr/>
          </p:nvSpPr>
          <p:spPr bwMode="auto">
            <a:xfrm>
              <a:off x="4662" y="8627"/>
              <a:ext cx="883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-10,000</a:t>
              </a:r>
            </a:p>
          </p:txBody>
        </p:sp>
        <p:sp>
          <p:nvSpPr>
            <p:cNvPr id="37911" name="Rectangle 22"/>
            <p:cNvSpPr>
              <a:spLocks noChangeArrowheads="1"/>
            </p:cNvSpPr>
            <p:nvPr/>
          </p:nvSpPr>
          <p:spPr bwMode="auto">
            <a:xfrm>
              <a:off x="3313" y="4078"/>
              <a:ext cx="298" cy="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b="0" i="1" dirty="0">
                  <a:solidFill>
                    <a:schemeClr val="bg1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37912" name="Rectangle 23"/>
            <p:cNvSpPr>
              <a:spLocks noChangeArrowheads="1"/>
            </p:cNvSpPr>
            <p:nvPr/>
          </p:nvSpPr>
          <p:spPr bwMode="auto">
            <a:xfrm>
              <a:off x="4613" y="1660"/>
              <a:ext cx="2411" cy="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b="0" dirty="0" smtClean="0">
                  <a:solidFill>
                    <a:schemeClr val="bg1"/>
                  </a:solidFill>
                  <a:latin typeface="Times New Roman" pitchFamily="18" charset="0"/>
                </a:rPr>
                <a:t>Přínos migrace pro manžela</a:t>
              </a:r>
              <a:r>
                <a:rPr lang="en-US" sz="1400" b="0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1400" b="0" dirty="0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n-US" sz="1400" b="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sz="1400" b="0" i="1" dirty="0">
                  <a:solidFill>
                    <a:schemeClr val="bg1"/>
                  </a:solidFill>
                  <a:latin typeface="Times New Roman" pitchFamily="18" charset="0"/>
                </a:rPr>
                <a:t>PV</a:t>
              </a:r>
              <a:r>
                <a:rPr lang="en-US" sz="1400" b="0" i="1" baseline="-25000" dirty="0">
                  <a:solidFill>
                    <a:schemeClr val="bg1"/>
                  </a:solidFill>
                  <a:latin typeface="Times New Roman" pitchFamily="18" charset="0"/>
                </a:rPr>
                <a:t>H</a:t>
              </a:r>
              <a:r>
                <a:rPr lang="en-US" sz="1400" b="0" dirty="0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37913" name="Rectangle 24"/>
            <p:cNvSpPr>
              <a:spLocks noChangeArrowheads="1"/>
            </p:cNvSpPr>
            <p:nvPr/>
          </p:nvSpPr>
          <p:spPr bwMode="auto">
            <a:xfrm>
              <a:off x="7960" y="6646"/>
              <a:ext cx="2310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b="0" dirty="0" smtClean="0">
                  <a:solidFill>
                    <a:schemeClr val="bg1"/>
                  </a:solidFill>
                  <a:latin typeface="Times New Roman" pitchFamily="18" charset="0"/>
                </a:rPr>
                <a:t>P</a:t>
              </a:r>
              <a:r>
                <a:rPr lang="cs-CZ" sz="1400" b="0" dirty="0" err="1" smtClean="0">
                  <a:solidFill>
                    <a:schemeClr val="bg1"/>
                  </a:solidFill>
                  <a:latin typeface="Times New Roman" pitchFamily="18" charset="0"/>
                </a:rPr>
                <a:t>řínos</a:t>
              </a:r>
              <a:r>
                <a:rPr lang="cs-CZ" sz="1400" b="0" dirty="0" smtClean="0">
                  <a:solidFill>
                    <a:schemeClr val="bg1"/>
                  </a:solidFill>
                  <a:latin typeface="Times New Roman" pitchFamily="18" charset="0"/>
                </a:rPr>
                <a:t> migrace pro manželku</a:t>
              </a:r>
              <a:r>
                <a:rPr lang="en-US" sz="1400" b="0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1400" b="0" dirty="0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n-US" sz="1400" b="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sz="1400" b="0" i="1" dirty="0">
                  <a:solidFill>
                    <a:schemeClr val="bg1"/>
                  </a:solidFill>
                  <a:latin typeface="Times New Roman" pitchFamily="18" charset="0"/>
                </a:rPr>
                <a:t>PV</a:t>
              </a:r>
              <a:r>
                <a:rPr lang="en-US" sz="1400" b="0" i="1" baseline="-25000" dirty="0">
                  <a:solidFill>
                    <a:schemeClr val="bg1"/>
                  </a:solidFill>
                  <a:latin typeface="Times New Roman" pitchFamily="18" charset="0"/>
                </a:rPr>
                <a:t>W</a:t>
              </a:r>
              <a:r>
                <a:rPr lang="en-US" sz="1400" b="0" dirty="0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37914" name="Rectangle 25"/>
            <p:cNvSpPr>
              <a:spLocks noChangeArrowheads="1"/>
            </p:cNvSpPr>
            <p:nvPr/>
          </p:nvSpPr>
          <p:spPr bwMode="auto">
            <a:xfrm>
              <a:off x="7602" y="9608"/>
              <a:ext cx="2182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b="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sz="1400" b="0" i="1" dirty="0">
                  <a:solidFill>
                    <a:schemeClr val="bg1"/>
                  </a:solidFill>
                  <a:latin typeface="Times New Roman" pitchFamily="18" charset="0"/>
                </a:rPr>
                <a:t>PV</a:t>
              </a:r>
              <a:r>
                <a:rPr lang="en-US" sz="1400" b="0" i="1" baseline="-25000" dirty="0">
                  <a:solidFill>
                    <a:schemeClr val="bg1"/>
                  </a:solidFill>
                  <a:latin typeface="Times New Roman" pitchFamily="18" charset="0"/>
                </a:rPr>
                <a:t>H</a:t>
              </a:r>
              <a:r>
                <a:rPr lang="en-US" sz="1400" b="0" dirty="0">
                  <a:solidFill>
                    <a:schemeClr val="bg1"/>
                  </a:solidFill>
                  <a:latin typeface="Times New Roman" pitchFamily="18" charset="0"/>
                </a:rPr>
                <a:t> + </a:t>
              </a:r>
              <a:r>
                <a:rPr lang="en-US" sz="1400" b="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sz="1400" b="0" i="1" dirty="0">
                  <a:solidFill>
                    <a:schemeClr val="bg1"/>
                  </a:solidFill>
                  <a:latin typeface="Times New Roman" pitchFamily="18" charset="0"/>
                </a:rPr>
                <a:t>PV</a:t>
              </a:r>
              <a:r>
                <a:rPr lang="en-US" sz="1400" b="0" i="1" baseline="-25000" dirty="0">
                  <a:solidFill>
                    <a:schemeClr val="bg1"/>
                  </a:solidFill>
                  <a:latin typeface="Times New Roman" pitchFamily="18" charset="0"/>
                </a:rPr>
                <a:t>W</a:t>
              </a:r>
              <a:r>
                <a:rPr lang="en-US" sz="1400" b="0" dirty="0">
                  <a:solidFill>
                    <a:schemeClr val="bg1"/>
                  </a:solidFill>
                  <a:latin typeface="Times New Roman" pitchFamily="18" charset="0"/>
                </a:rPr>
                <a:t> = 0</a:t>
              </a:r>
            </a:p>
          </p:txBody>
        </p:sp>
        <p:sp>
          <p:nvSpPr>
            <p:cNvPr id="37915" name="Oval 26"/>
            <p:cNvSpPr>
              <a:spLocks noChangeArrowheads="1"/>
            </p:cNvSpPr>
            <p:nvPr/>
          </p:nvSpPr>
          <p:spPr bwMode="auto">
            <a:xfrm>
              <a:off x="7438" y="8699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0">
                <a:solidFill>
                  <a:schemeClr val="bg1"/>
                </a:solidFill>
              </a:endParaRPr>
            </a:p>
          </p:txBody>
        </p:sp>
        <p:sp>
          <p:nvSpPr>
            <p:cNvPr id="37916" name="Oval 27"/>
            <p:cNvSpPr>
              <a:spLocks noChangeArrowheads="1"/>
            </p:cNvSpPr>
            <p:nvPr/>
          </p:nvSpPr>
          <p:spPr bwMode="auto">
            <a:xfrm>
              <a:off x="3506" y="3992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0">
                <a:solidFill>
                  <a:schemeClr val="bg1"/>
                </a:solidFill>
              </a:endParaRPr>
            </a:p>
          </p:txBody>
        </p:sp>
        <p:sp>
          <p:nvSpPr>
            <p:cNvPr id="37917" name="Oval 28"/>
            <p:cNvSpPr>
              <a:spLocks noChangeArrowheads="1"/>
            </p:cNvSpPr>
            <p:nvPr/>
          </p:nvSpPr>
          <p:spPr bwMode="auto">
            <a:xfrm>
              <a:off x="5519" y="6392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0">
                <a:solidFill>
                  <a:schemeClr val="bg1"/>
                </a:solidFill>
              </a:endParaRPr>
            </a:p>
          </p:txBody>
        </p:sp>
      </p:grpSp>
      <p:sp>
        <p:nvSpPr>
          <p:cNvPr id="37891" name="Rectangle 29"/>
          <p:cNvSpPr>
            <a:spLocks noChangeArrowheads="1"/>
          </p:cNvSpPr>
          <p:nvPr/>
        </p:nvSpPr>
        <p:spPr bwMode="auto">
          <a:xfrm>
            <a:off x="5033010" y="1591239"/>
            <a:ext cx="4110989" cy="493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00">
              <a:spcBef>
                <a:spcPts val="800"/>
              </a:spcBef>
            </a:pPr>
            <a:r>
              <a:rPr lang="cs-CZ" b="0" dirty="0" smtClean="0">
                <a:solidFill>
                  <a:srgbClr val="275093"/>
                </a:solidFill>
                <a:cs typeface="Times New Roman" pitchFamily="18" charset="0"/>
              </a:rPr>
              <a:t>Pokud by manžel byl svobodný, migroval by v případě, že </a:t>
            </a:r>
            <a:r>
              <a:rPr lang="el-GR" b="0" dirty="0" smtClean="0">
                <a:solidFill>
                  <a:srgbClr val="275093"/>
                </a:solidFill>
                <a:cs typeface="Arial" charset="0"/>
              </a:rPr>
              <a:t>Δ</a:t>
            </a:r>
            <a:r>
              <a:rPr lang="en-US" b="0" i="1" dirty="0">
                <a:solidFill>
                  <a:srgbClr val="275093"/>
                </a:solidFill>
                <a:cs typeface="Times New Roman" pitchFamily="18" charset="0"/>
              </a:rPr>
              <a:t>PV</a:t>
            </a:r>
            <a:r>
              <a:rPr lang="en-US" b="0" i="1" baseline="-25000" dirty="0">
                <a:solidFill>
                  <a:srgbClr val="275093"/>
                </a:solidFill>
                <a:cs typeface="Times New Roman" pitchFamily="18" charset="0"/>
              </a:rPr>
              <a:t>H</a:t>
            </a:r>
            <a:r>
              <a:rPr lang="en-US" b="0" dirty="0">
                <a:solidFill>
                  <a:srgbClr val="275093"/>
                </a:solidFill>
                <a:cs typeface="Times New Roman" pitchFamily="18" charset="0"/>
              </a:rPr>
              <a:t> &gt; 0 (</a:t>
            </a:r>
            <a:r>
              <a:rPr lang="en-US" b="0" i="1" dirty="0">
                <a:solidFill>
                  <a:srgbClr val="275093"/>
                </a:solidFill>
                <a:cs typeface="Times New Roman" pitchFamily="18" charset="0"/>
              </a:rPr>
              <a:t>A</a:t>
            </a:r>
            <a:r>
              <a:rPr lang="en-US" b="0" dirty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en-US" b="0" i="1" dirty="0" smtClean="0">
                <a:solidFill>
                  <a:srgbClr val="275093"/>
                </a:solidFill>
                <a:cs typeface="Times New Roman" pitchFamily="18" charset="0"/>
              </a:rPr>
              <a:t>B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 a </a:t>
            </a:r>
            <a:r>
              <a:rPr lang="en-US" b="0" i="1" dirty="0">
                <a:solidFill>
                  <a:srgbClr val="275093"/>
                </a:solidFill>
                <a:cs typeface="Times New Roman" pitchFamily="18" charset="0"/>
              </a:rPr>
              <a:t>C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).</a:t>
            </a:r>
            <a:endParaRPr lang="cs-CZ" b="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 marL="36000">
              <a:spcBef>
                <a:spcPts val="800"/>
              </a:spcBef>
            </a:pPr>
            <a:r>
              <a:rPr lang="cs-CZ" b="0" dirty="0" smtClean="0">
                <a:solidFill>
                  <a:srgbClr val="275093"/>
                </a:solidFill>
                <a:cs typeface="Times New Roman" pitchFamily="18" charset="0"/>
              </a:rPr>
              <a:t>Pokud </a:t>
            </a:r>
            <a:r>
              <a:rPr lang="cs-CZ" b="0" dirty="0">
                <a:solidFill>
                  <a:srgbClr val="275093"/>
                </a:solidFill>
                <a:cs typeface="Times New Roman" pitchFamily="18" charset="0"/>
              </a:rPr>
              <a:t>by </a:t>
            </a:r>
            <a:r>
              <a:rPr lang="cs-CZ" b="0" dirty="0" smtClean="0">
                <a:solidFill>
                  <a:srgbClr val="275093"/>
                </a:solidFill>
                <a:cs typeface="Times New Roman" pitchFamily="18" charset="0"/>
              </a:rPr>
              <a:t>manželka byla svobodná, migrovala </a:t>
            </a:r>
            <a:r>
              <a:rPr lang="cs-CZ" b="0" dirty="0">
                <a:solidFill>
                  <a:srgbClr val="275093"/>
                </a:solidFill>
                <a:cs typeface="Times New Roman" pitchFamily="18" charset="0"/>
              </a:rPr>
              <a:t>by v případě, že </a:t>
            </a:r>
            <a:r>
              <a:rPr lang="el-GR" b="0" dirty="0" smtClean="0">
                <a:solidFill>
                  <a:srgbClr val="275093"/>
                </a:solidFill>
              </a:rPr>
              <a:t>Δ</a:t>
            </a:r>
            <a:r>
              <a:rPr lang="en-US" b="0" i="1" dirty="0">
                <a:solidFill>
                  <a:srgbClr val="275093"/>
                </a:solidFill>
                <a:cs typeface="Times New Roman" pitchFamily="18" charset="0"/>
              </a:rPr>
              <a:t>PV</a:t>
            </a:r>
            <a:r>
              <a:rPr lang="en-US" b="0" i="1" baseline="-25000" dirty="0">
                <a:solidFill>
                  <a:srgbClr val="275093"/>
                </a:solidFill>
                <a:cs typeface="Times New Roman" pitchFamily="18" charset="0"/>
              </a:rPr>
              <a:t>W</a:t>
            </a:r>
            <a:r>
              <a:rPr lang="en-US" b="0" dirty="0">
                <a:solidFill>
                  <a:srgbClr val="275093"/>
                </a:solidFill>
                <a:cs typeface="Times New Roman" pitchFamily="18" charset="0"/>
              </a:rPr>
              <a:t> &gt; 0 (</a:t>
            </a:r>
            <a:r>
              <a:rPr lang="en-US" b="0" i="1" dirty="0">
                <a:solidFill>
                  <a:srgbClr val="275093"/>
                </a:solidFill>
                <a:cs typeface="Times New Roman" pitchFamily="18" charset="0"/>
              </a:rPr>
              <a:t>C</a:t>
            </a:r>
            <a:r>
              <a:rPr lang="en-US" b="0" dirty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en-US" b="0" i="1" dirty="0" smtClean="0">
                <a:solidFill>
                  <a:srgbClr val="275093"/>
                </a:solidFill>
                <a:cs typeface="Times New Roman" pitchFamily="18" charset="0"/>
              </a:rPr>
              <a:t>D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 a </a:t>
            </a:r>
            <a:r>
              <a:rPr lang="en-US" b="0" i="1" dirty="0">
                <a:solidFill>
                  <a:srgbClr val="275093"/>
                </a:solidFill>
                <a:cs typeface="Times New Roman" pitchFamily="18" charset="0"/>
              </a:rPr>
              <a:t>E</a:t>
            </a:r>
            <a:r>
              <a:rPr lang="en-US" b="0" dirty="0">
                <a:solidFill>
                  <a:srgbClr val="275093"/>
                </a:solidFill>
                <a:cs typeface="Times New Roman" pitchFamily="18" charset="0"/>
              </a:rPr>
              <a:t>). </a:t>
            </a:r>
            <a:endParaRPr lang="cs-CZ" b="0" dirty="0">
              <a:solidFill>
                <a:srgbClr val="275093"/>
              </a:solidFill>
              <a:cs typeface="Times New Roman" pitchFamily="18" charset="0"/>
            </a:endParaRPr>
          </a:p>
          <a:p>
            <a:pPr marL="36000">
              <a:spcBef>
                <a:spcPts val="800"/>
              </a:spcBef>
            </a:pPr>
            <a:r>
              <a:rPr lang="cs-CZ" b="0" dirty="0" smtClean="0">
                <a:solidFill>
                  <a:srgbClr val="275093"/>
                </a:solidFill>
                <a:cs typeface="Times New Roman" pitchFamily="18" charset="0"/>
              </a:rPr>
              <a:t>Rodina migruje pokud součet přínosů migrace je kladný 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(</a:t>
            </a:r>
            <a:r>
              <a:rPr lang="en-US" b="0" i="1" dirty="0">
                <a:solidFill>
                  <a:srgbClr val="275093"/>
                </a:solidFill>
                <a:cs typeface="Times New Roman" pitchFamily="18" charset="0"/>
              </a:rPr>
              <a:t>B</a:t>
            </a:r>
            <a:r>
              <a:rPr lang="en-US" b="0" dirty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en-US" b="0" i="1" dirty="0" smtClean="0">
                <a:solidFill>
                  <a:srgbClr val="275093"/>
                </a:solidFill>
                <a:cs typeface="Times New Roman" pitchFamily="18" charset="0"/>
              </a:rPr>
              <a:t>C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 a </a:t>
            </a:r>
            <a:r>
              <a:rPr lang="en-US" b="0" i="1" dirty="0">
                <a:solidFill>
                  <a:srgbClr val="275093"/>
                </a:solidFill>
                <a:cs typeface="Times New Roman" pitchFamily="18" charset="0"/>
              </a:rPr>
              <a:t>D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).</a:t>
            </a:r>
            <a:endParaRPr lang="cs-CZ" b="0" dirty="0">
              <a:solidFill>
                <a:srgbClr val="275093"/>
              </a:solidFill>
              <a:cs typeface="Times New Roman" pitchFamily="18" charset="0"/>
            </a:endParaRPr>
          </a:p>
          <a:p>
            <a:pPr marL="36000">
              <a:spcBef>
                <a:spcPts val="800"/>
              </a:spcBef>
            </a:pPr>
            <a:r>
              <a:rPr lang="cs-CZ" b="0" dirty="0" smtClean="0">
                <a:solidFill>
                  <a:srgbClr val="275093"/>
                </a:solidFill>
                <a:cs typeface="Times New Roman" pitchFamily="18" charset="0"/>
              </a:rPr>
              <a:t>V bodě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b="0" i="1" dirty="0">
                <a:solidFill>
                  <a:srgbClr val="275093"/>
                </a:solidFill>
                <a:cs typeface="Times New Roman" pitchFamily="18" charset="0"/>
              </a:rPr>
              <a:t>D</a:t>
            </a:r>
            <a:r>
              <a:rPr lang="en-US" b="0" dirty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cs-CZ" b="0" dirty="0" smtClean="0">
                <a:solidFill>
                  <a:srgbClr val="275093"/>
                </a:solidFill>
                <a:cs typeface="Times New Roman" pitchFamily="18" charset="0"/>
              </a:rPr>
              <a:t>manžel by se nestěhoval, pokud by byl svobodný, ale jako součást rodiny se stěhuje, což z něj dělá 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tied mover</a:t>
            </a:r>
            <a:r>
              <a:rPr lang="cs-CZ" dirty="0">
                <a:solidFill>
                  <a:srgbClr val="275093"/>
                </a:solidFill>
                <a:cs typeface="Times New Roman" pitchFamily="18" charset="0"/>
              </a:rPr>
              <a:t>a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endParaRPr lang="cs-CZ" b="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 marL="36000">
              <a:spcBef>
                <a:spcPts val="800"/>
              </a:spcBef>
            </a:pPr>
            <a:r>
              <a:rPr lang="cs-CZ" b="0" dirty="0" smtClean="0">
                <a:solidFill>
                  <a:srgbClr val="275093"/>
                </a:solidFill>
                <a:cs typeface="Times New Roman" pitchFamily="18" charset="0"/>
              </a:rPr>
              <a:t>V bodě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b="0" i="1" dirty="0">
                <a:solidFill>
                  <a:srgbClr val="275093"/>
                </a:solidFill>
                <a:cs typeface="Times New Roman" pitchFamily="18" charset="0"/>
              </a:rPr>
              <a:t>E</a:t>
            </a:r>
            <a:r>
              <a:rPr lang="en-US" b="0" dirty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cs-CZ" b="0" dirty="0" smtClean="0">
                <a:solidFill>
                  <a:srgbClr val="275093"/>
                </a:solidFill>
                <a:cs typeface="Times New Roman" pitchFamily="18" charset="0"/>
              </a:rPr>
              <a:t>manželka by se stěhovala, pokud by byla svobodná, ale jako součást rodiny zůstává, což z ní dělá 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tied stayer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a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endParaRPr lang="en-US" b="0" dirty="0">
              <a:solidFill>
                <a:srgbClr val="275093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90600"/>
          </a:xfrm>
        </p:spPr>
        <p:txBody>
          <a:bodyPr/>
          <a:lstStyle/>
          <a:p>
            <a:r>
              <a:rPr lang="cs-CZ" dirty="0" smtClean="0"/>
              <a:t>Rodinná migrace - empirie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" y="1905000"/>
            <a:ext cx="8991600" cy="45720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Teorie predikuje, že </a:t>
            </a:r>
            <a:r>
              <a:rPr lang="cs-CZ" dirty="0" err="1" smtClean="0"/>
              <a:t>tied</a:t>
            </a:r>
            <a:r>
              <a:rPr lang="cs-CZ" dirty="0" smtClean="0"/>
              <a:t> </a:t>
            </a:r>
            <a:r>
              <a:rPr lang="cs-CZ" dirty="0" err="1" smtClean="0"/>
              <a:t>movers</a:t>
            </a:r>
            <a:r>
              <a:rPr lang="cs-CZ" dirty="0" smtClean="0"/>
              <a:t> by měli mít po přestěhování nižší plat.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/>
              <a:t>Sandell</a:t>
            </a:r>
            <a:r>
              <a:rPr lang="cs-CZ" dirty="0" smtClean="0"/>
              <a:t> (1977), </a:t>
            </a:r>
            <a:r>
              <a:rPr lang="cs-CZ" dirty="0" err="1" smtClean="0"/>
              <a:t>Boyle</a:t>
            </a:r>
            <a:r>
              <a:rPr lang="cs-CZ" dirty="0" smtClean="0"/>
              <a:t> a kol. (2001), </a:t>
            </a:r>
            <a:r>
              <a:rPr lang="cs-CZ" dirty="0" err="1" smtClean="0"/>
              <a:t>Nivalainen</a:t>
            </a:r>
            <a:r>
              <a:rPr lang="cs-CZ" dirty="0" smtClean="0"/>
              <a:t> (2004)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V případech, kdy se stěhuje celá rodina, tak výdělky žen po přestěhování jsou často nižší než jejich výdělky před stěhováním.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Vdané ženy jsou tedy asi často </a:t>
            </a:r>
            <a:r>
              <a:rPr lang="cs-CZ" dirty="0" err="1"/>
              <a:t>tied</a:t>
            </a:r>
            <a:r>
              <a:rPr lang="cs-CZ" dirty="0"/>
              <a:t> </a:t>
            </a:r>
            <a:r>
              <a:rPr lang="cs-CZ" dirty="0" err="1" smtClean="0"/>
              <a:t>movers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8975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90600"/>
          </a:xfrm>
        </p:spPr>
        <p:txBody>
          <a:bodyPr/>
          <a:lstStyle/>
          <a:p>
            <a:r>
              <a:rPr lang="cs-CZ" dirty="0" smtClean="0"/>
              <a:t>Rodinná migrace - empirie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4958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/>
              <a:t>Costa</a:t>
            </a:r>
            <a:r>
              <a:rPr lang="cs-CZ" dirty="0" smtClean="0"/>
              <a:t>, </a:t>
            </a:r>
            <a:r>
              <a:rPr lang="cs-CZ" dirty="0" err="1" smtClean="0"/>
              <a:t>Kahn</a:t>
            </a:r>
            <a:r>
              <a:rPr lang="cs-CZ" dirty="0" smtClean="0"/>
              <a:t> (QJE, 2000), </a:t>
            </a:r>
            <a:r>
              <a:rPr lang="cs-CZ" dirty="0" err="1" smtClean="0"/>
              <a:t>Compton</a:t>
            </a:r>
            <a:r>
              <a:rPr lang="cs-CZ" dirty="0" smtClean="0"/>
              <a:t>, </a:t>
            </a:r>
            <a:r>
              <a:rPr lang="cs-CZ" dirty="0" err="1" smtClean="0"/>
              <a:t>Pollak</a:t>
            </a:r>
            <a:r>
              <a:rPr lang="cs-CZ" dirty="0" smtClean="0"/>
              <a:t> (JLE, 2007)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couples</a:t>
            </a:r>
            <a:r>
              <a:rPr lang="cs-CZ" dirty="0" smtClean="0"/>
              <a:t> – pár, kde jsou oba VŠ vzdělaní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Roste jejich podíl </a:t>
            </a:r>
            <a:r>
              <a:rPr lang="en-US" sz="2000" dirty="0" smtClean="0"/>
              <a:t>v</a:t>
            </a:r>
            <a:r>
              <a:rPr lang="cs-CZ" sz="2000" dirty="0" smtClean="0"/>
              <a:t> populaci</a:t>
            </a:r>
            <a:r>
              <a:rPr lang="en-US" sz="2000" dirty="0" smtClean="0"/>
              <a:t> USA:</a:t>
            </a:r>
            <a:r>
              <a:rPr lang="cs-CZ" sz="2000" dirty="0" smtClean="0"/>
              <a:t> </a:t>
            </a:r>
            <a:r>
              <a:rPr lang="en-US" sz="2000" dirty="0" smtClean="0"/>
              <a:t>1940: </a:t>
            </a:r>
            <a:r>
              <a:rPr lang="cs-CZ" sz="2000" dirty="0" smtClean="0"/>
              <a:t>2 </a:t>
            </a:r>
            <a:r>
              <a:rPr lang="en-US" sz="2000" dirty="0" smtClean="0"/>
              <a:t>%; 1970: 9 %; 1990: 15 %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2000" dirty="0" err="1" smtClean="0"/>
              <a:t>Pravd</a:t>
            </a:r>
            <a:r>
              <a:rPr lang="cs-CZ" sz="2000" dirty="0" err="1" smtClean="0"/>
              <a:t>ěpodobnost</a:t>
            </a:r>
            <a:r>
              <a:rPr lang="cs-CZ" sz="2000" dirty="0" smtClean="0"/>
              <a:t>, že žena z </a:t>
            </a:r>
            <a:r>
              <a:rPr lang="cs-CZ" sz="2000" dirty="0" err="1" smtClean="0"/>
              <a:t>power</a:t>
            </a:r>
            <a:r>
              <a:rPr lang="cs-CZ" sz="2000" dirty="0" smtClean="0"/>
              <a:t> </a:t>
            </a:r>
            <a:r>
              <a:rPr lang="cs-CZ" sz="2000" dirty="0" err="1" smtClean="0"/>
              <a:t>couple</a:t>
            </a:r>
            <a:r>
              <a:rPr lang="cs-CZ" sz="2000" dirty="0" smtClean="0"/>
              <a:t> bude pracovat, roste.            1940: 20.1 </a:t>
            </a:r>
            <a:r>
              <a:rPr lang="en-US" sz="2000" dirty="0" smtClean="0"/>
              <a:t>%, 1990: 73.3 %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Možné p</a:t>
            </a:r>
            <a:r>
              <a:rPr lang="en-US" dirty="0" err="1" smtClean="0"/>
              <a:t>robl</a:t>
            </a:r>
            <a:r>
              <a:rPr lang="cs-CZ" dirty="0" err="1" smtClean="0"/>
              <a:t>émy</a:t>
            </a:r>
            <a:r>
              <a:rPr lang="cs-CZ" dirty="0" smtClean="0"/>
              <a:t>: </a:t>
            </a:r>
            <a:r>
              <a:rPr lang="cs-CZ" dirty="0" err="1" smtClean="0"/>
              <a:t>tied</a:t>
            </a:r>
            <a:r>
              <a:rPr lang="cs-CZ" dirty="0" smtClean="0"/>
              <a:t> </a:t>
            </a:r>
            <a:r>
              <a:rPr lang="cs-CZ" dirty="0" err="1" smtClean="0"/>
              <a:t>movers</a:t>
            </a:r>
            <a:r>
              <a:rPr lang="cs-CZ" dirty="0" smtClean="0"/>
              <a:t>, </a:t>
            </a:r>
            <a:r>
              <a:rPr lang="cs-CZ" dirty="0" err="1" smtClean="0"/>
              <a:t>tied</a:t>
            </a:r>
            <a:r>
              <a:rPr lang="cs-CZ" dirty="0" smtClean="0"/>
              <a:t> </a:t>
            </a:r>
            <a:r>
              <a:rPr lang="cs-CZ" dirty="0" err="1" smtClean="0"/>
              <a:t>stayers</a:t>
            </a:r>
            <a:r>
              <a:rPr lang="cs-CZ" dirty="0" smtClean="0"/>
              <a:t>, život v odloučení</a:t>
            </a:r>
            <a:endParaRPr lang="en-US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Možné řešení: velká města nabízí více pracovních pozic pro VŠ a také jejich větší různorodost.</a:t>
            </a:r>
          </a:p>
        </p:txBody>
      </p:sp>
    </p:spTree>
    <p:extLst>
      <p:ext uri="{BB962C8B-B14F-4D97-AF65-F5344CB8AC3E}">
        <p14:creationId xmlns:p14="http://schemas.microsoft.com/office/powerpoint/2010/main" val="3408394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90600"/>
          </a:xfrm>
        </p:spPr>
        <p:txBody>
          <a:bodyPr/>
          <a:lstStyle/>
          <a:p>
            <a:r>
              <a:rPr lang="cs-CZ" dirty="0" smtClean="0"/>
              <a:t>Rodinná migrace - empirie</a:t>
            </a:r>
            <a:endParaRPr lang="cs-CZ" dirty="0"/>
          </a:p>
        </p:txBody>
      </p:sp>
      <p:pic>
        <p:nvPicPr>
          <p:cNvPr id="20482" name="Picture 2" descr="C:\Martin\Výuka\Ekonomie práce 2018\obrazky a tabulky\Chapter_08_Image_Library\Table_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781300"/>
            <a:ext cx="911542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906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85801"/>
            <a:ext cx="82296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400" dirty="0" err="1" smtClean="0"/>
              <a:t>Imigra</a:t>
            </a:r>
            <a:r>
              <a:rPr lang="cs-CZ" sz="4400" dirty="0" err="1" smtClean="0"/>
              <a:t>ce</a:t>
            </a:r>
            <a:r>
              <a:rPr lang="cs-CZ" sz="4400" dirty="0" smtClean="0"/>
              <a:t> do USA</a:t>
            </a:r>
            <a:endParaRPr lang="en-US" sz="4400" dirty="0"/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9144000" cy="4191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USA byly historicky největším příjemcem imigrantů na světě.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/>
              <a:t>V posledních dekádách nastalo výrazné obnovení imigrace do USA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endParaRPr lang="en-US" sz="10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Výrazně se změnila struktura zemí původu imigrantů 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V 50. letech</a:t>
            </a:r>
            <a:r>
              <a:rPr lang="en-US" sz="2000" dirty="0" smtClean="0"/>
              <a:t>:</a:t>
            </a:r>
            <a:r>
              <a:rPr lang="cs-CZ" sz="2000" dirty="0" smtClean="0"/>
              <a:t> cca</a:t>
            </a:r>
            <a:r>
              <a:rPr lang="en-US" sz="2000" dirty="0" smtClean="0"/>
              <a:t> </a:t>
            </a:r>
            <a:r>
              <a:rPr lang="cs-CZ" sz="2000" dirty="0" smtClean="0"/>
              <a:t>70 </a:t>
            </a:r>
            <a:r>
              <a:rPr lang="en-US" sz="2000" dirty="0" smtClean="0"/>
              <a:t>% </a:t>
            </a:r>
            <a:r>
              <a:rPr lang="en-US" sz="2000" dirty="0" err="1" smtClean="0"/>
              <a:t>Evropa</a:t>
            </a:r>
            <a:r>
              <a:rPr lang="cs-CZ" sz="2000" dirty="0" smtClean="0"/>
              <a:t> </a:t>
            </a:r>
            <a:r>
              <a:rPr lang="en-US" sz="2000" dirty="0" smtClean="0"/>
              <a:t>+</a:t>
            </a:r>
            <a:r>
              <a:rPr lang="cs-CZ" sz="2000" dirty="0" smtClean="0"/>
              <a:t> </a:t>
            </a:r>
            <a:r>
              <a:rPr lang="en-US" sz="2000" dirty="0" err="1" smtClean="0"/>
              <a:t>Kanada</a:t>
            </a:r>
            <a:r>
              <a:rPr lang="cs-CZ" sz="2000" dirty="0"/>
              <a:t>;</a:t>
            </a:r>
            <a:r>
              <a:rPr lang="en-US" sz="2000" dirty="0" smtClean="0"/>
              <a:t> 25 %</a:t>
            </a:r>
            <a:r>
              <a:rPr lang="cs-CZ" sz="2000" dirty="0" smtClean="0"/>
              <a:t> lat. Amerika; </a:t>
            </a:r>
            <a:r>
              <a:rPr lang="en-US" sz="2000" dirty="0" smtClean="0"/>
              <a:t>6</a:t>
            </a:r>
            <a:r>
              <a:rPr lang="cs-CZ" sz="2000" dirty="0" smtClean="0"/>
              <a:t> </a:t>
            </a:r>
            <a:r>
              <a:rPr lang="en-US" sz="2000" dirty="0" smtClean="0"/>
              <a:t>% </a:t>
            </a:r>
            <a:r>
              <a:rPr lang="en-US" sz="2000" dirty="0" err="1" smtClean="0"/>
              <a:t>Asi</a:t>
            </a:r>
            <a:r>
              <a:rPr lang="cs-CZ" sz="2000" dirty="0" smtClean="0"/>
              <a:t>e</a:t>
            </a:r>
            <a:r>
              <a:rPr lang="en-US" sz="2000" dirty="0" smtClean="0"/>
              <a:t>.</a:t>
            </a:r>
            <a:endParaRPr lang="cs-CZ" sz="2000" dirty="0" smtClean="0"/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V 90. letech: 17 </a:t>
            </a:r>
            <a:r>
              <a:rPr lang="en-US" sz="2000" dirty="0" smtClean="0"/>
              <a:t>% </a:t>
            </a:r>
            <a:r>
              <a:rPr lang="cs-CZ" sz="2000" dirty="0" smtClean="0"/>
              <a:t>Evropa + Kanada</a:t>
            </a:r>
            <a:r>
              <a:rPr lang="cs-CZ" sz="2000" dirty="0"/>
              <a:t>;</a:t>
            </a:r>
            <a:r>
              <a:rPr lang="en-US" sz="2000" dirty="0" smtClean="0"/>
              <a:t> </a:t>
            </a:r>
            <a:r>
              <a:rPr lang="cs-CZ" sz="2000" dirty="0" smtClean="0"/>
              <a:t>47 </a:t>
            </a:r>
            <a:r>
              <a:rPr lang="en-US" sz="2000" dirty="0" smtClean="0"/>
              <a:t>% </a:t>
            </a:r>
            <a:r>
              <a:rPr lang="cs-CZ" sz="2000" dirty="0" smtClean="0"/>
              <a:t>lat. Amerika; </a:t>
            </a:r>
            <a:r>
              <a:rPr lang="en-US" sz="2000" dirty="0" smtClean="0"/>
              <a:t>31</a:t>
            </a:r>
            <a:r>
              <a:rPr lang="cs-CZ" sz="2000" dirty="0" smtClean="0"/>
              <a:t> </a:t>
            </a:r>
            <a:r>
              <a:rPr lang="en-US" sz="2000" dirty="0" smtClean="0"/>
              <a:t>% </a:t>
            </a:r>
            <a:r>
              <a:rPr lang="cs-CZ" sz="2000" dirty="0" smtClean="0"/>
              <a:t>Asie.</a:t>
            </a:r>
            <a:endParaRPr lang="en-US" sz="2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85801"/>
            <a:ext cx="8229600" cy="13716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4400" dirty="0" smtClean="0">
                <a:cs typeface="Times New Roman" pitchFamily="18" charset="0"/>
              </a:rPr>
              <a:t>Leg</a:t>
            </a:r>
            <a:r>
              <a:rPr lang="cs-CZ" sz="4400" dirty="0" smtClean="0">
                <a:cs typeface="Times New Roman" pitchFamily="18" charset="0"/>
              </a:rPr>
              <a:t>á</a:t>
            </a:r>
            <a:r>
              <a:rPr lang="en-US" sz="4400" dirty="0" smtClean="0">
                <a:cs typeface="Times New Roman" pitchFamily="18" charset="0"/>
              </a:rPr>
              <a:t>l</a:t>
            </a:r>
            <a:r>
              <a:rPr lang="cs-CZ" sz="4400" dirty="0" smtClean="0">
                <a:cs typeface="Times New Roman" pitchFamily="18" charset="0"/>
              </a:rPr>
              <a:t>ní</a:t>
            </a:r>
            <a:r>
              <a:rPr lang="en-US" sz="4400" dirty="0" smtClean="0">
                <a:cs typeface="Times New Roman" pitchFamily="18" charset="0"/>
              </a:rPr>
              <a:t> </a:t>
            </a:r>
            <a:r>
              <a:rPr lang="cs-CZ" sz="4400" dirty="0" smtClean="0">
                <a:cs typeface="Times New Roman" pitchFamily="18" charset="0"/>
              </a:rPr>
              <a:t>i</a:t>
            </a:r>
            <a:r>
              <a:rPr lang="en-US" sz="4400" dirty="0" err="1" smtClean="0">
                <a:cs typeface="Times New Roman" pitchFamily="18" charset="0"/>
              </a:rPr>
              <a:t>migra</a:t>
            </a:r>
            <a:r>
              <a:rPr lang="cs-CZ" sz="4400" dirty="0" err="1" smtClean="0">
                <a:cs typeface="Times New Roman" pitchFamily="18" charset="0"/>
              </a:rPr>
              <a:t>ce</a:t>
            </a:r>
            <a:r>
              <a:rPr lang="en-US" sz="4400" dirty="0" smtClean="0">
                <a:cs typeface="Times New Roman" pitchFamily="18" charset="0"/>
              </a:rPr>
              <a:t> </a:t>
            </a:r>
            <a:r>
              <a:rPr lang="cs-CZ" sz="4400" dirty="0" smtClean="0">
                <a:cs typeface="Times New Roman" pitchFamily="18" charset="0"/>
              </a:rPr>
              <a:t>do</a:t>
            </a:r>
            <a:r>
              <a:rPr lang="en-US" sz="4400" dirty="0" smtClean="0">
                <a:cs typeface="Times New Roman" pitchFamily="18" charset="0"/>
              </a:rPr>
              <a:t> US</a:t>
            </a:r>
            <a:r>
              <a:rPr lang="cs-CZ" sz="4400" dirty="0" smtClean="0">
                <a:cs typeface="Times New Roman" pitchFamily="18" charset="0"/>
              </a:rPr>
              <a:t>A po dekádách</a:t>
            </a:r>
            <a:r>
              <a:rPr lang="en-US" sz="4400" dirty="0" smtClean="0">
                <a:cs typeface="Times New Roman" pitchFamily="18" charset="0"/>
              </a:rPr>
              <a:t>, </a:t>
            </a:r>
            <a:r>
              <a:rPr lang="en-US" sz="4400" dirty="0">
                <a:cs typeface="Times New Roman" pitchFamily="18" charset="0"/>
              </a:rPr>
              <a:t>1820-2010</a:t>
            </a:r>
            <a:endParaRPr lang="en-US" sz="4400" dirty="0"/>
          </a:p>
        </p:txBody>
      </p:sp>
      <p:sp>
        <p:nvSpPr>
          <p:cNvPr id="39938" name="Rectangle 1029"/>
          <p:cNvSpPr>
            <a:spLocks noChangeArrowheads="1"/>
          </p:cNvSpPr>
          <p:nvPr/>
        </p:nvSpPr>
        <p:spPr bwMode="auto">
          <a:xfrm>
            <a:off x="1814513" y="1847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84175" y="2136775"/>
          <a:ext cx="7772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dirty="0" smtClean="0"/>
              <a:t>Imigrace do USA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244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200" dirty="0" err="1"/>
              <a:t>Hanson</a:t>
            </a:r>
            <a:r>
              <a:rPr lang="cs-CZ" sz="2200" dirty="0"/>
              <a:t> a </a:t>
            </a:r>
            <a:r>
              <a:rPr lang="cs-CZ" sz="2200" dirty="0" err="1"/>
              <a:t>Spilimbergo</a:t>
            </a:r>
            <a:r>
              <a:rPr lang="cs-CZ" sz="2200" dirty="0"/>
              <a:t> (AER, 1999) </a:t>
            </a:r>
            <a:r>
              <a:rPr lang="cs-CZ" sz="2200" dirty="0" smtClean="0"/>
              <a:t>- Imigrace z Mexika do USA silně reaguje na změnu ekonomických podmínek v těchto zemích.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V typickém měsíci mezi roky 1968 a 1996 zadržela hraniční stráž 42 890 osob, které chtěly vstoupit do USA ilegálně.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200" dirty="0" smtClean="0"/>
              <a:t>Elasticita počtu zadržených vzhledem ke mzdě na trhu práce v Mexiku je</a:t>
            </a:r>
            <a:r>
              <a:rPr lang="en-US" sz="2200" dirty="0" smtClean="0"/>
              <a:t> </a:t>
            </a:r>
            <a:r>
              <a:rPr lang="en-US" sz="2200" dirty="0" err="1" smtClean="0"/>
              <a:t>okolo</a:t>
            </a:r>
            <a:r>
              <a:rPr lang="cs-CZ" sz="2200" dirty="0" smtClean="0"/>
              <a:t> -0.8.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Snížení mzdy v Mexiku o 10</a:t>
            </a:r>
            <a:r>
              <a:rPr lang="en-US" sz="2000" dirty="0" smtClean="0"/>
              <a:t> %</a:t>
            </a:r>
            <a:r>
              <a:rPr lang="cs-CZ" sz="2000" dirty="0" smtClean="0"/>
              <a:t> zvyšuje počet zadržení na hranici o 8 </a:t>
            </a:r>
            <a:r>
              <a:rPr lang="en-US" sz="2000" dirty="0" smtClean="0"/>
              <a:t>%.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200" dirty="0"/>
              <a:t>Elasticita počtu zadržených vzhledem ke mzdě na trhu práce v </a:t>
            </a:r>
            <a:r>
              <a:rPr lang="en-US" sz="2200" dirty="0" smtClean="0"/>
              <a:t>USA</a:t>
            </a:r>
            <a:r>
              <a:rPr lang="cs-CZ" sz="2200" dirty="0" smtClean="0"/>
              <a:t> </a:t>
            </a:r>
            <a:r>
              <a:rPr lang="cs-CZ" sz="2200" dirty="0"/>
              <a:t>je </a:t>
            </a:r>
            <a:r>
              <a:rPr lang="en-US" sz="2200" dirty="0" err="1" smtClean="0"/>
              <a:t>zhruba</a:t>
            </a:r>
            <a:r>
              <a:rPr lang="en-US" sz="2200" dirty="0" smtClean="0"/>
              <a:t> +1</a:t>
            </a:r>
            <a:r>
              <a:rPr lang="cs-CZ" sz="2200" dirty="0" smtClean="0"/>
              <a:t>.</a:t>
            </a:r>
            <a:endParaRPr lang="cs-CZ" sz="2200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2000" dirty="0" err="1" smtClean="0"/>
              <a:t>Zv</a:t>
            </a:r>
            <a:r>
              <a:rPr lang="cs-CZ" sz="2000" dirty="0" err="1" smtClean="0"/>
              <a:t>ýšení</a:t>
            </a:r>
            <a:r>
              <a:rPr lang="cs-CZ" sz="2000" dirty="0" smtClean="0"/>
              <a:t> </a:t>
            </a:r>
            <a:r>
              <a:rPr lang="cs-CZ" sz="2000" dirty="0"/>
              <a:t>mzdy v </a:t>
            </a:r>
            <a:r>
              <a:rPr lang="cs-CZ" sz="2000" dirty="0" smtClean="0"/>
              <a:t>USA </a:t>
            </a:r>
            <a:r>
              <a:rPr lang="cs-CZ" sz="2000" dirty="0"/>
              <a:t>o 10</a:t>
            </a:r>
            <a:r>
              <a:rPr lang="en-US" sz="2000" dirty="0"/>
              <a:t> %</a:t>
            </a:r>
            <a:r>
              <a:rPr lang="cs-CZ" sz="2000" dirty="0"/>
              <a:t> zvyšuje počet zadržení na hranici o </a:t>
            </a:r>
            <a:r>
              <a:rPr lang="cs-CZ" sz="2000" dirty="0" smtClean="0"/>
              <a:t>10 </a:t>
            </a:r>
            <a:r>
              <a:rPr lang="en-US" sz="2000" dirty="0"/>
              <a:t>%.</a:t>
            </a:r>
            <a:endParaRPr lang="cs-CZ" sz="20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200" dirty="0" smtClean="0"/>
              <a:t>Reakce téměř okamžité. Jako kdyby už měli sbaleno.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048905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524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4800" dirty="0" smtClean="0"/>
              <a:t>Výkony i</a:t>
            </a:r>
            <a:r>
              <a:rPr lang="en-US" sz="4800" dirty="0" smtClean="0"/>
              <a:t>migrant</a:t>
            </a:r>
            <a:r>
              <a:rPr lang="cs-CZ" sz="4800" dirty="0" smtClean="0"/>
              <a:t>ů na pracovním trhu v USA</a:t>
            </a:r>
            <a:endParaRPr lang="en-US" sz="4800" dirty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67000"/>
            <a:ext cx="9144000" cy="39925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dirty="0" err="1" smtClean="0"/>
              <a:t>Imigrant</a:t>
            </a:r>
            <a:r>
              <a:rPr lang="cs-CZ" dirty="0" smtClean="0"/>
              <a:t>i, kteří se adaptují a jsou úspěšní na svých nových pracovních pozicích, přispívají k ekonomickému růstu dané ekonomiky.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Navíc, domorodci se potom nemusí bát, že imigranti představují zátěž pro sociální systém, který je financovaný z daní. </a:t>
            </a:r>
            <a:endParaRPr lang="en-US" sz="12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Ekonomické dopady imigrace závisí na složení populace imigrantů z hlediska jejich schopností a dovedností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143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3200" dirty="0" smtClean="0">
                <a:cs typeface="Times New Roman" pitchFamily="18" charset="0"/>
              </a:rPr>
              <a:t>Věkově-výdělkové profily imigrantů a domorodců podle průřezových dat (</a:t>
            </a:r>
            <a:r>
              <a:rPr lang="cs-CZ" sz="3200" dirty="0" err="1" smtClean="0">
                <a:cs typeface="Times New Roman" pitchFamily="18" charset="0"/>
              </a:rPr>
              <a:t>Chiswick</a:t>
            </a:r>
            <a:r>
              <a:rPr lang="cs-CZ" sz="3200" dirty="0" smtClean="0">
                <a:cs typeface="Times New Roman" pitchFamily="18" charset="0"/>
              </a:rPr>
              <a:t>, JPE, 1978)</a:t>
            </a:r>
            <a:endParaRPr lang="en-US" sz="3200" dirty="0"/>
          </a:p>
        </p:txBody>
      </p:sp>
      <p:sp>
        <p:nvSpPr>
          <p:cNvPr id="41986" name="Rectangle 1029"/>
          <p:cNvSpPr>
            <a:spLocks noChangeArrowheads="1"/>
          </p:cNvSpPr>
          <p:nvPr/>
        </p:nvSpPr>
        <p:spPr bwMode="auto">
          <a:xfrm>
            <a:off x="2338388" y="2076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0"/>
          </a:p>
        </p:txBody>
      </p:sp>
      <p:pic>
        <p:nvPicPr>
          <p:cNvPr id="41987" name="Picture 1" descr="bor23208_0804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362" y="2590800"/>
            <a:ext cx="6858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1"/>
            <a:ext cx="9144000" cy="1142999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3600" dirty="0" smtClean="0"/>
              <a:t>Skupinový efekt a věkově výdělkový profil imigrantů (</a:t>
            </a:r>
            <a:r>
              <a:rPr lang="cs-CZ" sz="3600" dirty="0" err="1" smtClean="0"/>
              <a:t>Borjas</a:t>
            </a:r>
            <a:r>
              <a:rPr lang="cs-CZ" sz="3600" dirty="0" smtClean="0"/>
              <a:t>, JLE, 1985)</a:t>
            </a:r>
            <a:endParaRPr lang="en-US" sz="3600" dirty="0"/>
          </a:p>
        </p:txBody>
      </p:sp>
      <p:sp>
        <p:nvSpPr>
          <p:cNvPr id="16401" name="Rectangle 5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b="0"/>
          </a:p>
        </p:txBody>
      </p:sp>
      <p:graphicFrame>
        <p:nvGraphicFramePr>
          <p:cNvPr id="1639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636215"/>
              </p:ext>
            </p:extLst>
          </p:nvPr>
        </p:nvGraphicFramePr>
        <p:xfrm>
          <a:off x="183133" y="2138149"/>
          <a:ext cx="4617468" cy="4437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4" name="Picture" r:id="rId3" imgW="3714840" imgH="3452400" progId="Word.Picture.8">
                  <p:embed/>
                </p:oleObj>
              </mc:Choice>
              <mc:Fallback>
                <p:oleObj name="Picture" r:id="rId3" imgW="3714840" imgH="3452400" progId="Word.Picture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33" y="2138149"/>
                        <a:ext cx="4617468" cy="44379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2" name="Text Box 6"/>
          <p:cNvSpPr txBox="1">
            <a:spLocks noChangeArrowheads="1"/>
          </p:cNvSpPr>
          <p:nvPr/>
        </p:nvSpPr>
        <p:spPr bwMode="auto">
          <a:xfrm>
            <a:off x="4939306" y="1981200"/>
            <a:ext cx="418391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2000" b="0" dirty="0" smtClean="0">
                <a:solidFill>
                  <a:srgbClr val="275093"/>
                </a:solidFill>
              </a:rPr>
              <a:t>Věkově-výdělkové profily první, druhé a třetí vlny imigrantů jsou dané liniemi </a:t>
            </a:r>
            <a:r>
              <a:rPr lang="cs-CZ" sz="2000" b="0" i="1" dirty="0" smtClean="0">
                <a:solidFill>
                  <a:srgbClr val="275093"/>
                </a:solidFill>
              </a:rPr>
              <a:t>PP</a:t>
            </a:r>
            <a:r>
              <a:rPr lang="cs-CZ" sz="2000" b="0" dirty="0" smtClean="0">
                <a:solidFill>
                  <a:srgbClr val="275093"/>
                </a:solidFill>
              </a:rPr>
              <a:t>, </a:t>
            </a:r>
            <a:r>
              <a:rPr lang="cs-CZ" sz="2000" b="0" i="1" dirty="0" smtClean="0">
                <a:solidFill>
                  <a:srgbClr val="275093"/>
                </a:solidFill>
              </a:rPr>
              <a:t>QQ</a:t>
            </a:r>
            <a:r>
              <a:rPr lang="cs-CZ" sz="2000" b="0" dirty="0" smtClean="0">
                <a:solidFill>
                  <a:srgbClr val="275093"/>
                </a:solidFill>
              </a:rPr>
              <a:t> a </a:t>
            </a:r>
            <a:r>
              <a:rPr lang="cs-CZ" sz="2000" b="0" i="1" dirty="0" smtClean="0">
                <a:solidFill>
                  <a:srgbClr val="275093"/>
                </a:solidFill>
              </a:rPr>
              <a:t>RR</a:t>
            </a:r>
            <a:r>
              <a:rPr lang="cs-CZ" sz="2000" b="0" dirty="0" smtClean="0">
                <a:solidFill>
                  <a:srgbClr val="275093"/>
                </a:solidFill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cs-CZ" sz="2000" b="0" dirty="0" smtClean="0">
                <a:solidFill>
                  <a:srgbClr val="275093"/>
                </a:solidFill>
              </a:rPr>
              <a:t>První vlna je schopnější než druhá a druhá je schopnější než třetí. Druhá vlna je stejně schopná jako domorodci. </a:t>
            </a:r>
          </a:p>
          <a:p>
            <a:pPr>
              <a:spcBef>
                <a:spcPts val="1200"/>
              </a:spcBef>
            </a:pPr>
            <a:r>
              <a:rPr lang="cs-CZ" sz="2000" b="0" dirty="0" smtClean="0">
                <a:solidFill>
                  <a:srgbClr val="275093"/>
                </a:solidFill>
              </a:rPr>
              <a:t>V průřezových datech ovšem pozorujeme body </a:t>
            </a:r>
            <a:r>
              <a:rPr lang="cs-CZ" sz="2000" b="0" i="1" dirty="0" smtClean="0">
                <a:solidFill>
                  <a:srgbClr val="275093"/>
                </a:solidFill>
              </a:rPr>
              <a:t>R*</a:t>
            </a:r>
            <a:r>
              <a:rPr lang="cs-CZ" sz="2000" b="0" dirty="0" smtClean="0">
                <a:solidFill>
                  <a:srgbClr val="275093"/>
                </a:solidFill>
              </a:rPr>
              <a:t>, </a:t>
            </a:r>
            <a:r>
              <a:rPr lang="cs-CZ" sz="2000" b="0" i="1" dirty="0" smtClean="0">
                <a:solidFill>
                  <a:srgbClr val="275093"/>
                </a:solidFill>
              </a:rPr>
              <a:t>Q*</a:t>
            </a:r>
            <a:r>
              <a:rPr lang="cs-CZ" sz="2000" b="0" dirty="0" smtClean="0">
                <a:solidFill>
                  <a:srgbClr val="275093"/>
                </a:solidFill>
              </a:rPr>
              <a:t> a </a:t>
            </a:r>
            <a:r>
              <a:rPr lang="cs-CZ" sz="2000" b="0" i="1" dirty="0" smtClean="0">
                <a:solidFill>
                  <a:srgbClr val="275093"/>
                </a:solidFill>
              </a:rPr>
              <a:t>P*</a:t>
            </a:r>
            <a:r>
              <a:rPr lang="cs-CZ" sz="2000" b="0" dirty="0" smtClean="0">
                <a:solidFill>
                  <a:srgbClr val="275093"/>
                </a:solidFill>
              </a:rPr>
              <a:t>. Věkově-výdělkový profil podle průřezových dat je potom daný linií </a:t>
            </a:r>
            <a:r>
              <a:rPr lang="cs-CZ" sz="2000" b="0" i="1" dirty="0" smtClean="0">
                <a:solidFill>
                  <a:srgbClr val="275093"/>
                </a:solidFill>
              </a:rPr>
              <a:t>CC</a:t>
            </a:r>
            <a:r>
              <a:rPr lang="cs-CZ" sz="2000" b="0" dirty="0" smtClean="0">
                <a:solidFill>
                  <a:srgbClr val="275093"/>
                </a:solidFill>
              </a:rPr>
              <a:t>, což mylně naznačuje, že výdělky imigrantů rostou rychleji než výdělky domorodců</a:t>
            </a:r>
            <a:endParaRPr lang="en-US" sz="2000" b="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914400"/>
            <a:ext cx="82296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/>
              <a:t>Úvod</a:t>
            </a:r>
            <a:endParaRPr lang="en-US" dirty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057400"/>
            <a:ext cx="8915400" cy="24384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cs-CZ" sz="2800" dirty="0" smtClean="0"/>
              <a:t>Mobilita práce je mechanismem pomocí kterého se na trhu práce vylepšuje alokace pracovníků mezi firmy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295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000" dirty="0"/>
              <a:t>Skupinový efekt a věkově výdělkový profil imigrantů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419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Skupinový efekt může vzniknout i díky nenáhodné návratové migraci.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Zhruba jedna třetina imigrantů do USA nakonec z USA odejde (asi do země původu).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Předpokládejme, že k návratové migraci se systematicky odhodlávají ti s relativně nižšími mzdami.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V průřezových datech jsou pak 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z dřívějších vln migrantů odfiltrováni ti méně úspěšní</a:t>
            </a:r>
            <a:r>
              <a:rPr lang="cs-CZ" sz="2000" dirty="0"/>
              <a:t> </a:t>
            </a:r>
            <a:r>
              <a:rPr lang="cs-CZ" sz="2000" dirty="0" smtClean="0"/>
              <a:t>a ti, co zůstali mají v průměru vyšší mzdy.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v novějších vlnách migrantů zahrnuti i ti, kteří se později rozhodnou k návratové migraci, ale jejich současné nízké mzdy snižují průměrnou mzdu v těchto vlnách migrantů.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010072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685800"/>
            <a:ext cx="8991600" cy="1143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3600" dirty="0"/>
              <a:t>M</a:t>
            </a:r>
            <a:r>
              <a:rPr lang="cs-CZ" sz="3600" dirty="0" smtClean="0"/>
              <a:t>zdový rozdíl mezi imigranty a domorodci v čase příchodu (</a:t>
            </a:r>
            <a:r>
              <a:rPr lang="cs-CZ" sz="3600" dirty="0" err="1" smtClean="0"/>
              <a:t>Borjas</a:t>
            </a:r>
            <a:r>
              <a:rPr lang="cs-CZ" sz="3600" dirty="0" smtClean="0"/>
              <a:t> a </a:t>
            </a:r>
            <a:r>
              <a:rPr lang="cs-CZ" sz="3600" dirty="0" err="1" smtClean="0"/>
              <a:t>Friedberg</a:t>
            </a:r>
            <a:r>
              <a:rPr lang="cs-CZ" sz="3600" dirty="0" smtClean="0"/>
              <a:t>, 2007)</a:t>
            </a:r>
            <a:endParaRPr lang="en-US" sz="3600" dirty="0"/>
          </a:p>
        </p:txBody>
      </p:sp>
      <p:pic>
        <p:nvPicPr>
          <p:cNvPr id="46082" name="Picture 1" descr="bor23208_0806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81200"/>
            <a:ext cx="693420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1"/>
            <a:ext cx="9144000" cy="1142999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3200" dirty="0" smtClean="0"/>
              <a:t>Vývoj mezd u specifických skupin imigrantů během životního </a:t>
            </a:r>
            <a:r>
              <a:rPr lang="cs-CZ" sz="3200" dirty="0"/>
              <a:t>cyklu (</a:t>
            </a:r>
            <a:r>
              <a:rPr lang="cs-CZ" sz="3200" dirty="0" err="1"/>
              <a:t>Borjas</a:t>
            </a:r>
            <a:r>
              <a:rPr lang="cs-CZ" sz="3200" dirty="0"/>
              <a:t> a </a:t>
            </a:r>
            <a:r>
              <a:rPr lang="cs-CZ" sz="3200" dirty="0" err="1"/>
              <a:t>Friedberg</a:t>
            </a:r>
            <a:r>
              <a:rPr lang="cs-CZ" sz="3200" dirty="0"/>
              <a:t>, 2007)</a:t>
            </a:r>
            <a:endParaRPr lang="en-US" sz="3200" dirty="0"/>
          </a:p>
        </p:txBody>
      </p:sp>
      <p:pic>
        <p:nvPicPr>
          <p:cNvPr id="47106" name="Picture 2" descr="bor23208_0807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09800"/>
            <a:ext cx="6858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838200"/>
            <a:ext cx="8229600" cy="6080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800" dirty="0" smtClean="0"/>
              <a:t>Rozhodnutí migrovat</a:t>
            </a:r>
            <a:endParaRPr lang="en-US" sz="4800" dirty="0"/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9067800" cy="4495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Schopnosti a dovednosti se liší podle toho, ze které země migranti pocházejí</a:t>
            </a:r>
            <a:r>
              <a:rPr lang="en-US" dirty="0" smtClean="0"/>
              <a:t>.</a:t>
            </a:r>
            <a:endParaRPr lang="cs-CZ" dirty="0" smtClean="0"/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Dovednosti získané v rozvinutých průmyslových zemích jsou lépe přenositelné na trh práce v USA než dovednosti získané v nerozvinutých zemích</a:t>
            </a:r>
            <a:endParaRPr lang="en-US" sz="1400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Obecné pravidlo: Pracovníci se rozhodnou migrovat, pokud výdělky v USA převyšují výdělky v zemi původu</a:t>
            </a:r>
            <a:r>
              <a:rPr lang="en-US" dirty="0" smtClean="0"/>
              <a:t>.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Rozhodnutí v podstatě závisí na dovednostech jednotlivců a na míře výnosu z těchto dovedností v cílové zemi a v zemi původu.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958429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604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800" dirty="0" smtClean="0"/>
              <a:t>Rozdíly ve výdělcích imigrantů</a:t>
            </a:r>
            <a:endParaRPr lang="en-US" sz="4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8458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227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7604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Roy</a:t>
            </a:r>
            <a:r>
              <a:rPr lang="cs-CZ" dirty="0" err="1" smtClean="0"/>
              <a:t>ův</a:t>
            </a:r>
            <a:r>
              <a:rPr lang="en-US" dirty="0" smtClean="0"/>
              <a:t> </a:t>
            </a:r>
            <a:r>
              <a:rPr lang="cs-CZ" dirty="0"/>
              <a:t>m</a:t>
            </a:r>
            <a:r>
              <a:rPr lang="en-US" dirty="0" err="1" smtClean="0"/>
              <a:t>odel</a:t>
            </a:r>
            <a:endParaRPr lang="en-US" dirty="0"/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4038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n-US" dirty="0" smtClean="0"/>
              <a:t>Roy</a:t>
            </a:r>
            <a:r>
              <a:rPr lang="cs-CZ" dirty="0" err="1" smtClean="0"/>
              <a:t>ův</a:t>
            </a:r>
            <a:r>
              <a:rPr lang="en-US" dirty="0" smtClean="0"/>
              <a:t> model </a:t>
            </a:r>
            <a:r>
              <a:rPr lang="cs-CZ" dirty="0" smtClean="0"/>
              <a:t>uvažuje rozdělení dovedností mezi pracovníky v zemi původu</a:t>
            </a:r>
            <a:r>
              <a:rPr lang="en-US" dirty="0" smtClean="0"/>
              <a:t>.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en-US" sz="2000" b="1" dirty="0" smtClean="0"/>
              <a:t>Po</a:t>
            </a:r>
            <a:r>
              <a:rPr lang="cs-CZ" sz="2000" b="1" dirty="0"/>
              <a:t>z</a:t>
            </a:r>
            <a:r>
              <a:rPr lang="en-US" sz="2000" b="1" dirty="0" err="1" smtClean="0"/>
              <a:t>itiv</a:t>
            </a:r>
            <a:r>
              <a:rPr lang="cs-CZ" sz="2000" b="1" dirty="0" smtClean="0"/>
              <a:t>ní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sele</a:t>
            </a:r>
            <a:r>
              <a:rPr lang="cs-CZ" sz="2000" b="1" dirty="0" err="1" smtClean="0"/>
              <a:t>kce</a:t>
            </a:r>
            <a:r>
              <a:rPr lang="en-US" sz="2000" dirty="0" smtClean="0"/>
              <a:t>: </a:t>
            </a:r>
            <a:r>
              <a:rPr lang="cs-CZ" sz="2000" dirty="0" smtClean="0"/>
              <a:t>do USA migrují kvalifikovaní pracovníci, kteří se tam mají relativně lépe</a:t>
            </a:r>
            <a:r>
              <a:rPr lang="en-US" sz="2000" dirty="0" smtClean="0"/>
              <a:t>.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en-US" sz="2000" b="1" dirty="0" err="1" smtClean="0"/>
              <a:t>Negativ</a:t>
            </a:r>
            <a:r>
              <a:rPr lang="cs-CZ" sz="2000" b="1" dirty="0" smtClean="0"/>
              <a:t>ní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sele</a:t>
            </a:r>
            <a:r>
              <a:rPr lang="cs-CZ" sz="2000" b="1" dirty="0" err="1" smtClean="0"/>
              <a:t>kce</a:t>
            </a:r>
            <a:r>
              <a:rPr lang="en-US" sz="2000" dirty="0" smtClean="0"/>
              <a:t>: </a:t>
            </a:r>
            <a:r>
              <a:rPr lang="cs-CZ" sz="2000" dirty="0"/>
              <a:t>do USA migrují </a:t>
            </a:r>
            <a:r>
              <a:rPr lang="cs-CZ" sz="2000" dirty="0" smtClean="0"/>
              <a:t>nekvalifikovaní </a:t>
            </a:r>
            <a:r>
              <a:rPr lang="cs-CZ" sz="2000" dirty="0"/>
              <a:t>pracovníci, kteří se tam mají relativně lépe</a:t>
            </a:r>
            <a:r>
              <a:rPr lang="en-US" sz="2000" dirty="0" smtClean="0"/>
              <a:t>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Klíčovou implikací </a:t>
            </a:r>
            <a:r>
              <a:rPr lang="cs-CZ" dirty="0" err="1" smtClean="0"/>
              <a:t>Royova</a:t>
            </a:r>
            <a:r>
              <a:rPr lang="cs-CZ" dirty="0" smtClean="0"/>
              <a:t> modelu je, že dovednostní struktura imigrantů je determinována relativním výnosem z dovedností (cílová země </a:t>
            </a:r>
            <a:r>
              <a:rPr lang="cs-CZ" dirty="0" err="1" smtClean="0"/>
              <a:t>vs</a:t>
            </a:r>
            <a:r>
              <a:rPr lang="cs-CZ" dirty="0" smtClean="0"/>
              <a:t> země původu).</a:t>
            </a: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63" y="685800"/>
            <a:ext cx="9144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000" dirty="0" smtClean="0">
                <a:cs typeface="Times New Roman" pitchFamily="18" charset="0"/>
              </a:rPr>
              <a:t>Rozdělení dovedností v zemi původu</a:t>
            </a:r>
            <a:endParaRPr lang="en-US" sz="4000" dirty="0"/>
          </a:p>
        </p:txBody>
      </p:sp>
      <p:sp>
        <p:nvSpPr>
          <p:cNvPr id="49155" name="Rectangle 16"/>
          <p:cNvSpPr>
            <a:spLocks noChangeArrowheads="1"/>
          </p:cNvSpPr>
          <p:nvPr/>
        </p:nvSpPr>
        <p:spPr bwMode="auto">
          <a:xfrm>
            <a:off x="152400" y="4876800"/>
            <a:ext cx="8763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0" dirty="0" smtClean="0">
                <a:solidFill>
                  <a:srgbClr val="275093"/>
                </a:solidFill>
                <a:cs typeface="Times New Roman" pitchFamily="18" charset="0"/>
              </a:rPr>
              <a:t>Rozdělení dovedností v zemi původu je dáno frekvencí pracovníků v každé dovednostní úrovni. Pokud se imigranti rekrutují z nadprůměrně dovedných pracovníků, hovoříme o pozitivní </a:t>
            </a:r>
            <a:r>
              <a:rPr lang="cs-CZ" sz="2000" b="0" dirty="0">
                <a:solidFill>
                  <a:srgbClr val="275093"/>
                </a:solidFill>
                <a:cs typeface="Times New Roman" pitchFamily="18" charset="0"/>
              </a:rPr>
              <a:t>selekci. </a:t>
            </a:r>
            <a:r>
              <a:rPr lang="cs-CZ" sz="2000" b="0" dirty="0" smtClean="0">
                <a:solidFill>
                  <a:srgbClr val="275093"/>
                </a:solidFill>
                <a:cs typeface="Times New Roman" pitchFamily="18" charset="0"/>
              </a:rPr>
              <a:t>Pokud </a:t>
            </a:r>
            <a:r>
              <a:rPr lang="cs-CZ" sz="2000" b="0" dirty="0">
                <a:solidFill>
                  <a:srgbClr val="275093"/>
                </a:solidFill>
                <a:cs typeface="Times New Roman" pitchFamily="18" charset="0"/>
              </a:rPr>
              <a:t>se imigranti rekrutují z </a:t>
            </a:r>
            <a:r>
              <a:rPr lang="cs-CZ" sz="2000" b="0" dirty="0" smtClean="0">
                <a:solidFill>
                  <a:srgbClr val="275093"/>
                </a:solidFill>
                <a:cs typeface="Times New Roman" pitchFamily="18" charset="0"/>
              </a:rPr>
              <a:t>podprůměrně </a:t>
            </a:r>
            <a:r>
              <a:rPr lang="cs-CZ" sz="2000" b="0" dirty="0">
                <a:solidFill>
                  <a:srgbClr val="275093"/>
                </a:solidFill>
                <a:cs typeface="Times New Roman" pitchFamily="18" charset="0"/>
              </a:rPr>
              <a:t>dovedných pracovníků, hovoříme o </a:t>
            </a:r>
            <a:r>
              <a:rPr lang="cs-CZ" sz="2000" b="0" dirty="0" smtClean="0">
                <a:solidFill>
                  <a:srgbClr val="275093"/>
                </a:solidFill>
                <a:cs typeface="Times New Roman" pitchFamily="18" charset="0"/>
              </a:rPr>
              <a:t>negativní </a:t>
            </a:r>
            <a:r>
              <a:rPr lang="cs-CZ" sz="2000" b="0" dirty="0">
                <a:solidFill>
                  <a:srgbClr val="275093"/>
                </a:solidFill>
                <a:cs typeface="Times New Roman" pitchFamily="18" charset="0"/>
              </a:rPr>
              <a:t>selekci.  </a:t>
            </a:r>
            <a:endParaRPr lang="en-US" sz="2000" b="0" dirty="0">
              <a:solidFill>
                <a:srgbClr val="275093"/>
              </a:solidFill>
            </a:endParaRPr>
          </a:p>
        </p:txBody>
      </p:sp>
      <p:grpSp>
        <p:nvGrpSpPr>
          <p:cNvPr id="49156" name="Group 2"/>
          <p:cNvGrpSpPr>
            <a:grpSpLocks noChangeAspect="1"/>
          </p:cNvGrpSpPr>
          <p:nvPr/>
        </p:nvGrpSpPr>
        <p:grpSpPr bwMode="auto">
          <a:xfrm>
            <a:off x="1709763" y="1727634"/>
            <a:ext cx="5638747" cy="2790825"/>
            <a:chOff x="0" y="0"/>
            <a:chExt cx="10151" cy="5025"/>
          </a:xfrm>
        </p:grpSpPr>
        <p:sp>
          <p:nvSpPr>
            <p:cNvPr id="49159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8625" cy="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60" name="Freeform 4"/>
            <p:cNvSpPr>
              <a:spLocks/>
            </p:cNvSpPr>
            <p:nvPr/>
          </p:nvSpPr>
          <p:spPr bwMode="auto">
            <a:xfrm>
              <a:off x="1188" y="1038"/>
              <a:ext cx="6432" cy="3325"/>
            </a:xfrm>
            <a:custGeom>
              <a:avLst/>
              <a:gdLst>
                <a:gd name="T0" fmla="*/ 0 w 6432"/>
                <a:gd name="T1" fmla="*/ 3304 h 3325"/>
                <a:gd name="T2" fmla="*/ 0 w 6432"/>
                <a:gd name="T3" fmla="*/ 3304 h 3325"/>
                <a:gd name="T4" fmla="*/ 139 w 6432"/>
                <a:gd name="T5" fmla="*/ 2896 h 3325"/>
                <a:gd name="T6" fmla="*/ 279 w 6432"/>
                <a:gd name="T7" fmla="*/ 2514 h 3325"/>
                <a:gd name="T8" fmla="*/ 427 w 6432"/>
                <a:gd name="T9" fmla="*/ 2155 h 3325"/>
                <a:gd name="T10" fmla="*/ 573 w 6432"/>
                <a:gd name="T11" fmla="*/ 1825 h 3325"/>
                <a:gd name="T12" fmla="*/ 728 w 6432"/>
                <a:gd name="T13" fmla="*/ 1525 h 3325"/>
                <a:gd name="T14" fmla="*/ 888 w 6432"/>
                <a:gd name="T15" fmla="*/ 1257 h 3325"/>
                <a:gd name="T16" fmla="*/ 1046 w 6432"/>
                <a:gd name="T17" fmla="*/ 1009 h 3325"/>
                <a:gd name="T18" fmla="*/ 1211 w 6432"/>
                <a:gd name="T19" fmla="*/ 792 h 3325"/>
                <a:gd name="T20" fmla="*/ 1383 w 6432"/>
                <a:gd name="T21" fmla="*/ 599 h 3325"/>
                <a:gd name="T22" fmla="*/ 1552 w 6432"/>
                <a:gd name="T23" fmla="*/ 433 h 3325"/>
                <a:gd name="T24" fmla="*/ 1732 w 6432"/>
                <a:gd name="T25" fmla="*/ 294 h 3325"/>
                <a:gd name="T26" fmla="*/ 1911 w 6432"/>
                <a:gd name="T27" fmla="*/ 186 h 3325"/>
                <a:gd name="T28" fmla="*/ 2093 w 6432"/>
                <a:gd name="T29" fmla="*/ 98 h 3325"/>
                <a:gd name="T30" fmla="*/ 2282 w 6432"/>
                <a:gd name="T31" fmla="*/ 41 h 3325"/>
                <a:gd name="T32" fmla="*/ 2479 w 6432"/>
                <a:gd name="T33" fmla="*/ 5 h 3325"/>
                <a:gd name="T34" fmla="*/ 2675 w 6432"/>
                <a:gd name="T35" fmla="*/ 0 h 3325"/>
                <a:gd name="T36" fmla="*/ 2877 w 6432"/>
                <a:gd name="T37" fmla="*/ 20 h 3325"/>
                <a:gd name="T38" fmla="*/ 3088 w 6432"/>
                <a:gd name="T39" fmla="*/ 67 h 3325"/>
                <a:gd name="T40" fmla="*/ 3294 w 6432"/>
                <a:gd name="T41" fmla="*/ 134 h 3325"/>
                <a:gd name="T42" fmla="*/ 3510 w 6432"/>
                <a:gd name="T43" fmla="*/ 232 h 3325"/>
                <a:gd name="T44" fmla="*/ 3733 w 6432"/>
                <a:gd name="T45" fmla="*/ 356 h 3325"/>
                <a:gd name="T46" fmla="*/ 3953 w 6432"/>
                <a:gd name="T47" fmla="*/ 501 h 3325"/>
                <a:gd name="T48" fmla="*/ 4179 w 6432"/>
                <a:gd name="T49" fmla="*/ 676 h 3325"/>
                <a:gd name="T50" fmla="*/ 4412 w 6432"/>
                <a:gd name="T51" fmla="*/ 870 h 3325"/>
                <a:gd name="T52" fmla="*/ 4649 w 6432"/>
                <a:gd name="T53" fmla="*/ 1092 h 3325"/>
                <a:gd name="T54" fmla="*/ 4887 w 6432"/>
                <a:gd name="T55" fmla="*/ 1340 h 3325"/>
                <a:gd name="T56" fmla="*/ 5135 w 6432"/>
                <a:gd name="T57" fmla="*/ 1608 h 3325"/>
                <a:gd name="T58" fmla="*/ 5387 w 6432"/>
                <a:gd name="T59" fmla="*/ 1902 h 3325"/>
                <a:gd name="T60" fmla="*/ 5639 w 6432"/>
                <a:gd name="T61" fmla="*/ 2228 h 3325"/>
                <a:gd name="T62" fmla="*/ 5901 w 6432"/>
                <a:gd name="T63" fmla="*/ 2566 h 3325"/>
                <a:gd name="T64" fmla="*/ 6165 w 6432"/>
                <a:gd name="T65" fmla="*/ 2937 h 3325"/>
                <a:gd name="T66" fmla="*/ 6432 w 6432"/>
                <a:gd name="T67" fmla="*/ 3325 h 33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32"/>
                <a:gd name="T103" fmla="*/ 0 h 3325"/>
                <a:gd name="T104" fmla="*/ 6432 w 6432"/>
                <a:gd name="T105" fmla="*/ 3325 h 33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32" h="3325">
                  <a:moveTo>
                    <a:pt x="0" y="3304"/>
                  </a:moveTo>
                  <a:lnTo>
                    <a:pt x="0" y="3304"/>
                  </a:lnTo>
                  <a:lnTo>
                    <a:pt x="139" y="2896"/>
                  </a:lnTo>
                  <a:lnTo>
                    <a:pt x="279" y="2514"/>
                  </a:lnTo>
                  <a:lnTo>
                    <a:pt x="427" y="2155"/>
                  </a:lnTo>
                  <a:lnTo>
                    <a:pt x="573" y="1825"/>
                  </a:lnTo>
                  <a:lnTo>
                    <a:pt x="728" y="1525"/>
                  </a:lnTo>
                  <a:lnTo>
                    <a:pt x="888" y="1257"/>
                  </a:lnTo>
                  <a:lnTo>
                    <a:pt x="1046" y="1009"/>
                  </a:lnTo>
                  <a:lnTo>
                    <a:pt x="1211" y="792"/>
                  </a:lnTo>
                  <a:lnTo>
                    <a:pt x="1383" y="599"/>
                  </a:lnTo>
                  <a:lnTo>
                    <a:pt x="1552" y="433"/>
                  </a:lnTo>
                  <a:lnTo>
                    <a:pt x="1732" y="294"/>
                  </a:lnTo>
                  <a:lnTo>
                    <a:pt x="1911" y="186"/>
                  </a:lnTo>
                  <a:lnTo>
                    <a:pt x="2093" y="98"/>
                  </a:lnTo>
                  <a:lnTo>
                    <a:pt x="2282" y="41"/>
                  </a:lnTo>
                  <a:lnTo>
                    <a:pt x="2479" y="5"/>
                  </a:lnTo>
                  <a:lnTo>
                    <a:pt x="2675" y="0"/>
                  </a:lnTo>
                  <a:lnTo>
                    <a:pt x="2877" y="20"/>
                  </a:lnTo>
                  <a:lnTo>
                    <a:pt x="3088" y="67"/>
                  </a:lnTo>
                  <a:lnTo>
                    <a:pt x="3294" y="134"/>
                  </a:lnTo>
                  <a:lnTo>
                    <a:pt x="3510" y="232"/>
                  </a:lnTo>
                  <a:lnTo>
                    <a:pt x="3733" y="356"/>
                  </a:lnTo>
                  <a:lnTo>
                    <a:pt x="3953" y="501"/>
                  </a:lnTo>
                  <a:lnTo>
                    <a:pt x="4179" y="676"/>
                  </a:lnTo>
                  <a:lnTo>
                    <a:pt x="4412" y="870"/>
                  </a:lnTo>
                  <a:lnTo>
                    <a:pt x="4649" y="1092"/>
                  </a:lnTo>
                  <a:lnTo>
                    <a:pt x="4887" y="1340"/>
                  </a:lnTo>
                  <a:lnTo>
                    <a:pt x="5135" y="1608"/>
                  </a:lnTo>
                  <a:lnTo>
                    <a:pt x="5387" y="1902"/>
                  </a:lnTo>
                  <a:lnTo>
                    <a:pt x="5639" y="2228"/>
                  </a:lnTo>
                  <a:lnTo>
                    <a:pt x="5901" y="2566"/>
                  </a:lnTo>
                  <a:lnTo>
                    <a:pt x="6165" y="2937"/>
                  </a:lnTo>
                  <a:lnTo>
                    <a:pt x="6432" y="3325"/>
                  </a:lnTo>
                </a:path>
              </a:pathLst>
            </a:custGeom>
            <a:noFill/>
            <a:ln w="1333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1" name="Line 5"/>
            <p:cNvSpPr>
              <a:spLocks noChangeShapeType="1"/>
            </p:cNvSpPr>
            <p:nvPr/>
          </p:nvSpPr>
          <p:spPr bwMode="auto">
            <a:xfrm>
              <a:off x="373" y="4358"/>
              <a:ext cx="8227" cy="1"/>
            </a:xfrm>
            <a:prstGeom prst="line">
              <a:avLst/>
            </a:prstGeom>
            <a:noFill/>
            <a:ln w="1333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2" name="Rectangle 6"/>
            <p:cNvSpPr>
              <a:spLocks noChangeArrowheads="1"/>
            </p:cNvSpPr>
            <p:nvPr/>
          </p:nvSpPr>
          <p:spPr bwMode="auto">
            <a:xfrm>
              <a:off x="2338" y="1913"/>
              <a:ext cx="19" cy="1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63" name="Rectangle 7"/>
            <p:cNvSpPr>
              <a:spLocks noChangeArrowheads="1"/>
            </p:cNvSpPr>
            <p:nvPr/>
          </p:nvSpPr>
          <p:spPr bwMode="auto">
            <a:xfrm>
              <a:off x="2338" y="2140"/>
              <a:ext cx="19" cy="1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64" name="Rectangle 8"/>
            <p:cNvSpPr>
              <a:spLocks noChangeArrowheads="1"/>
            </p:cNvSpPr>
            <p:nvPr/>
          </p:nvSpPr>
          <p:spPr bwMode="auto">
            <a:xfrm>
              <a:off x="2338" y="2367"/>
              <a:ext cx="19" cy="1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65" name="Rectangle 9"/>
            <p:cNvSpPr>
              <a:spLocks noChangeArrowheads="1"/>
            </p:cNvSpPr>
            <p:nvPr/>
          </p:nvSpPr>
          <p:spPr bwMode="auto">
            <a:xfrm>
              <a:off x="2338" y="2594"/>
              <a:ext cx="19" cy="1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66" name="Rectangle 10"/>
            <p:cNvSpPr>
              <a:spLocks noChangeArrowheads="1"/>
            </p:cNvSpPr>
            <p:nvPr/>
          </p:nvSpPr>
          <p:spPr bwMode="auto">
            <a:xfrm>
              <a:off x="2338" y="2816"/>
              <a:ext cx="19" cy="1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67" name="Rectangle 11"/>
            <p:cNvSpPr>
              <a:spLocks noChangeArrowheads="1"/>
            </p:cNvSpPr>
            <p:nvPr/>
          </p:nvSpPr>
          <p:spPr bwMode="auto">
            <a:xfrm>
              <a:off x="2338" y="3044"/>
              <a:ext cx="19" cy="14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68" name="Rectangle 12"/>
            <p:cNvSpPr>
              <a:spLocks noChangeArrowheads="1"/>
            </p:cNvSpPr>
            <p:nvPr/>
          </p:nvSpPr>
          <p:spPr bwMode="auto">
            <a:xfrm>
              <a:off x="2338" y="3276"/>
              <a:ext cx="19" cy="1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69" name="Rectangle 13"/>
            <p:cNvSpPr>
              <a:spLocks noChangeArrowheads="1"/>
            </p:cNvSpPr>
            <p:nvPr/>
          </p:nvSpPr>
          <p:spPr bwMode="auto">
            <a:xfrm>
              <a:off x="2338" y="3503"/>
              <a:ext cx="19" cy="14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70" name="Rectangle 14"/>
            <p:cNvSpPr>
              <a:spLocks noChangeArrowheads="1"/>
            </p:cNvSpPr>
            <p:nvPr/>
          </p:nvSpPr>
          <p:spPr bwMode="auto">
            <a:xfrm>
              <a:off x="2338" y="3728"/>
              <a:ext cx="19" cy="1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71" name="Rectangle 15"/>
            <p:cNvSpPr>
              <a:spLocks noChangeArrowheads="1"/>
            </p:cNvSpPr>
            <p:nvPr/>
          </p:nvSpPr>
          <p:spPr bwMode="auto">
            <a:xfrm>
              <a:off x="2338" y="3955"/>
              <a:ext cx="19" cy="1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72" name="Rectangle 16"/>
            <p:cNvSpPr>
              <a:spLocks noChangeArrowheads="1"/>
            </p:cNvSpPr>
            <p:nvPr/>
          </p:nvSpPr>
          <p:spPr bwMode="auto">
            <a:xfrm>
              <a:off x="2338" y="4182"/>
              <a:ext cx="19" cy="1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73" name="Rectangle 17"/>
            <p:cNvSpPr>
              <a:spLocks noChangeArrowheads="1"/>
            </p:cNvSpPr>
            <p:nvPr/>
          </p:nvSpPr>
          <p:spPr bwMode="auto">
            <a:xfrm>
              <a:off x="5692" y="2006"/>
              <a:ext cx="22" cy="1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74" name="Rectangle 18"/>
            <p:cNvSpPr>
              <a:spLocks noChangeArrowheads="1"/>
            </p:cNvSpPr>
            <p:nvPr/>
          </p:nvSpPr>
          <p:spPr bwMode="auto">
            <a:xfrm>
              <a:off x="5692" y="2233"/>
              <a:ext cx="22" cy="1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75" name="Rectangle 19"/>
            <p:cNvSpPr>
              <a:spLocks noChangeArrowheads="1"/>
            </p:cNvSpPr>
            <p:nvPr/>
          </p:nvSpPr>
          <p:spPr bwMode="auto">
            <a:xfrm>
              <a:off x="5692" y="2455"/>
              <a:ext cx="22" cy="1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76" name="Rectangle 20"/>
            <p:cNvSpPr>
              <a:spLocks noChangeArrowheads="1"/>
            </p:cNvSpPr>
            <p:nvPr/>
          </p:nvSpPr>
          <p:spPr bwMode="auto">
            <a:xfrm>
              <a:off x="5692" y="2682"/>
              <a:ext cx="22" cy="1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77" name="Rectangle 21"/>
            <p:cNvSpPr>
              <a:spLocks noChangeArrowheads="1"/>
            </p:cNvSpPr>
            <p:nvPr/>
          </p:nvSpPr>
          <p:spPr bwMode="auto">
            <a:xfrm>
              <a:off x="5692" y="2909"/>
              <a:ext cx="22" cy="1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78" name="Rectangle 22"/>
            <p:cNvSpPr>
              <a:spLocks noChangeArrowheads="1"/>
            </p:cNvSpPr>
            <p:nvPr/>
          </p:nvSpPr>
          <p:spPr bwMode="auto">
            <a:xfrm>
              <a:off x="5692" y="3137"/>
              <a:ext cx="22" cy="14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79" name="Rectangle 23"/>
            <p:cNvSpPr>
              <a:spLocks noChangeArrowheads="1"/>
            </p:cNvSpPr>
            <p:nvPr/>
          </p:nvSpPr>
          <p:spPr bwMode="auto">
            <a:xfrm>
              <a:off x="5692" y="3369"/>
              <a:ext cx="22" cy="14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80" name="Rectangle 24"/>
            <p:cNvSpPr>
              <a:spLocks noChangeArrowheads="1"/>
            </p:cNvSpPr>
            <p:nvPr/>
          </p:nvSpPr>
          <p:spPr bwMode="auto">
            <a:xfrm>
              <a:off x="5692" y="3593"/>
              <a:ext cx="22" cy="1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81" name="Rectangle 25"/>
            <p:cNvSpPr>
              <a:spLocks noChangeArrowheads="1"/>
            </p:cNvSpPr>
            <p:nvPr/>
          </p:nvSpPr>
          <p:spPr bwMode="auto">
            <a:xfrm>
              <a:off x="5692" y="3821"/>
              <a:ext cx="22" cy="1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82" name="Rectangle 26"/>
            <p:cNvSpPr>
              <a:spLocks noChangeArrowheads="1"/>
            </p:cNvSpPr>
            <p:nvPr/>
          </p:nvSpPr>
          <p:spPr bwMode="auto">
            <a:xfrm>
              <a:off x="5692" y="4048"/>
              <a:ext cx="22" cy="1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83" name="Rectangle 27"/>
            <p:cNvSpPr>
              <a:spLocks noChangeArrowheads="1"/>
            </p:cNvSpPr>
            <p:nvPr/>
          </p:nvSpPr>
          <p:spPr bwMode="auto">
            <a:xfrm>
              <a:off x="5692" y="4275"/>
              <a:ext cx="22" cy="8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84" name="Line 28"/>
            <p:cNvSpPr>
              <a:spLocks noChangeShapeType="1"/>
            </p:cNvSpPr>
            <p:nvPr/>
          </p:nvSpPr>
          <p:spPr bwMode="auto">
            <a:xfrm>
              <a:off x="2158" y="2187"/>
              <a:ext cx="1" cy="2171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5" name="Line 29"/>
            <p:cNvSpPr>
              <a:spLocks noChangeShapeType="1"/>
            </p:cNvSpPr>
            <p:nvPr/>
          </p:nvSpPr>
          <p:spPr bwMode="auto">
            <a:xfrm>
              <a:off x="1945" y="2491"/>
              <a:ext cx="1" cy="1882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6" name="Line 30"/>
            <p:cNvSpPr>
              <a:spLocks noChangeShapeType="1"/>
            </p:cNvSpPr>
            <p:nvPr/>
          </p:nvSpPr>
          <p:spPr bwMode="auto">
            <a:xfrm>
              <a:off x="1734" y="2940"/>
              <a:ext cx="1" cy="1418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7" name="Line 31"/>
            <p:cNvSpPr>
              <a:spLocks noChangeShapeType="1"/>
            </p:cNvSpPr>
            <p:nvPr/>
          </p:nvSpPr>
          <p:spPr bwMode="auto">
            <a:xfrm>
              <a:off x="1545" y="3405"/>
              <a:ext cx="1" cy="953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8" name="Line 32"/>
            <p:cNvSpPr>
              <a:spLocks noChangeShapeType="1"/>
            </p:cNvSpPr>
            <p:nvPr/>
          </p:nvSpPr>
          <p:spPr bwMode="auto">
            <a:xfrm>
              <a:off x="1334" y="3950"/>
              <a:ext cx="1" cy="408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9" name="Line 33"/>
            <p:cNvSpPr>
              <a:spLocks noChangeShapeType="1"/>
            </p:cNvSpPr>
            <p:nvPr/>
          </p:nvSpPr>
          <p:spPr bwMode="auto">
            <a:xfrm flipV="1">
              <a:off x="5704" y="2300"/>
              <a:ext cx="277" cy="155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0" name="Line 34"/>
            <p:cNvSpPr>
              <a:spLocks noChangeShapeType="1"/>
            </p:cNvSpPr>
            <p:nvPr/>
          </p:nvSpPr>
          <p:spPr bwMode="auto">
            <a:xfrm flipV="1">
              <a:off x="5704" y="2491"/>
              <a:ext cx="495" cy="279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1" name="Line 35"/>
            <p:cNvSpPr>
              <a:spLocks noChangeShapeType="1"/>
            </p:cNvSpPr>
            <p:nvPr/>
          </p:nvSpPr>
          <p:spPr bwMode="auto">
            <a:xfrm flipV="1">
              <a:off x="5719" y="2698"/>
              <a:ext cx="645" cy="371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2" name="Line 36"/>
            <p:cNvSpPr>
              <a:spLocks noChangeShapeType="1"/>
            </p:cNvSpPr>
            <p:nvPr/>
          </p:nvSpPr>
          <p:spPr bwMode="auto">
            <a:xfrm flipV="1">
              <a:off x="5704" y="2920"/>
              <a:ext cx="871" cy="500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3" name="Line 37"/>
            <p:cNvSpPr>
              <a:spLocks noChangeShapeType="1"/>
            </p:cNvSpPr>
            <p:nvPr/>
          </p:nvSpPr>
          <p:spPr bwMode="auto">
            <a:xfrm flipV="1">
              <a:off x="5704" y="3178"/>
              <a:ext cx="1060" cy="612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4" name="Line 38"/>
            <p:cNvSpPr>
              <a:spLocks noChangeShapeType="1"/>
            </p:cNvSpPr>
            <p:nvPr/>
          </p:nvSpPr>
          <p:spPr bwMode="auto">
            <a:xfrm flipV="1">
              <a:off x="5719" y="3436"/>
              <a:ext cx="1256" cy="725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5" name="Line 39"/>
            <p:cNvSpPr>
              <a:spLocks noChangeShapeType="1"/>
            </p:cNvSpPr>
            <p:nvPr/>
          </p:nvSpPr>
          <p:spPr bwMode="auto">
            <a:xfrm flipV="1">
              <a:off x="6027" y="3702"/>
              <a:ext cx="1125" cy="656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6" name="Line 40"/>
            <p:cNvSpPr>
              <a:spLocks noChangeShapeType="1"/>
            </p:cNvSpPr>
            <p:nvPr/>
          </p:nvSpPr>
          <p:spPr bwMode="auto">
            <a:xfrm flipV="1">
              <a:off x="6558" y="3908"/>
              <a:ext cx="773" cy="450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7" name="Line 41"/>
            <p:cNvSpPr>
              <a:spLocks noChangeShapeType="1"/>
            </p:cNvSpPr>
            <p:nvPr/>
          </p:nvSpPr>
          <p:spPr bwMode="auto">
            <a:xfrm flipV="1">
              <a:off x="7089" y="4141"/>
              <a:ext cx="366" cy="217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8" name="Line 42"/>
            <p:cNvSpPr>
              <a:spLocks noChangeShapeType="1"/>
            </p:cNvSpPr>
            <p:nvPr/>
          </p:nvSpPr>
          <p:spPr bwMode="auto">
            <a:xfrm>
              <a:off x="2682" y="955"/>
              <a:ext cx="2047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3" name="Freeform 47"/>
            <p:cNvSpPr>
              <a:spLocks noEditPoints="1"/>
            </p:cNvSpPr>
            <p:nvPr/>
          </p:nvSpPr>
          <p:spPr bwMode="auto">
            <a:xfrm>
              <a:off x="6179" y="2143"/>
              <a:ext cx="224" cy="534"/>
            </a:xfrm>
            <a:custGeom>
              <a:avLst/>
              <a:gdLst>
                <a:gd name="T0" fmla="*/ 224 w 224"/>
                <a:gd name="T1" fmla="*/ 15 h 534"/>
                <a:gd name="T2" fmla="*/ 37 w 224"/>
                <a:gd name="T3" fmla="*/ 519 h 534"/>
                <a:gd name="T4" fmla="*/ 34 w 224"/>
                <a:gd name="T5" fmla="*/ 524 h 534"/>
                <a:gd name="T6" fmla="*/ 30 w 224"/>
                <a:gd name="T7" fmla="*/ 526 h 534"/>
                <a:gd name="T8" fmla="*/ 27 w 224"/>
                <a:gd name="T9" fmla="*/ 526 h 534"/>
                <a:gd name="T10" fmla="*/ 22 w 224"/>
                <a:gd name="T11" fmla="*/ 526 h 534"/>
                <a:gd name="T12" fmla="*/ 20 w 224"/>
                <a:gd name="T13" fmla="*/ 524 h 534"/>
                <a:gd name="T14" fmla="*/ 17 w 224"/>
                <a:gd name="T15" fmla="*/ 521 h 534"/>
                <a:gd name="T16" fmla="*/ 17 w 224"/>
                <a:gd name="T17" fmla="*/ 516 h 534"/>
                <a:gd name="T18" fmla="*/ 17 w 224"/>
                <a:gd name="T19" fmla="*/ 511 h 534"/>
                <a:gd name="T20" fmla="*/ 204 w 224"/>
                <a:gd name="T21" fmla="*/ 5 h 534"/>
                <a:gd name="T22" fmla="*/ 207 w 224"/>
                <a:gd name="T23" fmla="*/ 2 h 534"/>
                <a:gd name="T24" fmla="*/ 209 w 224"/>
                <a:gd name="T25" fmla="*/ 0 h 534"/>
                <a:gd name="T26" fmla="*/ 214 w 224"/>
                <a:gd name="T27" fmla="*/ 0 h 534"/>
                <a:gd name="T28" fmla="*/ 219 w 224"/>
                <a:gd name="T29" fmla="*/ 0 h 534"/>
                <a:gd name="T30" fmla="*/ 221 w 224"/>
                <a:gd name="T31" fmla="*/ 2 h 534"/>
                <a:gd name="T32" fmla="*/ 224 w 224"/>
                <a:gd name="T33" fmla="*/ 5 h 534"/>
                <a:gd name="T34" fmla="*/ 224 w 224"/>
                <a:gd name="T35" fmla="*/ 10 h 534"/>
                <a:gd name="T36" fmla="*/ 224 w 224"/>
                <a:gd name="T37" fmla="*/ 15 h 534"/>
                <a:gd name="T38" fmla="*/ 224 w 224"/>
                <a:gd name="T39" fmla="*/ 15 h 534"/>
                <a:gd name="T40" fmla="*/ 110 w 224"/>
                <a:gd name="T41" fmla="*/ 464 h 534"/>
                <a:gd name="T42" fmla="*/ 20 w 224"/>
                <a:gd name="T43" fmla="*/ 534 h 534"/>
                <a:gd name="T44" fmla="*/ 0 w 224"/>
                <a:gd name="T45" fmla="*/ 418 h 534"/>
                <a:gd name="T46" fmla="*/ 0 w 224"/>
                <a:gd name="T47" fmla="*/ 413 h 534"/>
                <a:gd name="T48" fmla="*/ 0 w 224"/>
                <a:gd name="T49" fmla="*/ 410 h 534"/>
                <a:gd name="T50" fmla="*/ 3 w 224"/>
                <a:gd name="T51" fmla="*/ 408 h 534"/>
                <a:gd name="T52" fmla="*/ 8 w 224"/>
                <a:gd name="T53" fmla="*/ 405 h 534"/>
                <a:gd name="T54" fmla="*/ 13 w 224"/>
                <a:gd name="T55" fmla="*/ 405 h 534"/>
                <a:gd name="T56" fmla="*/ 15 w 224"/>
                <a:gd name="T57" fmla="*/ 408 h 534"/>
                <a:gd name="T58" fmla="*/ 17 w 224"/>
                <a:gd name="T59" fmla="*/ 410 h 534"/>
                <a:gd name="T60" fmla="*/ 20 w 224"/>
                <a:gd name="T61" fmla="*/ 415 h 534"/>
                <a:gd name="T62" fmla="*/ 37 w 224"/>
                <a:gd name="T63" fmla="*/ 513 h 534"/>
                <a:gd name="T64" fmla="*/ 20 w 224"/>
                <a:gd name="T65" fmla="*/ 508 h 534"/>
                <a:gd name="T66" fmla="*/ 97 w 224"/>
                <a:gd name="T67" fmla="*/ 446 h 534"/>
                <a:gd name="T68" fmla="*/ 100 w 224"/>
                <a:gd name="T69" fmla="*/ 444 h 534"/>
                <a:gd name="T70" fmla="*/ 105 w 224"/>
                <a:gd name="T71" fmla="*/ 444 h 534"/>
                <a:gd name="T72" fmla="*/ 110 w 224"/>
                <a:gd name="T73" fmla="*/ 446 h 534"/>
                <a:gd name="T74" fmla="*/ 112 w 224"/>
                <a:gd name="T75" fmla="*/ 449 h 534"/>
                <a:gd name="T76" fmla="*/ 112 w 224"/>
                <a:gd name="T77" fmla="*/ 454 h 534"/>
                <a:gd name="T78" fmla="*/ 114 w 224"/>
                <a:gd name="T79" fmla="*/ 457 h 534"/>
                <a:gd name="T80" fmla="*/ 112 w 224"/>
                <a:gd name="T81" fmla="*/ 462 h 534"/>
                <a:gd name="T82" fmla="*/ 110 w 224"/>
                <a:gd name="T83" fmla="*/ 464 h 534"/>
                <a:gd name="T84" fmla="*/ 110 w 224"/>
                <a:gd name="T85" fmla="*/ 464 h 5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4"/>
                <a:gd name="T130" fmla="*/ 0 h 534"/>
                <a:gd name="T131" fmla="*/ 224 w 224"/>
                <a:gd name="T132" fmla="*/ 534 h 5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4" h="534">
                  <a:moveTo>
                    <a:pt x="224" y="15"/>
                  </a:moveTo>
                  <a:lnTo>
                    <a:pt x="37" y="519"/>
                  </a:lnTo>
                  <a:lnTo>
                    <a:pt x="34" y="524"/>
                  </a:lnTo>
                  <a:lnTo>
                    <a:pt x="30" y="526"/>
                  </a:lnTo>
                  <a:lnTo>
                    <a:pt x="27" y="526"/>
                  </a:lnTo>
                  <a:lnTo>
                    <a:pt x="22" y="526"/>
                  </a:lnTo>
                  <a:lnTo>
                    <a:pt x="20" y="524"/>
                  </a:lnTo>
                  <a:lnTo>
                    <a:pt x="17" y="521"/>
                  </a:lnTo>
                  <a:lnTo>
                    <a:pt x="17" y="516"/>
                  </a:lnTo>
                  <a:lnTo>
                    <a:pt x="17" y="511"/>
                  </a:lnTo>
                  <a:lnTo>
                    <a:pt x="204" y="5"/>
                  </a:lnTo>
                  <a:lnTo>
                    <a:pt x="207" y="2"/>
                  </a:lnTo>
                  <a:lnTo>
                    <a:pt x="209" y="0"/>
                  </a:lnTo>
                  <a:lnTo>
                    <a:pt x="214" y="0"/>
                  </a:lnTo>
                  <a:lnTo>
                    <a:pt x="219" y="0"/>
                  </a:lnTo>
                  <a:lnTo>
                    <a:pt x="221" y="2"/>
                  </a:lnTo>
                  <a:lnTo>
                    <a:pt x="224" y="5"/>
                  </a:lnTo>
                  <a:lnTo>
                    <a:pt x="224" y="10"/>
                  </a:lnTo>
                  <a:lnTo>
                    <a:pt x="224" y="15"/>
                  </a:lnTo>
                  <a:close/>
                  <a:moveTo>
                    <a:pt x="110" y="464"/>
                  </a:moveTo>
                  <a:lnTo>
                    <a:pt x="20" y="53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0"/>
                  </a:lnTo>
                  <a:lnTo>
                    <a:pt x="3" y="408"/>
                  </a:lnTo>
                  <a:lnTo>
                    <a:pt x="8" y="405"/>
                  </a:lnTo>
                  <a:lnTo>
                    <a:pt x="13" y="405"/>
                  </a:lnTo>
                  <a:lnTo>
                    <a:pt x="15" y="408"/>
                  </a:lnTo>
                  <a:lnTo>
                    <a:pt x="17" y="410"/>
                  </a:lnTo>
                  <a:lnTo>
                    <a:pt x="20" y="415"/>
                  </a:lnTo>
                  <a:lnTo>
                    <a:pt x="37" y="513"/>
                  </a:lnTo>
                  <a:lnTo>
                    <a:pt x="20" y="508"/>
                  </a:lnTo>
                  <a:lnTo>
                    <a:pt x="97" y="446"/>
                  </a:lnTo>
                  <a:lnTo>
                    <a:pt x="100" y="444"/>
                  </a:lnTo>
                  <a:lnTo>
                    <a:pt x="105" y="444"/>
                  </a:lnTo>
                  <a:lnTo>
                    <a:pt x="110" y="446"/>
                  </a:lnTo>
                  <a:lnTo>
                    <a:pt x="112" y="449"/>
                  </a:lnTo>
                  <a:lnTo>
                    <a:pt x="112" y="454"/>
                  </a:lnTo>
                  <a:lnTo>
                    <a:pt x="114" y="457"/>
                  </a:lnTo>
                  <a:lnTo>
                    <a:pt x="112" y="462"/>
                  </a:lnTo>
                  <a:lnTo>
                    <a:pt x="110" y="464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8" name="Rectangle 52"/>
            <p:cNvSpPr>
              <a:spLocks noChangeArrowheads="1"/>
            </p:cNvSpPr>
            <p:nvPr/>
          </p:nvSpPr>
          <p:spPr bwMode="auto">
            <a:xfrm>
              <a:off x="580" y="733"/>
              <a:ext cx="2438" cy="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cs-CZ" sz="1200" b="0" i="1" dirty="0" smtClean="0">
                  <a:solidFill>
                    <a:srgbClr val="000000"/>
                  </a:solidFill>
                </a:rPr>
                <a:t>Negativní selekce i</a:t>
              </a:r>
              <a:r>
                <a:rPr lang="en-US" sz="1200" b="0" i="1" dirty="0" smtClean="0">
                  <a:solidFill>
                    <a:srgbClr val="000000"/>
                  </a:solidFill>
                </a:rPr>
                <a:t>migrant</a:t>
              </a:r>
              <a:r>
                <a:rPr lang="cs-CZ" sz="1200" b="0" i="1" dirty="0" smtClean="0">
                  <a:solidFill>
                    <a:srgbClr val="000000"/>
                  </a:solidFill>
                </a:rPr>
                <a:t>ů</a:t>
              </a:r>
              <a:r>
                <a:rPr lang="en-US" sz="1200" b="0" i="1" dirty="0" smtClean="0">
                  <a:solidFill>
                    <a:srgbClr val="000000"/>
                  </a:solidFill>
                </a:rPr>
                <a:t> </a:t>
              </a:r>
              <a:endParaRPr lang="en-US" sz="1200" b="0" dirty="0"/>
            </a:p>
          </p:txBody>
        </p:sp>
        <p:sp>
          <p:nvSpPr>
            <p:cNvPr id="49209" name="Freeform 53"/>
            <p:cNvSpPr>
              <a:spLocks noEditPoints="1"/>
            </p:cNvSpPr>
            <p:nvPr/>
          </p:nvSpPr>
          <p:spPr bwMode="auto">
            <a:xfrm>
              <a:off x="1336" y="1580"/>
              <a:ext cx="437" cy="785"/>
            </a:xfrm>
            <a:custGeom>
              <a:avLst/>
              <a:gdLst>
                <a:gd name="T0" fmla="*/ 17 w 437"/>
                <a:gd name="T1" fmla="*/ 5 h 785"/>
                <a:gd name="T2" fmla="*/ 432 w 437"/>
                <a:gd name="T3" fmla="*/ 761 h 785"/>
                <a:gd name="T4" fmla="*/ 434 w 437"/>
                <a:gd name="T5" fmla="*/ 767 h 785"/>
                <a:gd name="T6" fmla="*/ 434 w 437"/>
                <a:gd name="T7" fmla="*/ 769 h 785"/>
                <a:gd name="T8" fmla="*/ 432 w 437"/>
                <a:gd name="T9" fmla="*/ 774 h 785"/>
                <a:gd name="T10" fmla="*/ 430 w 437"/>
                <a:gd name="T11" fmla="*/ 777 h 785"/>
                <a:gd name="T12" fmla="*/ 425 w 437"/>
                <a:gd name="T13" fmla="*/ 777 h 785"/>
                <a:gd name="T14" fmla="*/ 422 w 437"/>
                <a:gd name="T15" fmla="*/ 777 h 785"/>
                <a:gd name="T16" fmla="*/ 417 w 437"/>
                <a:gd name="T17" fmla="*/ 777 h 785"/>
                <a:gd name="T18" fmla="*/ 415 w 437"/>
                <a:gd name="T19" fmla="*/ 772 h 785"/>
                <a:gd name="T20" fmla="*/ 0 w 437"/>
                <a:gd name="T21" fmla="*/ 15 h 785"/>
                <a:gd name="T22" fmla="*/ 0 w 437"/>
                <a:gd name="T23" fmla="*/ 13 h 785"/>
                <a:gd name="T24" fmla="*/ 0 w 437"/>
                <a:gd name="T25" fmla="*/ 8 h 785"/>
                <a:gd name="T26" fmla="*/ 0 w 437"/>
                <a:gd name="T27" fmla="*/ 5 h 785"/>
                <a:gd name="T28" fmla="*/ 5 w 437"/>
                <a:gd name="T29" fmla="*/ 2 h 785"/>
                <a:gd name="T30" fmla="*/ 8 w 437"/>
                <a:gd name="T31" fmla="*/ 0 h 785"/>
                <a:gd name="T32" fmla="*/ 12 w 437"/>
                <a:gd name="T33" fmla="*/ 0 h 785"/>
                <a:gd name="T34" fmla="*/ 15 w 437"/>
                <a:gd name="T35" fmla="*/ 2 h 785"/>
                <a:gd name="T36" fmla="*/ 17 w 437"/>
                <a:gd name="T37" fmla="*/ 5 h 785"/>
                <a:gd name="T38" fmla="*/ 17 w 437"/>
                <a:gd name="T39" fmla="*/ 5 h 785"/>
                <a:gd name="T40" fmla="*/ 437 w 437"/>
                <a:gd name="T41" fmla="*/ 666 h 785"/>
                <a:gd name="T42" fmla="*/ 434 w 437"/>
                <a:gd name="T43" fmla="*/ 785 h 785"/>
                <a:gd name="T44" fmla="*/ 335 w 437"/>
                <a:gd name="T45" fmla="*/ 730 h 785"/>
                <a:gd name="T46" fmla="*/ 333 w 437"/>
                <a:gd name="T47" fmla="*/ 725 h 785"/>
                <a:gd name="T48" fmla="*/ 330 w 437"/>
                <a:gd name="T49" fmla="*/ 723 h 785"/>
                <a:gd name="T50" fmla="*/ 330 w 437"/>
                <a:gd name="T51" fmla="*/ 718 h 785"/>
                <a:gd name="T52" fmla="*/ 330 w 437"/>
                <a:gd name="T53" fmla="*/ 715 h 785"/>
                <a:gd name="T54" fmla="*/ 333 w 437"/>
                <a:gd name="T55" fmla="*/ 712 h 785"/>
                <a:gd name="T56" fmla="*/ 337 w 437"/>
                <a:gd name="T57" fmla="*/ 710 h 785"/>
                <a:gd name="T58" fmla="*/ 340 w 437"/>
                <a:gd name="T59" fmla="*/ 710 h 785"/>
                <a:gd name="T60" fmla="*/ 345 w 437"/>
                <a:gd name="T61" fmla="*/ 710 h 785"/>
                <a:gd name="T62" fmla="*/ 430 w 437"/>
                <a:gd name="T63" fmla="*/ 756 h 785"/>
                <a:gd name="T64" fmla="*/ 413 w 437"/>
                <a:gd name="T65" fmla="*/ 767 h 785"/>
                <a:gd name="T66" fmla="*/ 417 w 437"/>
                <a:gd name="T67" fmla="*/ 666 h 785"/>
                <a:gd name="T68" fmla="*/ 417 w 437"/>
                <a:gd name="T69" fmla="*/ 661 h 785"/>
                <a:gd name="T70" fmla="*/ 420 w 437"/>
                <a:gd name="T71" fmla="*/ 658 h 785"/>
                <a:gd name="T72" fmla="*/ 422 w 437"/>
                <a:gd name="T73" fmla="*/ 656 h 785"/>
                <a:gd name="T74" fmla="*/ 427 w 437"/>
                <a:gd name="T75" fmla="*/ 656 h 785"/>
                <a:gd name="T76" fmla="*/ 430 w 437"/>
                <a:gd name="T77" fmla="*/ 656 h 785"/>
                <a:gd name="T78" fmla="*/ 434 w 437"/>
                <a:gd name="T79" fmla="*/ 658 h 785"/>
                <a:gd name="T80" fmla="*/ 437 w 437"/>
                <a:gd name="T81" fmla="*/ 661 h 785"/>
                <a:gd name="T82" fmla="*/ 437 w 437"/>
                <a:gd name="T83" fmla="*/ 666 h 785"/>
                <a:gd name="T84" fmla="*/ 437 w 437"/>
                <a:gd name="T85" fmla="*/ 666 h 7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7"/>
                <a:gd name="T130" fmla="*/ 0 h 785"/>
                <a:gd name="T131" fmla="*/ 437 w 437"/>
                <a:gd name="T132" fmla="*/ 785 h 7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7" h="785">
                  <a:moveTo>
                    <a:pt x="17" y="5"/>
                  </a:moveTo>
                  <a:lnTo>
                    <a:pt x="432" y="761"/>
                  </a:lnTo>
                  <a:lnTo>
                    <a:pt x="434" y="767"/>
                  </a:lnTo>
                  <a:lnTo>
                    <a:pt x="434" y="769"/>
                  </a:lnTo>
                  <a:lnTo>
                    <a:pt x="432" y="774"/>
                  </a:lnTo>
                  <a:lnTo>
                    <a:pt x="430" y="777"/>
                  </a:lnTo>
                  <a:lnTo>
                    <a:pt x="425" y="777"/>
                  </a:lnTo>
                  <a:lnTo>
                    <a:pt x="422" y="777"/>
                  </a:lnTo>
                  <a:lnTo>
                    <a:pt x="417" y="777"/>
                  </a:lnTo>
                  <a:lnTo>
                    <a:pt x="415" y="772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5"/>
                  </a:lnTo>
                  <a:lnTo>
                    <a:pt x="5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7" y="5"/>
                  </a:lnTo>
                  <a:close/>
                  <a:moveTo>
                    <a:pt x="437" y="666"/>
                  </a:moveTo>
                  <a:lnTo>
                    <a:pt x="434" y="785"/>
                  </a:lnTo>
                  <a:lnTo>
                    <a:pt x="335" y="730"/>
                  </a:lnTo>
                  <a:lnTo>
                    <a:pt x="333" y="725"/>
                  </a:lnTo>
                  <a:lnTo>
                    <a:pt x="330" y="723"/>
                  </a:lnTo>
                  <a:lnTo>
                    <a:pt x="330" y="718"/>
                  </a:lnTo>
                  <a:lnTo>
                    <a:pt x="330" y="715"/>
                  </a:lnTo>
                  <a:lnTo>
                    <a:pt x="333" y="712"/>
                  </a:lnTo>
                  <a:lnTo>
                    <a:pt x="337" y="710"/>
                  </a:lnTo>
                  <a:lnTo>
                    <a:pt x="340" y="710"/>
                  </a:lnTo>
                  <a:lnTo>
                    <a:pt x="345" y="710"/>
                  </a:lnTo>
                  <a:lnTo>
                    <a:pt x="430" y="756"/>
                  </a:lnTo>
                  <a:lnTo>
                    <a:pt x="413" y="767"/>
                  </a:lnTo>
                  <a:lnTo>
                    <a:pt x="417" y="666"/>
                  </a:lnTo>
                  <a:lnTo>
                    <a:pt x="417" y="661"/>
                  </a:lnTo>
                  <a:lnTo>
                    <a:pt x="420" y="658"/>
                  </a:lnTo>
                  <a:lnTo>
                    <a:pt x="422" y="656"/>
                  </a:lnTo>
                  <a:lnTo>
                    <a:pt x="427" y="656"/>
                  </a:lnTo>
                  <a:lnTo>
                    <a:pt x="430" y="656"/>
                  </a:lnTo>
                  <a:lnTo>
                    <a:pt x="434" y="658"/>
                  </a:lnTo>
                  <a:lnTo>
                    <a:pt x="437" y="661"/>
                  </a:lnTo>
                  <a:lnTo>
                    <a:pt x="437" y="666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0" name="Rectangle 54"/>
            <p:cNvSpPr>
              <a:spLocks noChangeArrowheads="1"/>
            </p:cNvSpPr>
            <p:nvPr/>
          </p:nvSpPr>
          <p:spPr bwMode="auto">
            <a:xfrm>
              <a:off x="7796" y="4378"/>
              <a:ext cx="2355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cs-CZ" sz="1400" b="0" dirty="0" smtClean="0">
                  <a:solidFill>
                    <a:schemeClr val="bg1"/>
                  </a:solidFill>
                </a:rPr>
                <a:t>Dovednosti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sp>
          <p:nvSpPr>
            <p:cNvPr id="49215" name="Line 59"/>
            <p:cNvSpPr>
              <a:spLocks noChangeShapeType="1"/>
            </p:cNvSpPr>
            <p:nvPr/>
          </p:nvSpPr>
          <p:spPr bwMode="auto">
            <a:xfrm flipV="1">
              <a:off x="354" y="390"/>
              <a:ext cx="1" cy="3988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20" name="Freeform 64"/>
            <p:cNvSpPr>
              <a:spLocks noEditPoints="1"/>
            </p:cNvSpPr>
            <p:nvPr/>
          </p:nvSpPr>
          <p:spPr bwMode="auto">
            <a:xfrm>
              <a:off x="6179" y="2143"/>
              <a:ext cx="224" cy="534"/>
            </a:xfrm>
            <a:custGeom>
              <a:avLst/>
              <a:gdLst>
                <a:gd name="T0" fmla="*/ 224 w 224"/>
                <a:gd name="T1" fmla="*/ 15 h 534"/>
                <a:gd name="T2" fmla="*/ 37 w 224"/>
                <a:gd name="T3" fmla="*/ 519 h 534"/>
                <a:gd name="T4" fmla="*/ 34 w 224"/>
                <a:gd name="T5" fmla="*/ 524 h 534"/>
                <a:gd name="T6" fmla="*/ 30 w 224"/>
                <a:gd name="T7" fmla="*/ 526 h 534"/>
                <a:gd name="T8" fmla="*/ 27 w 224"/>
                <a:gd name="T9" fmla="*/ 526 h 534"/>
                <a:gd name="T10" fmla="*/ 22 w 224"/>
                <a:gd name="T11" fmla="*/ 526 h 534"/>
                <a:gd name="T12" fmla="*/ 20 w 224"/>
                <a:gd name="T13" fmla="*/ 524 h 534"/>
                <a:gd name="T14" fmla="*/ 17 w 224"/>
                <a:gd name="T15" fmla="*/ 521 h 534"/>
                <a:gd name="T16" fmla="*/ 17 w 224"/>
                <a:gd name="T17" fmla="*/ 516 h 534"/>
                <a:gd name="T18" fmla="*/ 17 w 224"/>
                <a:gd name="T19" fmla="*/ 511 h 534"/>
                <a:gd name="T20" fmla="*/ 204 w 224"/>
                <a:gd name="T21" fmla="*/ 5 h 534"/>
                <a:gd name="T22" fmla="*/ 207 w 224"/>
                <a:gd name="T23" fmla="*/ 2 h 534"/>
                <a:gd name="T24" fmla="*/ 209 w 224"/>
                <a:gd name="T25" fmla="*/ 0 h 534"/>
                <a:gd name="T26" fmla="*/ 214 w 224"/>
                <a:gd name="T27" fmla="*/ 0 h 534"/>
                <a:gd name="T28" fmla="*/ 219 w 224"/>
                <a:gd name="T29" fmla="*/ 0 h 534"/>
                <a:gd name="T30" fmla="*/ 221 w 224"/>
                <a:gd name="T31" fmla="*/ 2 h 534"/>
                <a:gd name="T32" fmla="*/ 224 w 224"/>
                <a:gd name="T33" fmla="*/ 5 h 534"/>
                <a:gd name="T34" fmla="*/ 224 w 224"/>
                <a:gd name="T35" fmla="*/ 10 h 534"/>
                <a:gd name="T36" fmla="*/ 224 w 224"/>
                <a:gd name="T37" fmla="*/ 15 h 534"/>
                <a:gd name="T38" fmla="*/ 224 w 224"/>
                <a:gd name="T39" fmla="*/ 15 h 534"/>
                <a:gd name="T40" fmla="*/ 110 w 224"/>
                <a:gd name="T41" fmla="*/ 464 h 534"/>
                <a:gd name="T42" fmla="*/ 20 w 224"/>
                <a:gd name="T43" fmla="*/ 534 h 534"/>
                <a:gd name="T44" fmla="*/ 0 w 224"/>
                <a:gd name="T45" fmla="*/ 418 h 534"/>
                <a:gd name="T46" fmla="*/ 0 w 224"/>
                <a:gd name="T47" fmla="*/ 413 h 534"/>
                <a:gd name="T48" fmla="*/ 0 w 224"/>
                <a:gd name="T49" fmla="*/ 410 h 534"/>
                <a:gd name="T50" fmla="*/ 3 w 224"/>
                <a:gd name="T51" fmla="*/ 408 h 534"/>
                <a:gd name="T52" fmla="*/ 8 w 224"/>
                <a:gd name="T53" fmla="*/ 405 h 534"/>
                <a:gd name="T54" fmla="*/ 13 w 224"/>
                <a:gd name="T55" fmla="*/ 405 h 534"/>
                <a:gd name="T56" fmla="*/ 15 w 224"/>
                <a:gd name="T57" fmla="*/ 408 h 534"/>
                <a:gd name="T58" fmla="*/ 17 w 224"/>
                <a:gd name="T59" fmla="*/ 410 h 534"/>
                <a:gd name="T60" fmla="*/ 20 w 224"/>
                <a:gd name="T61" fmla="*/ 415 h 534"/>
                <a:gd name="T62" fmla="*/ 37 w 224"/>
                <a:gd name="T63" fmla="*/ 513 h 534"/>
                <a:gd name="T64" fmla="*/ 20 w 224"/>
                <a:gd name="T65" fmla="*/ 508 h 534"/>
                <a:gd name="T66" fmla="*/ 97 w 224"/>
                <a:gd name="T67" fmla="*/ 446 h 534"/>
                <a:gd name="T68" fmla="*/ 100 w 224"/>
                <a:gd name="T69" fmla="*/ 444 h 534"/>
                <a:gd name="T70" fmla="*/ 105 w 224"/>
                <a:gd name="T71" fmla="*/ 444 h 534"/>
                <a:gd name="T72" fmla="*/ 110 w 224"/>
                <a:gd name="T73" fmla="*/ 446 h 534"/>
                <a:gd name="T74" fmla="*/ 112 w 224"/>
                <a:gd name="T75" fmla="*/ 449 h 534"/>
                <a:gd name="T76" fmla="*/ 112 w 224"/>
                <a:gd name="T77" fmla="*/ 454 h 534"/>
                <a:gd name="T78" fmla="*/ 114 w 224"/>
                <a:gd name="T79" fmla="*/ 457 h 534"/>
                <a:gd name="T80" fmla="*/ 112 w 224"/>
                <a:gd name="T81" fmla="*/ 462 h 534"/>
                <a:gd name="T82" fmla="*/ 110 w 224"/>
                <a:gd name="T83" fmla="*/ 464 h 534"/>
                <a:gd name="T84" fmla="*/ 110 w 224"/>
                <a:gd name="T85" fmla="*/ 464 h 5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4"/>
                <a:gd name="T130" fmla="*/ 0 h 534"/>
                <a:gd name="T131" fmla="*/ 224 w 224"/>
                <a:gd name="T132" fmla="*/ 534 h 5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4" h="534">
                  <a:moveTo>
                    <a:pt x="224" y="15"/>
                  </a:moveTo>
                  <a:lnTo>
                    <a:pt x="37" y="519"/>
                  </a:lnTo>
                  <a:lnTo>
                    <a:pt x="34" y="524"/>
                  </a:lnTo>
                  <a:lnTo>
                    <a:pt x="30" y="526"/>
                  </a:lnTo>
                  <a:lnTo>
                    <a:pt x="27" y="526"/>
                  </a:lnTo>
                  <a:lnTo>
                    <a:pt x="22" y="526"/>
                  </a:lnTo>
                  <a:lnTo>
                    <a:pt x="20" y="524"/>
                  </a:lnTo>
                  <a:lnTo>
                    <a:pt x="17" y="521"/>
                  </a:lnTo>
                  <a:lnTo>
                    <a:pt x="17" y="516"/>
                  </a:lnTo>
                  <a:lnTo>
                    <a:pt x="17" y="511"/>
                  </a:lnTo>
                  <a:lnTo>
                    <a:pt x="204" y="5"/>
                  </a:lnTo>
                  <a:lnTo>
                    <a:pt x="207" y="2"/>
                  </a:lnTo>
                  <a:lnTo>
                    <a:pt x="209" y="0"/>
                  </a:lnTo>
                  <a:lnTo>
                    <a:pt x="214" y="0"/>
                  </a:lnTo>
                  <a:lnTo>
                    <a:pt x="219" y="0"/>
                  </a:lnTo>
                  <a:lnTo>
                    <a:pt x="221" y="2"/>
                  </a:lnTo>
                  <a:lnTo>
                    <a:pt x="224" y="5"/>
                  </a:lnTo>
                  <a:lnTo>
                    <a:pt x="224" y="10"/>
                  </a:lnTo>
                  <a:lnTo>
                    <a:pt x="224" y="15"/>
                  </a:lnTo>
                  <a:close/>
                  <a:moveTo>
                    <a:pt x="110" y="464"/>
                  </a:moveTo>
                  <a:lnTo>
                    <a:pt x="20" y="53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0"/>
                  </a:lnTo>
                  <a:lnTo>
                    <a:pt x="3" y="408"/>
                  </a:lnTo>
                  <a:lnTo>
                    <a:pt x="8" y="405"/>
                  </a:lnTo>
                  <a:lnTo>
                    <a:pt x="13" y="405"/>
                  </a:lnTo>
                  <a:lnTo>
                    <a:pt x="15" y="408"/>
                  </a:lnTo>
                  <a:lnTo>
                    <a:pt x="17" y="410"/>
                  </a:lnTo>
                  <a:lnTo>
                    <a:pt x="20" y="415"/>
                  </a:lnTo>
                  <a:lnTo>
                    <a:pt x="37" y="513"/>
                  </a:lnTo>
                  <a:lnTo>
                    <a:pt x="20" y="508"/>
                  </a:lnTo>
                  <a:lnTo>
                    <a:pt x="97" y="446"/>
                  </a:lnTo>
                  <a:lnTo>
                    <a:pt x="100" y="444"/>
                  </a:lnTo>
                  <a:lnTo>
                    <a:pt x="105" y="444"/>
                  </a:lnTo>
                  <a:lnTo>
                    <a:pt x="110" y="446"/>
                  </a:lnTo>
                  <a:lnTo>
                    <a:pt x="112" y="449"/>
                  </a:lnTo>
                  <a:lnTo>
                    <a:pt x="112" y="454"/>
                  </a:lnTo>
                  <a:lnTo>
                    <a:pt x="114" y="457"/>
                  </a:lnTo>
                  <a:lnTo>
                    <a:pt x="112" y="462"/>
                  </a:lnTo>
                  <a:lnTo>
                    <a:pt x="110" y="464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21" name="Rectangle 65"/>
            <p:cNvSpPr>
              <a:spLocks noChangeArrowheads="1"/>
            </p:cNvSpPr>
            <p:nvPr/>
          </p:nvSpPr>
          <p:spPr bwMode="auto">
            <a:xfrm>
              <a:off x="20" y="37"/>
              <a:ext cx="140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 dirty="0" err="1" smtClean="0">
                  <a:solidFill>
                    <a:srgbClr val="000000"/>
                  </a:solidFill>
                </a:rPr>
                <a:t>Fre</a:t>
              </a:r>
              <a:r>
                <a:rPr lang="cs-CZ" sz="1300" b="0" dirty="0" err="1" smtClean="0">
                  <a:solidFill>
                    <a:srgbClr val="000000"/>
                  </a:solidFill>
                </a:rPr>
                <a:t>kvence</a:t>
              </a:r>
              <a:endParaRPr lang="en-US" b="0" dirty="0"/>
            </a:p>
          </p:txBody>
        </p:sp>
        <p:sp>
          <p:nvSpPr>
            <p:cNvPr id="49226" name="Freeform 70"/>
            <p:cNvSpPr>
              <a:spLocks noEditPoints="1"/>
            </p:cNvSpPr>
            <p:nvPr/>
          </p:nvSpPr>
          <p:spPr bwMode="auto">
            <a:xfrm>
              <a:off x="1336" y="1580"/>
              <a:ext cx="437" cy="785"/>
            </a:xfrm>
            <a:custGeom>
              <a:avLst/>
              <a:gdLst>
                <a:gd name="T0" fmla="*/ 17 w 437"/>
                <a:gd name="T1" fmla="*/ 5 h 785"/>
                <a:gd name="T2" fmla="*/ 432 w 437"/>
                <a:gd name="T3" fmla="*/ 761 h 785"/>
                <a:gd name="T4" fmla="*/ 434 w 437"/>
                <a:gd name="T5" fmla="*/ 767 h 785"/>
                <a:gd name="T6" fmla="*/ 434 w 437"/>
                <a:gd name="T7" fmla="*/ 769 h 785"/>
                <a:gd name="T8" fmla="*/ 432 w 437"/>
                <a:gd name="T9" fmla="*/ 774 h 785"/>
                <a:gd name="T10" fmla="*/ 430 w 437"/>
                <a:gd name="T11" fmla="*/ 777 h 785"/>
                <a:gd name="T12" fmla="*/ 425 w 437"/>
                <a:gd name="T13" fmla="*/ 777 h 785"/>
                <a:gd name="T14" fmla="*/ 422 w 437"/>
                <a:gd name="T15" fmla="*/ 777 h 785"/>
                <a:gd name="T16" fmla="*/ 417 w 437"/>
                <a:gd name="T17" fmla="*/ 777 h 785"/>
                <a:gd name="T18" fmla="*/ 415 w 437"/>
                <a:gd name="T19" fmla="*/ 772 h 785"/>
                <a:gd name="T20" fmla="*/ 0 w 437"/>
                <a:gd name="T21" fmla="*/ 15 h 785"/>
                <a:gd name="T22" fmla="*/ 0 w 437"/>
                <a:gd name="T23" fmla="*/ 13 h 785"/>
                <a:gd name="T24" fmla="*/ 0 w 437"/>
                <a:gd name="T25" fmla="*/ 8 h 785"/>
                <a:gd name="T26" fmla="*/ 0 w 437"/>
                <a:gd name="T27" fmla="*/ 5 h 785"/>
                <a:gd name="T28" fmla="*/ 5 w 437"/>
                <a:gd name="T29" fmla="*/ 2 h 785"/>
                <a:gd name="T30" fmla="*/ 8 w 437"/>
                <a:gd name="T31" fmla="*/ 0 h 785"/>
                <a:gd name="T32" fmla="*/ 12 w 437"/>
                <a:gd name="T33" fmla="*/ 0 h 785"/>
                <a:gd name="T34" fmla="*/ 15 w 437"/>
                <a:gd name="T35" fmla="*/ 2 h 785"/>
                <a:gd name="T36" fmla="*/ 17 w 437"/>
                <a:gd name="T37" fmla="*/ 5 h 785"/>
                <a:gd name="T38" fmla="*/ 17 w 437"/>
                <a:gd name="T39" fmla="*/ 5 h 785"/>
                <a:gd name="T40" fmla="*/ 437 w 437"/>
                <a:gd name="T41" fmla="*/ 666 h 785"/>
                <a:gd name="T42" fmla="*/ 434 w 437"/>
                <a:gd name="T43" fmla="*/ 785 h 785"/>
                <a:gd name="T44" fmla="*/ 335 w 437"/>
                <a:gd name="T45" fmla="*/ 730 h 785"/>
                <a:gd name="T46" fmla="*/ 333 w 437"/>
                <a:gd name="T47" fmla="*/ 725 h 785"/>
                <a:gd name="T48" fmla="*/ 330 w 437"/>
                <a:gd name="T49" fmla="*/ 723 h 785"/>
                <a:gd name="T50" fmla="*/ 330 w 437"/>
                <a:gd name="T51" fmla="*/ 718 h 785"/>
                <a:gd name="T52" fmla="*/ 330 w 437"/>
                <a:gd name="T53" fmla="*/ 715 h 785"/>
                <a:gd name="T54" fmla="*/ 333 w 437"/>
                <a:gd name="T55" fmla="*/ 712 h 785"/>
                <a:gd name="T56" fmla="*/ 337 w 437"/>
                <a:gd name="T57" fmla="*/ 710 h 785"/>
                <a:gd name="T58" fmla="*/ 340 w 437"/>
                <a:gd name="T59" fmla="*/ 710 h 785"/>
                <a:gd name="T60" fmla="*/ 345 w 437"/>
                <a:gd name="T61" fmla="*/ 710 h 785"/>
                <a:gd name="T62" fmla="*/ 430 w 437"/>
                <a:gd name="T63" fmla="*/ 756 h 785"/>
                <a:gd name="T64" fmla="*/ 413 w 437"/>
                <a:gd name="T65" fmla="*/ 767 h 785"/>
                <a:gd name="T66" fmla="*/ 417 w 437"/>
                <a:gd name="T67" fmla="*/ 666 h 785"/>
                <a:gd name="T68" fmla="*/ 417 w 437"/>
                <a:gd name="T69" fmla="*/ 661 h 785"/>
                <a:gd name="T70" fmla="*/ 420 w 437"/>
                <a:gd name="T71" fmla="*/ 658 h 785"/>
                <a:gd name="T72" fmla="*/ 422 w 437"/>
                <a:gd name="T73" fmla="*/ 656 h 785"/>
                <a:gd name="T74" fmla="*/ 427 w 437"/>
                <a:gd name="T75" fmla="*/ 656 h 785"/>
                <a:gd name="T76" fmla="*/ 430 w 437"/>
                <a:gd name="T77" fmla="*/ 656 h 785"/>
                <a:gd name="T78" fmla="*/ 434 w 437"/>
                <a:gd name="T79" fmla="*/ 658 h 785"/>
                <a:gd name="T80" fmla="*/ 437 w 437"/>
                <a:gd name="T81" fmla="*/ 661 h 785"/>
                <a:gd name="T82" fmla="*/ 437 w 437"/>
                <a:gd name="T83" fmla="*/ 666 h 785"/>
                <a:gd name="T84" fmla="*/ 437 w 437"/>
                <a:gd name="T85" fmla="*/ 666 h 7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7"/>
                <a:gd name="T130" fmla="*/ 0 h 785"/>
                <a:gd name="T131" fmla="*/ 437 w 437"/>
                <a:gd name="T132" fmla="*/ 785 h 7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7" h="785">
                  <a:moveTo>
                    <a:pt x="17" y="5"/>
                  </a:moveTo>
                  <a:lnTo>
                    <a:pt x="432" y="761"/>
                  </a:lnTo>
                  <a:lnTo>
                    <a:pt x="434" y="767"/>
                  </a:lnTo>
                  <a:lnTo>
                    <a:pt x="434" y="769"/>
                  </a:lnTo>
                  <a:lnTo>
                    <a:pt x="432" y="774"/>
                  </a:lnTo>
                  <a:lnTo>
                    <a:pt x="430" y="777"/>
                  </a:lnTo>
                  <a:lnTo>
                    <a:pt x="425" y="777"/>
                  </a:lnTo>
                  <a:lnTo>
                    <a:pt x="422" y="777"/>
                  </a:lnTo>
                  <a:lnTo>
                    <a:pt x="417" y="777"/>
                  </a:lnTo>
                  <a:lnTo>
                    <a:pt x="415" y="772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5"/>
                  </a:lnTo>
                  <a:lnTo>
                    <a:pt x="5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7" y="5"/>
                  </a:lnTo>
                  <a:close/>
                  <a:moveTo>
                    <a:pt x="437" y="666"/>
                  </a:moveTo>
                  <a:lnTo>
                    <a:pt x="434" y="785"/>
                  </a:lnTo>
                  <a:lnTo>
                    <a:pt x="335" y="730"/>
                  </a:lnTo>
                  <a:lnTo>
                    <a:pt x="333" y="725"/>
                  </a:lnTo>
                  <a:lnTo>
                    <a:pt x="330" y="723"/>
                  </a:lnTo>
                  <a:lnTo>
                    <a:pt x="330" y="718"/>
                  </a:lnTo>
                  <a:lnTo>
                    <a:pt x="330" y="715"/>
                  </a:lnTo>
                  <a:lnTo>
                    <a:pt x="333" y="712"/>
                  </a:lnTo>
                  <a:lnTo>
                    <a:pt x="337" y="710"/>
                  </a:lnTo>
                  <a:lnTo>
                    <a:pt x="340" y="710"/>
                  </a:lnTo>
                  <a:lnTo>
                    <a:pt x="345" y="710"/>
                  </a:lnTo>
                  <a:lnTo>
                    <a:pt x="430" y="756"/>
                  </a:lnTo>
                  <a:lnTo>
                    <a:pt x="413" y="767"/>
                  </a:lnTo>
                  <a:lnTo>
                    <a:pt x="417" y="666"/>
                  </a:lnTo>
                  <a:lnTo>
                    <a:pt x="417" y="661"/>
                  </a:lnTo>
                  <a:lnTo>
                    <a:pt x="420" y="658"/>
                  </a:lnTo>
                  <a:lnTo>
                    <a:pt x="422" y="656"/>
                  </a:lnTo>
                  <a:lnTo>
                    <a:pt x="427" y="656"/>
                  </a:lnTo>
                  <a:lnTo>
                    <a:pt x="430" y="656"/>
                  </a:lnTo>
                  <a:lnTo>
                    <a:pt x="434" y="658"/>
                  </a:lnTo>
                  <a:lnTo>
                    <a:pt x="437" y="661"/>
                  </a:lnTo>
                  <a:lnTo>
                    <a:pt x="437" y="666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0" name="Rectangle 74"/>
            <p:cNvSpPr>
              <a:spLocks noChangeArrowheads="1"/>
            </p:cNvSpPr>
            <p:nvPr/>
          </p:nvSpPr>
          <p:spPr bwMode="auto">
            <a:xfrm>
              <a:off x="2306" y="4627"/>
              <a:ext cx="912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endParaRPr lang="en-US" sz="1200" b="0" dirty="0"/>
            </a:p>
          </p:txBody>
        </p:sp>
        <p:sp>
          <p:nvSpPr>
            <p:cNvPr id="49231" name="Line 75"/>
            <p:cNvSpPr>
              <a:spLocks noChangeShapeType="1"/>
            </p:cNvSpPr>
            <p:nvPr/>
          </p:nvSpPr>
          <p:spPr bwMode="auto">
            <a:xfrm flipV="1">
              <a:off x="354" y="390"/>
              <a:ext cx="1" cy="3988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" name="Rectangle 52"/>
          <p:cNvSpPr>
            <a:spLocks noChangeArrowheads="1"/>
          </p:cNvSpPr>
          <p:nvPr/>
        </p:nvSpPr>
        <p:spPr bwMode="auto">
          <a:xfrm>
            <a:off x="5266545" y="2440353"/>
            <a:ext cx="1354277" cy="3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cs-CZ" sz="1200" b="0" i="1" dirty="0" smtClean="0">
                <a:solidFill>
                  <a:srgbClr val="000000"/>
                </a:solidFill>
              </a:rPr>
              <a:t>Pozitivní selekce i</a:t>
            </a:r>
            <a:r>
              <a:rPr lang="en-US" sz="1200" b="0" i="1" dirty="0" smtClean="0">
                <a:solidFill>
                  <a:srgbClr val="000000"/>
                </a:solidFill>
              </a:rPr>
              <a:t>migrant</a:t>
            </a:r>
            <a:r>
              <a:rPr lang="cs-CZ" sz="1200" b="0" i="1" dirty="0" smtClean="0">
                <a:solidFill>
                  <a:srgbClr val="000000"/>
                </a:solidFill>
              </a:rPr>
              <a:t>ů</a:t>
            </a:r>
            <a:r>
              <a:rPr lang="en-US" sz="1200" b="0" i="1" dirty="0" smtClean="0">
                <a:solidFill>
                  <a:srgbClr val="000000"/>
                </a:solidFill>
              </a:rPr>
              <a:t> </a:t>
            </a:r>
            <a:endParaRPr lang="en-US" sz="1200" b="0" dirty="0"/>
          </a:p>
        </p:txBody>
      </p:sp>
      <p:sp>
        <p:nvSpPr>
          <p:cNvPr id="80" name="Rectangle 57"/>
          <p:cNvSpPr>
            <a:spLocks noChangeArrowheads="1"/>
          </p:cNvSpPr>
          <p:nvPr/>
        </p:nvSpPr>
        <p:spPr bwMode="auto">
          <a:xfrm>
            <a:off x="2886769" y="4229015"/>
            <a:ext cx="207893" cy="3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400" b="0" i="1" dirty="0" err="1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en-US" sz="1400" b="0" i="1" baseline="-25000" dirty="0" err="1">
                <a:solidFill>
                  <a:schemeClr val="bg1"/>
                </a:solidFill>
                <a:latin typeface="Verdana" pitchFamily="34" charset="0"/>
              </a:rPr>
              <a:t>N</a:t>
            </a:r>
            <a:endParaRPr lang="en-US" sz="1400" b="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1" name="Rectangle 57"/>
          <p:cNvSpPr>
            <a:spLocks noChangeArrowheads="1"/>
          </p:cNvSpPr>
          <p:nvPr/>
        </p:nvSpPr>
        <p:spPr bwMode="auto">
          <a:xfrm>
            <a:off x="4807850" y="4224921"/>
            <a:ext cx="437031" cy="32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400" b="0" i="1" dirty="0" smtClean="0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cs-CZ" sz="1400" b="0" i="1" baseline="-25000" dirty="0" smtClean="0">
                <a:solidFill>
                  <a:schemeClr val="bg1"/>
                </a:solidFill>
                <a:latin typeface="Verdana" pitchFamily="34" charset="0"/>
              </a:rPr>
              <a:t>P</a:t>
            </a:r>
            <a:endParaRPr lang="en-US" sz="1400" b="0" baseline="-250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8311" y="685800"/>
            <a:ext cx="8229600" cy="6762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smtClean="0"/>
              <a:t>Self-</a:t>
            </a:r>
            <a:r>
              <a:rPr lang="cs-CZ" sz="4000" dirty="0" smtClean="0"/>
              <a:t>s</a:t>
            </a:r>
            <a:r>
              <a:rPr lang="en-US" sz="4000" dirty="0" smtClean="0"/>
              <a:t>e</a:t>
            </a:r>
            <a:r>
              <a:rPr lang="cs-CZ" sz="4000" dirty="0" smtClean="0"/>
              <a:t>lekce i</a:t>
            </a:r>
            <a:r>
              <a:rPr lang="en-US" sz="4000" dirty="0" smtClean="0"/>
              <a:t>migrant</a:t>
            </a:r>
            <a:r>
              <a:rPr lang="cs-CZ" sz="4000" dirty="0" smtClean="0"/>
              <a:t>ů</a:t>
            </a:r>
            <a:endParaRPr lang="en-US" sz="4000" dirty="0"/>
          </a:p>
        </p:txBody>
      </p:sp>
      <p:grpSp>
        <p:nvGrpSpPr>
          <p:cNvPr id="50178" name="Group 33"/>
          <p:cNvGrpSpPr>
            <a:grpSpLocks/>
          </p:cNvGrpSpPr>
          <p:nvPr/>
        </p:nvGrpSpPr>
        <p:grpSpPr bwMode="auto">
          <a:xfrm>
            <a:off x="1064272" y="1867102"/>
            <a:ext cx="7315200" cy="4336845"/>
            <a:chOff x="1518" y="2193"/>
            <a:chExt cx="9395" cy="5293"/>
          </a:xfrm>
        </p:grpSpPr>
        <p:sp>
          <p:nvSpPr>
            <p:cNvPr id="50181" name="Line 34"/>
            <p:cNvSpPr>
              <a:spLocks noChangeShapeType="1"/>
            </p:cNvSpPr>
            <p:nvPr/>
          </p:nvSpPr>
          <p:spPr bwMode="auto">
            <a:xfrm>
              <a:off x="1742" y="6409"/>
              <a:ext cx="396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182" name="Group 35"/>
            <p:cNvGrpSpPr>
              <a:grpSpLocks/>
            </p:cNvGrpSpPr>
            <p:nvPr/>
          </p:nvGrpSpPr>
          <p:grpSpPr bwMode="auto">
            <a:xfrm>
              <a:off x="1518" y="2193"/>
              <a:ext cx="9395" cy="5293"/>
              <a:chOff x="1518" y="2193"/>
              <a:chExt cx="9395" cy="5293"/>
            </a:xfrm>
          </p:grpSpPr>
          <p:sp>
            <p:nvSpPr>
              <p:cNvPr id="50183" name="Line 36"/>
              <p:cNvSpPr>
                <a:spLocks noChangeShapeType="1"/>
              </p:cNvSpPr>
              <p:nvPr/>
            </p:nvSpPr>
            <p:spPr bwMode="auto">
              <a:xfrm>
                <a:off x="1742" y="2591"/>
                <a:ext cx="1" cy="38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4" name="Rectangle 37"/>
              <p:cNvSpPr>
                <a:spLocks noChangeArrowheads="1"/>
              </p:cNvSpPr>
              <p:nvPr/>
            </p:nvSpPr>
            <p:spPr bwMode="auto">
              <a:xfrm>
                <a:off x="4655" y="6432"/>
                <a:ext cx="1154" cy="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cs-CZ" sz="1200" b="0" dirty="0" smtClean="0">
                    <a:solidFill>
                      <a:schemeClr val="bg1"/>
                    </a:solidFill>
                    <a:latin typeface="Verdana" pitchFamily="34" charset="0"/>
                  </a:rPr>
                  <a:t>Dovednosti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185" name="Rectangle 38"/>
              <p:cNvSpPr>
                <a:spLocks noChangeArrowheads="1"/>
              </p:cNvSpPr>
              <p:nvPr/>
            </p:nvSpPr>
            <p:spPr bwMode="auto">
              <a:xfrm>
                <a:off x="1518" y="2193"/>
                <a:ext cx="771" cy="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cs-CZ" sz="1200" b="0" dirty="0" smtClean="0">
                    <a:solidFill>
                      <a:schemeClr val="bg1"/>
                    </a:solidFill>
                    <a:latin typeface="Verdana" pitchFamily="34" charset="0"/>
                  </a:rPr>
                  <a:t>Mzda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187" name="Rectangle 40"/>
              <p:cNvSpPr>
                <a:spLocks noChangeArrowheads="1"/>
              </p:cNvSpPr>
              <p:nvPr/>
            </p:nvSpPr>
            <p:spPr bwMode="auto">
              <a:xfrm>
                <a:off x="1904" y="5404"/>
                <a:ext cx="1226" cy="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cs-CZ" sz="1200" b="0" i="1" dirty="0" smtClean="0">
                    <a:solidFill>
                      <a:schemeClr val="bg1"/>
                    </a:solidFill>
                    <a:latin typeface="Verdana" pitchFamily="34" charset="0"/>
                  </a:rPr>
                  <a:t>Nemigrují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188" name="Rectangle 41"/>
              <p:cNvSpPr>
                <a:spLocks noChangeArrowheads="1"/>
              </p:cNvSpPr>
              <p:nvPr/>
            </p:nvSpPr>
            <p:spPr bwMode="auto">
              <a:xfrm>
                <a:off x="8843" y="5403"/>
                <a:ext cx="1159" cy="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cs-CZ" sz="1200" b="0" i="1" dirty="0" smtClean="0">
                    <a:solidFill>
                      <a:schemeClr val="bg1"/>
                    </a:solidFill>
                    <a:latin typeface="Verdana" pitchFamily="34" charset="0"/>
                  </a:rPr>
                  <a:t>Nemigrují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189" name="Rectangle 42"/>
              <p:cNvSpPr>
                <a:spLocks noChangeArrowheads="1"/>
              </p:cNvSpPr>
              <p:nvPr/>
            </p:nvSpPr>
            <p:spPr bwMode="auto">
              <a:xfrm>
                <a:off x="4184" y="5435"/>
                <a:ext cx="974" cy="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200" b="0" i="1" dirty="0" smtClean="0">
                    <a:solidFill>
                      <a:schemeClr val="bg1"/>
                    </a:solidFill>
                    <a:latin typeface="Verdana" pitchFamily="34" charset="0"/>
                  </a:rPr>
                  <a:t>M</a:t>
                </a:r>
                <a:r>
                  <a:rPr lang="cs-CZ" sz="1200" b="0" i="1" dirty="0" err="1" smtClean="0">
                    <a:solidFill>
                      <a:schemeClr val="bg1"/>
                    </a:solidFill>
                    <a:latin typeface="Verdana" pitchFamily="34" charset="0"/>
                  </a:rPr>
                  <a:t>igrují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190" name="Rectangle 43"/>
              <p:cNvSpPr>
                <a:spLocks noChangeArrowheads="1"/>
              </p:cNvSpPr>
              <p:nvPr/>
            </p:nvSpPr>
            <p:spPr bwMode="auto">
              <a:xfrm>
                <a:off x="7125" y="5543"/>
                <a:ext cx="726" cy="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cs-CZ" sz="1200" b="0" i="1" dirty="0" smtClean="0">
                    <a:solidFill>
                      <a:schemeClr val="bg1"/>
                    </a:solidFill>
                    <a:latin typeface="Verdana" pitchFamily="34" charset="0"/>
                  </a:rPr>
                  <a:t>Migrují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191" name="Line 44"/>
              <p:cNvSpPr>
                <a:spLocks noChangeShapeType="1"/>
              </p:cNvSpPr>
              <p:nvPr/>
            </p:nvSpPr>
            <p:spPr bwMode="auto">
              <a:xfrm flipV="1">
                <a:off x="1756" y="3110"/>
                <a:ext cx="3375" cy="2213"/>
              </a:xfrm>
              <a:prstGeom prst="line">
                <a:avLst/>
              </a:prstGeom>
              <a:noFill/>
              <a:ln w="15875">
                <a:solidFill>
                  <a:srgbClr val="FF66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2" name="Line 45"/>
              <p:cNvSpPr>
                <a:spLocks noChangeShapeType="1"/>
              </p:cNvSpPr>
              <p:nvPr/>
            </p:nvSpPr>
            <p:spPr bwMode="auto">
              <a:xfrm flipV="1">
                <a:off x="1756" y="3780"/>
                <a:ext cx="3571" cy="79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3" name="Line 46"/>
              <p:cNvSpPr>
                <a:spLocks noChangeShapeType="1"/>
              </p:cNvSpPr>
              <p:nvPr/>
            </p:nvSpPr>
            <p:spPr bwMode="auto">
              <a:xfrm>
                <a:off x="3494" y="4191"/>
                <a:ext cx="1" cy="22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4" name="Rectangle 47"/>
              <p:cNvSpPr>
                <a:spLocks noChangeArrowheads="1"/>
              </p:cNvSpPr>
              <p:nvPr/>
            </p:nvSpPr>
            <p:spPr bwMode="auto">
              <a:xfrm>
                <a:off x="3430" y="6405"/>
                <a:ext cx="267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400" b="0" i="1" dirty="0" err="1">
                    <a:solidFill>
                      <a:schemeClr val="bg1"/>
                    </a:solidFill>
                    <a:latin typeface="Verdana" pitchFamily="34" charset="0"/>
                  </a:rPr>
                  <a:t>s</a:t>
                </a:r>
                <a:r>
                  <a:rPr lang="en-US" sz="1400" b="0" i="1" baseline="-25000" dirty="0" err="1">
                    <a:solidFill>
                      <a:schemeClr val="bg1"/>
                    </a:solidFill>
                    <a:latin typeface="Verdana" pitchFamily="34" charset="0"/>
                  </a:rPr>
                  <a:t>P</a:t>
                </a:r>
                <a:endParaRPr lang="en-US" sz="1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195" name="Rectangle 48"/>
              <p:cNvSpPr>
                <a:spLocks noChangeArrowheads="1"/>
              </p:cNvSpPr>
              <p:nvPr/>
            </p:nvSpPr>
            <p:spPr bwMode="auto">
              <a:xfrm>
                <a:off x="4937" y="3874"/>
                <a:ext cx="911" cy="6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cs-CZ" sz="1200" b="0" i="1" dirty="0" smtClean="0">
                    <a:solidFill>
                      <a:schemeClr val="bg1"/>
                    </a:solidFill>
                    <a:latin typeface="Verdana" pitchFamily="34" charset="0"/>
                  </a:rPr>
                  <a:t>Země původu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196" name="Rectangle 49"/>
              <p:cNvSpPr>
                <a:spLocks noChangeArrowheads="1"/>
              </p:cNvSpPr>
              <p:nvPr/>
            </p:nvSpPr>
            <p:spPr bwMode="auto">
              <a:xfrm>
                <a:off x="5158" y="2868"/>
                <a:ext cx="491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200" b="0" i="1" dirty="0" smtClean="0">
                    <a:solidFill>
                      <a:schemeClr val="bg1"/>
                    </a:solidFill>
                    <a:latin typeface="Verdana" pitchFamily="34" charset="0"/>
                  </a:rPr>
                  <a:t>US</a:t>
                </a:r>
                <a:r>
                  <a:rPr lang="cs-CZ" sz="1200" b="0" i="1" dirty="0">
                    <a:solidFill>
                      <a:schemeClr val="bg1"/>
                    </a:solidFill>
                    <a:latin typeface="Verdana" pitchFamily="34" charset="0"/>
                  </a:rPr>
                  <a:t>A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197" name="Line 50"/>
              <p:cNvSpPr>
                <a:spLocks noChangeShapeType="1"/>
              </p:cNvSpPr>
              <p:nvPr/>
            </p:nvSpPr>
            <p:spPr bwMode="auto">
              <a:xfrm>
                <a:off x="6572" y="2606"/>
                <a:ext cx="1" cy="38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8" name="Line 51"/>
              <p:cNvSpPr>
                <a:spLocks noChangeShapeType="1"/>
              </p:cNvSpPr>
              <p:nvPr/>
            </p:nvSpPr>
            <p:spPr bwMode="auto">
              <a:xfrm>
                <a:off x="6572" y="6424"/>
                <a:ext cx="396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9" name="Rectangle 52"/>
              <p:cNvSpPr>
                <a:spLocks noChangeArrowheads="1"/>
              </p:cNvSpPr>
              <p:nvPr/>
            </p:nvSpPr>
            <p:spPr bwMode="auto">
              <a:xfrm>
                <a:off x="9625" y="6431"/>
                <a:ext cx="1288" cy="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cs-CZ" sz="1200" b="0" dirty="0" smtClean="0">
                    <a:solidFill>
                      <a:schemeClr val="bg1"/>
                    </a:solidFill>
                    <a:latin typeface="Verdana" pitchFamily="34" charset="0"/>
                  </a:rPr>
                  <a:t>Dovednosti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200" name="Rectangle 53"/>
              <p:cNvSpPr>
                <a:spLocks noChangeArrowheads="1"/>
              </p:cNvSpPr>
              <p:nvPr/>
            </p:nvSpPr>
            <p:spPr bwMode="auto">
              <a:xfrm>
                <a:off x="6348" y="2255"/>
                <a:ext cx="771" cy="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cs-CZ" sz="1200" b="0" dirty="0" smtClean="0">
                    <a:solidFill>
                      <a:schemeClr val="bg1"/>
                    </a:solidFill>
                    <a:latin typeface="Verdana" pitchFamily="34" charset="0"/>
                  </a:rPr>
                  <a:t>Mzda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201" name="Line 54"/>
              <p:cNvSpPr>
                <a:spLocks noChangeShapeType="1"/>
              </p:cNvSpPr>
              <p:nvPr/>
            </p:nvSpPr>
            <p:spPr bwMode="auto">
              <a:xfrm flipV="1">
                <a:off x="6586" y="3320"/>
                <a:ext cx="3375" cy="22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2" name="Line 55"/>
              <p:cNvSpPr>
                <a:spLocks noChangeShapeType="1"/>
              </p:cNvSpPr>
              <p:nvPr/>
            </p:nvSpPr>
            <p:spPr bwMode="auto">
              <a:xfrm flipV="1">
                <a:off x="6558" y="3990"/>
                <a:ext cx="3655" cy="818"/>
              </a:xfrm>
              <a:prstGeom prst="line">
                <a:avLst/>
              </a:prstGeom>
              <a:noFill/>
              <a:ln w="15875">
                <a:solidFill>
                  <a:srgbClr val="FF66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3" name="Line 56"/>
              <p:cNvSpPr>
                <a:spLocks noChangeShapeType="1"/>
              </p:cNvSpPr>
              <p:nvPr/>
            </p:nvSpPr>
            <p:spPr bwMode="auto">
              <a:xfrm>
                <a:off x="8308" y="4416"/>
                <a:ext cx="1" cy="20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4" name="Rectangle 57"/>
              <p:cNvSpPr>
                <a:spLocks noChangeArrowheads="1"/>
              </p:cNvSpPr>
              <p:nvPr/>
            </p:nvSpPr>
            <p:spPr bwMode="auto">
              <a:xfrm>
                <a:off x="8244" y="6420"/>
                <a:ext cx="267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400" b="0" i="1" dirty="0" err="1">
                    <a:solidFill>
                      <a:schemeClr val="bg1"/>
                    </a:solidFill>
                    <a:latin typeface="Verdana" pitchFamily="34" charset="0"/>
                  </a:rPr>
                  <a:t>s</a:t>
                </a:r>
                <a:r>
                  <a:rPr lang="en-US" sz="1400" b="0" i="1" baseline="-25000" dirty="0" err="1">
                    <a:solidFill>
                      <a:schemeClr val="bg1"/>
                    </a:solidFill>
                    <a:latin typeface="Verdana" pitchFamily="34" charset="0"/>
                  </a:rPr>
                  <a:t>N</a:t>
                </a:r>
                <a:endParaRPr lang="en-US" sz="1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205" name="Rectangle 58"/>
              <p:cNvSpPr>
                <a:spLocks noChangeArrowheads="1"/>
              </p:cNvSpPr>
              <p:nvPr/>
            </p:nvSpPr>
            <p:spPr bwMode="auto">
              <a:xfrm>
                <a:off x="10002" y="2860"/>
                <a:ext cx="911" cy="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cs-CZ" sz="1200" b="0" i="1" dirty="0" smtClean="0">
                    <a:solidFill>
                      <a:schemeClr val="bg1"/>
                    </a:solidFill>
                    <a:latin typeface="Verdana" pitchFamily="34" charset="0"/>
                  </a:rPr>
                  <a:t>Země původu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206" name="Rectangle 59"/>
              <p:cNvSpPr>
                <a:spLocks noChangeArrowheads="1"/>
              </p:cNvSpPr>
              <p:nvPr/>
            </p:nvSpPr>
            <p:spPr bwMode="auto">
              <a:xfrm>
                <a:off x="10263" y="3816"/>
                <a:ext cx="491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200" b="0" i="1" dirty="0" smtClean="0">
                    <a:solidFill>
                      <a:schemeClr val="bg1"/>
                    </a:solidFill>
                    <a:latin typeface="Verdana" pitchFamily="34" charset="0"/>
                  </a:rPr>
                  <a:t>US</a:t>
                </a:r>
                <a:r>
                  <a:rPr lang="cs-CZ" sz="1200" b="0" i="1" dirty="0">
                    <a:solidFill>
                      <a:schemeClr val="bg1"/>
                    </a:solidFill>
                    <a:latin typeface="Verdana" pitchFamily="34" charset="0"/>
                  </a:rPr>
                  <a:t>A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207" name="Rectangle 60"/>
              <p:cNvSpPr>
                <a:spLocks noChangeArrowheads="1"/>
              </p:cNvSpPr>
              <p:nvPr/>
            </p:nvSpPr>
            <p:spPr bwMode="auto">
              <a:xfrm>
                <a:off x="2554" y="7073"/>
                <a:ext cx="2804" cy="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400" b="0" i="1" dirty="0">
                    <a:solidFill>
                      <a:schemeClr val="bg1"/>
                    </a:solidFill>
                    <a:latin typeface="Verdana" pitchFamily="34" charset="0"/>
                  </a:rPr>
                  <a:t>(a) </a:t>
                </a:r>
                <a:r>
                  <a:rPr lang="en-US" sz="1400" b="0" dirty="0" smtClean="0">
                    <a:solidFill>
                      <a:schemeClr val="bg1"/>
                    </a:solidFill>
                    <a:latin typeface="Verdana" pitchFamily="34" charset="0"/>
                  </a:rPr>
                  <a:t>Po</a:t>
                </a:r>
                <a:r>
                  <a:rPr lang="cs-CZ" sz="1400" b="0" dirty="0">
                    <a:solidFill>
                      <a:schemeClr val="bg1"/>
                    </a:solidFill>
                    <a:latin typeface="Verdana" pitchFamily="34" charset="0"/>
                  </a:rPr>
                  <a:t>z</a:t>
                </a:r>
                <a:r>
                  <a:rPr lang="en-US" sz="1400" b="0" dirty="0" err="1" smtClean="0">
                    <a:solidFill>
                      <a:schemeClr val="bg1"/>
                    </a:solidFill>
                    <a:latin typeface="Verdana" pitchFamily="34" charset="0"/>
                  </a:rPr>
                  <a:t>itiv</a:t>
                </a:r>
                <a:r>
                  <a:rPr lang="cs-CZ" sz="1400" b="0" dirty="0" smtClean="0">
                    <a:solidFill>
                      <a:schemeClr val="bg1"/>
                    </a:solidFill>
                    <a:latin typeface="Verdana" pitchFamily="34" charset="0"/>
                  </a:rPr>
                  <a:t>ní</a:t>
                </a:r>
                <a:r>
                  <a:rPr lang="en-US" sz="1400" b="0" dirty="0" smtClean="0">
                    <a:solidFill>
                      <a:schemeClr val="bg1"/>
                    </a:solidFill>
                    <a:latin typeface="Verdana" pitchFamily="34" charset="0"/>
                  </a:rPr>
                  <a:t> </a:t>
                </a:r>
                <a:r>
                  <a:rPr lang="en-US" sz="1400" b="0" dirty="0" err="1" smtClean="0">
                    <a:solidFill>
                      <a:schemeClr val="bg1"/>
                    </a:solidFill>
                    <a:latin typeface="Verdana" pitchFamily="34" charset="0"/>
                  </a:rPr>
                  <a:t>sele</a:t>
                </a:r>
                <a:r>
                  <a:rPr lang="cs-CZ" sz="1400" b="0" dirty="0" err="1" smtClean="0">
                    <a:solidFill>
                      <a:schemeClr val="bg1"/>
                    </a:solidFill>
                    <a:latin typeface="Verdana" pitchFamily="34" charset="0"/>
                  </a:rPr>
                  <a:t>kce</a:t>
                </a:r>
                <a:endParaRPr lang="en-US" sz="1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208" name="Rectangle 61"/>
              <p:cNvSpPr>
                <a:spLocks noChangeArrowheads="1"/>
              </p:cNvSpPr>
              <p:nvPr/>
            </p:nvSpPr>
            <p:spPr bwMode="auto">
              <a:xfrm>
                <a:off x="7342" y="7042"/>
                <a:ext cx="2871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400" b="0" i="1" dirty="0">
                    <a:solidFill>
                      <a:schemeClr val="bg1"/>
                    </a:solidFill>
                    <a:latin typeface="Verdana" pitchFamily="34" charset="0"/>
                  </a:rPr>
                  <a:t>(b) </a:t>
                </a:r>
                <a:r>
                  <a:rPr lang="en-US" sz="1400" b="0" dirty="0" err="1" smtClean="0">
                    <a:solidFill>
                      <a:schemeClr val="bg1"/>
                    </a:solidFill>
                    <a:latin typeface="Verdana" pitchFamily="34" charset="0"/>
                  </a:rPr>
                  <a:t>Negativ</a:t>
                </a:r>
                <a:r>
                  <a:rPr lang="cs-CZ" sz="1400" b="0" dirty="0" smtClean="0">
                    <a:solidFill>
                      <a:schemeClr val="bg1"/>
                    </a:solidFill>
                    <a:latin typeface="Verdana" pitchFamily="34" charset="0"/>
                  </a:rPr>
                  <a:t>ní</a:t>
                </a:r>
                <a:r>
                  <a:rPr lang="en-US" sz="1400" b="0" dirty="0" smtClean="0">
                    <a:solidFill>
                      <a:schemeClr val="bg1"/>
                    </a:solidFill>
                    <a:latin typeface="Verdana" pitchFamily="34" charset="0"/>
                  </a:rPr>
                  <a:t> </a:t>
                </a:r>
                <a:r>
                  <a:rPr lang="en-US" sz="1400" b="0" dirty="0" err="1" smtClean="0">
                    <a:solidFill>
                      <a:schemeClr val="bg1"/>
                    </a:solidFill>
                    <a:latin typeface="Verdana" pitchFamily="34" charset="0"/>
                  </a:rPr>
                  <a:t>sele</a:t>
                </a:r>
                <a:r>
                  <a:rPr lang="cs-CZ" sz="1400" b="0" dirty="0" err="1" smtClean="0">
                    <a:solidFill>
                      <a:schemeClr val="bg1"/>
                    </a:solidFill>
                    <a:latin typeface="Verdana" pitchFamily="34" charset="0"/>
                  </a:rPr>
                  <a:t>kce</a:t>
                </a:r>
                <a:endParaRPr lang="en-US" sz="1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209" name="Oval 62"/>
              <p:cNvSpPr>
                <a:spLocks noChangeArrowheads="1"/>
              </p:cNvSpPr>
              <p:nvPr/>
            </p:nvSpPr>
            <p:spPr bwMode="auto">
              <a:xfrm>
                <a:off x="3443" y="4138"/>
                <a:ext cx="105" cy="10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210" name="Oval 63"/>
              <p:cNvSpPr>
                <a:spLocks noChangeArrowheads="1"/>
              </p:cNvSpPr>
              <p:nvPr/>
            </p:nvSpPr>
            <p:spPr bwMode="auto">
              <a:xfrm>
                <a:off x="8259" y="4372"/>
                <a:ext cx="105" cy="10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685801"/>
            <a:ext cx="8839200" cy="68579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dirty="0" smtClean="0"/>
              <a:t>Dopad snížení příjmů v cílové zemi (USA)</a:t>
            </a:r>
            <a:endParaRPr lang="en-US" sz="3600" dirty="0"/>
          </a:p>
        </p:txBody>
      </p:sp>
      <p:grpSp>
        <p:nvGrpSpPr>
          <p:cNvPr id="52226" name="Group 4"/>
          <p:cNvGrpSpPr>
            <a:grpSpLocks/>
          </p:cNvGrpSpPr>
          <p:nvPr/>
        </p:nvGrpSpPr>
        <p:grpSpPr bwMode="auto">
          <a:xfrm>
            <a:off x="748798" y="1554364"/>
            <a:ext cx="7620000" cy="3962041"/>
            <a:chOff x="1498" y="1959"/>
            <a:chExt cx="9415" cy="5129"/>
          </a:xfrm>
        </p:grpSpPr>
        <p:sp>
          <p:nvSpPr>
            <p:cNvPr id="52229" name="Line 5"/>
            <p:cNvSpPr>
              <a:spLocks noChangeShapeType="1"/>
            </p:cNvSpPr>
            <p:nvPr/>
          </p:nvSpPr>
          <p:spPr bwMode="auto">
            <a:xfrm>
              <a:off x="1722" y="2327"/>
              <a:ext cx="1" cy="38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0" name="Line 6"/>
            <p:cNvSpPr>
              <a:spLocks noChangeShapeType="1"/>
            </p:cNvSpPr>
            <p:nvPr/>
          </p:nvSpPr>
          <p:spPr bwMode="auto">
            <a:xfrm>
              <a:off x="1722" y="6145"/>
              <a:ext cx="396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1" name="Rectangle 7"/>
            <p:cNvSpPr>
              <a:spLocks noChangeArrowheads="1"/>
            </p:cNvSpPr>
            <p:nvPr/>
          </p:nvSpPr>
          <p:spPr bwMode="auto">
            <a:xfrm>
              <a:off x="5055" y="6214"/>
              <a:ext cx="1273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b="0" dirty="0" smtClean="0">
                  <a:solidFill>
                    <a:srgbClr val="000000"/>
                  </a:solidFill>
                  <a:latin typeface="Verdana" pitchFamily="34" charset="0"/>
                </a:rPr>
                <a:t>Dovednosti</a:t>
              </a:r>
              <a:endParaRPr lang="en-US" sz="2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32" name="Rectangle 8"/>
            <p:cNvSpPr>
              <a:spLocks noChangeArrowheads="1"/>
            </p:cNvSpPr>
            <p:nvPr/>
          </p:nvSpPr>
          <p:spPr bwMode="auto">
            <a:xfrm>
              <a:off x="1498" y="1960"/>
              <a:ext cx="771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b="0" dirty="0" smtClean="0">
                  <a:solidFill>
                    <a:srgbClr val="000000"/>
                  </a:solidFill>
                  <a:latin typeface="Verdana" pitchFamily="34" charset="0"/>
                </a:rPr>
                <a:t>Mzda</a:t>
              </a:r>
              <a:endParaRPr lang="en-US" sz="2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33" name="Line 9"/>
            <p:cNvSpPr>
              <a:spLocks noChangeShapeType="1"/>
            </p:cNvSpPr>
            <p:nvPr/>
          </p:nvSpPr>
          <p:spPr bwMode="auto">
            <a:xfrm flipV="1">
              <a:off x="1708" y="2565"/>
              <a:ext cx="3375" cy="2213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4" name="Line 10"/>
            <p:cNvSpPr>
              <a:spLocks noChangeShapeType="1"/>
            </p:cNvSpPr>
            <p:nvPr/>
          </p:nvSpPr>
          <p:spPr bwMode="auto">
            <a:xfrm flipV="1">
              <a:off x="1736" y="3506"/>
              <a:ext cx="3571" cy="7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5" name="Line 11"/>
            <p:cNvSpPr>
              <a:spLocks noChangeShapeType="1"/>
            </p:cNvSpPr>
            <p:nvPr/>
          </p:nvSpPr>
          <p:spPr bwMode="auto">
            <a:xfrm>
              <a:off x="4580" y="3676"/>
              <a:ext cx="1" cy="24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8" name="Rectangle 14"/>
            <p:cNvSpPr>
              <a:spLocks noChangeArrowheads="1"/>
            </p:cNvSpPr>
            <p:nvPr/>
          </p:nvSpPr>
          <p:spPr bwMode="auto">
            <a:xfrm>
              <a:off x="5055" y="3594"/>
              <a:ext cx="911" cy="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b="0" i="1" dirty="0" smtClean="0">
                  <a:solidFill>
                    <a:srgbClr val="000000"/>
                  </a:solidFill>
                  <a:latin typeface="Verdana" pitchFamily="34" charset="0"/>
                </a:rPr>
                <a:t>Země původu</a:t>
              </a:r>
              <a:endParaRPr lang="en-US" sz="2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39" name="Rectangle 15"/>
            <p:cNvSpPr>
              <a:spLocks noChangeArrowheads="1"/>
            </p:cNvSpPr>
            <p:nvPr/>
          </p:nvSpPr>
          <p:spPr bwMode="auto">
            <a:xfrm>
              <a:off x="5138" y="2285"/>
              <a:ext cx="491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b="0" i="1" dirty="0" smtClean="0">
                  <a:solidFill>
                    <a:srgbClr val="000000"/>
                  </a:solidFill>
                  <a:latin typeface="Verdana" pitchFamily="34" charset="0"/>
                </a:rPr>
                <a:t>US</a:t>
              </a:r>
              <a:r>
                <a:rPr lang="cs-CZ" sz="1200" b="0" i="1" dirty="0">
                  <a:solidFill>
                    <a:srgbClr val="000000"/>
                  </a:solidFill>
                  <a:latin typeface="Verdana" pitchFamily="34" charset="0"/>
                </a:rPr>
                <a:t>A</a:t>
              </a:r>
              <a:endParaRPr lang="en-US" sz="2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40" name="Line 16"/>
            <p:cNvSpPr>
              <a:spLocks noChangeShapeType="1"/>
            </p:cNvSpPr>
            <p:nvPr/>
          </p:nvSpPr>
          <p:spPr bwMode="auto">
            <a:xfrm>
              <a:off x="6552" y="2342"/>
              <a:ext cx="1" cy="38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1" name="Line 17"/>
            <p:cNvSpPr>
              <a:spLocks noChangeShapeType="1"/>
            </p:cNvSpPr>
            <p:nvPr/>
          </p:nvSpPr>
          <p:spPr bwMode="auto">
            <a:xfrm>
              <a:off x="6552" y="6160"/>
              <a:ext cx="396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2" name="Rectangle 18"/>
            <p:cNvSpPr>
              <a:spLocks noChangeArrowheads="1"/>
            </p:cNvSpPr>
            <p:nvPr/>
          </p:nvSpPr>
          <p:spPr bwMode="auto">
            <a:xfrm>
              <a:off x="9756" y="6229"/>
              <a:ext cx="1157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b="0" dirty="0" smtClean="0">
                  <a:solidFill>
                    <a:srgbClr val="000000"/>
                  </a:solidFill>
                  <a:latin typeface="Verdana" pitchFamily="34" charset="0"/>
                </a:rPr>
                <a:t>Dovednosti</a:t>
              </a:r>
              <a:endParaRPr lang="en-US" sz="2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43" name="Rectangle 19"/>
            <p:cNvSpPr>
              <a:spLocks noChangeArrowheads="1"/>
            </p:cNvSpPr>
            <p:nvPr/>
          </p:nvSpPr>
          <p:spPr bwMode="auto">
            <a:xfrm>
              <a:off x="6328" y="1959"/>
              <a:ext cx="771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b="0" dirty="0" smtClean="0">
                  <a:solidFill>
                    <a:srgbClr val="000000"/>
                  </a:solidFill>
                  <a:latin typeface="Verdana" pitchFamily="34" charset="0"/>
                </a:rPr>
                <a:t>Mzda</a:t>
              </a:r>
              <a:endParaRPr lang="en-US" sz="2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44" name="Line 20"/>
            <p:cNvSpPr>
              <a:spLocks noChangeShapeType="1"/>
            </p:cNvSpPr>
            <p:nvPr/>
          </p:nvSpPr>
          <p:spPr bwMode="auto">
            <a:xfrm flipV="1">
              <a:off x="6566" y="2995"/>
              <a:ext cx="3469" cy="2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5" name="Line 21"/>
            <p:cNvSpPr>
              <a:spLocks noChangeShapeType="1"/>
            </p:cNvSpPr>
            <p:nvPr/>
          </p:nvSpPr>
          <p:spPr bwMode="auto">
            <a:xfrm flipV="1">
              <a:off x="6554" y="3286"/>
              <a:ext cx="3655" cy="81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6" name="Line 22"/>
            <p:cNvSpPr>
              <a:spLocks noChangeShapeType="1"/>
            </p:cNvSpPr>
            <p:nvPr/>
          </p:nvSpPr>
          <p:spPr bwMode="auto">
            <a:xfrm>
              <a:off x="9265" y="3571"/>
              <a:ext cx="1" cy="25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7" name="Rectangle 23"/>
            <p:cNvSpPr>
              <a:spLocks noChangeArrowheads="1"/>
            </p:cNvSpPr>
            <p:nvPr/>
          </p:nvSpPr>
          <p:spPr bwMode="auto">
            <a:xfrm>
              <a:off x="7559" y="6132"/>
              <a:ext cx="742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b="0" i="1" dirty="0" err="1" smtClean="0">
                  <a:solidFill>
                    <a:srgbClr val="000000"/>
                  </a:solidFill>
                  <a:latin typeface="Verdana" pitchFamily="34" charset="0"/>
                </a:rPr>
                <a:t>s</a:t>
              </a:r>
              <a:r>
                <a:rPr lang="en-US" sz="1400" b="0" i="1" baseline="-25000" dirty="0" err="1" smtClean="0">
                  <a:solidFill>
                    <a:srgbClr val="000000"/>
                  </a:solidFill>
                  <a:latin typeface="Verdana" pitchFamily="34" charset="0"/>
                </a:rPr>
                <a:t>N</a:t>
              </a:r>
              <a:r>
                <a:rPr lang="cs-CZ" sz="1400" b="0" i="1" baseline="-25000" dirty="0" smtClean="0">
                  <a:solidFill>
                    <a:srgbClr val="000000"/>
                  </a:solidFill>
                  <a:latin typeface="Verdana" pitchFamily="34" charset="0"/>
                </a:rPr>
                <a:t>2</a:t>
              </a:r>
              <a:endParaRPr lang="en-US" sz="1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48" name="Rectangle 24"/>
            <p:cNvSpPr>
              <a:spLocks noChangeArrowheads="1"/>
            </p:cNvSpPr>
            <p:nvPr/>
          </p:nvSpPr>
          <p:spPr bwMode="auto">
            <a:xfrm>
              <a:off x="9139" y="6116"/>
              <a:ext cx="376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b="0" i="1" dirty="0" err="1" smtClean="0">
                  <a:solidFill>
                    <a:srgbClr val="000000"/>
                  </a:solidFill>
                  <a:latin typeface="Verdana" pitchFamily="34" charset="0"/>
                </a:rPr>
                <a:t>s</a:t>
              </a:r>
              <a:r>
                <a:rPr lang="en-US" sz="1400" b="0" i="1" baseline="-25000" dirty="0" err="1" smtClean="0">
                  <a:solidFill>
                    <a:srgbClr val="000000"/>
                  </a:solidFill>
                  <a:latin typeface="Verdana" pitchFamily="34" charset="0"/>
                </a:rPr>
                <a:t>N</a:t>
              </a:r>
              <a:r>
                <a:rPr lang="cs-CZ" sz="1400" b="0" i="1" baseline="-25000" dirty="0" smtClean="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endParaRPr lang="en-US" sz="1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49" name="Rectangle 25"/>
            <p:cNvSpPr>
              <a:spLocks noChangeArrowheads="1"/>
            </p:cNvSpPr>
            <p:nvPr/>
          </p:nvSpPr>
          <p:spPr bwMode="auto">
            <a:xfrm>
              <a:off x="10002" y="2434"/>
              <a:ext cx="911" cy="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b="0" i="1" dirty="0" smtClean="0">
                  <a:solidFill>
                    <a:srgbClr val="000000"/>
                  </a:solidFill>
                  <a:latin typeface="Verdana" pitchFamily="34" charset="0"/>
                </a:rPr>
                <a:t>Země původu</a:t>
              </a:r>
              <a:endParaRPr lang="en-US" sz="2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50" name="Rectangle 26"/>
            <p:cNvSpPr>
              <a:spLocks noChangeArrowheads="1"/>
            </p:cNvSpPr>
            <p:nvPr/>
          </p:nvSpPr>
          <p:spPr bwMode="auto">
            <a:xfrm>
              <a:off x="10065" y="3343"/>
              <a:ext cx="491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b="0" i="1" dirty="0" smtClean="0">
                  <a:solidFill>
                    <a:srgbClr val="000000"/>
                  </a:solidFill>
                  <a:latin typeface="Verdana" pitchFamily="34" charset="0"/>
                </a:rPr>
                <a:t>US</a:t>
              </a:r>
              <a:r>
                <a:rPr lang="cs-CZ" sz="1200" b="0" i="1" dirty="0">
                  <a:solidFill>
                    <a:srgbClr val="000000"/>
                  </a:solidFill>
                  <a:latin typeface="Verdana" pitchFamily="34" charset="0"/>
                </a:rPr>
                <a:t>A</a:t>
              </a:r>
              <a:endParaRPr lang="en-US" sz="2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51" name="Line 27"/>
            <p:cNvSpPr>
              <a:spLocks noChangeShapeType="1"/>
            </p:cNvSpPr>
            <p:nvPr/>
          </p:nvSpPr>
          <p:spPr bwMode="auto">
            <a:xfrm flipV="1">
              <a:off x="6552" y="3998"/>
              <a:ext cx="3655" cy="818"/>
            </a:xfrm>
            <a:prstGeom prst="line">
              <a:avLst/>
            </a:prstGeom>
            <a:noFill/>
            <a:ln w="15875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2" name="Line 28"/>
            <p:cNvSpPr>
              <a:spLocks noChangeShapeType="1"/>
            </p:cNvSpPr>
            <p:nvPr/>
          </p:nvSpPr>
          <p:spPr bwMode="auto">
            <a:xfrm>
              <a:off x="7630" y="4629"/>
              <a:ext cx="1" cy="154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3" name="Line 29"/>
            <p:cNvSpPr>
              <a:spLocks noChangeShapeType="1"/>
            </p:cNvSpPr>
            <p:nvPr/>
          </p:nvSpPr>
          <p:spPr bwMode="auto">
            <a:xfrm>
              <a:off x="7044" y="4111"/>
              <a:ext cx="1" cy="497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sm"/>
              <a:tailEnd type="arrow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4" name="Line 30"/>
            <p:cNvSpPr>
              <a:spLocks noChangeShapeType="1"/>
            </p:cNvSpPr>
            <p:nvPr/>
          </p:nvSpPr>
          <p:spPr bwMode="auto">
            <a:xfrm flipV="1">
              <a:off x="1754" y="3208"/>
              <a:ext cx="3529" cy="2314"/>
            </a:xfrm>
            <a:prstGeom prst="line">
              <a:avLst/>
            </a:prstGeom>
            <a:noFill/>
            <a:ln w="15875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5" name="Line 31"/>
            <p:cNvSpPr>
              <a:spLocks noChangeShapeType="1"/>
            </p:cNvSpPr>
            <p:nvPr/>
          </p:nvSpPr>
          <p:spPr bwMode="auto">
            <a:xfrm>
              <a:off x="2273" y="4516"/>
              <a:ext cx="4" cy="557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sm"/>
              <a:tailEnd type="arrow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6" name="Line 32"/>
            <p:cNvSpPr>
              <a:spLocks noChangeShapeType="1"/>
            </p:cNvSpPr>
            <p:nvPr/>
          </p:nvSpPr>
          <p:spPr bwMode="auto">
            <a:xfrm>
              <a:off x="2759" y="4124"/>
              <a:ext cx="1" cy="200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7" name="Rectangle 33"/>
            <p:cNvSpPr>
              <a:spLocks noChangeArrowheads="1"/>
            </p:cNvSpPr>
            <p:nvPr/>
          </p:nvSpPr>
          <p:spPr bwMode="auto">
            <a:xfrm>
              <a:off x="2534" y="6675"/>
              <a:ext cx="2283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b="0" i="1" dirty="0">
                  <a:solidFill>
                    <a:srgbClr val="000000"/>
                  </a:solidFill>
                  <a:latin typeface="Verdana" pitchFamily="34" charset="0"/>
                </a:rPr>
                <a:t>(a) </a:t>
              </a:r>
              <a:r>
                <a:rPr lang="en-US" sz="1400" b="0" dirty="0" smtClean="0">
                  <a:solidFill>
                    <a:srgbClr val="000000"/>
                  </a:solidFill>
                  <a:latin typeface="Verdana" pitchFamily="34" charset="0"/>
                </a:rPr>
                <a:t>Po</a:t>
              </a:r>
              <a:r>
                <a:rPr lang="cs-CZ" sz="1400" b="0" dirty="0" smtClean="0">
                  <a:solidFill>
                    <a:srgbClr val="000000"/>
                  </a:solidFill>
                  <a:latin typeface="Verdana" pitchFamily="34" charset="0"/>
                </a:rPr>
                <a:t>z</a:t>
              </a:r>
              <a:r>
                <a:rPr lang="en-US" sz="1400" b="0" dirty="0" err="1" smtClean="0">
                  <a:solidFill>
                    <a:srgbClr val="000000"/>
                  </a:solidFill>
                  <a:latin typeface="Verdana" pitchFamily="34" charset="0"/>
                </a:rPr>
                <a:t>itiv</a:t>
              </a:r>
              <a:r>
                <a:rPr lang="cs-CZ" sz="1400" b="0" dirty="0" smtClean="0">
                  <a:solidFill>
                    <a:srgbClr val="000000"/>
                  </a:solidFill>
                  <a:latin typeface="Verdana" pitchFamily="34" charset="0"/>
                </a:rPr>
                <a:t>ní</a:t>
              </a:r>
              <a:r>
                <a:rPr lang="en-US" sz="1400" b="0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sz="1400" b="0" dirty="0" err="1" smtClean="0">
                  <a:solidFill>
                    <a:srgbClr val="000000"/>
                  </a:solidFill>
                  <a:latin typeface="Verdana" pitchFamily="34" charset="0"/>
                </a:rPr>
                <a:t>sele</a:t>
              </a:r>
              <a:r>
                <a:rPr lang="cs-CZ" sz="1400" b="0" dirty="0" err="1" smtClean="0">
                  <a:solidFill>
                    <a:srgbClr val="000000"/>
                  </a:solidFill>
                  <a:latin typeface="Verdana" pitchFamily="34" charset="0"/>
                </a:rPr>
                <a:t>kce</a:t>
              </a:r>
              <a:endParaRPr lang="en-US" sz="1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58" name="Rectangle 34"/>
            <p:cNvSpPr>
              <a:spLocks noChangeArrowheads="1"/>
            </p:cNvSpPr>
            <p:nvPr/>
          </p:nvSpPr>
          <p:spPr bwMode="auto">
            <a:xfrm>
              <a:off x="7473" y="6660"/>
              <a:ext cx="2592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b="0" i="1" dirty="0">
                  <a:solidFill>
                    <a:srgbClr val="000000"/>
                  </a:solidFill>
                  <a:latin typeface="Verdana" pitchFamily="34" charset="0"/>
                </a:rPr>
                <a:t>(b) </a:t>
              </a:r>
              <a:r>
                <a:rPr lang="en-US" sz="1400" b="0" dirty="0" err="1" smtClean="0">
                  <a:solidFill>
                    <a:srgbClr val="000000"/>
                  </a:solidFill>
                  <a:latin typeface="Verdana" pitchFamily="34" charset="0"/>
                </a:rPr>
                <a:t>Negativ</a:t>
              </a:r>
              <a:r>
                <a:rPr lang="cs-CZ" sz="1400" b="0" dirty="0" smtClean="0">
                  <a:solidFill>
                    <a:srgbClr val="000000"/>
                  </a:solidFill>
                  <a:latin typeface="Verdana" pitchFamily="34" charset="0"/>
                </a:rPr>
                <a:t>ní</a:t>
              </a:r>
              <a:r>
                <a:rPr lang="en-US" sz="1400" b="0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sz="1400" b="0" dirty="0" err="1" smtClean="0">
                  <a:solidFill>
                    <a:srgbClr val="000000"/>
                  </a:solidFill>
                  <a:latin typeface="Verdana" pitchFamily="34" charset="0"/>
                </a:rPr>
                <a:t>sele</a:t>
              </a:r>
              <a:r>
                <a:rPr lang="cs-CZ" sz="1400" b="0" dirty="0" err="1" smtClean="0">
                  <a:solidFill>
                    <a:srgbClr val="000000"/>
                  </a:solidFill>
                  <a:latin typeface="Verdana" pitchFamily="34" charset="0"/>
                </a:rPr>
                <a:t>kce</a:t>
              </a:r>
              <a:endParaRPr lang="en-US" sz="1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59" name="Oval 35"/>
            <p:cNvSpPr>
              <a:spLocks noChangeArrowheads="1"/>
            </p:cNvSpPr>
            <p:nvPr/>
          </p:nvSpPr>
          <p:spPr bwMode="auto">
            <a:xfrm>
              <a:off x="2724" y="4023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52260" name="Oval 36"/>
            <p:cNvSpPr>
              <a:spLocks noChangeArrowheads="1"/>
            </p:cNvSpPr>
            <p:nvPr/>
          </p:nvSpPr>
          <p:spPr bwMode="auto">
            <a:xfrm>
              <a:off x="4535" y="3619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52261" name="Oval 37"/>
            <p:cNvSpPr>
              <a:spLocks noChangeArrowheads="1"/>
            </p:cNvSpPr>
            <p:nvPr/>
          </p:nvSpPr>
          <p:spPr bwMode="auto">
            <a:xfrm>
              <a:off x="7586" y="4519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52262" name="Oval 38"/>
            <p:cNvSpPr>
              <a:spLocks noChangeArrowheads="1"/>
            </p:cNvSpPr>
            <p:nvPr/>
          </p:nvSpPr>
          <p:spPr bwMode="auto">
            <a:xfrm>
              <a:off x="9211" y="3449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</p:grpSp>
      <p:sp>
        <p:nvSpPr>
          <p:cNvPr id="38" name="Rectangle 23"/>
          <p:cNvSpPr>
            <a:spLocks noChangeArrowheads="1"/>
          </p:cNvSpPr>
          <p:nvPr/>
        </p:nvSpPr>
        <p:spPr bwMode="auto">
          <a:xfrm>
            <a:off x="3094285" y="4787096"/>
            <a:ext cx="600535" cy="33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400" b="0" i="1" dirty="0" smtClean="0">
                <a:solidFill>
                  <a:srgbClr val="000000"/>
                </a:solidFill>
                <a:latin typeface="Verdana" pitchFamily="34" charset="0"/>
              </a:rPr>
              <a:t>s</a:t>
            </a:r>
            <a:r>
              <a:rPr lang="cs-CZ" sz="1400" b="0" i="1" baseline="-25000" dirty="0">
                <a:solidFill>
                  <a:srgbClr val="000000"/>
                </a:solidFill>
                <a:latin typeface="Verdana" pitchFamily="34" charset="0"/>
              </a:rPr>
              <a:t>P</a:t>
            </a:r>
            <a:r>
              <a:rPr lang="cs-CZ" sz="1400" b="0" i="1" baseline="-2500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400" b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9" name="Rectangle 23"/>
          <p:cNvSpPr>
            <a:spLocks noChangeArrowheads="1"/>
          </p:cNvSpPr>
          <p:nvPr/>
        </p:nvSpPr>
        <p:spPr bwMode="auto">
          <a:xfrm>
            <a:off x="1683998" y="4774053"/>
            <a:ext cx="600535" cy="38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400" b="0" i="1" dirty="0" smtClean="0">
                <a:solidFill>
                  <a:srgbClr val="000000"/>
                </a:solidFill>
                <a:latin typeface="Verdana" pitchFamily="34" charset="0"/>
              </a:rPr>
              <a:t>s</a:t>
            </a:r>
            <a:r>
              <a:rPr lang="cs-CZ" sz="1400" b="0" i="1" baseline="-25000" dirty="0" smtClean="0">
                <a:solidFill>
                  <a:srgbClr val="000000"/>
                </a:solidFill>
                <a:latin typeface="Verdana" pitchFamily="34" charset="0"/>
              </a:rPr>
              <a:t>P1</a:t>
            </a:r>
            <a:endParaRPr lang="en-US" sz="1400" b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-10937" y="5791200"/>
            <a:ext cx="9144000" cy="804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800"/>
              </a:spcBef>
            </a:pPr>
            <a:r>
              <a:rPr lang="cs-CZ" sz="2200" b="0" kern="0" dirty="0" smtClean="0">
                <a:solidFill>
                  <a:srgbClr val="275093"/>
                </a:solidFill>
                <a:latin typeface="+mn-lt"/>
              </a:rPr>
              <a:t>Důsledkem snížení příjmu v cílové zemi je snížení počtu imigrantů. </a:t>
            </a:r>
          </a:p>
          <a:p>
            <a:pPr lvl="1">
              <a:lnSpc>
                <a:spcPct val="90000"/>
              </a:lnSpc>
              <a:spcBef>
                <a:spcPts val="800"/>
              </a:spcBef>
            </a:pPr>
            <a:r>
              <a:rPr lang="cs-CZ" sz="2200" b="0" kern="0" dirty="0" smtClean="0">
                <a:solidFill>
                  <a:srgbClr val="275093"/>
                </a:solidFill>
                <a:latin typeface="+mn-lt"/>
              </a:rPr>
              <a:t>Druh selekce </a:t>
            </a:r>
            <a:r>
              <a:rPr lang="en-US" sz="2200" b="0" kern="0" dirty="0" smtClean="0">
                <a:solidFill>
                  <a:srgbClr val="275093"/>
                </a:solidFill>
                <a:latin typeface="+mn-lt"/>
              </a:rPr>
              <a:t>(</a:t>
            </a:r>
            <a:r>
              <a:rPr lang="en-US" sz="2200" b="0" kern="0" dirty="0" err="1" smtClean="0">
                <a:solidFill>
                  <a:srgbClr val="275093"/>
                </a:solidFill>
                <a:latin typeface="+mn-lt"/>
              </a:rPr>
              <a:t>po</a:t>
            </a:r>
            <a:r>
              <a:rPr lang="cs-CZ" sz="2200" b="0" kern="0" dirty="0" smtClean="0">
                <a:solidFill>
                  <a:srgbClr val="275093"/>
                </a:solidFill>
                <a:latin typeface="+mn-lt"/>
              </a:rPr>
              <a:t>z</a:t>
            </a:r>
            <a:r>
              <a:rPr lang="en-US" sz="2200" b="0" kern="0" dirty="0" err="1" smtClean="0">
                <a:solidFill>
                  <a:srgbClr val="275093"/>
                </a:solidFill>
                <a:latin typeface="+mn-lt"/>
              </a:rPr>
              <a:t>itiv</a:t>
            </a:r>
            <a:r>
              <a:rPr lang="cs-CZ" sz="2200" b="0" kern="0" dirty="0" smtClean="0">
                <a:solidFill>
                  <a:srgbClr val="275093"/>
                </a:solidFill>
                <a:latin typeface="+mn-lt"/>
              </a:rPr>
              <a:t>ní</a:t>
            </a:r>
            <a:r>
              <a:rPr lang="en-US" sz="2200" b="0" kern="0" dirty="0" smtClean="0">
                <a:solidFill>
                  <a:srgbClr val="275093"/>
                </a:solidFill>
                <a:latin typeface="+mn-lt"/>
              </a:rPr>
              <a:t> </a:t>
            </a:r>
            <a:r>
              <a:rPr lang="en-US" sz="2200" b="0" kern="0" dirty="0">
                <a:solidFill>
                  <a:srgbClr val="275093"/>
                </a:solidFill>
                <a:latin typeface="+mn-lt"/>
              </a:rPr>
              <a:t>vs. </a:t>
            </a:r>
            <a:r>
              <a:rPr lang="en-US" sz="2200" b="0" kern="0" dirty="0" err="1" smtClean="0">
                <a:solidFill>
                  <a:srgbClr val="275093"/>
                </a:solidFill>
                <a:latin typeface="+mn-lt"/>
              </a:rPr>
              <a:t>negativ</a:t>
            </a:r>
            <a:r>
              <a:rPr lang="cs-CZ" sz="2200" b="0" kern="0" dirty="0" smtClean="0">
                <a:solidFill>
                  <a:srgbClr val="275093"/>
                </a:solidFill>
                <a:latin typeface="+mn-lt"/>
              </a:rPr>
              <a:t>ní</a:t>
            </a:r>
            <a:r>
              <a:rPr lang="en-US" sz="2200" b="0" kern="0" dirty="0" smtClean="0">
                <a:solidFill>
                  <a:srgbClr val="275093"/>
                </a:solidFill>
                <a:latin typeface="+mn-lt"/>
              </a:rPr>
              <a:t>) </a:t>
            </a:r>
            <a:r>
              <a:rPr lang="cs-CZ" sz="2200" b="0" kern="0" dirty="0" smtClean="0">
                <a:solidFill>
                  <a:srgbClr val="275093"/>
                </a:solidFill>
                <a:latin typeface="+mn-lt"/>
              </a:rPr>
              <a:t>se ale nezmění. </a:t>
            </a:r>
            <a:endParaRPr lang="en-US" sz="2200" b="0" kern="0" dirty="0">
              <a:solidFill>
                <a:srgbClr val="275093"/>
              </a:solidFill>
              <a:latin typeface="+mn-lt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000" dirty="0" smtClean="0"/>
              <a:t>Vízová dostupnost a selekce migrantů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7244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/>
              <a:t>Borjas</a:t>
            </a:r>
            <a:r>
              <a:rPr lang="cs-CZ" dirty="0" smtClean="0"/>
              <a:t> (1993), </a:t>
            </a:r>
            <a:r>
              <a:rPr lang="cs-CZ" dirty="0" err="1" smtClean="0"/>
              <a:t>Baker</a:t>
            </a:r>
            <a:r>
              <a:rPr lang="cs-CZ" dirty="0" smtClean="0"/>
              <a:t> a Benjamin (JLE, 1994)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Kanada má od 60-tých let bodový systém na udělování víz.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vzdělání (25 b), jazyková vybavenost AJ, FJ (24 b), pracovní zkušenosti (21 b), věk (10 b), domluvená práce (10 b) a ostatní (10 b)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/>
              <a:t>K</a:t>
            </a:r>
            <a:r>
              <a:rPr lang="cs-CZ" sz="2000" dirty="0" smtClean="0"/>
              <a:t> udělení víza musí mít žadatel alespoň 75 bodů ze 100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Před zavedením systému měl typický imigrant v Kanadě horší vzdělání než typický imigrant v USA (10.5 </a:t>
            </a:r>
            <a:r>
              <a:rPr lang="cs-CZ" sz="2000" dirty="0" err="1" smtClean="0"/>
              <a:t>vs</a:t>
            </a:r>
            <a:r>
              <a:rPr lang="cs-CZ" sz="2000" dirty="0" smtClean="0"/>
              <a:t> 11 let)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Na konci 70-tých let se situace obrátila. Typický </a:t>
            </a:r>
            <a:r>
              <a:rPr lang="cs-CZ" sz="2000" dirty="0"/>
              <a:t>imigrant v </a:t>
            </a:r>
            <a:r>
              <a:rPr lang="cs-CZ" sz="2000" dirty="0" smtClean="0"/>
              <a:t>Kanadě měl lepší </a:t>
            </a:r>
            <a:r>
              <a:rPr lang="cs-CZ" sz="2000" dirty="0"/>
              <a:t>vzdělání než typický imigrant v USA (</a:t>
            </a:r>
            <a:r>
              <a:rPr lang="cs-CZ" sz="2000" dirty="0" smtClean="0"/>
              <a:t>12.6 </a:t>
            </a:r>
            <a:r>
              <a:rPr lang="cs-CZ" sz="2000" dirty="0" err="1"/>
              <a:t>vs</a:t>
            </a:r>
            <a:r>
              <a:rPr lang="cs-CZ" sz="2000" dirty="0"/>
              <a:t> </a:t>
            </a:r>
            <a:r>
              <a:rPr lang="cs-CZ" sz="2000" dirty="0" smtClean="0"/>
              <a:t>11.9 </a:t>
            </a:r>
            <a:r>
              <a:rPr lang="cs-CZ" sz="2000" dirty="0"/>
              <a:t>let</a:t>
            </a:r>
            <a:r>
              <a:rPr lang="cs-CZ" sz="2000" dirty="0" smtClean="0"/>
              <a:t>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90800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1"/>
            <a:ext cx="9144000" cy="12954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4000" dirty="0" err="1" smtClean="0"/>
              <a:t>Geogra</a:t>
            </a:r>
            <a:r>
              <a:rPr lang="cs-CZ" sz="4000" dirty="0" err="1" smtClean="0"/>
              <a:t>fická</a:t>
            </a:r>
            <a:r>
              <a:rPr lang="cs-CZ" sz="4000" dirty="0" smtClean="0"/>
              <a:t> migrace práce jako investice do lidského kapitálu</a:t>
            </a:r>
            <a:endParaRPr lang="en-US" sz="4000" dirty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75" y="2286000"/>
            <a:ext cx="9144000" cy="4114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Rozhodnutí o migraci je vedeno na základě porovnání současné hodnoty celoživotního příjmu mezi alternativními pracovními možnostmi na různých místech</a:t>
            </a:r>
            <a:r>
              <a:rPr lang="en-US" dirty="0" smtClean="0"/>
              <a:t>.</a:t>
            </a:r>
            <a:endParaRPr lang="cs-CZ" sz="2000" dirty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Příklad: Žiju v Brně a zvažuji migraci do Prahy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Pokud bude současná hodnota celoživotního příjmu v Praze vyšší než součet nákladů na stěhování a současné hodnoty </a:t>
            </a:r>
            <a:r>
              <a:rPr lang="cs-CZ" sz="2000" dirty="0"/>
              <a:t>celoživotního příjmu v </a:t>
            </a:r>
            <a:r>
              <a:rPr lang="cs-CZ" sz="2000" dirty="0" smtClean="0"/>
              <a:t>Brně, pak se přestěhuji do Prahy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b="1" dirty="0" smtClean="0"/>
              <a:t>Čistý přínos z migrace</a:t>
            </a:r>
            <a:r>
              <a:rPr lang="cs-CZ" sz="2000" i="1" dirty="0" smtClean="0"/>
              <a:t> = </a:t>
            </a:r>
            <a:r>
              <a:rPr lang="cs-CZ" sz="2000" i="1" dirty="0" err="1" smtClean="0"/>
              <a:t>PV</a:t>
            </a:r>
            <a:r>
              <a:rPr lang="cs-CZ" sz="2000" i="1" baseline="-25000" dirty="0" err="1" smtClean="0"/>
              <a:t>Praha</a:t>
            </a:r>
            <a:r>
              <a:rPr lang="cs-CZ" sz="2000" i="1" dirty="0" smtClean="0"/>
              <a:t> – </a:t>
            </a:r>
            <a:r>
              <a:rPr lang="cs-CZ" sz="2000" i="1" dirty="0" err="1" smtClean="0"/>
              <a:t>PV</a:t>
            </a:r>
            <a:r>
              <a:rPr lang="cs-CZ" sz="2000" i="1" baseline="-25000" dirty="0" err="1" smtClean="0"/>
              <a:t>Brno</a:t>
            </a:r>
            <a:r>
              <a:rPr lang="cs-CZ" sz="2000" i="1" dirty="0" smtClean="0"/>
              <a:t> - M 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Přestěhuji se, pokud čistý přínos z migrace bude kladný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000" dirty="0" smtClean="0"/>
              <a:t>Vízová dostupnost a selekce migrantů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7244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Kanada také prodává víza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Pokud investujete 1 milión dolarů do kanadských firem, dostanete vízum.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Přitáhlo to velké množství bohatých lidí, hlavně z Hongkongu, kteří se tím „pojistili“ před rokem 1997 (přesun Hongkongu pod Čínu)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USA začali také prodávat víza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Uvolnili až 10 000 víz ročně pro ty, kteří v USA investují 1 milión dolarů a vytvoří aspoň 10 pracovních míst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V oblastech s vysokou nezaměstnaností minimální velikost investice snížena na půl miliónu dolarů.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Je to asi příliš drahé. V roce 2000 takto udělili pouze 226 víz.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723790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75" y="685800"/>
            <a:ext cx="91440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err="1" smtClean="0"/>
              <a:t>Apli</a:t>
            </a:r>
            <a:r>
              <a:rPr lang="cs-CZ" sz="3600" dirty="0" smtClean="0"/>
              <a:t>k</a:t>
            </a:r>
            <a:r>
              <a:rPr lang="en-US" sz="3600" dirty="0" smtClean="0"/>
              <a:t>a</a:t>
            </a:r>
            <a:r>
              <a:rPr lang="cs-CZ" sz="3600" dirty="0" err="1" smtClean="0"/>
              <a:t>ce</a:t>
            </a:r>
            <a:r>
              <a:rPr lang="en-US" sz="3600" dirty="0" smtClean="0"/>
              <a:t>:</a:t>
            </a:r>
            <a:r>
              <a:rPr lang="cs-CZ" sz="3600" dirty="0"/>
              <a:t> </a:t>
            </a:r>
            <a:r>
              <a:rPr lang="cs-CZ" sz="3600" dirty="0" smtClean="0"/>
              <a:t>Migrace pracovníků v</a:t>
            </a:r>
            <a:r>
              <a:rPr lang="en-US" sz="3600" dirty="0" smtClean="0"/>
              <a:t> P</a:t>
            </a:r>
            <a:r>
              <a:rPr lang="cs-CZ" sz="3600" dirty="0" err="1" smtClean="0"/>
              <a:t>ortoriku</a:t>
            </a:r>
            <a:endParaRPr lang="en-US" sz="3600" dirty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9144000" cy="4648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Borjas</a:t>
            </a:r>
            <a:r>
              <a:rPr lang="cs-CZ" dirty="0" smtClean="0"/>
              <a:t> (2008)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Portoriko – svým způsobem součást USA 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N</a:t>
            </a:r>
            <a:r>
              <a:rPr lang="cs-CZ" sz="2000" dirty="0" smtClean="0"/>
              <a:t>eexistuje žádné zákonné omezení migrace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Migrace existuje v obou směrech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V Portoriku je větší mzdová mezera mezi kvalifikovanou a nekvalifikovanou prací, tudíž je tam větší míra výnosu z dovedností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Royův</a:t>
            </a:r>
            <a:r>
              <a:rPr lang="cs-CZ" dirty="0" smtClean="0"/>
              <a:t> model predikuje 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migraci nekvalifikované síly z Portorika do USA (negativní selekce)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migraci kvalifikované </a:t>
            </a:r>
            <a:r>
              <a:rPr lang="cs-CZ" sz="2000" dirty="0"/>
              <a:t>síly z </a:t>
            </a:r>
            <a:r>
              <a:rPr lang="cs-CZ" sz="2000" dirty="0" smtClean="0"/>
              <a:t>USA do Portorika (pozitivní selekce)</a:t>
            </a:r>
            <a:endParaRPr lang="cs-CZ" dirty="0"/>
          </a:p>
          <a:p>
            <a:pPr lvl="1" eaLnBrk="1" hangingPunct="1"/>
            <a:endParaRPr lang="en-US" sz="2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275" y="685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b="0" kern="0" dirty="0" err="1" smtClean="0"/>
              <a:t>Apli</a:t>
            </a:r>
            <a:r>
              <a:rPr lang="cs-CZ" sz="3600" b="0" kern="0" dirty="0" smtClean="0"/>
              <a:t>k</a:t>
            </a:r>
            <a:r>
              <a:rPr lang="en-US" sz="3600" b="0" kern="0" dirty="0" smtClean="0"/>
              <a:t>a</a:t>
            </a:r>
            <a:r>
              <a:rPr lang="cs-CZ" sz="3600" b="0" kern="0" dirty="0" err="1" smtClean="0"/>
              <a:t>ce</a:t>
            </a:r>
            <a:r>
              <a:rPr lang="en-US" sz="3600" b="0" kern="0" dirty="0" smtClean="0"/>
              <a:t>:</a:t>
            </a:r>
            <a:r>
              <a:rPr lang="cs-CZ" sz="3600" b="0" kern="0" dirty="0" smtClean="0"/>
              <a:t> Migrace pracovníků v</a:t>
            </a:r>
            <a:r>
              <a:rPr lang="en-US" sz="3600" b="0" kern="0" dirty="0" smtClean="0"/>
              <a:t> P</a:t>
            </a:r>
            <a:r>
              <a:rPr lang="cs-CZ" sz="3600" b="0" kern="0" dirty="0" err="1" smtClean="0"/>
              <a:t>ortoriku</a:t>
            </a:r>
            <a:endParaRPr lang="en-US" sz="3600" b="0" kern="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" y="2362200"/>
            <a:ext cx="91417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9362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3600" dirty="0" smtClean="0"/>
              <a:t>Sociální mobilita mezi 1.</a:t>
            </a:r>
            <a:r>
              <a:rPr lang="en-US" sz="3600" dirty="0" smtClean="0"/>
              <a:t> a 2</a:t>
            </a:r>
            <a:r>
              <a:rPr lang="cs-CZ" sz="3600" dirty="0" smtClean="0"/>
              <a:t>. generací </a:t>
            </a:r>
            <a:r>
              <a:rPr lang="cs-CZ" sz="3600" dirty="0" err="1" smtClean="0"/>
              <a:t>američanů</a:t>
            </a:r>
            <a:r>
              <a:rPr lang="en-US" sz="3600" dirty="0" smtClean="0"/>
              <a:t>, 1970-2000</a:t>
            </a:r>
            <a:r>
              <a:rPr lang="cs-CZ" sz="3600" dirty="0" smtClean="0"/>
              <a:t>, </a:t>
            </a:r>
            <a:r>
              <a:rPr lang="cs-CZ" sz="3600" dirty="0" err="1" smtClean="0"/>
              <a:t>Borjas</a:t>
            </a:r>
            <a:r>
              <a:rPr lang="cs-CZ" sz="3600" dirty="0" smtClean="0"/>
              <a:t> (2006)</a:t>
            </a:r>
            <a:endParaRPr lang="en-US" sz="36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447800" y="6248400"/>
            <a:ext cx="6400800" cy="572984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Odhad mezigenerační korelace příjmu: 0.56</a:t>
            </a:r>
            <a:endParaRPr lang="cs-CZ" dirty="0"/>
          </a:p>
        </p:txBody>
      </p:sp>
      <p:pic>
        <p:nvPicPr>
          <p:cNvPr id="55298" name="Picture 1" descr="bor23208_0812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05001"/>
            <a:ext cx="7162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1"/>
            <a:ext cx="8229600" cy="76199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400" dirty="0" smtClean="0"/>
              <a:t>Externalita lidského kapitálu</a:t>
            </a:r>
            <a:endParaRPr lang="en-US" sz="4400" dirty="0"/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9144000" cy="4648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n-US" b="1" dirty="0" err="1"/>
              <a:t>Soci</a:t>
            </a:r>
            <a:r>
              <a:rPr lang="cs-CZ" b="1" dirty="0" err="1"/>
              <a:t>ální</a:t>
            </a:r>
            <a:r>
              <a:rPr lang="en-US" b="1" dirty="0"/>
              <a:t> </a:t>
            </a:r>
            <a:r>
              <a:rPr lang="cs-CZ" b="1" dirty="0"/>
              <a:t>k</a:t>
            </a:r>
            <a:r>
              <a:rPr lang="en-US" b="1" dirty="0" err="1"/>
              <a:t>apit</a:t>
            </a:r>
            <a:r>
              <a:rPr lang="cs-CZ" b="1" dirty="0"/>
              <a:t>á</a:t>
            </a:r>
            <a:r>
              <a:rPr lang="en-US" b="1" dirty="0" smtClean="0"/>
              <a:t>l</a:t>
            </a: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cs-CZ" b="1" dirty="0"/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Kvalita prostředí ve kterém dítě vyrůstá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Ovlivňuje akumulaci lidského kapitálu - vytváří externalitu </a:t>
            </a:r>
            <a:endParaRPr lang="cs-CZ" sz="2800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b="1" dirty="0" smtClean="0"/>
              <a:t>Externalita lidského kapitálu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1800" dirty="0" smtClean="0"/>
              <a:t>Pokud se v okolí dítěte vyskytují dospělí (vlastní rodiče, rodiče spolužáků, sousedi, …), kteří jsou vzdělaní, mají stálou práci a jsou ekonomicky úspěšní, tak to dítěti poskytuje pozitivní externalitu při získávání lidského kapitálu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1800" dirty="0" smtClean="0"/>
              <a:t>Pokud dítě vyrůstá v prostředí, kde vidí nevzdělané dospělé, nezaměstnané, závislost na sociálním systému, kriminalitu, závislost na drogách a automatech, atd., tak to funguje jako negativní externalita při získávání lidského kapitálu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Koncept sociálního kapitálu pomáhá vysvětlit mezigenerační korelaci výdělků u imigrantů, zobrazenou na předchozím </a:t>
            </a:r>
            <a:r>
              <a:rPr lang="cs-CZ" dirty="0" err="1" smtClean="0"/>
              <a:t>slidu</a:t>
            </a:r>
            <a:r>
              <a:rPr lang="cs-CZ" dirty="0" smtClean="0"/>
              <a:t>.  </a:t>
            </a:r>
          </a:p>
          <a:p>
            <a:pPr marL="457200" lvl="1" indent="0" eaLnBrk="1" hangingPunct="1">
              <a:lnSpc>
                <a:spcPct val="110000"/>
              </a:lnSpc>
              <a:buNone/>
            </a:pPr>
            <a:endParaRPr lang="cs-CZ" sz="2400" dirty="0" smtClean="0"/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82632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600" dirty="0" smtClean="0"/>
              <a:t>Jak je důležité mít chytrého spolubydlícího, (</a:t>
            </a:r>
            <a:r>
              <a:rPr lang="cs-CZ" sz="3600" dirty="0" err="1" smtClean="0"/>
              <a:t>Sacerdote</a:t>
            </a:r>
            <a:r>
              <a:rPr lang="cs-CZ" sz="3600" dirty="0" smtClean="0"/>
              <a:t>, QJE</a:t>
            </a:r>
            <a:r>
              <a:rPr lang="cs-CZ" sz="3600" dirty="0"/>
              <a:t>, 2001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20782" y="1981200"/>
            <a:ext cx="9144000" cy="47244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Dartmouth</a:t>
            </a:r>
            <a:r>
              <a:rPr lang="cs-CZ" dirty="0" smtClean="0"/>
              <a:t> </a:t>
            </a:r>
            <a:r>
              <a:rPr lang="cs-CZ" dirty="0" err="1" smtClean="0"/>
              <a:t>College</a:t>
            </a:r>
            <a:r>
              <a:rPr lang="cs-CZ" dirty="0" smtClean="0"/>
              <a:t> – prestižní VŠ v New Hampshire, rozřazení studentů do pokojů na koleji je více méně náhodné.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Odpovědi na 5 otázek (kouření, hudba, ponocování, pořádek, pohlaví) vytvořily 32 skupin. Členové jedné skupiny bydlí spolu, rozřazení studentů z jedné skupiny do pokojů je ale </a:t>
            </a:r>
            <a:r>
              <a:rPr lang="cs-CZ" sz="2000" dirty="0" smtClean="0"/>
              <a:t>náhodné.</a:t>
            </a:r>
            <a:endParaRPr lang="cs-CZ" sz="2000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U prváků se pozorovalo: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O 1 bod lepší GPA u spolubydlícího zvyšuje mé GPA o 0.1 bodu.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Šance na červený diplom u spolubydlícího zvyšuje mé GPA je 0.3 bodu.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GPA – grade point </a:t>
            </a:r>
            <a:r>
              <a:rPr lang="cs-CZ" sz="2000" dirty="0" err="1"/>
              <a:t>average</a:t>
            </a:r>
            <a:r>
              <a:rPr lang="cs-CZ" sz="2000" dirty="0"/>
              <a:t>, 0 nejhorší, 4 </a:t>
            </a:r>
            <a:r>
              <a:rPr lang="cs-CZ" sz="2000" dirty="0" smtClean="0"/>
              <a:t>nejlepší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Efekt postupně vyprchává, u končících studentů už není.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65082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err="1" smtClean="0"/>
              <a:t>Styliz</a:t>
            </a:r>
            <a:r>
              <a:rPr lang="cs-CZ" sz="4000" dirty="0" err="1" smtClean="0"/>
              <a:t>ovaná</a:t>
            </a:r>
            <a:r>
              <a:rPr lang="en-US" sz="4000" dirty="0" smtClean="0"/>
              <a:t> </a:t>
            </a:r>
            <a:r>
              <a:rPr lang="cs-CZ" sz="4000" dirty="0"/>
              <a:t>f</a:t>
            </a:r>
            <a:r>
              <a:rPr lang="en-US" sz="4000" dirty="0" smtClean="0"/>
              <a:t>a</a:t>
            </a:r>
            <a:r>
              <a:rPr lang="cs-CZ" sz="4000" dirty="0" err="1" smtClean="0"/>
              <a:t>kta</a:t>
            </a:r>
            <a:r>
              <a:rPr lang="cs-CZ" sz="4000" dirty="0" smtClean="0"/>
              <a:t> o fluktuaci pracovníků</a:t>
            </a:r>
            <a:endParaRPr lang="en-US" sz="4000" dirty="0"/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38" y="1676400"/>
            <a:ext cx="9144000" cy="4876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Noví pracovníci často odejdou během prvních 24 měsíců, zatímco zkušení pracovníci zřídkakdy opouští svou práci. </a:t>
            </a:r>
            <a:endParaRPr lang="en-US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Míra ztráty zaměstnání je nejvyšší u nejméně vzdělaných pracovníků.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Existuje silná negativní korelace mezi věkem pracovníka</a:t>
            </a:r>
            <a:r>
              <a:rPr lang="en-US" dirty="0" smtClean="0"/>
              <a:t> a </a:t>
            </a:r>
            <a:r>
              <a:rPr lang="en-US" dirty="0" err="1" smtClean="0"/>
              <a:t>pravd</a:t>
            </a:r>
            <a:r>
              <a:rPr lang="cs-CZ" dirty="0" err="1" smtClean="0"/>
              <a:t>ěpodobností</a:t>
            </a:r>
            <a:r>
              <a:rPr lang="cs-CZ" dirty="0" smtClean="0"/>
              <a:t> ukončení pracovního poměru. </a:t>
            </a:r>
            <a:endParaRPr lang="en-US" dirty="0"/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Sedí to na hypotézu, že fluktuace pracovníků může být z jejich pohledu investicí do lidského kapitálu. 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Starší pracovníci pobírají po kratší dobu výnosy z této investice, které jim mají vynahradit náklady na hledání pracovního místa. Z toho důvodu starší pracovníci s menší pravděpodobností hledají novou práci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509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 smtClean="0">
                <a:cs typeface="Times New Roman" pitchFamily="18" charset="0"/>
              </a:rPr>
              <a:t>Pr</a:t>
            </a:r>
            <a:r>
              <a:rPr lang="cs-CZ" sz="2800" dirty="0" err="1" smtClean="0">
                <a:cs typeface="Times New Roman" pitchFamily="18" charset="0"/>
              </a:rPr>
              <a:t>avděpodobnost</a:t>
            </a:r>
            <a:r>
              <a:rPr lang="cs-CZ" sz="2800" dirty="0" smtClean="0">
                <a:cs typeface="Times New Roman" pitchFamily="18" charset="0"/>
              </a:rPr>
              <a:t> ukončení pracovního poměru během prvních 2 let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62466" name="Picture 2" descr="bor23208_0813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167" y="1536700"/>
            <a:ext cx="6581633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0"/>
            <a:ext cx="9144000" cy="990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3600" dirty="0" smtClean="0"/>
              <a:t>Četnost dlouhodobých pracovních poměrů</a:t>
            </a:r>
            <a:r>
              <a:rPr lang="en-US" sz="3600" dirty="0" smtClean="0"/>
              <a:t>:1979-1996</a:t>
            </a:r>
            <a:endParaRPr lang="en-US" sz="3600" dirty="0"/>
          </a:p>
        </p:txBody>
      </p:sp>
      <p:pic>
        <p:nvPicPr>
          <p:cNvPr id="63490" name="Picture 1" descr="bor23208_0814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057400"/>
            <a:ext cx="769620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433" y="685800"/>
            <a:ext cx="9144000" cy="6858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3600" dirty="0" smtClean="0"/>
              <a:t>Míra ztráty zaměstnání</a:t>
            </a:r>
            <a:r>
              <a:rPr lang="cs-CZ" sz="3600" dirty="0"/>
              <a:t> </a:t>
            </a:r>
            <a:r>
              <a:rPr lang="cs-CZ" sz="3600" dirty="0" smtClean="0"/>
              <a:t>v</a:t>
            </a:r>
            <a:r>
              <a:rPr lang="en-US" sz="3600" dirty="0" smtClean="0"/>
              <a:t> </a:t>
            </a:r>
            <a:r>
              <a:rPr lang="cs-CZ" sz="3600" dirty="0" smtClean="0"/>
              <a:t>USA, </a:t>
            </a:r>
            <a:r>
              <a:rPr lang="en-US" sz="3600" dirty="0" smtClean="0"/>
              <a:t>1981-2001</a:t>
            </a:r>
            <a:endParaRPr lang="en-US" sz="3600" dirty="0"/>
          </a:p>
        </p:txBody>
      </p:sp>
      <p:pic>
        <p:nvPicPr>
          <p:cNvPr id="64514" name="Picture 1" descr="bor23208_0815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57400"/>
            <a:ext cx="77724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2388"/>
            <a:ext cx="9144000" cy="1298812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4000" dirty="0" err="1"/>
              <a:t>Geogra</a:t>
            </a:r>
            <a:r>
              <a:rPr lang="cs-CZ" sz="4000" dirty="0" err="1"/>
              <a:t>fická</a:t>
            </a:r>
            <a:r>
              <a:rPr lang="cs-CZ" sz="4000" dirty="0"/>
              <a:t> migrace práce jako investice do lidského kapitálu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362200"/>
            <a:ext cx="9144000" cy="4267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Zlepšení ekonomických podmínek v cílové oblasti zvyšuje čistý přínos z migrace a zvyšuje tedy pravděpodobnost, že se tam pracovník přestěhuje.</a:t>
            </a:r>
            <a:endParaRPr lang="en-US" sz="400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/>
              <a:t>Zlepšení ekonomických podmínek </a:t>
            </a:r>
            <a:r>
              <a:rPr lang="cs-CZ" dirty="0" smtClean="0"/>
              <a:t>ve stávající oblasti snižuje </a:t>
            </a:r>
            <a:r>
              <a:rPr lang="cs-CZ" dirty="0"/>
              <a:t>čistý přínos z migrace a </a:t>
            </a:r>
            <a:r>
              <a:rPr lang="cs-CZ" dirty="0" smtClean="0"/>
              <a:t>snižuje </a:t>
            </a:r>
            <a:r>
              <a:rPr lang="cs-CZ" dirty="0"/>
              <a:t>tedy pravděpodobnost, že se </a:t>
            </a:r>
            <a:r>
              <a:rPr lang="cs-CZ" dirty="0" smtClean="0"/>
              <a:t>pracovník </a:t>
            </a:r>
            <a:r>
              <a:rPr lang="cs-CZ" dirty="0"/>
              <a:t>přestěhuje</a:t>
            </a:r>
            <a:r>
              <a:rPr lang="cs-CZ" dirty="0" smtClean="0"/>
              <a:t>.</a:t>
            </a:r>
            <a:endParaRPr lang="en-US" sz="1200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Zvýšení nákladů na stěhování </a:t>
            </a:r>
            <a:r>
              <a:rPr lang="cs-CZ" dirty="0"/>
              <a:t>snižuje čistý přínos z migrace a snižuje tedy pravděpodobnost, že se pracovník přestěhuje.</a:t>
            </a:r>
            <a:endParaRPr lang="en-US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000" dirty="0" smtClean="0"/>
              <a:t>Spárování pracovních míst a uchazečů</a:t>
            </a:r>
            <a:endParaRPr lang="en-US" sz="4000" dirty="0"/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9144000" cy="4191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Každé jednotlivé spárování pracovníka a zaměstnavatele má svoji jedinečnou hodnotu</a:t>
            </a:r>
            <a:r>
              <a:rPr lang="en-US" dirty="0" smtClean="0"/>
              <a:t>.</a:t>
            </a:r>
            <a:endParaRPr lang="en-US" sz="10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Pracovníci i firmy mohou zlepšit svou situaci tím, že se budou dívat po lepších pracovních pozicích, resp. lepších pracovnících</a:t>
            </a:r>
            <a:r>
              <a:rPr lang="en-US" dirty="0" smtClean="0"/>
              <a:t>.</a:t>
            </a:r>
            <a:endParaRPr lang="en-US" sz="10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b="1" dirty="0" err="1" smtClean="0"/>
              <a:t>Ef</a:t>
            </a:r>
            <a:r>
              <a:rPr lang="cs-CZ" b="1" dirty="0" err="1" smtClean="0"/>
              <a:t>ektivní</a:t>
            </a:r>
            <a:r>
              <a:rPr lang="cs-CZ" b="1" dirty="0" smtClean="0"/>
              <a:t> fluktuace</a:t>
            </a:r>
            <a:r>
              <a:rPr lang="cs-CZ" dirty="0" smtClean="0"/>
              <a:t> je mechanismus, pomocí kterého pracovníci i firmy napravují chyby vzniklé špatným spárováním a výsledkem je lepší a efektivnější alokace zdrojů.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Fluktuace pracovníků nemusí být nutně špatná.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sz="4400" dirty="0" smtClean="0"/>
              <a:t>Zdravotní pojištění a </a:t>
            </a:r>
            <a:r>
              <a:rPr lang="cs-CZ" sz="4400" dirty="0" err="1" smtClean="0"/>
              <a:t>job-lock</a:t>
            </a:r>
            <a:r>
              <a:rPr lang="cs-CZ" sz="4400" dirty="0" smtClean="0"/>
              <a:t> v USA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8006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Madrian</a:t>
            </a:r>
            <a:r>
              <a:rPr lang="cs-CZ" dirty="0" smtClean="0"/>
              <a:t> (QJE, 1994), Berger a kol. (2004)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Zdravotní pojištění hrazené zaměstnavatelem není obecně přenositelné mezi firmami.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Zdravotní pojišťovny často nechtějí pojišťovat dřívější zdravotní stav u nových pracovníků.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Pokud máte zdravotní problémy, nebudete chtít přejít do zaměstnání, kde máte vyšší produktivitu, abyste nepřišli o zdravotní pojištění.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Průzkum CBS a NYT: 30 </a:t>
            </a:r>
            <a:r>
              <a:rPr lang="en-US" dirty="0" smtClean="0"/>
              <a:t>% lid</a:t>
            </a:r>
            <a:r>
              <a:rPr lang="cs-CZ" dirty="0" smtClean="0"/>
              <a:t>í někdy v životě </a:t>
            </a:r>
            <a:r>
              <a:rPr lang="cs-CZ" dirty="0"/>
              <a:t>setrvávalo v</a:t>
            </a:r>
            <a:r>
              <a:rPr lang="cs-CZ" dirty="0" smtClean="0"/>
              <a:t> práci, kterou chtěli opustit, aby nepřišli o zdravotní pojištění.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Tento </a:t>
            </a:r>
            <a:r>
              <a:rPr lang="cs-CZ" dirty="0" err="1" smtClean="0"/>
              <a:t>job-lock</a:t>
            </a:r>
            <a:r>
              <a:rPr lang="cs-CZ" dirty="0" smtClean="0"/>
              <a:t> snižuje míru dobrovolné fluktuace pracovníků zhruba o 25 procent za rok.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38458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412" y="685800"/>
            <a:ext cx="9144000" cy="12954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4000" dirty="0" smtClean="0"/>
              <a:t>Specific</a:t>
            </a:r>
            <a:r>
              <a:rPr lang="cs-CZ" sz="4000" dirty="0" err="1" smtClean="0"/>
              <a:t>ké</a:t>
            </a:r>
            <a:r>
              <a:rPr lang="cs-CZ" sz="4000" dirty="0" smtClean="0"/>
              <a:t> školení a fluktuace pracovníků</a:t>
            </a:r>
            <a:endParaRPr lang="en-US" sz="4000" dirty="0"/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3600"/>
            <a:ext cx="9144000" cy="4419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Pokud pracovník obdrží specifické školení, zvýší se jeho produktivita pouze v současném zaměstnání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O náklady i výnosy ze specifického školení se zaměstnanec dělí s firmou</a:t>
            </a:r>
            <a:endParaRPr lang="en-US" sz="2000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Měla by díky tomu existovat negativní korelace mezi pravděpodobností ukončení pracovního poměru a odpracovanými roky ve firmě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Více roků ve firmě = více specifického školení 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S růstem počtu let ve firmě se pravděpodobnost ukončení pracovního poměru snižuje</a:t>
            </a:r>
            <a:endParaRPr lang="en-US" sz="2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90600"/>
            <a:ext cx="9143999" cy="9144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dirty="0" smtClean="0"/>
              <a:t>Specific</a:t>
            </a:r>
            <a:r>
              <a:rPr lang="cs-CZ" sz="4000" dirty="0" err="1" smtClean="0"/>
              <a:t>ké</a:t>
            </a:r>
            <a:r>
              <a:rPr lang="cs-CZ" sz="4000" dirty="0" smtClean="0"/>
              <a:t> školení a pravděpodobnost ukončení pracovního poměru</a:t>
            </a:r>
            <a:endParaRPr lang="en-US" sz="4000" dirty="0"/>
          </a:p>
        </p:txBody>
      </p:sp>
      <p:grpSp>
        <p:nvGrpSpPr>
          <p:cNvPr id="61442" name="Group 7"/>
          <p:cNvGrpSpPr>
            <a:grpSpLocks noChangeAspect="1"/>
          </p:cNvGrpSpPr>
          <p:nvPr/>
        </p:nvGrpSpPr>
        <p:grpSpPr bwMode="auto">
          <a:xfrm>
            <a:off x="152400" y="2560077"/>
            <a:ext cx="5214070" cy="2968625"/>
            <a:chOff x="2625" y="1928"/>
            <a:chExt cx="6316" cy="3596"/>
          </a:xfrm>
        </p:grpSpPr>
        <p:sp>
          <p:nvSpPr>
            <p:cNvPr id="61445" name="AutoShape 8"/>
            <p:cNvSpPr>
              <a:spLocks noChangeAspect="1" noChangeArrowheads="1"/>
            </p:cNvSpPr>
            <p:nvPr/>
          </p:nvSpPr>
          <p:spPr bwMode="auto">
            <a:xfrm>
              <a:off x="3272" y="1928"/>
              <a:ext cx="5669" cy="3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  <p:grpSp>
          <p:nvGrpSpPr>
            <p:cNvPr id="61446" name="Group 9"/>
            <p:cNvGrpSpPr>
              <a:grpSpLocks/>
            </p:cNvGrpSpPr>
            <p:nvPr/>
          </p:nvGrpSpPr>
          <p:grpSpPr bwMode="auto">
            <a:xfrm>
              <a:off x="4512" y="1976"/>
              <a:ext cx="3881" cy="2978"/>
              <a:chOff x="4512" y="1976"/>
              <a:chExt cx="3881" cy="2978"/>
            </a:xfrm>
          </p:grpSpPr>
          <p:sp>
            <p:nvSpPr>
              <p:cNvPr id="61450" name="Line 10"/>
              <p:cNvSpPr>
                <a:spLocks noChangeShapeType="1"/>
              </p:cNvSpPr>
              <p:nvPr/>
            </p:nvSpPr>
            <p:spPr bwMode="auto">
              <a:xfrm>
                <a:off x="4512" y="1976"/>
                <a:ext cx="1" cy="29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51" name="Line 11"/>
              <p:cNvSpPr>
                <a:spLocks noChangeShapeType="1"/>
              </p:cNvSpPr>
              <p:nvPr/>
            </p:nvSpPr>
            <p:spPr bwMode="auto">
              <a:xfrm>
                <a:off x="4523" y="4953"/>
                <a:ext cx="387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447" name="Freeform 12"/>
            <p:cNvSpPr>
              <a:spLocks/>
            </p:cNvSpPr>
            <p:nvPr/>
          </p:nvSpPr>
          <p:spPr bwMode="auto">
            <a:xfrm>
              <a:off x="4678" y="2145"/>
              <a:ext cx="3679" cy="2560"/>
            </a:xfrm>
            <a:custGeom>
              <a:avLst/>
              <a:gdLst>
                <a:gd name="T0" fmla="*/ 0 w 4707"/>
                <a:gd name="T1" fmla="*/ 0 h 2709"/>
                <a:gd name="T2" fmla="*/ 434 w 4707"/>
                <a:gd name="T3" fmla="*/ 1333 h 2709"/>
                <a:gd name="T4" fmla="*/ 1757 w 4707"/>
                <a:gd name="T5" fmla="*/ 2160 h 2709"/>
                <a:gd name="T6" fmla="*/ 0 60000 65536"/>
                <a:gd name="T7" fmla="*/ 0 60000 65536"/>
                <a:gd name="T8" fmla="*/ 0 60000 65536"/>
                <a:gd name="T9" fmla="*/ 0 w 4707"/>
                <a:gd name="T10" fmla="*/ 0 h 2709"/>
                <a:gd name="T11" fmla="*/ 4707 w 4707"/>
                <a:gd name="T12" fmla="*/ 2709 h 27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07" h="2709">
                  <a:moveTo>
                    <a:pt x="0" y="0"/>
                  </a:moveTo>
                  <a:cubicBezTo>
                    <a:pt x="189" y="610"/>
                    <a:pt x="378" y="1221"/>
                    <a:pt x="1162" y="1672"/>
                  </a:cubicBezTo>
                  <a:cubicBezTo>
                    <a:pt x="1946" y="2123"/>
                    <a:pt x="4116" y="2536"/>
                    <a:pt x="4707" y="2709"/>
                  </a:cubicBezTo>
                </a:path>
              </a:pathLst>
            </a:cu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48" name="Text Box 13"/>
            <p:cNvSpPr txBox="1">
              <a:spLocks noChangeArrowheads="1"/>
            </p:cNvSpPr>
            <p:nvPr/>
          </p:nvSpPr>
          <p:spPr bwMode="auto">
            <a:xfrm>
              <a:off x="2625" y="1991"/>
              <a:ext cx="1877" cy="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0" dirty="0" err="1" smtClean="0">
                  <a:solidFill>
                    <a:srgbClr val="000000"/>
                  </a:solidFill>
                  <a:latin typeface="Verdana" pitchFamily="34" charset="0"/>
                </a:rPr>
                <a:t>Pr</a:t>
              </a:r>
              <a:r>
                <a:rPr lang="cs-CZ" sz="1200" b="0" dirty="0" err="1" smtClean="0">
                  <a:solidFill>
                    <a:srgbClr val="000000"/>
                  </a:solidFill>
                  <a:latin typeface="Verdana" pitchFamily="34" charset="0"/>
                </a:rPr>
                <a:t>avděpodobnost</a:t>
              </a:r>
              <a:r>
                <a:rPr lang="cs-CZ" sz="1200" b="0" dirty="0" smtClean="0">
                  <a:solidFill>
                    <a:srgbClr val="000000"/>
                  </a:solidFill>
                  <a:latin typeface="Verdana" pitchFamily="34" charset="0"/>
                </a:rPr>
                <a:t> ukončení pracovního poměru</a:t>
              </a:r>
              <a:endParaRPr lang="en-US" sz="2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1449" name="Text Box 14"/>
            <p:cNvSpPr txBox="1">
              <a:spLocks noChangeArrowheads="1"/>
            </p:cNvSpPr>
            <p:nvPr/>
          </p:nvSpPr>
          <p:spPr bwMode="auto">
            <a:xfrm>
              <a:off x="7332" y="4953"/>
              <a:ext cx="1609" cy="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200" b="0" dirty="0" smtClean="0">
                  <a:solidFill>
                    <a:srgbClr val="000000"/>
                  </a:solidFill>
                  <a:latin typeface="Verdana" pitchFamily="34" charset="0"/>
                </a:rPr>
                <a:t>Odpracované roky ve firmě</a:t>
              </a:r>
              <a:endParaRPr lang="en-US" sz="2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61443" name="Text Box 15"/>
          <p:cNvSpPr txBox="1">
            <a:spLocks noChangeArrowheads="1"/>
          </p:cNvSpPr>
          <p:nvPr/>
        </p:nvSpPr>
        <p:spPr bwMode="auto">
          <a:xfrm>
            <a:off x="5638800" y="2266981"/>
            <a:ext cx="34290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0" dirty="0" smtClean="0">
                <a:solidFill>
                  <a:srgbClr val="275093"/>
                </a:solidFill>
              </a:rPr>
              <a:t>Pokud pracovník dostává specifické školení s tím jak ve firmě stárne, pravděpodobnost ukončení jeho pracovního poměru klesá v čase. </a:t>
            </a:r>
          </a:p>
          <a:p>
            <a:pPr>
              <a:spcBef>
                <a:spcPct val="50000"/>
              </a:spcBef>
            </a:pPr>
            <a:r>
              <a:rPr lang="cs-CZ" sz="2000" b="0" dirty="0" smtClean="0">
                <a:solidFill>
                  <a:srgbClr val="275093"/>
                </a:solidFill>
              </a:rPr>
              <a:t>Pravděpodobnost ukončení pracovního poměru vykazuje negativní stavovou závislost: Je tím nižší, čím déle je pracovník v daném pracovním poměru. </a:t>
            </a:r>
            <a:endParaRPr lang="en-US" sz="2000" b="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685800"/>
            <a:ext cx="7162800" cy="12192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4000" dirty="0" smtClean="0"/>
              <a:t>Fluktuace pracovníků a věkově-výdělkový profil</a:t>
            </a:r>
            <a:endParaRPr lang="en-US" sz="4000" dirty="0"/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4343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Mladí lidé, kteří opustí práci sami, často dosáhnou významného zvýšení mzdy</a:t>
            </a:r>
            <a:r>
              <a:rPr lang="en-US" dirty="0" smtClean="0"/>
              <a:t>.</a:t>
            </a:r>
            <a:endParaRPr lang="en-US" sz="1000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Pracovníci, kteří jsou propuštěni, často potom zažívají pokles mzdy.  </a:t>
            </a:r>
            <a:endParaRPr lang="en-US" sz="1000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Výdělek pracovníka závisí jak na celkových pracovních zkušenostech, tak na pracovních zkušenostech v současné práci. 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Pracovníci, kterým se povedlo dobře se „spárovat“ s pracovním místem, budou mít nižší pravděpodobnost ukončení pracovního poměru a tedy také větší pracovní zkušenosti v současné práci. </a:t>
            </a:r>
            <a:endParaRPr lang="en-US" sz="2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85800"/>
            <a:ext cx="8229600" cy="12192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4400" dirty="0" smtClean="0"/>
              <a:t>Dopad pracovní mobility na věkově-výdělkový profil</a:t>
            </a:r>
            <a:endParaRPr lang="en-US" sz="4400" dirty="0"/>
          </a:p>
        </p:txBody>
      </p:sp>
      <p:grpSp>
        <p:nvGrpSpPr>
          <p:cNvPr id="65538" name="Group 4"/>
          <p:cNvGrpSpPr>
            <a:grpSpLocks/>
          </p:cNvGrpSpPr>
          <p:nvPr/>
        </p:nvGrpSpPr>
        <p:grpSpPr bwMode="auto">
          <a:xfrm>
            <a:off x="420186" y="2106902"/>
            <a:ext cx="4572000" cy="4267200"/>
            <a:chOff x="3542" y="1720"/>
            <a:chExt cx="5783" cy="5841"/>
          </a:xfrm>
        </p:grpSpPr>
        <p:sp>
          <p:nvSpPr>
            <p:cNvPr id="65542" name="Line 5"/>
            <p:cNvSpPr>
              <a:spLocks noChangeShapeType="1"/>
            </p:cNvSpPr>
            <p:nvPr/>
          </p:nvSpPr>
          <p:spPr bwMode="auto">
            <a:xfrm>
              <a:off x="3836" y="2154"/>
              <a:ext cx="1" cy="48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3" name="Line 6"/>
            <p:cNvSpPr>
              <a:spLocks noChangeShapeType="1"/>
            </p:cNvSpPr>
            <p:nvPr/>
          </p:nvSpPr>
          <p:spPr bwMode="auto">
            <a:xfrm>
              <a:off x="3822" y="7043"/>
              <a:ext cx="546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4" name="Line 7"/>
            <p:cNvSpPr>
              <a:spLocks noChangeShapeType="1"/>
            </p:cNvSpPr>
            <p:nvPr/>
          </p:nvSpPr>
          <p:spPr bwMode="auto">
            <a:xfrm flipV="1">
              <a:off x="4041" y="5468"/>
              <a:ext cx="1140" cy="4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5" name="Line 8"/>
            <p:cNvSpPr>
              <a:spLocks noChangeShapeType="1"/>
            </p:cNvSpPr>
            <p:nvPr/>
          </p:nvSpPr>
          <p:spPr bwMode="auto">
            <a:xfrm flipV="1">
              <a:off x="5180" y="4705"/>
              <a:ext cx="995" cy="3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6" name="Line 9"/>
            <p:cNvSpPr>
              <a:spLocks noChangeShapeType="1"/>
            </p:cNvSpPr>
            <p:nvPr/>
          </p:nvSpPr>
          <p:spPr bwMode="auto">
            <a:xfrm flipV="1">
              <a:off x="6202" y="5349"/>
              <a:ext cx="995" cy="3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7" name="Line 10"/>
            <p:cNvSpPr>
              <a:spLocks noChangeShapeType="1"/>
            </p:cNvSpPr>
            <p:nvPr/>
          </p:nvSpPr>
          <p:spPr bwMode="auto">
            <a:xfrm flipV="1">
              <a:off x="7210" y="3252"/>
              <a:ext cx="995" cy="3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8" name="Line 11"/>
            <p:cNvSpPr>
              <a:spLocks noChangeShapeType="1"/>
            </p:cNvSpPr>
            <p:nvPr/>
          </p:nvSpPr>
          <p:spPr bwMode="auto">
            <a:xfrm>
              <a:off x="5180" y="5139"/>
              <a:ext cx="1" cy="32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9" name="Line 12"/>
            <p:cNvSpPr>
              <a:spLocks noChangeShapeType="1"/>
            </p:cNvSpPr>
            <p:nvPr/>
          </p:nvSpPr>
          <p:spPr bwMode="auto">
            <a:xfrm>
              <a:off x="6188" y="4691"/>
              <a:ext cx="1" cy="102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0" name="Line 13"/>
            <p:cNvSpPr>
              <a:spLocks noChangeShapeType="1"/>
            </p:cNvSpPr>
            <p:nvPr/>
          </p:nvSpPr>
          <p:spPr bwMode="auto">
            <a:xfrm flipV="1">
              <a:off x="7196" y="3631"/>
              <a:ext cx="1" cy="17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1" name="Rectangle 14"/>
            <p:cNvSpPr>
              <a:spLocks noChangeArrowheads="1"/>
            </p:cNvSpPr>
            <p:nvPr/>
          </p:nvSpPr>
          <p:spPr bwMode="auto">
            <a:xfrm>
              <a:off x="8032" y="2387"/>
              <a:ext cx="1065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b="0" i="1">
                  <a:solidFill>
                    <a:schemeClr val="bg1"/>
                  </a:solidFill>
                  <a:latin typeface="Verdana" pitchFamily="34" charset="0"/>
                </a:rPr>
                <a:t>Stayers</a:t>
              </a:r>
              <a:endParaRPr lang="en-US" sz="2400" b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5552" name="Rectangle 15"/>
            <p:cNvSpPr>
              <a:spLocks noChangeArrowheads="1"/>
            </p:cNvSpPr>
            <p:nvPr/>
          </p:nvSpPr>
          <p:spPr bwMode="auto">
            <a:xfrm>
              <a:off x="8260" y="3142"/>
              <a:ext cx="1065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b="0" i="1">
                  <a:solidFill>
                    <a:schemeClr val="bg1"/>
                  </a:solidFill>
                  <a:latin typeface="Verdana" pitchFamily="34" charset="0"/>
                </a:rPr>
                <a:t>Movers</a:t>
              </a:r>
              <a:endParaRPr lang="en-US" sz="2400" b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5553" name="Rectangle 16"/>
            <p:cNvSpPr>
              <a:spLocks noChangeArrowheads="1"/>
            </p:cNvSpPr>
            <p:nvPr/>
          </p:nvSpPr>
          <p:spPr bwMode="auto">
            <a:xfrm>
              <a:off x="8792" y="7098"/>
              <a:ext cx="505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b="0" dirty="0" smtClean="0">
                  <a:solidFill>
                    <a:schemeClr val="bg1"/>
                  </a:solidFill>
                  <a:latin typeface="Verdana" pitchFamily="34" charset="0"/>
                </a:rPr>
                <a:t>Věk</a:t>
              </a:r>
              <a:endParaRPr lang="en-US" sz="2400" b="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5554" name="Rectangle 17"/>
            <p:cNvSpPr>
              <a:spLocks noChangeArrowheads="1"/>
            </p:cNvSpPr>
            <p:nvPr/>
          </p:nvSpPr>
          <p:spPr bwMode="auto">
            <a:xfrm>
              <a:off x="3542" y="1720"/>
              <a:ext cx="799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b="0" dirty="0" smtClean="0">
                  <a:solidFill>
                    <a:schemeClr val="bg1"/>
                  </a:solidFill>
                  <a:latin typeface="Verdana" pitchFamily="34" charset="0"/>
                </a:rPr>
                <a:t>Mzda</a:t>
              </a:r>
              <a:endParaRPr lang="en-US" sz="2400" b="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5555" name="Rectangle 18"/>
            <p:cNvSpPr>
              <a:spLocks noChangeArrowheads="1"/>
            </p:cNvSpPr>
            <p:nvPr/>
          </p:nvSpPr>
          <p:spPr bwMode="auto">
            <a:xfrm>
              <a:off x="6090" y="7043"/>
              <a:ext cx="30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b="0" i="1">
                  <a:solidFill>
                    <a:schemeClr val="bg1"/>
                  </a:solidFill>
                  <a:latin typeface="Verdana" pitchFamily="34" charset="0"/>
                </a:rPr>
                <a:t>t</a:t>
              </a:r>
              <a:r>
                <a:rPr lang="en-US" sz="800" b="0" baseline="-25000">
                  <a:solidFill>
                    <a:schemeClr val="bg1"/>
                  </a:solidFill>
                  <a:latin typeface="Verdana" pitchFamily="34" charset="0"/>
                </a:rPr>
                <a:t>2</a:t>
              </a:r>
              <a:endParaRPr lang="en-US" sz="2400" b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5556" name="Rectangle 19"/>
            <p:cNvSpPr>
              <a:spLocks noChangeArrowheads="1"/>
            </p:cNvSpPr>
            <p:nvPr/>
          </p:nvSpPr>
          <p:spPr bwMode="auto">
            <a:xfrm>
              <a:off x="7140" y="7028"/>
              <a:ext cx="30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b="0" i="1">
                  <a:solidFill>
                    <a:schemeClr val="bg1"/>
                  </a:solidFill>
                  <a:latin typeface="Verdana" pitchFamily="34" charset="0"/>
                </a:rPr>
                <a:t>t</a:t>
              </a:r>
              <a:r>
                <a:rPr lang="en-US" sz="800" b="0" baseline="-25000">
                  <a:solidFill>
                    <a:schemeClr val="bg1"/>
                  </a:solidFill>
                  <a:latin typeface="Verdana" pitchFamily="34" charset="0"/>
                </a:rPr>
                <a:t>3</a:t>
              </a:r>
              <a:endParaRPr lang="en-US" sz="2400" b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5557" name="Rectangle 20"/>
            <p:cNvSpPr>
              <a:spLocks noChangeArrowheads="1"/>
            </p:cNvSpPr>
            <p:nvPr/>
          </p:nvSpPr>
          <p:spPr bwMode="auto">
            <a:xfrm>
              <a:off x="5166" y="7042"/>
              <a:ext cx="30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b="0" i="1">
                  <a:solidFill>
                    <a:schemeClr val="bg1"/>
                  </a:solidFill>
                  <a:latin typeface="Verdana" pitchFamily="34" charset="0"/>
                </a:rPr>
                <a:t>t</a:t>
              </a:r>
              <a:r>
                <a:rPr lang="en-US" sz="800" b="0" baseline="-25000">
                  <a:solidFill>
                    <a:schemeClr val="bg1"/>
                  </a:solidFill>
                  <a:latin typeface="Verdana" pitchFamily="34" charset="0"/>
                </a:rPr>
                <a:t>1</a:t>
              </a:r>
              <a:endParaRPr lang="en-US" sz="2400" b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5558" name="Rectangle 21"/>
            <p:cNvSpPr>
              <a:spLocks noChangeArrowheads="1"/>
            </p:cNvSpPr>
            <p:nvPr/>
          </p:nvSpPr>
          <p:spPr bwMode="auto">
            <a:xfrm>
              <a:off x="7552" y="5857"/>
              <a:ext cx="579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b="0">
                  <a:solidFill>
                    <a:schemeClr val="bg1"/>
                  </a:solidFill>
                  <a:latin typeface="Verdana" pitchFamily="34" charset="0"/>
                </a:rPr>
                <a:t>Quit</a:t>
              </a:r>
              <a:endParaRPr lang="en-US" sz="2400" b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5559" name="Rectangle 22"/>
            <p:cNvSpPr>
              <a:spLocks noChangeArrowheads="1"/>
            </p:cNvSpPr>
            <p:nvPr/>
          </p:nvSpPr>
          <p:spPr bwMode="auto">
            <a:xfrm>
              <a:off x="4780" y="6012"/>
              <a:ext cx="579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b="0">
                  <a:solidFill>
                    <a:schemeClr val="bg1"/>
                  </a:solidFill>
                  <a:latin typeface="Verdana" pitchFamily="34" charset="0"/>
                </a:rPr>
                <a:t>Quit</a:t>
              </a:r>
              <a:endParaRPr lang="en-US" sz="2400" b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5560" name="Rectangle 23"/>
            <p:cNvSpPr>
              <a:spLocks noChangeArrowheads="1"/>
            </p:cNvSpPr>
            <p:nvPr/>
          </p:nvSpPr>
          <p:spPr bwMode="auto">
            <a:xfrm>
              <a:off x="6003" y="6106"/>
              <a:ext cx="811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b="0">
                  <a:solidFill>
                    <a:schemeClr val="bg1"/>
                  </a:solidFill>
                  <a:latin typeface="Verdana" pitchFamily="34" charset="0"/>
                </a:rPr>
                <a:t>Layoff</a:t>
              </a:r>
              <a:endParaRPr lang="en-US" sz="2400" b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5561" name="Line 24"/>
            <p:cNvSpPr>
              <a:spLocks noChangeShapeType="1"/>
            </p:cNvSpPr>
            <p:nvPr/>
          </p:nvSpPr>
          <p:spPr bwMode="auto">
            <a:xfrm flipV="1">
              <a:off x="5048" y="5571"/>
              <a:ext cx="140" cy="5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arrow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2" name="Line 25"/>
            <p:cNvSpPr>
              <a:spLocks noChangeShapeType="1"/>
            </p:cNvSpPr>
            <p:nvPr/>
          </p:nvSpPr>
          <p:spPr bwMode="auto">
            <a:xfrm flipH="1" flipV="1">
              <a:off x="7246" y="5432"/>
              <a:ext cx="404" cy="4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arrow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3" name="Line 26"/>
            <p:cNvSpPr>
              <a:spLocks noChangeShapeType="1"/>
            </p:cNvSpPr>
            <p:nvPr/>
          </p:nvSpPr>
          <p:spPr bwMode="auto">
            <a:xfrm flipH="1" flipV="1">
              <a:off x="6209" y="5804"/>
              <a:ext cx="94" cy="35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arrow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4" name="Freeform 27"/>
            <p:cNvSpPr>
              <a:spLocks/>
            </p:cNvSpPr>
            <p:nvPr/>
          </p:nvSpPr>
          <p:spPr bwMode="auto">
            <a:xfrm>
              <a:off x="4118" y="2647"/>
              <a:ext cx="3748" cy="4057"/>
            </a:xfrm>
            <a:custGeom>
              <a:avLst/>
              <a:gdLst>
                <a:gd name="T0" fmla="*/ 0 w 3748"/>
                <a:gd name="T1" fmla="*/ 4057 h 4057"/>
                <a:gd name="T2" fmla="*/ 1512 w 3748"/>
                <a:gd name="T3" fmla="*/ 1309 h 4057"/>
                <a:gd name="T4" fmla="*/ 3748 w 3748"/>
                <a:gd name="T5" fmla="*/ 0 h 4057"/>
                <a:gd name="T6" fmla="*/ 0 60000 65536"/>
                <a:gd name="T7" fmla="*/ 0 60000 65536"/>
                <a:gd name="T8" fmla="*/ 0 60000 65536"/>
                <a:gd name="T9" fmla="*/ 0 w 3748"/>
                <a:gd name="T10" fmla="*/ 0 h 4057"/>
                <a:gd name="T11" fmla="*/ 3748 w 3748"/>
                <a:gd name="T12" fmla="*/ 4057 h 40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8" h="4057">
                  <a:moveTo>
                    <a:pt x="0" y="4057"/>
                  </a:moveTo>
                  <a:cubicBezTo>
                    <a:pt x="440" y="2988"/>
                    <a:pt x="887" y="1985"/>
                    <a:pt x="1512" y="1309"/>
                  </a:cubicBezTo>
                  <a:cubicBezTo>
                    <a:pt x="2137" y="633"/>
                    <a:pt x="3282" y="273"/>
                    <a:pt x="3748" y="0"/>
                  </a:cubicBezTo>
                </a:path>
              </a:pathLst>
            </a:custGeom>
            <a:noFill/>
            <a:ln w="19050" cap="flat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39" name="Text Box 28"/>
          <p:cNvSpPr txBox="1">
            <a:spLocks noChangeArrowheads="1"/>
          </p:cNvSpPr>
          <p:nvPr/>
        </p:nvSpPr>
        <p:spPr bwMode="auto">
          <a:xfrm>
            <a:off x="5715000" y="2163964"/>
            <a:ext cx="3276600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 dirty="0" smtClean="0">
                <a:solidFill>
                  <a:srgbClr val="275093"/>
                </a:solidFill>
              </a:rPr>
              <a:t>Věkově-výdělkový profil </a:t>
            </a:r>
            <a:r>
              <a:rPr lang="cs-CZ" b="0" dirty="0" err="1" smtClean="0">
                <a:solidFill>
                  <a:srgbClr val="275093"/>
                </a:solidFill>
              </a:rPr>
              <a:t>moverů</a:t>
            </a:r>
            <a:r>
              <a:rPr lang="cs-CZ" b="0" dirty="0" smtClean="0">
                <a:solidFill>
                  <a:srgbClr val="275093"/>
                </a:solidFill>
              </a:rPr>
              <a:t> je nespojitý, při dobrovolném odchodu z </a:t>
            </a:r>
            <a:r>
              <a:rPr lang="cs-CZ" b="0" dirty="0">
                <a:solidFill>
                  <a:srgbClr val="275093"/>
                </a:solidFill>
              </a:rPr>
              <a:t>pracovního </a:t>
            </a:r>
            <a:r>
              <a:rPr lang="cs-CZ" b="0" dirty="0" smtClean="0">
                <a:solidFill>
                  <a:srgbClr val="275093"/>
                </a:solidFill>
              </a:rPr>
              <a:t>místa se posouvá nahoru, při propuštění z </a:t>
            </a:r>
            <a:r>
              <a:rPr lang="cs-CZ" b="0" dirty="0">
                <a:solidFill>
                  <a:srgbClr val="275093"/>
                </a:solidFill>
              </a:rPr>
              <a:t>pracovního místa </a:t>
            </a:r>
            <a:r>
              <a:rPr lang="cs-CZ" b="0" dirty="0" smtClean="0">
                <a:solidFill>
                  <a:srgbClr val="275093"/>
                </a:solidFill>
              </a:rPr>
              <a:t>se posouvá dolů</a:t>
            </a:r>
            <a:r>
              <a:rPr lang="cs-CZ" b="0" dirty="0">
                <a:solidFill>
                  <a:srgbClr val="275093"/>
                </a:solidFill>
              </a:rPr>
              <a:t>.</a:t>
            </a:r>
            <a:r>
              <a:rPr lang="en-US" b="0" dirty="0" smtClean="0">
                <a:solidFill>
                  <a:srgbClr val="275093"/>
                </a:solidFill>
              </a:rPr>
              <a:t> </a:t>
            </a:r>
            <a:endParaRPr lang="cs-CZ" b="0" dirty="0" smtClean="0">
              <a:solidFill>
                <a:srgbClr val="275093"/>
              </a:solidFill>
            </a:endParaRPr>
          </a:p>
          <a:p>
            <a:pPr>
              <a:spcBef>
                <a:spcPct val="50000"/>
              </a:spcBef>
            </a:pPr>
            <a:r>
              <a:rPr lang="cs-CZ" b="0" dirty="0" smtClean="0">
                <a:solidFill>
                  <a:srgbClr val="275093"/>
                </a:solidFill>
              </a:rPr>
              <a:t>Dlouhodobé pracovní úvazky motivují firmy i pracovníky investovat do specifického školení, což dělá věkově-výdělkový profil strmější. Výsledkem je, že </a:t>
            </a:r>
            <a:r>
              <a:rPr lang="cs-CZ" b="0" dirty="0" err="1" smtClean="0">
                <a:solidFill>
                  <a:srgbClr val="275093"/>
                </a:solidFill>
              </a:rPr>
              <a:t>stayeři</a:t>
            </a:r>
            <a:r>
              <a:rPr lang="cs-CZ" b="0" dirty="0" smtClean="0">
                <a:solidFill>
                  <a:srgbClr val="275093"/>
                </a:solidFill>
              </a:rPr>
              <a:t> mají (</a:t>
            </a:r>
            <a:r>
              <a:rPr lang="cs-CZ" b="0" dirty="0" err="1" smtClean="0">
                <a:solidFill>
                  <a:srgbClr val="275093"/>
                </a:solidFill>
              </a:rPr>
              <a:t>ceteris</a:t>
            </a:r>
            <a:r>
              <a:rPr lang="cs-CZ" b="0" dirty="0" smtClean="0">
                <a:solidFill>
                  <a:srgbClr val="275093"/>
                </a:solidFill>
              </a:rPr>
              <a:t> </a:t>
            </a:r>
            <a:r>
              <a:rPr lang="cs-CZ" b="0" dirty="0" err="1" smtClean="0">
                <a:solidFill>
                  <a:srgbClr val="275093"/>
                </a:solidFill>
              </a:rPr>
              <a:t>paribus</a:t>
            </a:r>
            <a:r>
              <a:rPr lang="cs-CZ" b="0" dirty="0">
                <a:solidFill>
                  <a:srgbClr val="275093"/>
                </a:solidFill>
              </a:rPr>
              <a:t>)</a:t>
            </a:r>
            <a:r>
              <a:rPr lang="cs-CZ" b="0" dirty="0" smtClean="0">
                <a:solidFill>
                  <a:srgbClr val="275093"/>
                </a:solidFill>
              </a:rPr>
              <a:t> strmější věkově-výdělkový profil. </a:t>
            </a:r>
            <a:endParaRPr lang="en-US" b="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800" dirty="0" smtClean="0"/>
              <a:t>Vnitřní migrace v USA</a:t>
            </a:r>
            <a:endParaRPr lang="en-US" sz="4800" dirty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119" y="1981200"/>
            <a:ext cx="9109881" cy="4419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Pravděpodobnost migrace závisí na příjmovém diferenciálu mezi původní a cílovou oblastí.</a:t>
            </a:r>
            <a:endParaRPr lang="en-US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Naskoteen</a:t>
            </a:r>
            <a:r>
              <a:rPr lang="cs-CZ" dirty="0" smtClean="0"/>
              <a:t>, </a:t>
            </a:r>
            <a:r>
              <a:rPr lang="cs-CZ" dirty="0" err="1" smtClean="0"/>
              <a:t>Zimmer</a:t>
            </a:r>
            <a:r>
              <a:rPr lang="cs-CZ" dirty="0" smtClean="0"/>
              <a:t> (1980), </a:t>
            </a:r>
            <a:r>
              <a:rPr lang="cs-CZ" dirty="0" err="1" smtClean="0"/>
              <a:t>Kennan</a:t>
            </a:r>
            <a:r>
              <a:rPr lang="cs-CZ" dirty="0" smtClean="0"/>
              <a:t>, </a:t>
            </a:r>
            <a:r>
              <a:rPr lang="cs-CZ" dirty="0" err="1" smtClean="0"/>
              <a:t>Walker</a:t>
            </a:r>
            <a:r>
              <a:rPr lang="cs-CZ" dirty="0" smtClean="0"/>
              <a:t> (2011): Existuje pozitivní korelace mezi relativním zlepšením ekonomických podmínek v cílové oblasti a pravděpodobností migrace do ní.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Zvýšení mzdového diferenciálu o 10 procentních bodů zvyšuje pravděpodobnost migrace o 7 procentních bodů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Zvýšení tempa růstu zaměstnanosti v zemi původu o 10 procentních bodů snižuje pravděpodobnost migrace o 2 procenta </a:t>
            </a:r>
          </a:p>
          <a:p>
            <a:pPr marL="457200" lvl="1" indent="0" eaLnBrk="1" hangingPunct="1">
              <a:lnSpc>
                <a:spcPct val="120000"/>
              </a:lnSpc>
              <a:buNone/>
            </a:pPr>
            <a:endParaRPr lang="cs-CZ" dirty="0" smtClean="0"/>
          </a:p>
          <a:p>
            <a:pPr eaLnBrk="1" hangingPunct="1">
              <a:lnSpc>
                <a:spcPct val="120000"/>
              </a:lnSpc>
            </a:pPr>
            <a:endParaRPr lang="cs-CZ" sz="20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2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800" dirty="0"/>
              <a:t>Vnitřní migrace v USA</a:t>
            </a:r>
            <a:endParaRPr lang="en-US" sz="4600" dirty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158" y="1981200"/>
            <a:ext cx="9117842" cy="41910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Schwarz (1980): Existuje </a:t>
            </a:r>
            <a:r>
              <a:rPr lang="cs-CZ" dirty="0"/>
              <a:t>negativní korelace mezi pravděpodobností migrace a vzdáleností</a:t>
            </a:r>
            <a:r>
              <a:rPr lang="en-US" dirty="0"/>
              <a:t>.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Vzdálenost můžeme považovat za </a:t>
            </a:r>
            <a:r>
              <a:rPr lang="cs-CZ" sz="2000" dirty="0" err="1"/>
              <a:t>proxy</a:t>
            </a:r>
            <a:r>
              <a:rPr lang="cs-CZ" sz="2000" dirty="0"/>
              <a:t> pro náklady stěhování.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Zdvojnásobení vzdálenosti snižuje pravděpodobnost migrace o 50 </a:t>
            </a:r>
            <a:r>
              <a:rPr lang="en-US" sz="2000" dirty="0" smtClean="0"/>
              <a:t>%.</a:t>
            </a:r>
            <a:endParaRPr lang="cs-CZ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Existuje negativní korelace mezi věkem pracovníka a pravděpodobností migrace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Migrace je investicí do lidského kapitálu a starší pracovník bude po kratší dobu pobírat její výnosy</a:t>
            </a:r>
            <a:endParaRPr lang="cs-CZ" sz="20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cs-CZ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800" dirty="0"/>
              <a:t>Vnitřní migrace v USA</a:t>
            </a:r>
            <a:endParaRPr lang="en-US" sz="4600" dirty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158" y="1905000"/>
            <a:ext cx="9117842" cy="4419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Existuje pozitivní korelace mezi vzděláním pracovníka a pravděpodobností migrace.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U vzdělaných pracovníků je geograficky širší trh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Vzdělaní pracovníci mohou efektivněji hledat informace o alternativních pracovních příležitostech</a:t>
            </a:r>
            <a:endParaRPr lang="en-US" sz="1200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Pracovníci, kteří migrovali, se s určitou pravděpodobností vrátí do oblasti původu (</a:t>
            </a:r>
            <a:r>
              <a:rPr lang="cs-CZ" b="1" dirty="0" smtClean="0"/>
              <a:t>návratová migrace</a:t>
            </a:r>
            <a:r>
              <a:rPr lang="cs-CZ" dirty="0" smtClean="0"/>
              <a:t>) a také s velkou pravděpodobností budou migrovat znovu (</a:t>
            </a:r>
            <a:r>
              <a:rPr lang="cs-CZ" b="1" dirty="0" smtClean="0"/>
              <a:t>opakovaná migrace</a:t>
            </a:r>
            <a:r>
              <a:rPr lang="cs-CZ" dirty="0" smtClean="0"/>
              <a:t>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28191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81050"/>
            <a:ext cx="9144000" cy="919163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2800" dirty="0" smtClean="0"/>
              <a:t>Pravděpodobnost migrace mezi státy USA v letech</a:t>
            </a:r>
            <a:r>
              <a:rPr lang="en-US" sz="2800" dirty="0" smtClean="0"/>
              <a:t> </a:t>
            </a:r>
            <a:r>
              <a:rPr lang="en-US" sz="2800" dirty="0"/>
              <a:t>2005-2006, </a:t>
            </a:r>
            <a:r>
              <a:rPr lang="cs-CZ" sz="2800" dirty="0" smtClean="0"/>
              <a:t>rozděleno podle věku a vzdělání</a:t>
            </a:r>
            <a:endParaRPr lang="en-US" sz="2800" dirty="0"/>
          </a:p>
        </p:txBody>
      </p:sp>
      <p:sp>
        <p:nvSpPr>
          <p:cNvPr id="35842" name="Rectangle 1029"/>
          <p:cNvSpPr>
            <a:spLocks noChangeArrowheads="1"/>
          </p:cNvSpPr>
          <p:nvPr/>
        </p:nvSpPr>
        <p:spPr bwMode="auto">
          <a:xfrm>
            <a:off x="2143125" y="1700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0"/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133600"/>
            <a:ext cx="7162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6"/>
  <p:tag name="MMPROD_UIDATA" val="&lt;database version=&quot;7.0&quot;&gt;&lt;object type=&quot;1&quot; unique_id=&quot;10001&quot;&gt;&lt;object type=&quot;8&quot; unique_id=&quot;11238&quot;&gt;&lt;/object&gt;&lt;object type=&quot;2&quot; unique_id=&quot;11239&quot;&gt;&lt;object type=&quot;3&quot; unique_id=&quot;11240&quot;&gt;&lt;property id=&quot;20148&quot; value=&quot;5&quot;/&gt;&lt;property id=&quot;20300&quot; value=&quot;Slide 1 - &amp;quot;CHAPTER 8&amp;quot;&quot;/&gt;&lt;property id=&quot;20307&quot; value=&quot;261&quot;/&gt;&lt;/object&gt;&lt;object type=&quot;3&quot; unique_id=&quot;11241&quot;&gt;&lt;property id=&quot;20148&quot; value=&quot;5&quot;/&gt;&lt;property id=&quot;20300&quot; value=&quot;Slide 2 - &amp;quot;Introduction&amp;quot;&quot;/&gt;&lt;property id=&quot;20307&quot; value=&quot;267&quot;/&gt;&lt;/object&gt;&lt;object type=&quot;3&quot; unique_id=&quot;11242&quot;&gt;&lt;property id=&quot;20148&quot; value=&quot;5&quot;/&gt;&lt;property id=&quot;20300&quot; value=&quot;Slide 3 - &amp;quot;Geographic Labor Migration as an Investment in Human Capital &amp;quot;&quot;/&gt;&lt;property id=&quot;20307&quot; value=&quot;268&quot;/&gt;&lt;/object&gt;&lt;object type=&quot;3&quot; unique_id=&quot;11243&quot;&gt;&lt;property id=&quot;20148&quot; value=&quot;5&quot;/&gt;&lt;property id=&quot;20300&quot; value=&quot;Slide 4 - &amp;quot;Geographic Labor Migration as&amp;#x0D;&amp;#x0A;an Investment in Human Capital &amp;quot;&quot;/&gt;&lt;property id=&quot;20307&quot; value=&quot;269&quot;/&gt;&lt;/object&gt;&lt;object type=&quot;3&quot; unique_id=&quot;11244&quot;&gt;&lt;property id=&quot;20148&quot; value=&quot;5&quot;/&gt;&lt;property id=&quot;20300&quot; value=&quot;Slide 5&quot;/&gt;&lt;property id=&quot;20307&quot; value=&quot;270&quot;/&gt;&lt;/object&gt;&lt;object type=&quot;3&quot; unique_id=&quot;11245&quot;&gt;&lt;property id=&quot;20148&quot; value=&quot;5&quot;/&gt;&lt;property id=&quot;20300&quot; value=&quot;Slide 6 - &amp;quot;Internal Migration in the U.S.&amp;quot;&quot;/&gt;&lt;property id=&quot;20307&quot; value=&quot;271&quot;/&gt;&lt;/object&gt;&lt;object type=&quot;3&quot; unique_id=&quot;11246&quot;&gt;&lt;property id=&quot;20148&quot; value=&quot;5&quot;/&gt;&lt;property id=&quot;20300&quot; value=&quot;Slide 7 - &amp;quot;Internal Migration in the U.S.&amp;quot;&quot;/&gt;&lt;property id=&quot;20307&quot; value=&quot;272&quot;/&gt;&lt;/object&gt;&lt;object type=&quot;3&quot; unique_id=&quot;11247&quot;&gt;&lt;property id=&quot;20148&quot; value=&quot;5&quot;/&gt;&lt;property id=&quot;20300&quot; value=&quot;Slide 8 - &amp;quot;Probability of Migrating across State Lines in 2005-2006, by Age and Educational Attainment&amp;quot;&quot;/&gt;&lt;property id=&quot;20307&quot; value=&quot;273&quot;/&gt;&lt;/object&gt;&lt;object type=&quot;3&quot; unique_id=&quot;11248&quot;&gt;&lt;property id=&quot;20148&quot; value=&quot;5&quot;/&gt;&lt;property id=&quot;20300&quot; value=&quot;Slide 9 - &amp;quot;Family Migration&amp;quot;&quot;/&gt;&lt;property id=&quot;20307&quot; value=&quot;274&quot;/&gt;&lt;/object&gt;&lt;object type=&quot;3&quot; unique_id=&quot;11249&quot;&gt;&lt;property id=&quot;20148&quot; value=&quot;5&quot;/&gt;&lt;property id=&quot;20300&quot; value=&quot;Slide 10 - &amp;quot;Tied Movers and Tied Stayers&amp;quot;&quot;/&gt;&lt;property id=&quot;20307&quot; value=&quot;275&quot;/&gt;&lt;/object&gt;&lt;object type=&quot;3&quot; unique_id=&quot;11250&quot;&gt;&lt;property id=&quot;20148&quot; value=&quot;5&quot;/&gt;&lt;property id=&quot;20300&quot; value=&quot;Slide 11 - &amp;quot;Immigration in the United States&amp;quot;&quot;/&gt;&lt;property id=&quot;20307&quot; value=&quot;276&quot;/&gt;&lt;/object&gt;&lt;object type=&quot;3&quot; unique_id=&quot;11251&quot;&gt;&lt;property id=&quot;20148&quot; value=&quot;5&quot;/&gt;&lt;property id=&quot;20300&quot; value=&quot;Slide 12 - &amp;quot;Legal Immigration to the U.S.&amp;#x0D;&amp;#x0A;by Decade, 1820-2010&amp;quot;&quot;/&gt;&lt;property id=&quot;20307&quot; value=&quot;277&quot;/&gt;&lt;/object&gt;&lt;object type=&quot;3&quot; unique_id=&quot;11252&quot;&gt;&lt;property id=&quot;20148&quot; value=&quot;5&quot;/&gt;&lt;property id=&quot;20300&quot; value=&quot;Slide 13 - &amp;quot;Immigrant Performance in the U.S. Labor Market&amp;quot;&quot;/&gt;&lt;property id=&quot;20307&quot; value=&quot;278&quot;/&gt;&lt;/object&gt;&lt;object type=&quot;3&quot; unique_id=&quot;11253&quot;&gt;&lt;property id=&quot;20148&quot; value=&quot;5&quot;/&gt;&lt;property id=&quot;20300&quot; value=&quot;Slide 14 - &amp;quot;The Age-Earnings Profiles of Immigrant and Native Men in the Cross Section&amp;quot;&quot;/&gt;&lt;property id=&quot;20307&quot; value=&quot;279&quot;/&gt;&lt;/object&gt;&lt;object type=&quot;3&quot; unique_id=&quot;11254&quot;&gt;&lt;property id=&quot;20148&quot; value=&quot;5&quot;/&gt;&lt;property id=&quot;20300&quot; value=&quot;Slide 15 - &amp;quot;The Decision to Immigrate&amp;quot;&quot;/&gt;&lt;property id=&quot;20307&quot; value=&quot;280&quot;/&gt;&lt;/object&gt;&lt;object type=&quot;3&quot; unique_id=&quot;11255&quot;&gt;&lt;property id=&quot;20148&quot; value=&quot;5&quot;/&gt;&lt;property id=&quot;20300&quot; value=&quot;Slide 16 - &amp;quot;Cohort Effects and the Immigrant Age-Earnings Profile&amp;quot;&quot;/&gt;&lt;property id=&quot;20307&quot; value=&quot;281&quot;/&gt;&lt;/object&gt;&lt;object type=&quot;3&quot; unique_id=&quot;11256&quot;&gt;&lt;property id=&quot;20148&quot; value=&quot;5&quot;/&gt;&lt;property id=&quot;20300&quot; value=&quot;Slide 17 - &amp;quot;The Wage Differential between Immigrants and Native Men at Time of Entry&amp;quot;&quot;/&gt;&lt;property id=&quot;20307&quot; value=&quot;282&quot;/&gt;&lt;/object&gt;&lt;object type=&quot;3&quot; unique_id=&quot;11257&quot;&gt;&lt;property id=&quot;20148&quot; value=&quot;5&quot;/&gt;&lt;property id=&quot;20300&quot; value=&quot;Slide 18 - &amp;quot;Evolution of Wages for Specific Immigrant Cohorts over the Life Cycle&amp;quot;&quot;/&gt;&lt;property id=&quot;20307&quot; value=&quot;283&quot;/&gt;&lt;/object&gt;&lt;object type=&quot;3&quot; unique_id=&quot;11258&quot;&gt;&lt;property id=&quot;20148&quot; value=&quot;5&quot;/&gt;&lt;property id=&quot;20300&quot; value=&quot;Slide 19 - &amp;quot;The Roy Model&amp;quot;&quot;/&gt;&lt;property id=&quot;20307&quot; value=&quot;284&quot;/&gt;&lt;/object&gt;&lt;object type=&quot;3&quot; unique_id=&quot;11259&quot;&gt;&lt;property id=&quot;20148&quot; value=&quot;5&quot;/&gt;&lt;property id=&quot;20300&quot; value=&quot;Slide 20 - &amp;quot;The Distribution of Skills in the Source Country&amp;quot;&quot;/&gt;&lt;property id=&quot;20307&quot; value=&quot;285&quot;/&gt;&lt;/object&gt;&lt;object type=&quot;3&quot; unique_id=&quot;11260&quot;&gt;&lt;property id=&quot;20148&quot; value=&quot;5&quot;/&gt;&lt;property id=&quot;20300&quot; value=&quot;Slide 21 - &amp;quot;The Self-Selection of the Immigrant Flow&amp;quot;&quot;/&gt;&lt;property id=&quot;20307&quot; value=&quot;286&quot;/&gt;&lt;/object&gt;&lt;object type=&quot;3&quot; unique_id=&quot;11261&quot;&gt;&lt;property id=&quot;20148&quot; value=&quot;5&quot;/&gt;&lt;property id=&quot;20300&quot; value=&quot;Slide 22 - &amp;quot;Policy Application:&amp;#x0D;&amp;#x0A;Economic Benefits of Migration&amp;quot;&quot;/&gt;&lt;property id=&quot;20307&quot; value=&quot;287&quot;/&gt;&lt;/object&gt;&lt;object type=&quot;3&quot; unique_id=&quot;11262&quot;&gt;&lt;property id=&quot;20148&quot; value=&quot;5&quot;/&gt;&lt;property id=&quot;20300&quot; value=&quot;Slide 23 - &amp;quot;The Impact of a Decline in U.S. Incomes&amp;quot;&quot;/&gt;&lt;property id=&quot;20307&quot; value=&quot;288&quot;/&gt;&lt;/object&gt;&lt;object type=&quot;3&quot; unique_id=&quot;11263&quot;&gt;&lt;property id=&quot;20148&quot; value=&quot;5&quot;/&gt;&lt;property id=&quot;20300&quot; value=&quot;Slide 24 - &amp;quot;Decline in U.S. Incomes&amp;quot;&quot;/&gt;&lt;property id=&quot;20307&quot; value=&quot;289&quot;/&gt;&lt;/object&gt;&lt;object type=&quot;3&quot; unique_id=&quot;11264&quot;&gt;&lt;property id=&quot;20148&quot; value=&quot;5&quot;/&gt;&lt;property id=&quot;20300&quot; value=&quot;Slide 25 - &amp;quot;Policy Application:&amp;#x0D;&amp;#x0A;Labor Flows in Puerto Rico&amp;quot;&quot;/&gt;&lt;property id=&quot;20307&quot; value=&quot;290&quot;/&gt;&lt;/object&gt;&lt;object type=&quot;3&quot; unique_id=&quot;11265&quot;&gt;&lt;property id=&quot;20148&quot; value=&quot;5&quot;/&gt;&lt;property id=&quot;20300&quot; value=&quot;Slide 26 - &amp;quot;Earnings Mobility between 1st and 2nd Generations of Americans, 1970-2000&amp;quot;&quot;/&gt;&lt;property id=&quot;20307&quot; value=&quot;291&quot;/&gt;&lt;/object&gt;&lt;object type=&quot;3&quot; unique_id=&quot;11266&quot;&gt;&lt;property id=&quot;20148&quot; value=&quot;5&quot;/&gt;&lt;property id=&quot;20300&quot; value=&quot;Slide 27 - &amp;quot;Job Turnover: Stylized Facts&amp;quot;&quot;/&gt;&lt;property id=&quot;20307&quot; value=&quot;292&quot;/&gt;&lt;/object&gt;&lt;object type=&quot;3&quot; unique_id=&quot;11267&quot;&gt;&lt;property id=&quot;20148&quot; value=&quot;5&quot;/&gt;&lt;property id=&quot;20300&quot; value=&quot;Slide 28&quot;/&gt;&lt;property id=&quot;20307&quot; value=&quot;293&quot;/&gt;&lt;/object&gt;&lt;object type=&quot;3&quot; unique_id=&quot;11268&quot;&gt;&lt;property id=&quot;20148&quot; value=&quot;5&quot;/&gt;&lt;property id=&quot;20300&quot; value=&quot;Slide 29 - &amp;quot;The Job Match&amp;quot;&quot;/&gt;&lt;property id=&quot;20307&quot; value=&quot;294&quot;/&gt;&lt;/object&gt;&lt;object type=&quot;3&quot; unique_id=&quot;11269&quot;&gt;&lt;property id=&quot;20148&quot; value=&quot;5&quot;/&gt;&lt;property id=&quot;20300&quot; value=&quot;Slide 30 - &amp;quot;Specific Training and Turnover&amp;quot;&quot;/&gt;&lt;property id=&quot;20307&quot; value=&quot;295&quot;/&gt;&lt;/object&gt;&lt;object type=&quot;3&quot; unique_id=&quot;11270&quot;&gt;&lt;property id=&quot;20148&quot; value=&quot;5&quot;/&gt;&lt;property id=&quot;20300&quot; value=&quot;Slide 31 - &amp;quot;Job Turnover and the&amp;#x0D;&amp;#x0A;Age-Earnings Profile&amp;quot;&quot;/&gt;&lt;property id=&quot;20307&quot; value=&quot;296&quot;/&gt;&lt;/object&gt;&lt;object type=&quot;3&quot; unique_id=&quot;11271&quot;&gt;&lt;property id=&quot;20148&quot; value=&quot;5&quot;/&gt;&lt;property id=&quot;20300&quot; value=&quot;Slide 32 - &amp;quot;Specific Training and the Probability of Job Separation&amp;quot;&quot;/&gt;&lt;property id=&quot;20307&quot; value=&quot;297&quot;/&gt;&lt;/object&gt;&lt;object type=&quot;3&quot; unique_id=&quot;11272&quot;&gt;&lt;property id=&quot;20148&quot; value=&quot;5&quot;/&gt;&lt;property id=&quot;20300&quot; value=&quot;Slide 33 - &amp;quot;Probability of Job Turnover over a 2-Year Period&amp;quot;&quot;/&gt;&lt;property id=&quot;20307&quot; value=&quot;298&quot;/&gt;&lt;/object&gt;&lt;object type=&quot;3&quot; unique_id=&quot;11273&quot;&gt;&lt;property id=&quot;20148&quot; value=&quot;5&quot;/&gt;&lt;property id=&quot;20300&quot; value=&quot;Slide 34 - &amp;quot;Incidence of Long-Term Employment Relationships:1979-1996&amp;quot;&quot;/&gt;&lt;property id=&quot;20307&quot; value=&quot;299&quot;/&gt;&lt;/object&gt;&lt;object type=&quot;3&quot; unique_id=&quot;11274&quot;&gt;&lt;property id=&quot;20148&quot; value=&quot;5&quot;/&gt;&lt;property id=&quot;20300&quot; value=&quot;Slide 35 - &amp;quot;The Rate of Job Loss in the United States, 1981-2001&amp;quot;&quot;/&gt;&lt;property id=&quot;20307&quot; value=&quot;300&quot;/&gt;&lt;/object&gt;&lt;object type=&quot;3&quot; unique_id=&quot;11275&quot;&gt;&lt;property id=&quot;20148&quot; value=&quot;5&quot;/&gt;&lt;property id=&quot;20300&quot; value=&quot;Slide 36 - &amp;quot;Impact of Job Mobility on&amp;#x0D;&amp;#x0A;the Age-Earnings Profile&amp;quot;&quot;/&gt;&lt;property id=&quot;20307&quot; value=&quot;301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1_BORJAS6E">
  <a:themeElements>
    <a:clrScheme name="1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ORJAS6E">
  <a:themeElements>
    <a:clrScheme name="2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BORJAS6E.potx</Template>
  <TotalTime>0</TotalTime>
  <Words>3130</Words>
  <Application>Microsoft Office PowerPoint</Application>
  <PresentationFormat>Předvádění na obrazovce (4:3)</PresentationFormat>
  <Paragraphs>292</Paragraphs>
  <Slides>55</Slides>
  <Notes>5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55</vt:i4>
      </vt:variant>
    </vt:vector>
  </HeadingPairs>
  <TitlesOfParts>
    <vt:vector size="59" baseType="lpstr">
      <vt:lpstr>1_BORJAS6E</vt:lpstr>
      <vt:lpstr>2_BORJAS6E</vt:lpstr>
      <vt:lpstr>List</vt:lpstr>
      <vt:lpstr>Picture</vt:lpstr>
      <vt:lpstr>Kapitola 8</vt:lpstr>
      <vt:lpstr>Co se dnes dozvíte</vt:lpstr>
      <vt:lpstr>Úvod</vt:lpstr>
      <vt:lpstr>Geografická migrace práce jako investice do lidského kapitálu</vt:lpstr>
      <vt:lpstr>Geografická migrace práce jako investice do lidského kapitálu</vt:lpstr>
      <vt:lpstr>Vnitřní migrace v USA</vt:lpstr>
      <vt:lpstr>Vnitřní migrace v USA</vt:lpstr>
      <vt:lpstr>Vnitřní migrace v USA</vt:lpstr>
      <vt:lpstr>Pravděpodobnost migrace mezi státy USA v letech 2005-2006, rozděleno podle věku a vzdělání</vt:lpstr>
      <vt:lpstr>Intenzita vnitřní migrace v ČR, 1961-2006</vt:lpstr>
      <vt:lpstr>Vnitřní a vnější migrace v ČR</vt:lpstr>
      <vt:lpstr>Vzdělanostní struktura vnitřních migrantů v ČR </vt:lpstr>
      <vt:lpstr>Intenzita migrace v ČR podle věku a pohlaví</vt:lpstr>
      <vt:lpstr>Imigrace do CEE zemí</vt:lpstr>
      <vt:lpstr>Důvody imigrace do zemí EU</vt:lpstr>
      <vt:lpstr>Počet cizinců v ČR</vt:lpstr>
      <vt:lpstr>Nelegální migrace cizinců v letech 2000-2011</vt:lpstr>
      <vt:lpstr>Struktura imigrantů do ČR podle země původu</vt:lpstr>
      <vt:lpstr>Rodinná migrace</vt:lpstr>
      <vt:lpstr>Tied Movers a Tied Stayers</vt:lpstr>
      <vt:lpstr>Rodinná migrace - empirie</vt:lpstr>
      <vt:lpstr>Rodinná migrace - empirie</vt:lpstr>
      <vt:lpstr>Rodinná migrace - empirie</vt:lpstr>
      <vt:lpstr>Imigrace do USA</vt:lpstr>
      <vt:lpstr>Legální imigrace do USA po dekádách, 1820-2010</vt:lpstr>
      <vt:lpstr>Imigrace do USA</vt:lpstr>
      <vt:lpstr>Výkony imigrantů na pracovním trhu v USA</vt:lpstr>
      <vt:lpstr>Věkově-výdělkové profily imigrantů a domorodců podle průřezových dat (Chiswick, JPE, 1978)</vt:lpstr>
      <vt:lpstr>Skupinový efekt a věkově výdělkový profil imigrantů (Borjas, JLE, 1985)</vt:lpstr>
      <vt:lpstr>Skupinový efekt a věkově výdělkový profil imigrantů</vt:lpstr>
      <vt:lpstr>Mzdový rozdíl mezi imigranty a domorodci v čase příchodu (Borjas a Friedberg, 2007)</vt:lpstr>
      <vt:lpstr>Vývoj mezd u specifických skupin imigrantů během životního cyklu (Borjas a Friedberg, 2007)</vt:lpstr>
      <vt:lpstr>Rozhodnutí migrovat</vt:lpstr>
      <vt:lpstr>Rozdíly ve výdělcích imigrantů</vt:lpstr>
      <vt:lpstr>Royův model</vt:lpstr>
      <vt:lpstr>Rozdělení dovedností v zemi původu</vt:lpstr>
      <vt:lpstr>Self-selekce imigrantů</vt:lpstr>
      <vt:lpstr>Dopad snížení příjmů v cílové zemi (USA)</vt:lpstr>
      <vt:lpstr>Vízová dostupnost a selekce migrantů</vt:lpstr>
      <vt:lpstr>Vízová dostupnost a selekce migrantů</vt:lpstr>
      <vt:lpstr>Aplikace: Migrace pracovníků v Portoriku</vt:lpstr>
      <vt:lpstr>Prezentace aplikace PowerPoint</vt:lpstr>
      <vt:lpstr>Sociální mobilita mezi 1. a 2. generací američanů, 1970-2000, Borjas (2006)</vt:lpstr>
      <vt:lpstr>Externalita lidského kapitálu</vt:lpstr>
      <vt:lpstr>Jak je důležité mít chytrého spolubydlícího, (Sacerdote, QJE, 2001)</vt:lpstr>
      <vt:lpstr>Stylizovaná fakta o fluktuaci pracovníků</vt:lpstr>
      <vt:lpstr>Pravděpodobnost ukončení pracovního poměru během prvních 2 let</vt:lpstr>
      <vt:lpstr>Četnost dlouhodobých pracovních poměrů:1979-1996</vt:lpstr>
      <vt:lpstr>Míra ztráty zaměstnání v USA, 1981-2001</vt:lpstr>
      <vt:lpstr>Spárování pracovních míst a uchazečů</vt:lpstr>
      <vt:lpstr>Zdravotní pojištění a job-lock v USA</vt:lpstr>
      <vt:lpstr>Specifické školení a fluktuace pracovníků</vt:lpstr>
      <vt:lpstr>Specifické školení a pravděpodobnost ukončení pracovního poměru</vt:lpstr>
      <vt:lpstr>Fluktuace pracovníků a věkově-výdělkový profil</vt:lpstr>
      <vt:lpstr>Dopad pracovní mobility na věkově-výdělkový profil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/>
  <cp:lastModifiedBy/>
  <cp:revision>4</cp:revision>
  <dcterms:created xsi:type="dcterms:W3CDTF">2010-02-01T21:33:28Z</dcterms:created>
  <dcterms:modified xsi:type="dcterms:W3CDTF">2018-03-23T11:52:31Z</dcterms:modified>
</cp:coreProperties>
</file>