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55"/>
  </p:notesMasterIdLst>
  <p:handoutMasterIdLst>
    <p:handoutMasterId r:id="rId56"/>
  </p:handoutMasterIdLst>
  <p:sldIdLst>
    <p:sldId id="261" r:id="rId3"/>
    <p:sldId id="308" r:id="rId4"/>
    <p:sldId id="267" r:id="rId5"/>
    <p:sldId id="268" r:id="rId6"/>
    <p:sldId id="309" r:id="rId7"/>
    <p:sldId id="337" r:id="rId8"/>
    <p:sldId id="310" r:id="rId9"/>
    <p:sldId id="332" r:id="rId10"/>
    <p:sldId id="269" r:id="rId11"/>
    <p:sldId id="329" r:id="rId12"/>
    <p:sldId id="270" r:id="rId13"/>
    <p:sldId id="271" r:id="rId14"/>
    <p:sldId id="272" r:id="rId15"/>
    <p:sldId id="273" r:id="rId16"/>
    <p:sldId id="274" r:id="rId17"/>
    <p:sldId id="275" r:id="rId18"/>
    <p:sldId id="326" r:id="rId19"/>
    <p:sldId id="325" r:id="rId20"/>
    <p:sldId id="276" r:id="rId21"/>
    <p:sldId id="311" r:id="rId22"/>
    <p:sldId id="277" r:id="rId23"/>
    <p:sldId id="330" r:id="rId24"/>
    <p:sldId id="327" r:id="rId25"/>
    <p:sldId id="312" r:id="rId26"/>
    <p:sldId id="331" r:id="rId27"/>
    <p:sldId id="336" r:id="rId28"/>
    <p:sldId id="278" r:id="rId29"/>
    <p:sldId id="314" r:id="rId30"/>
    <p:sldId id="324" r:id="rId31"/>
    <p:sldId id="333" r:id="rId32"/>
    <p:sldId id="313" r:id="rId33"/>
    <p:sldId id="335" r:id="rId34"/>
    <p:sldId id="280" r:id="rId35"/>
    <p:sldId id="315" r:id="rId36"/>
    <p:sldId id="284" r:id="rId37"/>
    <p:sldId id="307" r:id="rId38"/>
    <p:sldId id="321" r:id="rId39"/>
    <p:sldId id="317" r:id="rId40"/>
    <p:sldId id="318" r:id="rId41"/>
    <p:sldId id="281" r:id="rId42"/>
    <p:sldId id="285" r:id="rId43"/>
    <p:sldId id="287" r:id="rId44"/>
    <p:sldId id="288" r:id="rId45"/>
    <p:sldId id="319" r:id="rId46"/>
    <p:sldId id="320" r:id="rId47"/>
    <p:sldId id="334" r:id="rId48"/>
    <p:sldId id="328" r:id="rId49"/>
    <p:sldId id="282" r:id="rId50"/>
    <p:sldId id="322" r:id="rId51"/>
    <p:sldId id="323" r:id="rId52"/>
    <p:sldId id="283" r:id="rId53"/>
    <p:sldId id="338" r:id="rId54"/>
  </p:sldIdLst>
  <p:sldSz cx="9144000" cy="6858000" type="screen4x3"/>
  <p:notesSz cx="6662738" cy="9926638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87518" autoAdjust="0"/>
  </p:normalViewPr>
  <p:slideViewPr>
    <p:cSldViewPr>
      <p:cViewPr>
        <p:scale>
          <a:sx n="80" d="100"/>
          <a:sy n="80" d="100"/>
        </p:scale>
        <p:origin x="-1896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0826941904003912.tmp:Insert%20Figure%209-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08269419040020787.tmp:Insert%20Figure%209-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6082694190400-27583.tmp:Insert%20Figure%209-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'[Insert Figure 9-8.xlsx]black-white'!$A$11:$A$53</c:f>
              <c:numCache>
                <c:formatCode>General</c:formatCode>
                <c:ptCount val="43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  <c:pt idx="3">
                  <c:v>2006</c:v>
                </c:pt>
                <c:pt idx="4">
                  <c:v>2005</c:v>
                </c:pt>
                <c:pt idx="5">
                  <c:v>2004</c:v>
                </c:pt>
                <c:pt idx="6">
                  <c:v>2003</c:v>
                </c:pt>
                <c:pt idx="7">
                  <c:v>2002</c:v>
                </c:pt>
                <c:pt idx="8">
                  <c:v>2001</c:v>
                </c:pt>
                <c:pt idx="9">
                  <c:v>2000</c:v>
                </c:pt>
                <c:pt idx="10">
                  <c:v>1999</c:v>
                </c:pt>
                <c:pt idx="11">
                  <c:v>1998</c:v>
                </c:pt>
                <c:pt idx="12">
                  <c:v>1997</c:v>
                </c:pt>
                <c:pt idx="13">
                  <c:v>1996</c:v>
                </c:pt>
                <c:pt idx="14">
                  <c:v>1995</c:v>
                </c:pt>
                <c:pt idx="15">
                  <c:v>1994</c:v>
                </c:pt>
                <c:pt idx="16">
                  <c:v>1993</c:v>
                </c:pt>
                <c:pt idx="17">
                  <c:v>1992</c:v>
                </c:pt>
                <c:pt idx="18">
                  <c:v>1991</c:v>
                </c:pt>
                <c:pt idx="19">
                  <c:v>1990</c:v>
                </c:pt>
                <c:pt idx="20">
                  <c:v>1989</c:v>
                </c:pt>
                <c:pt idx="21">
                  <c:v>1988</c:v>
                </c:pt>
                <c:pt idx="22">
                  <c:v>1987</c:v>
                </c:pt>
                <c:pt idx="23">
                  <c:v>1986</c:v>
                </c:pt>
                <c:pt idx="24">
                  <c:v>1985</c:v>
                </c:pt>
                <c:pt idx="25">
                  <c:v>1984</c:v>
                </c:pt>
                <c:pt idx="26">
                  <c:v>1983</c:v>
                </c:pt>
                <c:pt idx="27">
                  <c:v>1982</c:v>
                </c:pt>
                <c:pt idx="28">
                  <c:v>1981</c:v>
                </c:pt>
                <c:pt idx="29">
                  <c:v>1980</c:v>
                </c:pt>
                <c:pt idx="30">
                  <c:v>1979</c:v>
                </c:pt>
                <c:pt idx="31">
                  <c:v>1978</c:v>
                </c:pt>
                <c:pt idx="32">
                  <c:v>1977</c:v>
                </c:pt>
                <c:pt idx="33">
                  <c:v>1976</c:v>
                </c:pt>
                <c:pt idx="34">
                  <c:v>1975</c:v>
                </c:pt>
                <c:pt idx="35">
                  <c:v>1974</c:v>
                </c:pt>
                <c:pt idx="36">
                  <c:v>1973</c:v>
                </c:pt>
                <c:pt idx="37">
                  <c:v>1972</c:v>
                </c:pt>
                <c:pt idx="38">
                  <c:v>1971</c:v>
                </c:pt>
                <c:pt idx="39">
                  <c:v>1970</c:v>
                </c:pt>
                <c:pt idx="40">
                  <c:v>1969</c:v>
                </c:pt>
                <c:pt idx="41">
                  <c:v>1968</c:v>
                </c:pt>
                <c:pt idx="42">
                  <c:v>1967</c:v>
                </c:pt>
              </c:numCache>
            </c:numRef>
          </c:xVal>
          <c:yVal>
            <c:numRef>
              <c:f>'[Insert Figure 9-8.xlsx]black-white'!$B$11:$B$53</c:f>
              <c:numCache>
                <c:formatCode>General</c:formatCode>
                <c:ptCount val="43"/>
                <c:pt idx="0">
                  <c:v>0.77009652906140902</c:v>
                </c:pt>
                <c:pt idx="1">
                  <c:v>0.787629301245515</c:v>
                </c:pt>
                <c:pt idx="2">
                  <c:v>0.78395061728395188</c:v>
                </c:pt>
                <c:pt idx="3">
                  <c:v>0.7875067947091855</c:v>
                </c:pt>
                <c:pt idx="4">
                  <c:v>0.78788528416940662</c:v>
                </c:pt>
                <c:pt idx="5">
                  <c:v>0.75300233448051901</c:v>
                </c:pt>
                <c:pt idx="6">
                  <c:v>0.78233966659387177</c:v>
                </c:pt>
                <c:pt idx="7">
                  <c:v>0.77496299950665959</c:v>
                </c:pt>
                <c:pt idx="8">
                  <c:v>0.78704122106743002</c:v>
                </c:pt>
                <c:pt idx="9">
                  <c:v>0.77907187411031065</c:v>
                </c:pt>
                <c:pt idx="10">
                  <c:v>0.80611039518900296</c:v>
                </c:pt>
                <c:pt idx="11">
                  <c:v>0.74781599026871715</c:v>
                </c:pt>
                <c:pt idx="12">
                  <c:v>0.75105844912340614</c:v>
                </c:pt>
                <c:pt idx="13">
                  <c:v>0.80094642965479701</c:v>
                </c:pt>
                <c:pt idx="14">
                  <c:v>0.75929379584732049</c:v>
                </c:pt>
                <c:pt idx="15">
                  <c:v>0.75137666940945602</c:v>
                </c:pt>
                <c:pt idx="16">
                  <c:v>0.74042265753160363</c:v>
                </c:pt>
                <c:pt idx="17">
                  <c:v>0.72585558724397314</c:v>
                </c:pt>
                <c:pt idx="18">
                  <c:v>0.72936628560100358</c:v>
                </c:pt>
                <c:pt idx="19">
                  <c:v>0.73106886880648203</c:v>
                </c:pt>
                <c:pt idx="20">
                  <c:v>0.71567219088329104</c:v>
                </c:pt>
                <c:pt idx="21">
                  <c:v>0.74816365506096649</c:v>
                </c:pt>
                <c:pt idx="22">
                  <c:v>0.72083380451581414</c:v>
                </c:pt>
                <c:pt idx="23">
                  <c:v>0.70733212481197061</c:v>
                </c:pt>
                <c:pt idx="24">
                  <c:v>0.69743037267576402</c:v>
                </c:pt>
                <c:pt idx="25">
                  <c:v>0.69426592104164797</c:v>
                </c:pt>
                <c:pt idx="26">
                  <c:v>0.72056921086675296</c:v>
                </c:pt>
                <c:pt idx="27">
                  <c:v>0.71766503101564705</c:v>
                </c:pt>
                <c:pt idx="28">
                  <c:v>0.71124311793683004</c:v>
                </c:pt>
                <c:pt idx="29">
                  <c:v>0.70715665292060303</c:v>
                </c:pt>
                <c:pt idx="30">
                  <c:v>0.72615490691794959</c:v>
                </c:pt>
                <c:pt idx="31">
                  <c:v>0.77174116911534862</c:v>
                </c:pt>
                <c:pt idx="32">
                  <c:v>0.69355909694555162</c:v>
                </c:pt>
                <c:pt idx="33">
                  <c:v>0.73206399768334263</c:v>
                </c:pt>
                <c:pt idx="34">
                  <c:v>0.74360349318216701</c:v>
                </c:pt>
                <c:pt idx="35">
                  <c:v>0.71942564779666596</c:v>
                </c:pt>
                <c:pt idx="36">
                  <c:v>0.68426536992011056</c:v>
                </c:pt>
                <c:pt idx="37">
                  <c:v>0.68922873595770751</c:v>
                </c:pt>
                <c:pt idx="38">
                  <c:v>0.69044414535666099</c:v>
                </c:pt>
                <c:pt idx="39">
                  <c:v>0.69044779355958052</c:v>
                </c:pt>
                <c:pt idx="40">
                  <c:v>0.67307692307692302</c:v>
                </c:pt>
                <c:pt idx="41">
                  <c:v>0.67522236340533703</c:v>
                </c:pt>
                <c:pt idx="42">
                  <c:v>0.64588967009194165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'[Insert Figure 9-8.xlsx]black-white'!$A$11:$A$53</c:f>
              <c:numCache>
                <c:formatCode>General</c:formatCode>
                <c:ptCount val="43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  <c:pt idx="3">
                  <c:v>2006</c:v>
                </c:pt>
                <c:pt idx="4">
                  <c:v>2005</c:v>
                </c:pt>
                <c:pt idx="5">
                  <c:v>2004</c:v>
                </c:pt>
                <c:pt idx="6">
                  <c:v>2003</c:v>
                </c:pt>
                <c:pt idx="7">
                  <c:v>2002</c:v>
                </c:pt>
                <c:pt idx="8">
                  <c:v>2001</c:v>
                </c:pt>
                <c:pt idx="9">
                  <c:v>2000</c:v>
                </c:pt>
                <c:pt idx="10">
                  <c:v>1999</c:v>
                </c:pt>
                <c:pt idx="11">
                  <c:v>1998</c:v>
                </c:pt>
                <c:pt idx="12">
                  <c:v>1997</c:v>
                </c:pt>
                <c:pt idx="13">
                  <c:v>1996</c:v>
                </c:pt>
                <c:pt idx="14">
                  <c:v>1995</c:v>
                </c:pt>
                <c:pt idx="15">
                  <c:v>1994</c:v>
                </c:pt>
                <c:pt idx="16">
                  <c:v>1993</c:v>
                </c:pt>
                <c:pt idx="17">
                  <c:v>1992</c:v>
                </c:pt>
                <c:pt idx="18">
                  <c:v>1991</c:v>
                </c:pt>
                <c:pt idx="19">
                  <c:v>1990</c:v>
                </c:pt>
                <c:pt idx="20">
                  <c:v>1989</c:v>
                </c:pt>
                <c:pt idx="21">
                  <c:v>1988</c:v>
                </c:pt>
                <c:pt idx="22">
                  <c:v>1987</c:v>
                </c:pt>
                <c:pt idx="23">
                  <c:v>1986</c:v>
                </c:pt>
                <c:pt idx="24">
                  <c:v>1985</c:v>
                </c:pt>
                <c:pt idx="25">
                  <c:v>1984</c:v>
                </c:pt>
                <c:pt idx="26">
                  <c:v>1983</c:v>
                </c:pt>
                <c:pt idx="27">
                  <c:v>1982</c:v>
                </c:pt>
                <c:pt idx="28">
                  <c:v>1981</c:v>
                </c:pt>
                <c:pt idx="29">
                  <c:v>1980</c:v>
                </c:pt>
                <c:pt idx="30">
                  <c:v>1979</c:v>
                </c:pt>
                <c:pt idx="31">
                  <c:v>1978</c:v>
                </c:pt>
                <c:pt idx="32">
                  <c:v>1977</c:v>
                </c:pt>
                <c:pt idx="33">
                  <c:v>1976</c:v>
                </c:pt>
                <c:pt idx="34">
                  <c:v>1975</c:v>
                </c:pt>
                <c:pt idx="35">
                  <c:v>1974</c:v>
                </c:pt>
                <c:pt idx="36">
                  <c:v>1973</c:v>
                </c:pt>
                <c:pt idx="37">
                  <c:v>1972</c:v>
                </c:pt>
                <c:pt idx="38">
                  <c:v>1971</c:v>
                </c:pt>
                <c:pt idx="39">
                  <c:v>1970</c:v>
                </c:pt>
                <c:pt idx="40">
                  <c:v>1969</c:v>
                </c:pt>
                <c:pt idx="41">
                  <c:v>1968</c:v>
                </c:pt>
                <c:pt idx="42">
                  <c:v>1967</c:v>
                </c:pt>
              </c:numCache>
            </c:numRef>
          </c:xVal>
          <c:yVal>
            <c:numRef>
              <c:f>'[Insert Figure 9-8.xlsx]black-white'!$C$11:$C$53</c:f>
              <c:numCache>
                <c:formatCode>General</c:formatCode>
                <c:ptCount val="43"/>
                <c:pt idx="0">
                  <c:v>0.86678469290480853</c:v>
                </c:pt>
                <c:pt idx="1">
                  <c:v>0.86990993977567865</c:v>
                </c:pt>
                <c:pt idx="2">
                  <c:v>0.87248529866914415</c:v>
                </c:pt>
                <c:pt idx="3">
                  <c:v>0.89883913764510914</c:v>
                </c:pt>
                <c:pt idx="4">
                  <c:v>0.92226401019488502</c:v>
                </c:pt>
                <c:pt idx="5">
                  <c:v>0.87721406882591058</c:v>
                </c:pt>
                <c:pt idx="6">
                  <c:v>0.86608489204016914</c:v>
                </c:pt>
                <c:pt idx="7">
                  <c:v>0.87961781355322277</c:v>
                </c:pt>
                <c:pt idx="8">
                  <c:v>0.88857333778817205</c:v>
                </c:pt>
                <c:pt idx="9">
                  <c:v>0.88832631094430459</c:v>
                </c:pt>
                <c:pt idx="10">
                  <c:v>0.908712447961595</c:v>
                </c:pt>
                <c:pt idx="11">
                  <c:v>0.86301108867126497</c:v>
                </c:pt>
                <c:pt idx="12">
                  <c:v>0.86988275235877177</c:v>
                </c:pt>
                <c:pt idx="13">
                  <c:v>0.88878311258278164</c:v>
                </c:pt>
                <c:pt idx="14">
                  <c:v>0.90196848675308805</c:v>
                </c:pt>
                <c:pt idx="15">
                  <c:v>0.88007779693232457</c:v>
                </c:pt>
                <c:pt idx="16">
                  <c:v>0.89978658675021472</c:v>
                </c:pt>
                <c:pt idx="17">
                  <c:v>0.91525423728813715</c:v>
                </c:pt>
                <c:pt idx="18">
                  <c:v>0.90025969029527864</c:v>
                </c:pt>
                <c:pt idx="19">
                  <c:v>0.89984038308060599</c:v>
                </c:pt>
                <c:pt idx="20">
                  <c:v>0.91898319416552199</c:v>
                </c:pt>
                <c:pt idx="21">
                  <c:v>0.92811044390818864</c:v>
                </c:pt>
                <c:pt idx="22">
                  <c:v>0.92245973645680901</c:v>
                </c:pt>
                <c:pt idx="23">
                  <c:v>0.89721105833637804</c:v>
                </c:pt>
                <c:pt idx="24">
                  <c:v>0.90579893643960641</c:v>
                </c:pt>
                <c:pt idx="25">
                  <c:v>0.92055823939881964</c:v>
                </c:pt>
                <c:pt idx="26">
                  <c:v>0.902175458552539</c:v>
                </c:pt>
                <c:pt idx="27">
                  <c:v>0.92188449848024301</c:v>
                </c:pt>
                <c:pt idx="28">
                  <c:v>0.92492566897918815</c:v>
                </c:pt>
                <c:pt idx="29">
                  <c:v>0.94635097987053296</c:v>
                </c:pt>
                <c:pt idx="30">
                  <c:v>0.92121212121211971</c:v>
                </c:pt>
                <c:pt idx="31">
                  <c:v>0.93591511936339589</c:v>
                </c:pt>
                <c:pt idx="32">
                  <c:v>0.93369464944649516</c:v>
                </c:pt>
                <c:pt idx="33">
                  <c:v>0.93818984547461404</c:v>
                </c:pt>
                <c:pt idx="34">
                  <c:v>0.96326367629442389</c:v>
                </c:pt>
                <c:pt idx="35">
                  <c:v>0.93490028490028498</c:v>
                </c:pt>
                <c:pt idx="36">
                  <c:v>0.85281317998134798</c:v>
                </c:pt>
                <c:pt idx="37">
                  <c:v>0.85811937312437614</c:v>
                </c:pt>
                <c:pt idx="38">
                  <c:v>0.88727658821447497</c:v>
                </c:pt>
                <c:pt idx="39">
                  <c:v>0.821692535107169</c:v>
                </c:pt>
                <c:pt idx="40">
                  <c:v>0.78948404883812451</c:v>
                </c:pt>
                <c:pt idx="41">
                  <c:v>0.76135371179039302</c:v>
                </c:pt>
                <c:pt idx="42">
                  <c:v>0.74643608319700849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997632"/>
        <c:axId val="87012096"/>
      </c:scatterChart>
      <c:valAx>
        <c:axId val="86997632"/>
        <c:scaling>
          <c:orientation val="minMax"/>
          <c:min val="196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7012096"/>
        <c:crosses val="autoZero"/>
        <c:crossBetween val="midCat"/>
      </c:valAx>
      <c:valAx>
        <c:axId val="87012096"/>
        <c:scaling>
          <c:orientation val="minMax"/>
          <c:min val="0.60000000000000064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Black-white earnings raatio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99763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'Black LFPR'!$B$1</c:f>
              <c:strCache>
                <c:ptCount val="1"/>
                <c:pt idx="0">
                  <c:v>Black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marker>
            <c:symbol val="square"/>
            <c:size val="4"/>
          </c:marker>
          <c:xVal>
            <c:numRef>
              <c:f>'Black LFPR'!$A$2:$A$13</c:f>
              <c:numCache>
                <c:formatCode>General</c:formatCode>
                <c:ptCount val="12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2009</c:v>
                </c:pt>
              </c:numCache>
            </c:numRef>
          </c:xVal>
          <c:yVal>
            <c:numRef>
              <c:f>'Black LFPR'!$B$2:$B$13</c:f>
              <c:numCache>
                <c:formatCode>General</c:formatCode>
                <c:ptCount val="12"/>
                <c:pt idx="0">
                  <c:v>85</c:v>
                </c:pt>
                <c:pt idx="1">
                  <c:v>83</c:v>
                </c:pt>
                <c:pt idx="2">
                  <c:v>79.599999999999994</c:v>
                </c:pt>
                <c:pt idx="3">
                  <c:v>76.5</c:v>
                </c:pt>
                <c:pt idx="4">
                  <c:v>71</c:v>
                </c:pt>
                <c:pt idx="5">
                  <c:v>70.3</c:v>
                </c:pt>
                <c:pt idx="6">
                  <c:v>70.8</c:v>
                </c:pt>
                <c:pt idx="7">
                  <c:v>71</c:v>
                </c:pt>
                <c:pt idx="8">
                  <c:v>69</c:v>
                </c:pt>
                <c:pt idx="9">
                  <c:v>69.2</c:v>
                </c:pt>
                <c:pt idx="10">
                  <c:v>67.3</c:v>
                </c:pt>
                <c:pt idx="11">
                  <c:v>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'Black LFPR'!$C$1</c:f>
              <c:strCache>
                <c:ptCount val="1"/>
                <c:pt idx="0">
                  <c:v>White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circle"/>
            <c:size val="5"/>
          </c:marker>
          <c:xVal>
            <c:numRef>
              <c:f>'Black LFPR'!$A$2:$A$13</c:f>
              <c:numCache>
                <c:formatCode>General</c:formatCode>
                <c:ptCount val="12"/>
                <c:pt idx="0">
                  <c:v>1955</c:v>
                </c:pt>
                <c:pt idx="1">
                  <c:v>1960</c:v>
                </c:pt>
                <c:pt idx="2">
                  <c:v>1965</c:v>
                </c:pt>
                <c:pt idx="3">
                  <c:v>1970</c:v>
                </c:pt>
                <c:pt idx="4">
                  <c:v>1975</c:v>
                </c:pt>
                <c:pt idx="5">
                  <c:v>1980</c:v>
                </c:pt>
                <c:pt idx="6">
                  <c:v>1985</c:v>
                </c:pt>
                <c:pt idx="7">
                  <c:v>1990</c:v>
                </c:pt>
                <c:pt idx="8">
                  <c:v>1995</c:v>
                </c:pt>
                <c:pt idx="9">
                  <c:v>2000</c:v>
                </c:pt>
                <c:pt idx="10">
                  <c:v>2005</c:v>
                </c:pt>
                <c:pt idx="11">
                  <c:v>2009</c:v>
                </c:pt>
              </c:numCache>
            </c:numRef>
          </c:xVal>
          <c:yVal>
            <c:numRef>
              <c:f>'Black LFPR'!$C$2:$C$13</c:f>
              <c:numCache>
                <c:formatCode>General</c:formatCode>
                <c:ptCount val="12"/>
                <c:pt idx="0">
                  <c:v>85.4</c:v>
                </c:pt>
                <c:pt idx="1">
                  <c:v>83.4</c:v>
                </c:pt>
                <c:pt idx="2">
                  <c:v>80.8</c:v>
                </c:pt>
                <c:pt idx="3">
                  <c:v>80</c:v>
                </c:pt>
                <c:pt idx="4">
                  <c:v>78.7</c:v>
                </c:pt>
                <c:pt idx="5">
                  <c:v>78.2</c:v>
                </c:pt>
                <c:pt idx="6">
                  <c:v>77</c:v>
                </c:pt>
                <c:pt idx="7">
                  <c:v>77.099999999999994</c:v>
                </c:pt>
                <c:pt idx="8">
                  <c:v>75.7</c:v>
                </c:pt>
                <c:pt idx="9">
                  <c:v>75.5</c:v>
                </c:pt>
                <c:pt idx="10">
                  <c:v>74.099999999999994</c:v>
                </c:pt>
                <c:pt idx="11">
                  <c:v>72.8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70336"/>
        <c:axId val="86672512"/>
      </c:scatterChart>
      <c:valAx>
        <c:axId val="86670336"/>
        <c:scaling>
          <c:orientation val="minMax"/>
          <c:max val="2015"/>
          <c:min val="19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672512"/>
        <c:crosses val="autoZero"/>
        <c:crossBetween val="midCat"/>
      </c:valAx>
      <c:valAx>
        <c:axId val="86672512"/>
        <c:scaling>
          <c:orientation val="minMax"/>
          <c:min val="60"/>
        </c:scaling>
        <c:delete val="0"/>
        <c:axPos val="l"/>
        <c:majorGridlines>
          <c:spPr>
            <a:ln>
              <a:solidFill>
                <a:schemeClr val="accent6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Participation Rate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67033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'female data'!$N$3</c:f>
              <c:strCache>
                <c:ptCount val="1"/>
                <c:pt idx="0">
                  <c:v>Ratio</c:v>
                </c:pt>
              </c:strCache>
            </c:strRef>
          </c:tx>
          <c:spPr>
            <a:ln w="476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'female data'!$M$4:$M$53</c:f>
              <c:numCache>
                <c:formatCode>General</c:formatCode>
                <c:ptCount val="50"/>
                <c:pt idx="0">
                  <c:v>2009</c:v>
                </c:pt>
                <c:pt idx="1">
                  <c:v>2008</c:v>
                </c:pt>
                <c:pt idx="2">
                  <c:v>2007</c:v>
                </c:pt>
                <c:pt idx="3">
                  <c:v>2006</c:v>
                </c:pt>
                <c:pt idx="4">
                  <c:v>2005</c:v>
                </c:pt>
                <c:pt idx="5">
                  <c:v>2004</c:v>
                </c:pt>
                <c:pt idx="6">
                  <c:v>2003</c:v>
                </c:pt>
                <c:pt idx="7">
                  <c:v>2002</c:v>
                </c:pt>
                <c:pt idx="8">
                  <c:v>2001</c:v>
                </c:pt>
                <c:pt idx="9">
                  <c:v>2000</c:v>
                </c:pt>
                <c:pt idx="10">
                  <c:v>1999</c:v>
                </c:pt>
                <c:pt idx="11">
                  <c:v>1998</c:v>
                </c:pt>
                <c:pt idx="12">
                  <c:v>1997</c:v>
                </c:pt>
                <c:pt idx="13">
                  <c:v>1996</c:v>
                </c:pt>
                <c:pt idx="14">
                  <c:v>1995</c:v>
                </c:pt>
                <c:pt idx="15">
                  <c:v>1994</c:v>
                </c:pt>
                <c:pt idx="16">
                  <c:v>1993</c:v>
                </c:pt>
                <c:pt idx="17">
                  <c:v>1992</c:v>
                </c:pt>
                <c:pt idx="18">
                  <c:v>1991</c:v>
                </c:pt>
                <c:pt idx="19">
                  <c:v>1990</c:v>
                </c:pt>
                <c:pt idx="20">
                  <c:v>1989</c:v>
                </c:pt>
                <c:pt idx="21">
                  <c:v>1988</c:v>
                </c:pt>
                <c:pt idx="22">
                  <c:v>1987</c:v>
                </c:pt>
                <c:pt idx="23">
                  <c:v>1986</c:v>
                </c:pt>
                <c:pt idx="24">
                  <c:v>1985</c:v>
                </c:pt>
                <c:pt idx="25">
                  <c:v>1984</c:v>
                </c:pt>
                <c:pt idx="26">
                  <c:v>1983</c:v>
                </c:pt>
                <c:pt idx="27">
                  <c:v>1982</c:v>
                </c:pt>
                <c:pt idx="28">
                  <c:v>1981</c:v>
                </c:pt>
                <c:pt idx="29">
                  <c:v>1980</c:v>
                </c:pt>
                <c:pt idx="30">
                  <c:v>1979</c:v>
                </c:pt>
                <c:pt idx="31">
                  <c:v>1978</c:v>
                </c:pt>
                <c:pt idx="32">
                  <c:v>1977</c:v>
                </c:pt>
                <c:pt idx="33">
                  <c:v>1976</c:v>
                </c:pt>
                <c:pt idx="34">
                  <c:v>1975</c:v>
                </c:pt>
                <c:pt idx="35">
                  <c:v>1974</c:v>
                </c:pt>
                <c:pt idx="36">
                  <c:v>1973</c:v>
                </c:pt>
                <c:pt idx="37">
                  <c:v>1972</c:v>
                </c:pt>
                <c:pt idx="38">
                  <c:v>1971</c:v>
                </c:pt>
                <c:pt idx="39">
                  <c:v>1970</c:v>
                </c:pt>
                <c:pt idx="40">
                  <c:v>1969</c:v>
                </c:pt>
                <c:pt idx="41">
                  <c:v>1968</c:v>
                </c:pt>
                <c:pt idx="42">
                  <c:v>1967</c:v>
                </c:pt>
                <c:pt idx="43">
                  <c:v>1966</c:v>
                </c:pt>
                <c:pt idx="44">
                  <c:v>1965</c:v>
                </c:pt>
                <c:pt idx="45">
                  <c:v>1964</c:v>
                </c:pt>
                <c:pt idx="46">
                  <c:v>1963</c:v>
                </c:pt>
                <c:pt idx="47">
                  <c:v>1962</c:v>
                </c:pt>
                <c:pt idx="48">
                  <c:v>1961</c:v>
                </c:pt>
                <c:pt idx="49">
                  <c:v>1960</c:v>
                </c:pt>
              </c:numCache>
            </c:numRef>
          </c:xVal>
          <c:yVal>
            <c:numRef>
              <c:f>'female data'!$N$4:$N$53</c:f>
              <c:numCache>
                <c:formatCode>General</c:formatCode>
                <c:ptCount val="50"/>
                <c:pt idx="0">
                  <c:v>0.77000000000000102</c:v>
                </c:pt>
                <c:pt idx="1">
                  <c:v>0.77100000000000102</c:v>
                </c:pt>
                <c:pt idx="2">
                  <c:v>0.77800000000000114</c:v>
                </c:pt>
                <c:pt idx="3">
                  <c:v>0.76900000000000102</c:v>
                </c:pt>
                <c:pt idx="4">
                  <c:v>0.77000000000000102</c:v>
                </c:pt>
                <c:pt idx="5">
                  <c:v>0.76600000000000101</c:v>
                </c:pt>
                <c:pt idx="6">
                  <c:v>0.755000000000001</c:v>
                </c:pt>
                <c:pt idx="7">
                  <c:v>0.76600000000000101</c:v>
                </c:pt>
                <c:pt idx="8">
                  <c:v>0.76300000000000101</c:v>
                </c:pt>
                <c:pt idx="9">
                  <c:v>0.73700000000000065</c:v>
                </c:pt>
                <c:pt idx="10">
                  <c:v>0.72200000000000064</c:v>
                </c:pt>
                <c:pt idx="11">
                  <c:v>0.73200000000000065</c:v>
                </c:pt>
                <c:pt idx="12">
                  <c:v>0.74200000000000088</c:v>
                </c:pt>
                <c:pt idx="13">
                  <c:v>0.73800000000000088</c:v>
                </c:pt>
                <c:pt idx="14">
                  <c:v>0.71400000000000063</c:v>
                </c:pt>
                <c:pt idx="15">
                  <c:v>0.72000000000000064</c:v>
                </c:pt>
                <c:pt idx="16">
                  <c:v>0.71500000000000064</c:v>
                </c:pt>
                <c:pt idx="17">
                  <c:v>0.70800000000000063</c:v>
                </c:pt>
                <c:pt idx="18">
                  <c:v>0.69900000000000062</c:v>
                </c:pt>
                <c:pt idx="19">
                  <c:v>0.71600000000000064</c:v>
                </c:pt>
                <c:pt idx="20">
                  <c:v>0.68700000000000061</c:v>
                </c:pt>
                <c:pt idx="21">
                  <c:v>0.66000000000000114</c:v>
                </c:pt>
                <c:pt idx="22">
                  <c:v>0.65200000000000113</c:v>
                </c:pt>
                <c:pt idx="23">
                  <c:v>0.64300000000000102</c:v>
                </c:pt>
                <c:pt idx="24">
                  <c:v>0.64600000000000102</c:v>
                </c:pt>
                <c:pt idx="25">
                  <c:v>0.63700000000000101</c:v>
                </c:pt>
                <c:pt idx="26">
                  <c:v>0.63600000000000101</c:v>
                </c:pt>
                <c:pt idx="27">
                  <c:v>0.61700000000000088</c:v>
                </c:pt>
                <c:pt idx="28">
                  <c:v>0.59199999999999997</c:v>
                </c:pt>
                <c:pt idx="29">
                  <c:v>0.60200000000000065</c:v>
                </c:pt>
                <c:pt idx="30">
                  <c:v>0.59699999999999998</c:v>
                </c:pt>
                <c:pt idx="31">
                  <c:v>0.59399999999999997</c:v>
                </c:pt>
                <c:pt idx="32">
                  <c:v>0.58899999999999997</c:v>
                </c:pt>
                <c:pt idx="33">
                  <c:v>0.60200000000000065</c:v>
                </c:pt>
                <c:pt idx="34">
                  <c:v>0.58799999999999997</c:v>
                </c:pt>
                <c:pt idx="35">
                  <c:v>0.58799999999999997</c:v>
                </c:pt>
                <c:pt idx="36">
                  <c:v>0.56600000000000061</c:v>
                </c:pt>
                <c:pt idx="37">
                  <c:v>0.57900000000000063</c:v>
                </c:pt>
                <c:pt idx="38">
                  <c:v>0.59499999999999997</c:v>
                </c:pt>
                <c:pt idx="39">
                  <c:v>0.59399999999999997</c:v>
                </c:pt>
                <c:pt idx="40">
                  <c:v>0.58899999999999997</c:v>
                </c:pt>
                <c:pt idx="41">
                  <c:v>0.58199999999999996</c:v>
                </c:pt>
                <c:pt idx="42">
                  <c:v>0.57800000000000062</c:v>
                </c:pt>
                <c:pt idx="43">
                  <c:v>0.57600000000000062</c:v>
                </c:pt>
                <c:pt idx="44">
                  <c:v>0.59899999999999998</c:v>
                </c:pt>
                <c:pt idx="45">
                  <c:v>0.59099999999999997</c:v>
                </c:pt>
                <c:pt idx="46">
                  <c:v>0.58899999999999997</c:v>
                </c:pt>
                <c:pt idx="47">
                  <c:v>0.59299999999999997</c:v>
                </c:pt>
                <c:pt idx="48">
                  <c:v>0.59199999999999997</c:v>
                </c:pt>
                <c:pt idx="49">
                  <c:v>0.60700000000000065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10528"/>
        <c:axId val="86716800"/>
      </c:scatterChart>
      <c:valAx>
        <c:axId val="86710528"/>
        <c:scaling>
          <c:orientation val="minMax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716800"/>
        <c:crosses val="autoZero"/>
        <c:crossBetween val="midCat"/>
      </c:valAx>
      <c:valAx>
        <c:axId val="86716800"/>
        <c:scaling>
          <c:orientation val="minMax"/>
          <c:min val="0.5"/>
        </c:scaling>
        <c:delete val="0"/>
        <c:axPos val="l"/>
        <c:majorGridlines>
          <c:spPr>
            <a:ln>
              <a:solidFill>
                <a:srgbClr val="FF66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Female-Male Earnings Ratio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867105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rgbClr val="000000"/>
          </a:solidFill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0.59176</cdr:x>
      <cdr:y>0.56696</cdr:y>
    </cdr:from>
    <cdr:to>
      <cdr:x>0.65185</cdr:x>
      <cdr:y>0.62444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21236" y="2580620"/>
          <a:ext cx="45908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Men</a:t>
          </a:r>
        </a:p>
      </cdr:txBody>
    </cdr:sp>
  </cdr:relSizeAnchor>
  <cdr:relSizeAnchor xmlns:cdr="http://schemas.openxmlformats.org/drawingml/2006/chartDrawing">
    <cdr:from>
      <cdr:x>0.51862</cdr:x>
      <cdr:y>0.2846</cdr:y>
    </cdr:from>
    <cdr:to>
      <cdr:x>0.60808</cdr:x>
      <cdr:y>0.34207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2400" y="1295400"/>
          <a:ext cx="6835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Women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0.51546</cdr:x>
      <cdr:y>0.6</cdr:y>
    </cdr:from>
    <cdr:to>
      <cdr:x>0.59666</cdr:x>
      <cdr:y>0.65722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743200"/>
          <a:ext cx="60014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Blacks</a:t>
          </a:r>
        </a:p>
      </cdr:txBody>
    </cdr:sp>
  </cdr:relSizeAnchor>
  <cdr:relSizeAnchor xmlns:cdr="http://schemas.openxmlformats.org/drawingml/2006/chartDrawing">
    <cdr:from>
      <cdr:x>0.6618</cdr:x>
      <cdr:y>0.32176</cdr:y>
    </cdr:from>
    <cdr:to>
      <cdr:x>0.74685</cdr:x>
      <cdr:y>0.37898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1629" y="1471087"/>
          <a:ext cx="62860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solidFill>
                <a:srgbClr val="000000"/>
              </a:solidFill>
            </a:rPr>
            <a:t>Whites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3BB02F-9217-4033-87CD-2AB7680C2960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13A67A-CE4E-4483-AF6B-3EC6EBD5E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5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C56D0C-1795-409C-9887-56F0F86EE7F3}" type="datetimeFigureOut">
              <a:rPr lang="en-US"/>
              <a:pPr>
                <a:defRPr/>
              </a:pPr>
              <a:t>3/26/2018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4"/>
            <a:ext cx="533019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4"/>
            <a:ext cx="2887186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117057-0EAF-42A3-8BB2-08967D0D7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04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E3D95C-0B24-4271-9B57-22D0B8E847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117057-0EAF-42A3-8BB2-08967D0D7B5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7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9-</a:t>
            </a:r>
            <a:fld id="{2EFE52CC-7029-4958-A43F-1ED3129E4F7D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9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0" y="1295400"/>
            <a:ext cx="4953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B95601"/>
                </a:solidFill>
              </a:rPr>
              <a:t>“God, what gorgeous staff I have. I just can’t understand those who have ugly people working for them, I really can’t. Just call me a pathetic aesthetic.”</a:t>
            </a:r>
          </a:p>
          <a:p>
            <a:pPr algn="ctr"/>
            <a:endParaRPr lang="cs-CZ" sz="2400" dirty="0">
              <a:solidFill>
                <a:srgbClr val="B95601"/>
              </a:solidFill>
            </a:endParaRPr>
          </a:p>
          <a:p>
            <a:pPr algn="ctr"/>
            <a:r>
              <a:rPr lang="en-US" sz="2400" dirty="0" smtClean="0">
                <a:solidFill>
                  <a:srgbClr val="B95601"/>
                </a:solidFill>
              </a:rPr>
              <a:t>Jade </a:t>
            </a:r>
            <a:r>
              <a:rPr lang="en-US" sz="2400" dirty="0">
                <a:solidFill>
                  <a:srgbClr val="B95601"/>
                </a:solidFill>
              </a:rPr>
              <a:t>Jagger </a:t>
            </a:r>
            <a:r>
              <a:rPr lang="en-US" sz="2400" dirty="0" smtClean="0">
                <a:solidFill>
                  <a:srgbClr val="B95601"/>
                </a:solidFill>
              </a:rPr>
              <a:t>(Mick’s</a:t>
            </a:r>
            <a:r>
              <a:rPr lang="cs-CZ" sz="2400" dirty="0" smtClean="0">
                <a:solidFill>
                  <a:srgbClr val="B95601"/>
                </a:solidFill>
              </a:rPr>
              <a:t> </a:t>
            </a:r>
            <a:r>
              <a:rPr lang="en-US" sz="2400" dirty="0" smtClean="0">
                <a:solidFill>
                  <a:srgbClr val="B95601"/>
                </a:solidFill>
              </a:rPr>
              <a:t>Daughter</a:t>
            </a:r>
            <a:r>
              <a:rPr lang="en-US" sz="2400" dirty="0">
                <a:solidFill>
                  <a:srgbClr val="B95601"/>
                </a:solidFill>
              </a:rPr>
              <a:t>)</a:t>
            </a:r>
            <a:endParaRPr lang="en-US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3350" y="41148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Diskriminace na trhu práce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err="1" smtClean="0"/>
              <a:t>Beckerova</a:t>
            </a:r>
            <a:r>
              <a:rPr lang="cs-CZ" sz="4800" dirty="0" smtClean="0"/>
              <a:t> teorie diskriminace 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Podle toho, kdo je zdrojem diskriminace rozlišujeme následující druhy diskriminace</a:t>
            </a:r>
          </a:p>
          <a:p>
            <a:pPr lvl="1">
              <a:spcBef>
                <a:spcPts val="1200"/>
              </a:spcBef>
            </a:pPr>
            <a:r>
              <a:rPr lang="cs-CZ" sz="2400" b="1" dirty="0"/>
              <a:t>Diskriminace ze strany zaměstnavatele</a:t>
            </a:r>
          </a:p>
          <a:p>
            <a:pPr lvl="1">
              <a:spcBef>
                <a:spcPts val="1200"/>
              </a:spcBef>
            </a:pPr>
            <a:r>
              <a:rPr lang="cs-CZ" sz="2400" b="1" dirty="0"/>
              <a:t>Diskriminace ze strany zaměstnance</a:t>
            </a:r>
          </a:p>
          <a:p>
            <a:pPr lvl="1">
              <a:spcBef>
                <a:spcPts val="1200"/>
              </a:spcBef>
            </a:pPr>
            <a:r>
              <a:rPr lang="cs-CZ" sz="2400" b="1" dirty="0"/>
              <a:t>Diskriminace ze strany spotřebitele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025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Dis</a:t>
            </a:r>
            <a:r>
              <a:rPr lang="cs-CZ" sz="4000" dirty="0" smtClean="0"/>
              <a:t>k</a:t>
            </a:r>
            <a:r>
              <a:rPr lang="en-US" sz="4000" dirty="0" err="1" smtClean="0"/>
              <a:t>rimina</a:t>
            </a:r>
            <a:r>
              <a:rPr lang="cs-CZ" sz="4000" dirty="0" err="1" smtClean="0"/>
              <a:t>ce</a:t>
            </a:r>
            <a:r>
              <a:rPr lang="cs-CZ" sz="4000" dirty="0" smtClean="0"/>
              <a:t> ze strany zaměstnavatele</a:t>
            </a:r>
            <a:endParaRPr lang="en-US" sz="400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jsou černí a bílí pracovníci dokonalými substituty a na trhu se černým pracovníkům ustanoví nižší mzda, </a:t>
            </a:r>
            <a:r>
              <a:rPr lang="cs-CZ" dirty="0"/>
              <a:t>pak budou mít zaměstnavatelé segregovanou </a:t>
            </a:r>
            <a:r>
              <a:rPr lang="cs-CZ" dirty="0" smtClean="0"/>
              <a:t>pracovní sílu.</a:t>
            </a:r>
            <a:r>
              <a:rPr lang="cs-CZ" sz="2000" dirty="0" smtClean="0"/>
              <a:t>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Dokonce i nediskriminující zaměstnavatelé budou mít segregovanou pracovní sílu, protože budou najímat pouze černé pracovníky.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Dis</a:t>
            </a:r>
            <a:r>
              <a:rPr lang="cs-CZ" dirty="0" smtClean="0"/>
              <a:t>k</a:t>
            </a:r>
            <a:r>
              <a:rPr lang="en-US" dirty="0" err="1" smtClean="0"/>
              <a:t>rimina</a:t>
            </a:r>
            <a:r>
              <a:rPr lang="cs-CZ" dirty="0" err="1" smtClean="0"/>
              <a:t>ce</a:t>
            </a:r>
            <a:r>
              <a:rPr lang="cs-CZ" dirty="0" smtClean="0"/>
              <a:t> se nevyplácí</a:t>
            </a:r>
            <a:r>
              <a:rPr lang="en-US" dirty="0" smtClean="0"/>
              <a:t>.</a:t>
            </a:r>
            <a:endParaRPr lang="cs-CZ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Diskriminující zaměstnavatelé najímají špatný druh pracovníků a najímají jich špatný počet.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cs typeface="Times New Roman" pitchFamily="18" charset="0"/>
              </a:rPr>
              <a:t>Rozhodování nediskriminující firmy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3794" name="Rectangle 16"/>
          <p:cNvSpPr>
            <a:spLocks noChangeArrowheads="1"/>
          </p:cNvSpPr>
          <p:nvPr/>
        </p:nvSpPr>
        <p:spPr bwMode="auto">
          <a:xfrm>
            <a:off x="5029200" y="1849327"/>
            <a:ext cx="388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Pokud je tržní mzda černých pracovníků nižší než u bílých pracovníků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nediskriminující</a:t>
            </a:r>
            <a:r>
              <a:rPr 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a bude najímat pouze černé pracovníky. </a:t>
            </a:r>
            <a:endParaRPr 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Firma bude najímat pracovníky až do bodu, kde se jejich mzda </a:t>
            </a:r>
            <a:r>
              <a:rPr lang="en-US" sz="2000" i="1" dirty="0" err="1" smtClean="0">
                <a:solidFill>
                  <a:srgbClr val="275093"/>
                </a:solidFill>
              </a:rPr>
              <a:t>w</a:t>
            </a:r>
            <a:r>
              <a:rPr lang="en-US" sz="2000" i="1" baseline="-25000" dirty="0" err="1" smtClean="0">
                <a:solidFill>
                  <a:srgbClr val="275093"/>
                </a:solidFill>
              </a:rPr>
              <a:t>B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bude rovnat hodnotě mezního produktu </a:t>
            </a:r>
            <a:r>
              <a:rPr lang="en-US" sz="2000" i="1" dirty="0" smtClean="0">
                <a:solidFill>
                  <a:srgbClr val="275093"/>
                </a:solidFill>
              </a:rPr>
              <a:t>VMP</a:t>
            </a:r>
            <a:r>
              <a:rPr lang="en-US" sz="2000" i="1" baseline="-25000" dirty="0" smtClean="0">
                <a:solidFill>
                  <a:srgbClr val="275093"/>
                </a:solidFill>
              </a:rPr>
              <a:t>E</a:t>
            </a:r>
            <a:r>
              <a:rPr lang="cs-CZ" sz="2000" i="1" dirty="0" smtClean="0">
                <a:solidFill>
                  <a:srgbClr val="275093"/>
                </a:solidFill>
              </a:rPr>
              <a:t>.</a:t>
            </a:r>
            <a:endParaRPr lang="cs-CZ" sz="2000" i="1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Nediskriminující firma najme </a:t>
            </a:r>
            <a:r>
              <a:rPr lang="en-US" sz="2000" i="1" dirty="0" smtClean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sz="2000" i="1" baseline="-25000" dirty="0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cs-CZ" sz="2000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černých pracovníků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FD831A"/>
                </a:solidFill>
                <a:cs typeface="Times New Roman" pitchFamily="18" charset="0"/>
              </a:rPr>
              <a:t> </a:t>
            </a:r>
            <a:endParaRPr lang="en-US" sz="2000" dirty="0">
              <a:solidFill>
                <a:srgbClr val="FD831A"/>
              </a:solidFill>
              <a:cs typeface="Times New Roman" pitchFamily="18" charset="0"/>
            </a:endParaRPr>
          </a:p>
        </p:txBody>
      </p:sp>
      <p:grpSp>
        <p:nvGrpSpPr>
          <p:cNvPr id="33795" name="Group 18"/>
          <p:cNvGrpSpPr>
            <a:grpSpLocks noChangeAspect="1"/>
          </p:cNvGrpSpPr>
          <p:nvPr/>
        </p:nvGrpSpPr>
        <p:grpSpPr bwMode="auto">
          <a:xfrm>
            <a:off x="609600" y="2286000"/>
            <a:ext cx="4038600" cy="3600450"/>
            <a:chOff x="2527" y="3877"/>
            <a:chExt cx="5750" cy="5704"/>
          </a:xfrm>
        </p:grpSpPr>
        <p:sp>
          <p:nvSpPr>
            <p:cNvPr id="33798" name="AutoShape 19"/>
            <p:cNvSpPr>
              <a:spLocks noChangeAspect="1" noChangeArrowheads="1"/>
            </p:cNvSpPr>
            <p:nvPr/>
          </p:nvSpPr>
          <p:spPr bwMode="auto">
            <a:xfrm>
              <a:off x="2527" y="3877"/>
              <a:ext cx="5750" cy="5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20"/>
            <p:cNvSpPr>
              <a:spLocks noChangeShapeType="1"/>
            </p:cNvSpPr>
            <p:nvPr/>
          </p:nvSpPr>
          <p:spPr bwMode="auto">
            <a:xfrm>
              <a:off x="2994" y="4351"/>
              <a:ext cx="0" cy="46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21"/>
            <p:cNvSpPr>
              <a:spLocks noChangeShapeType="1"/>
            </p:cNvSpPr>
            <p:nvPr/>
          </p:nvSpPr>
          <p:spPr bwMode="auto">
            <a:xfrm>
              <a:off x="2994" y="8990"/>
              <a:ext cx="453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22"/>
            <p:cNvSpPr>
              <a:spLocks noChangeShapeType="1"/>
            </p:cNvSpPr>
            <p:nvPr/>
          </p:nvSpPr>
          <p:spPr bwMode="auto">
            <a:xfrm>
              <a:off x="3010" y="7112"/>
              <a:ext cx="4659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23"/>
            <p:cNvSpPr>
              <a:spLocks noChangeShapeType="1"/>
            </p:cNvSpPr>
            <p:nvPr/>
          </p:nvSpPr>
          <p:spPr bwMode="auto">
            <a:xfrm>
              <a:off x="3954" y="5029"/>
              <a:ext cx="2210" cy="34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Rectangle 24"/>
            <p:cNvSpPr>
              <a:spLocks noChangeArrowheads="1"/>
            </p:cNvSpPr>
            <p:nvPr/>
          </p:nvSpPr>
          <p:spPr bwMode="auto">
            <a:xfrm>
              <a:off x="6244" y="8278"/>
              <a:ext cx="897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</a:rPr>
                <a:t>VMP</a:t>
              </a:r>
              <a:r>
                <a:rPr lang="en-US" sz="1400" i="1" baseline="-25000" dirty="0">
                  <a:solidFill>
                    <a:srgbClr val="000000"/>
                  </a:solidFill>
                </a:rPr>
                <a:t>E</a:t>
              </a:r>
              <a:endParaRPr lang="en-US" sz="1400" dirty="0"/>
            </a:p>
          </p:txBody>
        </p:sp>
        <p:sp>
          <p:nvSpPr>
            <p:cNvPr id="33804" name="Rectangle 25"/>
            <p:cNvSpPr>
              <a:spLocks noChangeArrowheads="1"/>
            </p:cNvSpPr>
            <p:nvPr/>
          </p:nvSpPr>
          <p:spPr bwMode="auto">
            <a:xfrm>
              <a:off x="2577" y="6907"/>
              <a:ext cx="1297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rgbClr val="000000"/>
                  </a:solidFill>
                </a:rPr>
                <a:t>w</a:t>
              </a:r>
              <a:r>
                <a:rPr lang="en-US" sz="1400" i="1" baseline="-25000" dirty="0" err="1">
                  <a:solidFill>
                    <a:srgbClr val="000000"/>
                  </a:solidFill>
                </a:rPr>
                <a:t>B</a:t>
              </a:r>
              <a:endParaRPr lang="en-US" sz="1400" dirty="0"/>
            </a:p>
          </p:txBody>
        </p:sp>
        <p:sp>
          <p:nvSpPr>
            <p:cNvPr id="33805" name="Rectangle 26"/>
            <p:cNvSpPr>
              <a:spLocks noChangeArrowheads="1"/>
            </p:cNvSpPr>
            <p:nvPr/>
          </p:nvSpPr>
          <p:spPr bwMode="auto">
            <a:xfrm>
              <a:off x="5171" y="8989"/>
              <a:ext cx="483" cy="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</a:rPr>
                <a:t>E</a:t>
              </a:r>
              <a:r>
                <a:rPr lang="en-US" sz="1400" i="1" baseline="-25000" dirty="0">
                  <a:solidFill>
                    <a:srgbClr val="000000"/>
                  </a:solidFill>
                </a:rPr>
                <a:t>B</a:t>
              </a:r>
              <a:endParaRPr lang="en-US" sz="1400" dirty="0"/>
            </a:p>
          </p:txBody>
        </p:sp>
        <p:sp>
          <p:nvSpPr>
            <p:cNvPr id="33806" name="Rectangle 27"/>
            <p:cNvSpPr>
              <a:spLocks noChangeArrowheads="1"/>
            </p:cNvSpPr>
            <p:nvPr/>
          </p:nvSpPr>
          <p:spPr bwMode="auto">
            <a:xfrm>
              <a:off x="6541" y="9019"/>
              <a:ext cx="1736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rgbClr val="000000"/>
                  </a:solidFill>
                </a:rPr>
                <a:t>Zaměstnanost</a:t>
              </a:r>
              <a:endParaRPr lang="en-US" sz="1400" dirty="0"/>
            </a:p>
          </p:txBody>
        </p:sp>
        <p:sp>
          <p:nvSpPr>
            <p:cNvPr id="33807" name="Rectangle 28"/>
            <p:cNvSpPr>
              <a:spLocks noChangeArrowheads="1"/>
            </p:cNvSpPr>
            <p:nvPr/>
          </p:nvSpPr>
          <p:spPr bwMode="auto">
            <a:xfrm>
              <a:off x="2641" y="3928"/>
              <a:ext cx="962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rgbClr val="000000"/>
                  </a:solidFill>
                </a:rPr>
                <a:t>Mzda</a:t>
              </a:r>
              <a:endParaRPr lang="en-US" sz="1400" dirty="0"/>
            </a:p>
          </p:txBody>
        </p:sp>
        <p:sp>
          <p:nvSpPr>
            <p:cNvPr id="33808" name="Oval 29"/>
            <p:cNvSpPr>
              <a:spLocks noChangeArrowheads="1"/>
            </p:cNvSpPr>
            <p:nvPr/>
          </p:nvSpPr>
          <p:spPr bwMode="auto">
            <a:xfrm>
              <a:off x="5253" y="7051"/>
              <a:ext cx="120" cy="1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30"/>
            <p:cNvSpPr>
              <a:spLocks noChangeShapeType="1"/>
            </p:cNvSpPr>
            <p:nvPr/>
          </p:nvSpPr>
          <p:spPr bwMode="auto">
            <a:xfrm>
              <a:off x="5227" y="7117"/>
              <a:ext cx="3" cy="181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799"/>
            <a:ext cx="9144000" cy="70823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>
                <a:cs typeface="Times New Roman" pitchFamily="18" charset="0"/>
              </a:rPr>
              <a:t>Rozhodování diskriminujících firem</a:t>
            </a:r>
            <a:endParaRPr lang="en-US" sz="4400" dirty="0"/>
          </a:p>
        </p:txBody>
      </p:sp>
      <p:sp>
        <p:nvSpPr>
          <p:cNvPr id="34818" name="Rectangle 39"/>
          <p:cNvSpPr>
            <a:spLocks noChangeArrowheads="1"/>
          </p:cNvSpPr>
          <p:nvPr/>
        </p:nvSpPr>
        <p:spPr bwMode="auto">
          <a:xfrm>
            <a:off x="0" y="4976029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a, která diskriminuje, může být buď bílá firma (pokud je diskriminační koeficient velmi vysoký) nebo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černá firma (pokud je diskriminační koeficient relativně nízký)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Bílá firma najímá pracovníky do bodu, kde se bílá mzda rovná hodnotě mezního produktu práce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Černá firma najímá pracovníky do bodu, kde se užitkově-přizpůsobená černá mzda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rovná hodnotě mezního produktu práce.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Firma, která diskriminuje, najímá méně pracovníků než firma, která nediskriminuje.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en-US" dirty="0">
              <a:solidFill>
                <a:srgbClr val="275093"/>
              </a:solidFill>
            </a:endParaRPr>
          </a:p>
        </p:txBody>
      </p:sp>
      <p:grpSp>
        <p:nvGrpSpPr>
          <p:cNvPr id="34819" name="Group 76"/>
          <p:cNvGrpSpPr>
            <a:grpSpLocks noChangeAspect="1"/>
          </p:cNvGrpSpPr>
          <p:nvPr/>
        </p:nvGrpSpPr>
        <p:grpSpPr bwMode="auto">
          <a:xfrm>
            <a:off x="381000" y="1295400"/>
            <a:ext cx="8610600" cy="3654425"/>
            <a:chOff x="1800" y="1440"/>
            <a:chExt cx="8640" cy="3668"/>
          </a:xfrm>
        </p:grpSpPr>
        <p:sp>
          <p:nvSpPr>
            <p:cNvPr id="34822" name="AutoShape 77"/>
            <p:cNvSpPr>
              <a:spLocks noChangeAspect="1" noChangeArrowheads="1"/>
            </p:cNvSpPr>
            <p:nvPr/>
          </p:nvSpPr>
          <p:spPr bwMode="auto">
            <a:xfrm>
              <a:off x="1800" y="1440"/>
              <a:ext cx="8640" cy="3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Line 78"/>
            <p:cNvSpPr>
              <a:spLocks noChangeShapeType="1"/>
            </p:cNvSpPr>
            <p:nvPr/>
          </p:nvSpPr>
          <p:spPr bwMode="auto">
            <a:xfrm>
              <a:off x="2154" y="1672"/>
              <a:ext cx="2" cy="27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Line 79"/>
            <p:cNvSpPr>
              <a:spLocks noChangeShapeType="1"/>
            </p:cNvSpPr>
            <p:nvPr/>
          </p:nvSpPr>
          <p:spPr bwMode="auto">
            <a:xfrm>
              <a:off x="2154" y="4434"/>
              <a:ext cx="34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Line 80"/>
            <p:cNvSpPr>
              <a:spLocks noChangeShapeType="1"/>
            </p:cNvSpPr>
            <p:nvPr/>
          </p:nvSpPr>
          <p:spPr bwMode="auto">
            <a:xfrm>
              <a:off x="2879" y="2076"/>
              <a:ext cx="1667" cy="20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Rectangle 81"/>
            <p:cNvSpPr>
              <a:spLocks noChangeArrowheads="1"/>
            </p:cNvSpPr>
            <p:nvPr/>
          </p:nvSpPr>
          <p:spPr bwMode="auto">
            <a:xfrm>
              <a:off x="4606" y="4009"/>
              <a:ext cx="67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VMP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1400" dirty="0"/>
            </a:p>
          </p:txBody>
        </p:sp>
        <p:sp>
          <p:nvSpPr>
            <p:cNvPr id="34827" name="Rectangle 82"/>
            <p:cNvSpPr>
              <a:spLocks noChangeArrowheads="1"/>
            </p:cNvSpPr>
            <p:nvPr/>
          </p:nvSpPr>
          <p:spPr bwMode="auto">
            <a:xfrm>
              <a:off x="2939" y="4442"/>
              <a:ext cx="412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en-US" sz="1400" dirty="0"/>
            </a:p>
          </p:txBody>
        </p:sp>
        <p:sp>
          <p:nvSpPr>
            <p:cNvPr id="34828" name="Rectangle 83"/>
            <p:cNvSpPr>
              <a:spLocks noChangeArrowheads="1"/>
            </p:cNvSpPr>
            <p:nvPr/>
          </p:nvSpPr>
          <p:spPr bwMode="auto">
            <a:xfrm>
              <a:off x="1800" y="2216"/>
              <a:ext cx="464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en-US" sz="1400" dirty="0"/>
            </a:p>
          </p:txBody>
        </p:sp>
        <p:sp>
          <p:nvSpPr>
            <p:cNvPr id="34829" name="Rectangle 84"/>
            <p:cNvSpPr>
              <a:spLocks noChangeArrowheads="1"/>
            </p:cNvSpPr>
            <p:nvPr/>
          </p:nvSpPr>
          <p:spPr bwMode="auto">
            <a:xfrm>
              <a:off x="9293" y="4436"/>
              <a:ext cx="114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Zaměstnanost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30" name="Rectangle 85"/>
            <p:cNvSpPr>
              <a:spLocks noChangeArrowheads="1"/>
            </p:cNvSpPr>
            <p:nvPr/>
          </p:nvSpPr>
          <p:spPr bwMode="auto">
            <a:xfrm>
              <a:off x="4581" y="4463"/>
              <a:ext cx="114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Times New Roman" pitchFamily="18" charset="0"/>
                </a:rPr>
                <a:t>Zaměstnanost</a:t>
              </a:r>
              <a:endParaRPr lang="en-US" sz="1400" dirty="0"/>
            </a:p>
          </p:txBody>
        </p:sp>
        <p:sp>
          <p:nvSpPr>
            <p:cNvPr id="34831" name="Rectangle 86"/>
            <p:cNvSpPr>
              <a:spLocks noChangeArrowheads="1"/>
            </p:cNvSpPr>
            <p:nvPr/>
          </p:nvSpPr>
          <p:spPr bwMode="auto">
            <a:xfrm>
              <a:off x="1889" y="1443"/>
              <a:ext cx="72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Times New Roman" pitchFamily="18" charset="0"/>
                </a:rPr>
                <a:t>Mzda</a:t>
              </a:r>
              <a:endParaRPr lang="en-US" sz="1400" dirty="0"/>
            </a:p>
          </p:txBody>
        </p:sp>
        <p:sp>
          <p:nvSpPr>
            <p:cNvPr id="34832" name="Line 87"/>
            <p:cNvSpPr>
              <a:spLocks noChangeShapeType="1"/>
            </p:cNvSpPr>
            <p:nvPr/>
          </p:nvSpPr>
          <p:spPr bwMode="auto">
            <a:xfrm>
              <a:off x="6758" y="1669"/>
              <a:ext cx="1" cy="27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88"/>
            <p:cNvSpPr>
              <a:spLocks noChangeShapeType="1"/>
            </p:cNvSpPr>
            <p:nvPr/>
          </p:nvSpPr>
          <p:spPr bwMode="auto">
            <a:xfrm>
              <a:off x="6758" y="4430"/>
              <a:ext cx="341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Line 89"/>
            <p:cNvSpPr>
              <a:spLocks noChangeShapeType="1"/>
            </p:cNvSpPr>
            <p:nvPr/>
          </p:nvSpPr>
          <p:spPr bwMode="auto">
            <a:xfrm>
              <a:off x="6758" y="3311"/>
              <a:ext cx="17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Line 90"/>
            <p:cNvSpPr>
              <a:spLocks noChangeShapeType="1"/>
            </p:cNvSpPr>
            <p:nvPr/>
          </p:nvSpPr>
          <p:spPr bwMode="auto">
            <a:xfrm>
              <a:off x="7483" y="2072"/>
              <a:ext cx="1667" cy="20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Rectangle 91"/>
            <p:cNvSpPr>
              <a:spLocks noChangeArrowheads="1"/>
            </p:cNvSpPr>
            <p:nvPr/>
          </p:nvSpPr>
          <p:spPr bwMode="auto">
            <a:xfrm>
              <a:off x="9210" y="4007"/>
              <a:ext cx="67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VMP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en-US" sz="1400" dirty="0"/>
            </a:p>
          </p:txBody>
        </p:sp>
        <p:sp>
          <p:nvSpPr>
            <p:cNvPr id="34837" name="Line 92"/>
            <p:cNvSpPr>
              <a:spLocks noChangeShapeType="1"/>
            </p:cNvSpPr>
            <p:nvPr/>
          </p:nvSpPr>
          <p:spPr bwMode="auto">
            <a:xfrm>
              <a:off x="8498" y="3311"/>
              <a:ext cx="1" cy="10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Rectangle 93"/>
            <p:cNvSpPr>
              <a:spLocks noChangeArrowheads="1"/>
            </p:cNvSpPr>
            <p:nvPr/>
          </p:nvSpPr>
          <p:spPr bwMode="auto">
            <a:xfrm>
              <a:off x="7988" y="4462"/>
              <a:ext cx="336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sz="1400" dirty="0"/>
            </a:p>
          </p:txBody>
        </p:sp>
        <p:sp>
          <p:nvSpPr>
            <p:cNvPr id="34839" name="Rectangle 94"/>
            <p:cNvSpPr>
              <a:spLocks noChangeArrowheads="1"/>
            </p:cNvSpPr>
            <p:nvPr/>
          </p:nvSpPr>
          <p:spPr bwMode="auto">
            <a:xfrm>
              <a:off x="5901" y="2314"/>
              <a:ext cx="84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+d</a:t>
              </a:r>
              <a:r>
                <a:rPr lang="en-US" sz="1400" baseline="-250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sz="1400" dirty="0"/>
            </a:p>
          </p:txBody>
        </p:sp>
        <p:sp>
          <p:nvSpPr>
            <p:cNvPr id="34840" name="Rectangle 95"/>
            <p:cNvSpPr>
              <a:spLocks noChangeArrowheads="1"/>
            </p:cNvSpPr>
            <p:nvPr/>
          </p:nvSpPr>
          <p:spPr bwMode="auto">
            <a:xfrm>
              <a:off x="5914" y="2756"/>
              <a:ext cx="84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+d</a:t>
              </a:r>
              <a:r>
                <a:rPr lang="en-US" sz="1400" baseline="-25000" dirty="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sz="1400" dirty="0"/>
            </a:p>
          </p:txBody>
        </p:sp>
        <p:sp>
          <p:nvSpPr>
            <p:cNvPr id="34841" name="Rectangle 96"/>
            <p:cNvSpPr>
              <a:spLocks noChangeArrowheads="1"/>
            </p:cNvSpPr>
            <p:nvPr/>
          </p:nvSpPr>
          <p:spPr bwMode="auto">
            <a:xfrm>
              <a:off x="6336" y="3191"/>
              <a:ext cx="399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err="1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sz="1400" dirty="0"/>
            </a:p>
          </p:txBody>
        </p:sp>
        <p:sp>
          <p:nvSpPr>
            <p:cNvPr id="34842" name="Rectangle 97"/>
            <p:cNvSpPr>
              <a:spLocks noChangeArrowheads="1"/>
            </p:cNvSpPr>
            <p:nvPr/>
          </p:nvSpPr>
          <p:spPr bwMode="auto">
            <a:xfrm>
              <a:off x="8398" y="4431"/>
              <a:ext cx="4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*</a:t>
              </a:r>
              <a:endParaRPr lang="en-US" sz="1400" dirty="0"/>
            </a:p>
          </p:txBody>
        </p:sp>
        <p:sp>
          <p:nvSpPr>
            <p:cNvPr id="34843" name="Rectangle 98"/>
            <p:cNvSpPr>
              <a:spLocks noChangeArrowheads="1"/>
            </p:cNvSpPr>
            <p:nvPr/>
          </p:nvSpPr>
          <p:spPr bwMode="auto">
            <a:xfrm>
              <a:off x="7628" y="4462"/>
              <a:ext cx="3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cs-CZ" sz="1400" i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sz="1400" dirty="0"/>
            </a:p>
          </p:txBody>
        </p:sp>
        <p:sp>
          <p:nvSpPr>
            <p:cNvPr id="34844" name="Rectangle 99"/>
            <p:cNvSpPr>
              <a:spLocks noChangeArrowheads="1"/>
            </p:cNvSpPr>
            <p:nvPr/>
          </p:nvSpPr>
          <p:spPr bwMode="auto">
            <a:xfrm>
              <a:off x="6505" y="1440"/>
              <a:ext cx="72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845" name="Line 100"/>
            <p:cNvSpPr>
              <a:spLocks noChangeShapeType="1"/>
            </p:cNvSpPr>
            <p:nvPr/>
          </p:nvSpPr>
          <p:spPr bwMode="auto">
            <a:xfrm>
              <a:off x="6759" y="2889"/>
              <a:ext cx="13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Line 101"/>
            <p:cNvSpPr>
              <a:spLocks noChangeShapeType="1"/>
            </p:cNvSpPr>
            <p:nvPr/>
          </p:nvSpPr>
          <p:spPr bwMode="auto">
            <a:xfrm>
              <a:off x="6771" y="2455"/>
              <a:ext cx="10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102"/>
            <p:cNvSpPr>
              <a:spLocks noChangeShapeType="1"/>
            </p:cNvSpPr>
            <p:nvPr/>
          </p:nvSpPr>
          <p:spPr bwMode="auto">
            <a:xfrm>
              <a:off x="2154" y="2335"/>
              <a:ext cx="94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Line 103"/>
            <p:cNvSpPr>
              <a:spLocks noChangeShapeType="1"/>
            </p:cNvSpPr>
            <p:nvPr/>
          </p:nvSpPr>
          <p:spPr bwMode="auto">
            <a:xfrm>
              <a:off x="3098" y="2338"/>
              <a:ext cx="0" cy="210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Line 104"/>
            <p:cNvSpPr>
              <a:spLocks noChangeShapeType="1"/>
            </p:cNvSpPr>
            <p:nvPr/>
          </p:nvSpPr>
          <p:spPr bwMode="auto">
            <a:xfrm>
              <a:off x="8123" y="2889"/>
              <a:ext cx="1" cy="15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105"/>
            <p:cNvSpPr>
              <a:spLocks noChangeShapeType="1"/>
            </p:cNvSpPr>
            <p:nvPr/>
          </p:nvSpPr>
          <p:spPr bwMode="auto">
            <a:xfrm>
              <a:off x="7785" y="2445"/>
              <a:ext cx="0" cy="1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Rectangle 106"/>
            <p:cNvSpPr>
              <a:spLocks noChangeArrowheads="1"/>
            </p:cNvSpPr>
            <p:nvPr/>
          </p:nvSpPr>
          <p:spPr bwMode="auto">
            <a:xfrm>
              <a:off x="2686" y="4787"/>
              <a:ext cx="1595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pPr algn="ctr"/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(a) 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Bílá f</a:t>
              </a:r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irm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1400" dirty="0"/>
            </a:p>
          </p:txBody>
        </p:sp>
        <p:sp>
          <p:nvSpPr>
            <p:cNvPr id="34852" name="Rectangle 107"/>
            <p:cNvSpPr>
              <a:spLocks noChangeArrowheads="1"/>
            </p:cNvSpPr>
            <p:nvPr/>
          </p:nvSpPr>
          <p:spPr bwMode="auto">
            <a:xfrm>
              <a:off x="7453" y="4832"/>
              <a:ext cx="1593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4" tIns="9144" rIns="9144" bIns="9144"/>
            <a:lstStyle/>
            <a:p>
              <a:pPr algn="ctr"/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</a:rPr>
                <a:t>(b) 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Černá</a:t>
              </a:r>
              <a:r>
                <a:rPr lang="en-US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cs-CZ" sz="1400" i="1" dirty="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r>
                <a:rPr lang="en-US" sz="1400" i="1" dirty="0" err="1" smtClean="0">
                  <a:solidFill>
                    <a:srgbClr val="000000"/>
                  </a:solidFill>
                  <a:latin typeface="Times New Roman" pitchFamily="18" charset="0"/>
                </a:rPr>
                <a:t>irm</a:t>
              </a:r>
              <a:r>
                <a:rPr lang="cs-CZ" sz="1400" i="1" dirty="0" smtClean="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sz="1400" dirty="0"/>
            </a:p>
          </p:txBody>
        </p:sp>
        <p:sp>
          <p:nvSpPr>
            <p:cNvPr id="34853" name="Oval 108"/>
            <p:cNvSpPr>
              <a:spLocks noChangeArrowheads="1"/>
            </p:cNvSpPr>
            <p:nvPr/>
          </p:nvSpPr>
          <p:spPr bwMode="auto">
            <a:xfrm>
              <a:off x="3060" y="2298"/>
              <a:ext cx="90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Oval 109"/>
            <p:cNvSpPr>
              <a:spLocks noChangeArrowheads="1"/>
            </p:cNvSpPr>
            <p:nvPr/>
          </p:nvSpPr>
          <p:spPr bwMode="auto">
            <a:xfrm>
              <a:off x="7745" y="2421"/>
              <a:ext cx="91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Oval 110"/>
            <p:cNvSpPr>
              <a:spLocks noChangeArrowheads="1"/>
            </p:cNvSpPr>
            <p:nvPr/>
          </p:nvSpPr>
          <p:spPr bwMode="auto">
            <a:xfrm>
              <a:off x="8093" y="2845"/>
              <a:ext cx="89" cy="7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Oval 111"/>
            <p:cNvSpPr>
              <a:spLocks noChangeArrowheads="1"/>
            </p:cNvSpPr>
            <p:nvPr/>
          </p:nvSpPr>
          <p:spPr bwMode="auto">
            <a:xfrm>
              <a:off x="8467" y="3279"/>
              <a:ext cx="90" cy="7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051" y="7620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Zisky</a:t>
            </a:r>
            <a:r>
              <a:rPr lang="en-US" sz="4800" dirty="0" smtClean="0"/>
              <a:t> a </a:t>
            </a:r>
            <a:r>
              <a:rPr lang="cs-CZ" sz="4800" dirty="0"/>
              <a:t>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grpSp>
        <p:nvGrpSpPr>
          <p:cNvPr id="35842" name="Group 4"/>
          <p:cNvGrpSpPr>
            <a:grpSpLocks/>
          </p:cNvGrpSpPr>
          <p:nvPr/>
        </p:nvGrpSpPr>
        <p:grpSpPr bwMode="auto">
          <a:xfrm>
            <a:off x="114161" y="1861035"/>
            <a:ext cx="4299719" cy="4339030"/>
            <a:chOff x="3094" y="1986"/>
            <a:chExt cx="5142" cy="5149"/>
          </a:xfrm>
        </p:grpSpPr>
        <p:sp>
          <p:nvSpPr>
            <p:cNvPr id="35846" name="Line 5"/>
            <p:cNvSpPr>
              <a:spLocks noChangeShapeType="1"/>
            </p:cNvSpPr>
            <p:nvPr/>
          </p:nvSpPr>
          <p:spPr bwMode="auto">
            <a:xfrm>
              <a:off x="3822" y="2353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6"/>
            <p:cNvSpPr>
              <a:spLocks noChangeShapeType="1"/>
            </p:cNvSpPr>
            <p:nvPr/>
          </p:nvSpPr>
          <p:spPr bwMode="auto">
            <a:xfrm>
              <a:off x="3822" y="6189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Rectangle 7"/>
            <p:cNvSpPr>
              <a:spLocks noChangeArrowheads="1"/>
            </p:cNvSpPr>
            <p:nvPr/>
          </p:nvSpPr>
          <p:spPr bwMode="auto">
            <a:xfrm>
              <a:off x="3443" y="1986"/>
              <a:ext cx="86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Zisk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49" name="Rectangle 8"/>
            <p:cNvSpPr>
              <a:spLocks noChangeArrowheads="1"/>
            </p:cNvSpPr>
            <p:nvPr/>
          </p:nvSpPr>
          <p:spPr bwMode="auto">
            <a:xfrm>
              <a:off x="6695" y="6210"/>
              <a:ext cx="1541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Dis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rimina</a:t>
              </a:r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ční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oeficient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50" name="Rectangle 9"/>
            <p:cNvSpPr>
              <a:spLocks noChangeArrowheads="1"/>
            </p:cNvSpPr>
            <p:nvPr/>
          </p:nvSpPr>
          <p:spPr bwMode="auto">
            <a:xfrm>
              <a:off x="5296" y="6175"/>
              <a:ext cx="40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endParaRPr lang="en-US" sz="14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51" name="Rectangle 10"/>
            <p:cNvSpPr>
              <a:spLocks noChangeArrowheads="1"/>
            </p:cNvSpPr>
            <p:nvPr/>
          </p:nvSpPr>
          <p:spPr bwMode="auto">
            <a:xfrm>
              <a:off x="3766" y="6202"/>
              <a:ext cx="253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5852" name="Rectangle 11"/>
            <p:cNvSpPr>
              <a:spLocks noChangeArrowheads="1"/>
            </p:cNvSpPr>
            <p:nvPr/>
          </p:nvSpPr>
          <p:spPr bwMode="auto">
            <a:xfrm>
              <a:off x="3094" y="3052"/>
              <a:ext cx="63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1400" baseline="-25000" dirty="0">
                  <a:solidFill>
                    <a:schemeClr val="bg1"/>
                  </a:solidFill>
                  <a:latin typeface="Times New Roman" pitchFamily="18" charset="0"/>
                </a:rPr>
                <a:t>MAX</a:t>
              </a:r>
            </a:p>
          </p:txBody>
        </p:sp>
        <p:sp>
          <p:nvSpPr>
            <p:cNvPr id="35853" name="Rectangle 12"/>
            <p:cNvSpPr>
              <a:spLocks noChangeArrowheads="1"/>
            </p:cNvSpPr>
            <p:nvPr/>
          </p:nvSpPr>
          <p:spPr bwMode="auto">
            <a:xfrm>
              <a:off x="3442" y="4957"/>
              <a:ext cx="49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5854" name="Line 13"/>
            <p:cNvSpPr>
              <a:spLocks noChangeShapeType="1"/>
            </p:cNvSpPr>
            <p:nvPr/>
          </p:nvSpPr>
          <p:spPr bwMode="auto">
            <a:xfrm>
              <a:off x="3822" y="3235"/>
              <a:ext cx="1597" cy="99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Line 14"/>
            <p:cNvSpPr>
              <a:spLocks noChangeShapeType="1"/>
            </p:cNvSpPr>
            <p:nvPr/>
          </p:nvSpPr>
          <p:spPr bwMode="auto">
            <a:xfrm>
              <a:off x="5404" y="4215"/>
              <a:ext cx="1" cy="19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5"/>
            <p:cNvSpPr>
              <a:spLocks noChangeShapeType="1"/>
            </p:cNvSpPr>
            <p:nvPr/>
          </p:nvSpPr>
          <p:spPr bwMode="auto">
            <a:xfrm>
              <a:off x="5404" y="5107"/>
              <a:ext cx="1709" cy="1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6"/>
            <p:cNvSpPr>
              <a:spLocks noChangeShapeType="1"/>
            </p:cNvSpPr>
            <p:nvPr/>
          </p:nvSpPr>
          <p:spPr bwMode="auto">
            <a:xfrm>
              <a:off x="3822" y="5139"/>
              <a:ext cx="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Rectangle 17"/>
            <p:cNvSpPr>
              <a:spLocks noChangeArrowheads="1"/>
            </p:cNvSpPr>
            <p:nvPr/>
          </p:nvSpPr>
          <p:spPr bwMode="auto">
            <a:xfrm>
              <a:off x="5854" y="5276"/>
              <a:ext cx="841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White Firms</a:t>
              </a:r>
            </a:p>
          </p:txBody>
        </p:sp>
        <p:sp>
          <p:nvSpPr>
            <p:cNvPr id="35859" name="Rectangle 18"/>
            <p:cNvSpPr>
              <a:spLocks noChangeArrowheads="1"/>
            </p:cNvSpPr>
            <p:nvPr/>
          </p:nvSpPr>
          <p:spPr bwMode="auto">
            <a:xfrm>
              <a:off x="4198" y="5276"/>
              <a:ext cx="841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Black Firms</a:t>
              </a:r>
            </a:p>
          </p:txBody>
        </p:sp>
        <p:sp>
          <p:nvSpPr>
            <p:cNvPr id="35860" name="Oval 19"/>
            <p:cNvSpPr>
              <a:spLocks noChangeArrowheads="1"/>
            </p:cNvSpPr>
            <p:nvPr/>
          </p:nvSpPr>
          <p:spPr bwMode="auto">
            <a:xfrm>
              <a:off x="5354" y="5060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5861" name="Oval 20"/>
            <p:cNvSpPr>
              <a:spLocks noChangeArrowheads="1"/>
            </p:cNvSpPr>
            <p:nvPr/>
          </p:nvSpPr>
          <p:spPr bwMode="auto">
            <a:xfrm>
              <a:off x="3774" y="3187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5843" name="Rectangle 21"/>
          <p:cNvSpPr>
            <a:spLocks noChangeArrowheads="1"/>
          </p:cNvSpPr>
          <p:nvPr/>
        </p:nvSpPr>
        <p:spPr bwMode="auto">
          <a:xfrm>
            <a:off x="4447220" y="1524000"/>
            <a:ext cx="46967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Dis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</a:t>
            </a:r>
            <a:r>
              <a:rPr lang="en-US" sz="2000" dirty="0" err="1" smtClean="0">
                <a:solidFill>
                  <a:srgbClr val="275093"/>
                </a:solidFill>
                <a:cs typeface="Times New Roman" pitchFamily="18" charset="0"/>
              </a:rPr>
              <a:t>rimina</a:t>
            </a:r>
            <a:r>
              <a:rPr lang="cs-CZ" sz="2000" dirty="0" err="1" smtClean="0">
                <a:solidFill>
                  <a:srgbClr val="275093"/>
                </a:solidFill>
                <a:cs typeface="Times New Roman" pitchFamily="18" charset="0"/>
              </a:rPr>
              <a:t>ce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 snižuje zisky ze dvou důvodů.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Firma, která diskriminuje a nabírá pouze bílé pracovníky, jich najímá příliš málo a za relativně vysokou mzdu. 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Dokonce i diskriminující firma, která najímá pouze černé pracovníky</a:t>
            </a:r>
            <a:r>
              <a:rPr lang="cs-CZ" sz="2000" dirty="0">
                <a:solidFill>
                  <a:srgbClr val="275093"/>
                </a:solidFill>
              </a:rPr>
              <a:t>, sebe </a:t>
            </a:r>
            <a:r>
              <a:rPr lang="cs-CZ" sz="2000" dirty="0" smtClean="0">
                <a:solidFill>
                  <a:srgbClr val="275093"/>
                </a:solidFill>
              </a:rPr>
              <a:t>sama </a:t>
            </a:r>
            <a:r>
              <a:rPr lang="cs-CZ" sz="2000" dirty="0">
                <a:solidFill>
                  <a:srgbClr val="275093"/>
                </a:solidFill>
              </a:rPr>
              <a:t>ze ziskového hlediska </a:t>
            </a:r>
            <a:r>
              <a:rPr lang="cs-CZ" sz="2000" dirty="0" smtClean="0">
                <a:solidFill>
                  <a:srgbClr val="275093"/>
                </a:solidFill>
              </a:rPr>
              <a:t>poškozuje, jelikož jich najímá příliš málo.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Pokud mají firmy stejnou produkční funkci, diskriminující firmy budou mít nižší zisky a v dlouhém období budou z trhu vytlačeny. Tržní </a:t>
            </a:r>
            <a:r>
              <a:rPr lang="cs-CZ" sz="2000" dirty="0">
                <a:solidFill>
                  <a:srgbClr val="275093"/>
                </a:solidFill>
              </a:rPr>
              <a:t>síly </a:t>
            </a:r>
            <a:r>
              <a:rPr lang="cs-CZ" sz="2000" dirty="0" smtClean="0">
                <a:solidFill>
                  <a:srgbClr val="275093"/>
                </a:solidFill>
              </a:rPr>
              <a:t>konkurenčního trhu tedy přispívají k odstranění diskriminace ze strany zaměstnavatele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66800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800" dirty="0" smtClean="0"/>
              <a:t>Poměr mezd bělochů a </a:t>
            </a:r>
            <a:r>
              <a:rPr lang="cs-CZ" sz="4800" dirty="0" err="1" smtClean="0"/>
              <a:t>čenochů</a:t>
            </a:r>
            <a:r>
              <a:rPr lang="cs-CZ" sz="4800" dirty="0" smtClean="0"/>
              <a:t> na trhu práce</a:t>
            </a:r>
            <a:endParaRPr lang="en-US" sz="4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743200"/>
            <a:ext cx="8763000" cy="2743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Diskriminace zaměstnavatelem vytváří mzdovou mezeru mezi stejně schopným černým a bílým pracovníkem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Poptávané množství černých pracovníků se zvyšuje s tím, jak poměr černé a bílé mzdy klesá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919" y="685800"/>
            <a:ext cx="9116704" cy="609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200" dirty="0" smtClean="0">
                <a:cs typeface="Times New Roman" pitchFamily="18" charset="0"/>
              </a:rPr>
              <a:t>Určení poměru černé a bílé mzdy na trhu práce</a:t>
            </a:r>
            <a:endParaRPr lang="en-US" sz="3200" dirty="0"/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55330" y="2132657"/>
            <a:ext cx="3830870" cy="4210970"/>
            <a:chOff x="2614" y="1947"/>
            <a:chExt cx="5422" cy="6633"/>
          </a:xfrm>
        </p:grpSpPr>
        <p:sp>
          <p:nvSpPr>
            <p:cNvPr id="37895" name="Line 5"/>
            <p:cNvSpPr>
              <a:spLocks noChangeShapeType="1"/>
            </p:cNvSpPr>
            <p:nvPr/>
          </p:nvSpPr>
          <p:spPr bwMode="auto">
            <a:xfrm>
              <a:off x="3852" y="7676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Rectangle 6"/>
            <p:cNvSpPr>
              <a:spLocks noChangeArrowheads="1"/>
            </p:cNvSpPr>
            <p:nvPr/>
          </p:nvSpPr>
          <p:spPr bwMode="auto">
            <a:xfrm>
              <a:off x="3006" y="1947"/>
              <a:ext cx="172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Poměr černé a bílé mzdy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897" name="Rectangle 7"/>
            <p:cNvSpPr>
              <a:spLocks noChangeArrowheads="1"/>
            </p:cNvSpPr>
            <p:nvPr/>
          </p:nvSpPr>
          <p:spPr bwMode="auto">
            <a:xfrm>
              <a:off x="6330" y="7796"/>
              <a:ext cx="1706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Zaměstnanost černochů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898" name="Line 8"/>
            <p:cNvSpPr>
              <a:spLocks noChangeShapeType="1"/>
            </p:cNvSpPr>
            <p:nvPr/>
          </p:nvSpPr>
          <p:spPr bwMode="auto">
            <a:xfrm>
              <a:off x="3836" y="5301"/>
              <a:ext cx="2521" cy="209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9"/>
            <p:cNvSpPr>
              <a:spLocks noChangeShapeType="1"/>
            </p:cNvSpPr>
            <p:nvPr/>
          </p:nvSpPr>
          <p:spPr bwMode="auto">
            <a:xfrm flipV="1">
              <a:off x="5642" y="3069"/>
              <a:ext cx="1" cy="46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0"/>
            <p:cNvSpPr>
              <a:spLocks noChangeArrowheads="1"/>
            </p:cNvSpPr>
            <p:nvPr/>
          </p:nvSpPr>
          <p:spPr bwMode="auto">
            <a:xfrm>
              <a:off x="2614" y="6647"/>
              <a:ext cx="119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r>
                <a:rPr lang="en-US" sz="1400" baseline="30000" dirty="0">
                  <a:solidFill>
                    <a:schemeClr val="bg1"/>
                  </a:solidFill>
                  <a:latin typeface="Times New Roman" pitchFamily="18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01" name="Rectangle 11"/>
            <p:cNvSpPr>
              <a:spLocks noChangeArrowheads="1"/>
            </p:cNvSpPr>
            <p:nvPr/>
          </p:nvSpPr>
          <p:spPr bwMode="auto">
            <a:xfrm>
              <a:off x="5497" y="7770"/>
              <a:ext cx="4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7902" name="Rectangle 12"/>
            <p:cNvSpPr>
              <a:spLocks noChangeArrowheads="1"/>
            </p:cNvSpPr>
            <p:nvPr/>
          </p:nvSpPr>
          <p:spPr bwMode="auto">
            <a:xfrm>
              <a:off x="3758" y="7698"/>
              <a:ext cx="407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7903" name="Rectangle 13"/>
            <p:cNvSpPr>
              <a:spLocks noChangeArrowheads="1"/>
            </p:cNvSpPr>
            <p:nvPr/>
          </p:nvSpPr>
          <p:spPr bwMode="auto">
            <a:xfrm>
              <a:off x="3617" y="4563"/>
              <a:ext cx="239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904" name="Rectangle 14"/>
            <p:cNvSpPr>
              <a:spLocks noChangeArrowheads="1"/>
            </p:cNvSpPr>
            <p:nvPr/>
          </p:nvSpPr>
          <p:spPr bwMode="auto">
            <a:xfrm>
              <a:off x="3586" y="5061"/>
              <a:ext cx="23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37905" name="Rectangle 15"/>
            <p:cNvSpPr>
              <a:spLocks noChangeArrowheads="1"/>
            </p:cNvSpPr>
            <p:nvPr/>
          </p:nvSpPr>
          <p:spPr bwMode="auto">
            <a:xfrm>
              <a:off x="6356" y="7005"/>
              <a:ext cx="23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06" name="Line 16"/>
            <p:cNvSpPr>
              <a:spLocks noChangeShapeType="1"/>
            </p:cNvSpPr>
            <p:nvPr/>
          </p:nvSpPr>
          <p:spPr bwMode="auto">
            <a:xfrm>
              <a:off x="3808" y="4740"/>
              <a:ext cx="1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Rectangle 17"/>
            <p:cNvSpPr>
              <a:spLocks noChangeArrowheads="1"/>
            </p:cNvSpPr>
            <p:nvPr/>
          </p:nvSpPr>
          <p:spPr bwMode="auto">
            <a:xfrm>
              <a:off x="5726" y="2996"/>
              <a:ext cx="267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7909" name="Line 19"/>
            <p:cNvSpPr>
              <a:spLocks noChangeShapeType="1"/>
            </p:cNvSpPr>
            <p:nvPr/>
          </p:nvSpPr>
          <p:spPr bwMode="auto">
            <a:xfrm>
              <a:off x="3793" y="2836"/>
              <a:ext cx="2890" cy="2403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Rectangle 20"/>
            <p:cNvSpPr>
              <a:spLocks noChangeArrowheads="1"/>
            </p:cNvSpPr>
            <p:nvPr/>
          </p:nvSpPr>
          <p:spPr bwMode="auto">
            <a:xfrm>
              <a:off x="6820" y="4963"/>
              <a:ext cx="363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i="1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  <a:r>
                <a:rPr lang="en-US" sz="120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en-US" sz="12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11" name="Rectangle 21"/>
            <p:cNvSpPr>
              <a:spLocks noChangeArrowheads="1"/>
            </p:cNvSpPr>
            <p:nvPr/>
          </p:nvSpPr>
          <p:spPr bwMode="auto">
            <a:xfrm>
              <a:off x="2614" y="4062"/>
              <a:ext cx="1165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/</a:t>
              </a:r>
              <a:r>
                <a:rPr lang="en-US" sz="1400" i="1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i="1" baseline="-25000" dirty="0" err="1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37912" name="Line 22"/>
            <p:cNvSpPr>
              <a:spLocks noChangeShapeType="1"/>
            </p:cNvSpPr>
            <p:nvPr/>
          </p:nvSpPr>
          <p:spPr bwMode="auto">
            <a:xfrm flipV="1">
              <a:off x="6132" y="5021"/>
              <a:ext cx="0" cy="193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Oval 23"/>
            <p:cNvSpPr>
              <a:spLocks noChangeArrowheads="1"/>
            </p:cNvSpPr>
            <p:nvPr/>
          </p:nvSpPr>
          <p:spPr bwMode="auto">
            <a:xfrm>
              <a:off x="5596" y="6748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4" name="Oval 24"/>
            <p:cNvSpPr>
              <a:spLocks noChangeArrowheads="1"/>
            </p:cNvSpPr>
            <p:nvPr/>
          </p:nvSpPr>
          <p:spPr bwMode="auto">
            <a:xfrm>
              <a:off x="5596" y="4323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7891" name="Line 25"/>
          <p:cNvSpPr>
            <a:spLocks noChangeShapeType="1"/>
          </p:cNvSpPr>
          <p:nvPr/>
        </p:nvSpPr>
        <p:spPr bwMode="auto">
          <a:xfrm>
            <a:off x="831235" y="2936696"/>
            <a:ext cx="0" cy="283366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26"/>
          <p:cNvSpPr>
            <a:spLocks noChangeArrowheads="1"/>
          </p:cNvSpPr>
          <p:nvPr/>
        </p:nvSpPr>
        <p:spPr bwMode="auto">
          <a:xfrm>
            <a:off x="4203439" y="1500615"/>
            <a:ext cx="47881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Pokud je poměr černé mzdy ku bílé příliš velký, žádná firma nebude chtít najímat černochy. S tím jak tento poměr klesá, více a více firem je dostatečně kompenzováno za jejich záporný užitek ze zaměstnávání černochů a poptávka po černých pracovnících roste.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Rovnovážný mzdový poměr je dán průsečíkem nabídky a poptávky a rovná se 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600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/</a:t>
            </a:r>
            <a:r>
              <a:rPr lang="en-US" sz="1600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600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)*.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16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Pokud některé firmy budou preferovat najímání černochů, budou ochotni je najímat i když poměr černé a bílé mzdy bude vyšší než</a:t>
            </a:r>
            <a:r>
              <a:rPr lang="cs-CZ" sz="16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1,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 což posouvá poptávkovou křivku na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60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sz="1600" dirty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</a:rPr>
              <a:t> Pokud je nabídka černých pracovníků dostatečně malá, je možné aby poměr černé a bílé mzdy převýšil hodnotu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275093"/>
                </a:solidFill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sz="16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ts val="1200"/>
              </a:spcBef>
            </a:pPr>
            <a:r>
              <a:rPr lang="cs-CZ" sz="16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Implikace: Existence enkláv, kde minoritní zaměstnavatelé zaměstnávají minoritní zaměstnance, umožňuje těmto minoritám vyhnout se nepříznivým dopadům diskriminace.</a:t>
            </a:r>
            <a:endParaRPr lang="en-US" sz="16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Aplikace: Kráska a zvíře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To, kdo je považován za krásného/škaredého, se liší mezi kulturami i obdobími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Můžeme použít hodnocení vzhledu od lidí v daném čase v dané ekonomice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Výzkum v USA: </a:t>
            </a:r>
            <a:r>
              <a:rPr lang="cs-CZ" dirty="0" err="1" smtClean="0"/>
              <a:t>Hamermesh</a:t>
            </a:r>
            <a:r>
              <a:rPr lang="cs-CZ" dirty="0" smtClean="0"/>
              <a:t>, </a:t>
            </a:r>
            <a:r>
              <a:rPr lang="cs-CZ" dirty="0" err="1" smtClean="0"/>
              <a:t>Biddle</a:t>
            </a:r>
            <a:r>
              <a:rPr lang="cs-CZ" dirty="0" smtClean="0"/>
              <a:t> (AER,1994), </a:t>
            </a:r>
            <a:r>
              <a:rPr lang="cs-CZ" dirty="0" err="1" smtClean="0"/>
              <a:t>Mobius</a:t>
            </a:r>
            <a:r>
              <a:rPr lang="cs-CZ" dirty="0" smtClean="0"/>
              <a:t>, </a:t>
            </a:r>
            <a:r>
              <a:rPr lang="cs-CZ" dirty="0" err="1" smtClean="0"/>
              <a:t>Rosenblat</a:t>
            </a:r>
            <a:r>
              <a:rPr lang="cs-CZ" dirty="0" smtClean="0"/>
              <a:t> (AER, 2006)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Nadprůměrně hezký muž vydělává o 4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 než průměrný muž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Nadprůměrně hezká žena vydělává o 8 </a:t>
            </a:r>
            <a:r>
              <a:rPr lang="en-US" sz="2000" dirty="0" smtClean="0"/>
              <a:t>% v</a:t>
            </a:r>
            <a:r>
              <a:rPr lang="cs-CZ" sz="2000" dirty="0" err="1" smtClean="0"/>
              <a:t>íce</a:t>
            </a:r>
            <a:r>
              <a:rPr lang="cs-CZ" sz="2000" dirty="0" smtClean="0"/>
              <a:t> než průměrná žena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Podprůměrně </a:t>
            </a:r>
            <a:r>
              <a:rPr lang="cs-CZ" sz="2000" dirty="0"/>
              <a:t>hezký muž vydělává o </a:t>
            </a:r>
            <a:r>
              <a:rPr lang="cs-CZ" sz="2000" dirty="0" smtClean="0"/>
              <a:t>9 </a:t>
            </a:r>
            <a:r>
              <a:rPr lang="en-US" sz="2000" dirty="0"/>
              <a:t>% </a:t>
            </a:r>
            <a:r>
              <a:rPr lang="cs-CZ" sz="2000" dirty="0" smtClean="0"/>
              <a:t>méně </a:t>
            </a:r>
            <a:r>
              <a:rPr lang="cs-CZ" sz="2000" dirty="0"/>
              <a:t>než průměrný muž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Podprůměrně </a:t>
            </a:r>
            <a:r>
              <a:rPr lang="cs-CZ" sz="2000" dirty="0"/>
              <a:t>hezká žena vydělává o </a:t>
            </a:r>
            <a:r>
              <a:rPr lang="cs-CZ" sz="2000" dirty="0" smtClean="0"/>
              <a:t>4 </a:t>
            </a:r>
            <a:r>
              <a:rPr lang="en-US" sz="2000" dirty="0"/>
              <a:t>% </a:t>
            </a:r>
            <a:r>
              <a:rPr lang="cs-CZ" sz="2000" dirty="0" smtClean="0"/>
              <a:t>méně </a:t>
            </a:r>
            <a:r>
              <a:rPr lang="cs-CZ" sz="2000" dirty="0"/>
              <a:t>než průměrná </a:t>
            </a:r>
            <a:r>
              <a:rPr lang="cs-CZ" sz="2000" dirty="0" smtClean="0"/>
              <a:t>žena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7976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dirty="0" smtClean="0"/>
              <a:t>Aplikace: Kráska a zvíře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Od roku 1990 je v USA zakázána diskriminace na základě fyzické vady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roce 1992 precedentní rozsudek Nejvyššího soudu ve Vermontu – mezi fyzické vady se počítají i chybějící horní zuby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Diskriminovat ošklivé lidi na trhu práce je protizákonné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Chtěli byste být soudem označeni za ošklivého a dostat díky tomu v práci přidáno?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88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Dis</a:t>
            </a:r>
            <a:r>
              <a:rPr lang="cs-CZ" sz="4000" dirty="0" smtClean="0"/>
              <a:t>k</a:t>
            </a:r>
            <a:r>
              <a:rPr lang="en-US" sz="4000" dirty="0" err="1" smtClean="0"/>
              <a:t>rimina</a:t>
            </a:r>
            <a:r>
              <a:rPr lang="cs-CZ" sz="4000" dirty="0" err="1" smtClean="0"/>
              <a:t>ce</a:t>
            </a:r>
            <a:r>
              <a:rPr lang="cs-CZ" sz="4000" dirty="0" smtClean="0"/>
              <a:t> ze strany zaměstnance</a:t>
            </a:r>
            <a:endParaRPr lang="en-US" sz="40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 smtClean="0"/>
              <a:t>Zdrojem diskriminace nemusí být zaměstnavatel, ale zaměstnanec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dirty="0"/>
              <a:t>Diskriminující bílí zaměstnanci, kteří jsou ve smíšeném pracovním prostředí, dostávají mzdu </a:t>
            </a:r>
            <a:r>
              <a:rPr lang="en-US" dirty="0"/>
              <a:t>w</a:t>
            </a:r>
            <a:r>
              <a:rPr lang="cs-CZ" baseline="-25000" dirty="0"/>
              <a:t>w</a:t>
            </a:r>
            <a:r>
              <a:rPr lang="cs-CZ" dirty="0"/>
              <a:t>, ale chovají se, jako kdyby dostávali pouze</a:t>
            </a:r>
            <a:r>
              <a:rPr lang="en-US" dirty="0"/>
              <a:t> w</a:t>
            </a:r>
            <a:r>
              <a:rPr lang="cs-CZ" baseline="-25000" dirty="0"/>
              <a:t>w</a:t>
            </a:r>
            <a:r>
              <a:rPr lang="en-US" dirty="0"/>
              <a:t>(1</a:t>
            </a:r>
            <a:r>
              <a:rPr lang="cs-CZ" dirty="0"/>
              <a:t> - </a:t>
            </a:r>
            <a:r>
              <a:rPr lang="en-US" dirty="0"/>
              <a:t>d) </a:t>
            </a:r>
            <a:r>
              <a:rPr lang="en-US" dirty="0" err="1"/>
              <a:t>dolar</a:t>
            </a:r>
            <a:r>
              <a:rPr lang="cs-CZ" dirty="0"/>
              <a:t>ů</a:t>
            </a:r>
            <a:r>
              <a:rPr lang="en-US" dirty="0"/>
              <a:t>, </a:t>
            </a:r>
            <a:r>
              <a:rPr lang="cs-CZ" dirty="0"/>
              <a:t>kde</a:t>
            </a:r>
            <a:r>
              <a:rPr lang="en-US" dirty="0"/>
              <a:t> d&gt;0 </a:t>
            </a:r>
            <a:r>
              <a:rPr lang="cs-CZ" dirty="0"/>
              <a:t>je </a:t>
            </a:r>
            <a:r>
              <a:rPr lang="en-US" b="1" dirty="0"/>
              <a:t>dis</a:t>
            </a:r>
            <a:r>
              <a:rPr lang="cs-CZ" b="1" dirty="0"/>
              <a:t>k</a:t>
            </a:r>
            <a:r>
              <a:rPr lang="en-US" b="1" dirty="0" err="1"/>
              <a:t>rimina</a:t>
            </a:r>
            <a:r>
              <a:rPr lang="cs-CZ" b="1" dirty="0"/>
              <a:t>ční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/>
              <a:t>oeficient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Stylizovaná fakta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Beckerova</a:t>
            </a:r>
            <a:r>
              <a:rPr lang="cs-CZ" dirty="0" smtClean="0"/>
              <a:t> teorie diskriminace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Diskriminace ze strany zaměstnavatele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Diskriminace ze strany zaměstnance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Diskriminace ze strany spotřebitele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Statistická diskriminace</a:t>
            </a:r>
          </a:p>
          <a:p>
            <a:pPr marL="342900" lvl="1" indent="-342900">
              <a:spcBef>
                <a:spcPts val="1200"/>
              </a:spcBef>
              <a:buFont typeface="Arial" charset="0"/>
              <a:buChar char="•"/>
            </a:pPr>
            <a:r>
              <a:rPr lang="cs-CZ" sz="2400" dirty="0"/>
              <a:t>Experimentální </a:t>
            </a:r>
            <a:r>
              <a:rPr lang="cs-CZ" sz="2400" dirty="0" smtClean="0"/>
              <a:t>důkazy o diskriminaci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Měření diskriminace</a:t>
            </a:r>
          </a:p>
          <a:p>
            <a:pPr lvl="1">
              <a:spcBef>
                <a:spcPts val="1200"/>
              </a:spcBef>
            </a:pPr>
            <a:r>
              <a:rPr lang="cs-CZ" sz="2000" dirty="0" err="1" smtClean="0"/>
              <a:t>Oaxacova</a:t>
            </a:r>
            <a:r>
              <a:rPr lang="cs-CZ" sz="2000" dirty="0" smtClean="0"/>
              <a:t> dekompozice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9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Dis</a:t>
            </a:r>
            <a:r>
              <a:rPr lang="cs-CZ" sz="4000" dirty="0"/>
              <a:t>k</a:t>
            </a:r>
            <a:r>
              <a:rPr lang="en-US" sz="4000" dirty="0" err="1"/>
              <a:t>rimina</a:t>
            </a:r>
            <a:r>
              <a:rPr lang="cs-CZ" sz="4000" dirty="0" err="1"/>
              <a:t>ce</a:t>
            </a:r>
            <a:r>
              <a:rPr lang="cs-CZ" sz="4000" dirty="0"/>
              <a:t> ze strany zaměstnance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572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Pokud jsou </a:t>
            </a:r>
            <a:r>
              <a:rPr lang="cs-CZ" dirty="0" smtClean="0"/>
              <a:t>bílí </a:t>
            </a:r>
            <a:r>
              <a:rPr lang="cs-CZ" dirty="0"/>
              <a:t>a černí pracovníci dokonalé substituty, zaměstnavatelé budou najímat pouze levnější typ pracovníků a nevyplatí se jim mixovat bílé a černé pracovníky. </a:t>
            </a:r>
            <a:endParaRPr lang="cs-CZ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Důsledkem bude, že ve firmách bude segregovaná pracovní síla.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Diskriminace zaměstnancem nevytváří mzdový rozdíl mezi stejně schopným černým a bílým pracovníkem</a:t>
            </a:r>
            <a:r>
              <a:rPr lang="en-US" dirty="0" smtClean="0"/>
              <a:t>.</a:t>
            </a:r>
            <a:endParaRPr lang="cs-CZ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Diskriminace zaměstnancem </a:t>
            </a:r>
            <a:r>
              <a:rPr lang="cs-CZ" dirty="0" smtClean="0"/>
              <a:t>nijak neovlivňuje ziskovost firem</a:t>
            </a:r>
            <a:r>
              <a:rPr lang="en-US" dirty="0" smtClean="0"/>
              <a:t>.</a:t>
            </a:r>
            <a:endParaRPr lang="cs-CZ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82709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/>
              <a:t>Dis</a:t>
            </a:r>
            <a:r>
              <a:rPr lang="cs-CZ" sz="4400" dirty="0" smtClean="0"/>
              <a:t>k</a:t>
            </a:r>
            <a:r>
              <a:rPr lang="en-US" sz="4400" dirty="0" err="1" smtClean="0"/>
              <a:t>rimina</a:t>
            </a:r>
            <a:r>
              <a:rPr lang="cs-CZ" sz="4400" dirty="0" err="1" smtClean="0"/>
              <a:t>ce</a:t>
            </a:r>
            <a:r>
              <a:rPr lang="cs-CZ" sz="4400" dirty="0" smtClean="0"/>
              <a:t> ze strany spotřebitele</a:t>
            </a:r>
            <a:endParaRPr lang="en-US" sz="4400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diskriminuje spotřebitel, jeho spotřebitelské rozhodování není založeno na skutečné ceně statku </a:t>
            </a:r>
            <a:r>
              <a:rPr lang="cs-CZ" i="1" dirty="0" smtClean="0"/>
              <a:t>p</a:t>
            </a:r>
            <a:r>
              <a:rPr lang="cs-CZ" dirty="0" smtClean="0"/>
              <a:t>, ale na užitkově přizpůsobené ceně </a:t>
            </a:r>
            <a:r>
              <a:rPr lang="cs-CZ" i="1" dirty="0" smtClean="0"/>
              <a:t>p</a:t>
            </a:r>
            <a:r>
              <a:rPr lang="cs-CZ" dirty="0" smtClean="0"/>
              <a:t>(1+</a:t>
            </a:r>
            <a:r>
              <a:rPr lang="cs-CZ" i="1" dirty="0" smtClean="0"/>
              <a:t>d</a:t>
            </a:r>
            <a:r>
              <a:rPr lang="cs-CZ" dirty="0"/>
              <a:t>), kde</a:t>
            </a:r>
            <a:r>
              <a:rPr lang="en-US" dirty="0"/>
              <a:t> d&gt;0 </a:t>
            </a:r>
            <a:r>
              <a:rPr lang="cs-CZ" dirty="0"/>
              <a:t>je </a:t>
            </a:r>
            <a:r>
              <a:rPr lang="en-US" b="1" dirty="0"/>
              <a:t>dis</a:t>
            </a:r>
            <a:r>
              <a:rPr lang="cs-CZ" b="1" dirty="0"/>
              <a:t>k</a:t>
            </a:r>
            <a:r>
              <a:rPr lang="en-US" b="1" dirty="0" err="1"/>
              <a:t>rimina</a:t>
            </a:r>
            <a:r>
              <a:rPr lang="cs-CZ" b="1" dirty="0"/>
              <a:t>ční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 smtClean="0"/>
              <a:t>oeficient</a:t>
            </a:r>
            <a:r>
              <a:rPr lang="en-US" dirty="0" smtClean="0"/>
              <a:t>.</a:t>
            </a:r>
            <a:endParaRPr lang="cs-CZ" sz="800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Diskriminace spotřebitelem snižuje poptávku po statcích prodávaných minoritami.</a:t>
            </a:r>
            <a:endParaRPr lang="cs-CZ" sz="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/>
              <a:t>Dis</a:t>
            </a:r>
            <a:r>
              <a:rPr lang="cs-CZ" sz="4400" dirty="0"/>
              <a:t>k</a:t>
            </a:r>
            <a:r>
              <a:rPr lang="en-US" sz="4400" dirty="0" err="1"/>
              <a:t>rimina</a:t>
            </a:r>
            <a:r>
              <a:rPr lang="cs-CZ" sz="4400" dirty="0" err="1"/>
              <a:t>ce</a:t>
            </a:r>
            <a:r>
              <a:rPr lang="cs-CZ" sz="4400" dirty="0"/>
              <a:t> ze strany spotřebitele</a:t>
            </a:r>
            <a:endParaRPr lang="en-US" sz="4400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00600"/>
          </a:xfrm>
        </p:spPr>
        <p:txBody>
          <a:bodyPr/>
          <a:lstStyle/>
          <a:p>
            <a:pPr marL="400050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firma dokáže alokovat pracovníky mezi různé pozice tak, že před zákazníkem skryje minoritní pracovníky, diskriminace příliš neovlivní jejich mzdy, ani zisky firem.</a:t>
            </a:r>
            <a:endParaRPr lang="cs-CZ" dirty="0"/>
          </a:p>
          <a:p>
            <a:pPr marL="400050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firma nedokáže skrýt minoritní pracovníky, diskriminace spotřebitelem má nepříznivý dopad na jejich mzdy.</a:t>
            </a:r>
          </a:p>
          <a:p>
            <a:pPr marL="400050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Pokles jejich mzdy kompenzuje zaměstnavatele za pokles zisku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66433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r>
              <a:rPr lang="cs-CZ" sz="3600" dirty="0" smtClean="0"/>
              <a:t>Diskriminace ze strany spotřebitele v NBA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Většina hráčů i trenérů v NBA jsou černoši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Malé množství talentovaných bělošských hráčů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Většina fanoušků NBA jsou ale běloši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Kahn</a:t>
            </a:r>
            <a:r>
              <a:rPr lang="cs-CZ" dirty="0" smtClean="0"/>
              <a:t>, </a:t>
            </a:r>
            <a:r>
              <a:rPr lang="cs-CZ" dirty="0" err="1" smtClean="0"/>
              <a:t>Sherer</a:t>
            </a:r>
            <a:r>
              <a:rPr lang="cs-CZ" dirty="0" smtClean="0"/>
              <a:t> (JLE, 1988)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Nahrazení černého hráče bílým zvyšuje počet fanoušků týmu o 9 000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Jeden fanoušek přinese týmu průměrně 70 dolarů ročně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Tato výměna jednoho hráče přinese týmu 600 000 dolarů ročně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Bílí hráči vydělávají </a:t>
            </a:r>
            <a:r>
              <a:rPr lang="en-US" sz="2000" dirty="0" smtClean="0"/>
              <a:t>v </a:t>
            </a:r>
            <a:r>
              <a:rPr lang="en-US" sz="2000" dirty="0" err="1" smtClean="0"/>
              <a:t>pr</a:t>
            </a:r>
            <a:r>
              <a:rPr lang="cs-CZ" sz="2000" dirty="0" err="1" smtClean="0"/>
              <a:t>ůměru</a:t>
            </a:r>
            <a:r>
              <a:rPr lang="en-US" sz="2000" dirty="0" smtClean="0"/>
              <a:t> </a:t>
            </a:r>
            <a:r>
              <a:rPr lang="cs-CZ" sz="2000" dirty="0" smtClean="0"/>
              <a:t>o 20 </a:t>
            </a:r>
            <a:r>
              <a:rPr lang="en-US" sz="2000" dirty="0" smtClean="0"/>
              <a:t>%</a:t>
            </a:r>
            <a:r>
              <a:rPr lang="cs-CZ" sz="2000" dirty="0" smtClean="0"/>
              <a:t> více než srovnatelní černí hráči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Průměrný plat v NBA je 4,5 miliónu dolarů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3848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artin\Výuka\Ekonomie práce\obrazky a tabulky\Chapter_09_Image_Library\Table_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5181600"/>
            <a:ext cx="9144000" cy="1219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2400" dirty="0" err="1" smtClean="0"/>
              <a:t>Holzer</a:t>
            </a:r>
            <a:r>
              <a:rPr lang="cs-CZ" sz="2400" dirty="0" smtClean="0"/>
              <a:t>, </a:t>
            </a:r>
            <a:r>
              <a:rPr lang="cs-CZ" sz="2400" dirty="0" err="1" smtClean="0"/>
              <a:t>Ihlanfeldt</a:t>
            </a:r>
            <a:r>
              <a:rPr lang="cs-CZ" sz="2400" dirty="0" smtClean="0"/>
              <a:t> (QJE, 1998)</a:t>
            </a:r>
          </a:p>
          <a:p>
            <a:pPr>
              <a:spcBef>
                <a:spcPts val="1200"/>
              </a:spcBef>
            </a:pPr>
            <a:r>
              <a:rPr lang="cs-CZ" sz="2400" dirty="0" smtClean="0"/>
              <a:t>Výzkum v Atlantě, Bostonu, Detroitu a Los Angeles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105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84654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0" y="1828800"/>
            <a:ext cx="9144000" cy="405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Nardinelli</a:t>
            </a: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, Simon (QJE, 1990) – výzkum cen sběratelských kartiček s baseballovými hráči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Není to dětská zábava, ale seriózní sběratelství – některé kartičky jsou velmi drahé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Cena kartičky závisí mimo jiné na výkonech zobrazovaného hráče</a:t>
            </a:r>
          </a:p>
          <a:p>
            <a:pPr marL="342900" indent="-3429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Kartička s bílým hráčem stojí o 10 až 13 procent více než kartička se stejně schopným černým hráčem</a:t>
            </a:r>
            <a:endParaRPr lang="en-US" sz="24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039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Nepotismus (protěžování) bělochů v NBA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err="1" smtClean="0"/>
              <a:t>Price</a:t>
            </a:r>
            <a:r>
              <a:rPr lang="cs-CZ" dirty="0" smtClean="0"/>
              <a:t>, </a:t>
            </a:r>
            <a:r>
              <a:rPr lang="cs-CZ" dirty="0" err="1" smtClean="0"/>
              <a:t>Wolfers</a:t>
            </a:r>
            <a:r>
              <a:rPr lang="cs-CZ" dirty="0" smtClean="0"/>
              <a:t> (QJE, 2010)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Každý zápas v NBA pískají 3 rozhodčí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Tabulka ukazuje průměrný počet faulů na jednoho hráče v závislosti na rasovém složení rozhodčích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154472"/>
              </p:ext>
            </p:extLst>
          </p:nvPr>
        </p:nvGraphicFramePr>
        <p:xfrm>
          <a:off x="1676400" y="3962400"/>
          <a:ext cx="5480051" cy="2196275"/>
        </p:xfrm>
        <a:graphic>
          <a:graphicData uri="http://schemas.openxmlformats.org/drawingml/2006/table">
            <a:tbl>
              <a:tblPr/>
              <a:tblGrid>
                <a:gridCol w="2061461"/>
                <a:gridCol w="1769421"/>
                <a:gridCol w="1649169"/>
              </a:tblGrid>
              <a:tr h="43925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bílí hráči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černí hráči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0 bílých rozhodčí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5.25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1 bílý rozhodčí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2 bílí rozhodčí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25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3 bílí rozhodčí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/>
                        </a:rPr>
                        <a:t>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083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236" y="685800"/>
            <a:ext cx="9154236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Statistic</a:t>
            </a:r>
            <a:r>
              <a:rPr lang="cs-CZ" sz="4800" dirty="0" err="1" smtClean="0"/>
              <a:t>ká</a:t>
            </a:r>
            <a:r>
              <a:rPr lang="en-US" sz="4800" dirty="0" smtClean="0"/>
              <a:t> </a:t>
            </a:r>
            <a:r>
              <a:rPr lang="cs-CZ" sz="4800" dirty="0"/>
              <a:t>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236" y="1828800"/>
            <a:ext cx="9144000" cy="4373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Ke </a:t>
            </a:r>
            <a:r>
              <a:rPr lang="cs-CZ" dirty="0"/>
              <a:t>statistické diskriminaci dochází tehdy, pokud je jednotlivec posuzován </a:t>
            </a:r>
            <a:r>
              <a:rPr lang="cs-CZ" dirty="0" smtClean="0"/>
              <a:t>i na </a:t>
            </a:r>
            <a:r>
              <a:rPr lang="cs-CZ" dirty="0"/>
              <a:t>základě průměrných charakteristik skupiny, ke které patří a nikoli </a:t>
            </a:r>
            <a:r>
              <a:rPr lang="cs-CZ" dirty="0" smtClean="0"/>
              <a:t>pouze na </a:t>
            </a:r>
            <a:r>
              <a:rPr lang="cs-CZ" dirty="0"/>
              <a:t>základě svých osobních </a:t>
            </a:r>
            <a:r>
              <a:rPr lang="cs-CZ" dirty="0" smtClean="0"/>
              <a:t>charakteristik.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Předpokladem statistické diskriminace jsou nedokonalé informace o produktivitě uchazeče na straně </a:t>
            </a:r>
            <a:r>
              <a:rPr lang="cs-CZ" dirty="0" smtClean="0"/>
              <a:t>zaměstnavatele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Zaměstnavatel může na základě průměrných výsledků dané skupiny (v porovnání s jinými) zlepšit svou informovanost o očekávaných výsledcích jednotlivce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" y="685800"/>
            <a:ext cx="90678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Statistic</a:t>
            </a:r>
            <a:r>
              <a:rPr lang="cs-CZ" sz="4800" dirty="0" err="1" smtClean="0"/>
              <a:t>ká</a:t>
            </a:r>
            <a:r>
              <a:rPr lang="en-US" sz="4800" dirty="0" smtClean="0"/>
              <a:t> </a:t>
            </a:r>
            <a:r>
              <a:rPr lang="cs-CZ" sz="4800" dirty="0"/>
              <a:t>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Při </a:t>
            </a:r>
            <a:r>
              <a:rPr lang="cs-CZ" dirty="0"/>
              <a:t>statistické diskriminaci zaměstnavatel neuspokojuje preferenci diskriminovat, </a:t>
            </a:r>
            <a:r>
              <a:rPr lang="cs-CZ" dirty="0" smtClean="0"/>
              <a:t>ale používá </a:t>
            </a:r>
            <a:r>
              <a:rPr lang="cs-CZ" dirty="0"/>
              <a:t>určité </a:t>
            </a:r>
            <a:r>
              <a:rPr lang="cs-CZ" dirty="0" smtClean="0"/>
              <a:t>charakteristiky pracovníka </a:t>
            </a:r>
            <a:r>
              <a:rPr lang="cs-CZ" dirty="0"/>
              <a:t>(rasa, pohlaví, věk) jako </a:t>
            </a:r>
            <a:r>
              <a:rPr lang="cs-CZ" dirty="0" smtClean="0"/>
              <a:t>pomocné ukazatele jeho produktivity práce.</a:t>
            </a:r>
            <a:endParaRPr lang="cs-CZ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Statistická diskriminace je pro zaměstnavatele racionální.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Zaměstnavatel </a:t>
            </a:r>
            <a:r>
              <a:rPr lang="cs-CZ" sz="2000" dirty="0"/>
              <a:t>se </a:t>
            </a:r>
            <a:r>
              <a:rPr lang="cs-CZ" sz="2000" dirty="0" smtClean="0"/>
              <a:t>statistickou </a:t>
            </a:r>
            <a:r>
              <a:rPr lang="cs-CZ" sz="2000" dirty="0"/>
              <a:t>diskriminací </a:t>
            </a:r>
            <a:r>
              <a:rPr lang="cs-CZ" sz="2000" dirty="0" smtClean="0"/>
              <a:t>nijak nepoškozuje </a:t>
            </a:r>
            <a:r>
              <a:rPr lang="cs-CZ" sz="2000" dirty="0"/>
              <a:t>- jeho rozhodnutí jsou v </a:t>
            </a:r>
            <a:r>
              <a:rPr lang="cs-CZ" sz="2000" dirty="0" smtClean="0"/>
              <a:t>průměru správná</a:t>
            </a:r>
            <a:r>
              <a:rPr lang="cs-CZ" sz="2000" dirty="0"/>
              <a:t>. 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Není </a:t>
            </a:r>
            <a:r>
              <a:rPr lang="cs-CZ" sz="2000" dirty="0"/>
              <a:t>proto důvod, aby tento způsob diskriminace </a:t>
            </a:r>
            <a:r>
              <a:rPr lang="cs-CZ" sz="2000" dirty="0" smtClean="0"/>
              <a:t>na trhu vymizel.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Statistická diskriminace se nevyskytuje jen na trhu práce, ale i na jiných trzích (</a:t>
            </a:r>
            <a:r>
              <a:rPr lang="cs-CZ" dirty="0" smtClean="0"/>
              <a:t>např. pojištění).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2701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295" y="434340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275093"/>
                </a:solidFill>
              </a:rPr>
              <a:t>Doleac</a:t>
            </a:r>
            <a:r>
              <a:rPr lang="en-US" sz="2400" dirty="0">
                <a:solidFill>
                  <a:srgbClr val="275093"/>
                </a:solidFill>
              </a:rPr>
              <a:t>, </a:t>
            </a:r>
            <a:r>
              <a:rPr lang="en-US" sz="2400" dirty="0" smtClean="0">
                <a:solidFill>
                  <a:srgbClr val="275093"/>
                </a:solidFill>
              </a:rPr>
              <a:t>Stein </a:t>
            </a:r>
            <a:r>
              <a:rPr lang="cs-CZ" sz="2400" dirty="0" smtClean="0">
                <a:solidFill>
                  <a:srgbClr val="275093"/>
                </a:solidFill>
              </a:rPr>
              <a:t>(</a:t>
            </a:r>
            <a:r>
              <a:rPr lang="en-US" sz="2400" dirty="0" smtClean="0">
                <a:solidFill>
                  <a:srgbClr val="275093"/>
                </a:solidFill>
              </a:rPr>
              <a:t>2013</a:t>
            </a:r>
            <a:r>
              <a:rPr lang="cs-CZ" sz="2400" dirty="0" smtClean="0">
                <a:solidFill>
                  <a:srgbClr val="275093"/>
                </a:solidFill>
              </a:rPr>
              <a:t>): </a:t>
            </a: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Experiment s internetovým prodejem použitých </a:t>
            </a:r>
            <a:r>
              <a:rPr lang="cs-CZ" sz="2400" dirty="0" err="1" smtClean="0">
                <a:solidFill>
                  <a:srgbClr val="275093"/>
                </a:solidFill>
                <a:cs typeface="Times New Roman" pitchFamily="18" charset="0"/>
              </a:rPr>
              <a:t>Ipodů</a:t>
            </a:r>
            <a:endParaRPr lang="cs-CZ" sz="2400" dirty="0">
              <a:solidFill>
                <a:srgbClr val="275093"/>
              </a:solidFill>
              <a:cs typeface="Times New Roman" pitchFamily="18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275093"/>
                </a:solidFill>
                <a:cs typeface="Times New Roman" pitchFamily="18" charset="0"/>
              </a:rPr>
              <a:t>Bílá potetovaná ruka kontroluje pro statistickou diskriminaci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447800"/>
            <a:ext cx="2972937" cy="198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2" y="1458748"/>
            <a:ext cx="2790967" cy="19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70" y="1458748"/>
            <a:ext cx="2819400" cy="19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906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133600"/>
            <a:ext cx="86868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Diskriminace vzniká pokud tržní účastníci berou při svém rozhodování v potaz takové faktory jako rasu nebo pohlaví.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000" dirty="0" smtClean="0"/>
              <a:t>Důkazy o diskriminaci spotřebitelem</a:t>
            </a:r>
            <a:endParaRPr lang="cs-CZ" sz="4000" dirty="0"/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27295" y="3657600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Černoši o </a:t>
            </a:r>
            <a:r>
              <a:rPr lang="en-US" sz="2000" dirty="0" smtClean="0">
                <a:solidFill>
                  <a:srgbClr val="275093"/>
                </a:solidFill>
              </a:rPr>
              <a:t>13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reakcí</a:t>
            </a:r>
            <a:r>
              <a:rPr lang="en-US" sz="2000" dirty="0" smtClean="0">
                <a:solidFill>
                  <a:srgbClr val="275093"/>
                </a:solidFill>
              </a:rPr>
              <a:t> a</a:t>
            </a:r>
            <a:r>
              <a:rPr lang="cs-CZ" sz="2000" dirty="0" smtClean="0">
                <a:solidFill>
                  <a:srgbClr val="275093"/>
                </a:solidFill>
              </a:rPr>
              <a:t> o</a:t>
            </a:r>
            <a:r>
              <a:rPr lang="en-US" sz="2000" dirty="0" smtClean="0">
                <a:solidFill>
                  <a:srgbClr val="275093"/>
                </a:solidFill>
              </a:rPr>
              <a:t> 17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nabídek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75093"/>
                </a:solidFill>
              </a:rPr>
              <a:t>P</a:t>
            </a:r>
            <a:r>
              <a:rPr lang="cs-CZ" sz="2000" dirty="0" smtClean="0">
                <a:solidFill>
                  <a:srgbClr val="275093"/>
                </a:solidFill>
              </a:rPr>
              <a:t>odobně u bílých potetovaných rukou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Černoši dostali v průměru o</a:t>
            </a:r>
            <a:r>
              <a:rPr lang="en-US" sz="2000" dirty="0" smtClean="0">
                <a:solidFill>
                  <a:srgbClr val="275093"/>
                </a:solidFill>
              </a:rPr>
              <a:t> 2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–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4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nižší cenové nabídky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75093"/>
                </a:solidFill>
              </a:rPr>
              <a:t>O</a:t>
            </a:r>
            <a:r>
              <a:rPr lang="en-US" sz="2000" dirty="0" smtClean="0">
                <a:solidFill>
                  <a:srgbClr val="275093"/>
                </a:solidFill>
              </a:rPr>
              <a:t> 17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pravděpodobnější, že druhá strana sdělí své jméno v mailu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O </a:t>
            </a:r>
            <a:r>
              <a:rPr lang="en-US" sz="2000" dirty="0" smtClean="0">
                <a:solidFill>
                  <a:srgbClr val="275093"/>
                </a:solidFill>
              </a:rPr>
              <a:t>44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 </a:t>
            </a:r>
            <a:r>
              <a:rPr lang="cs-CZ" sz="2000" dirty="0" smtClean="0">
                <a:solidFill>
                  <a:srgbClr val="275093"/>
                </a:solidFill>
              </a:rPr>
              <a:t>méně pravděpodobnější akceptování doručení poštou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75093"/>
                </a:solidFill>
              </a:rPr>
              <a:t>O </a:t>
            </a:r>
            <a:r>
              <a:rPr lang="en-US" sz="2000" dirty="0" smtClean="0">
                <a:solidFill>
                  <a:srgbClr val="275093"/>
                </a:solidFill>
              </a:rPr>
              <a:t>56</a:t>
            </a:r>
            <a:r>
              <a:rPr lang="cs-CZ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smtClean="0">
                <a:solidFill>
                  <a:srgbClr val="275093"/>
                </a:solidFill>
              </a:rPr>
              <a:t>%</a:t>
            </a:r>
            <a:r>
              <a:rPr lang="cs-CZ" sz="2000" dirty="0" smtClean="0">
                <a:solidFill>
                  <a:srgbClr val="275093"/>
                </a:solidFill>
              </a:rPr>
              <a:t> pravděpodobnější vyjádření pochybností ohledně platby na dálku</a:t>
            </a:r>
            <a:endParaRPr lang="en-US" sz="2000" dirty="0">
              <a:solidFill>
                <a:srgbClr val="275093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" y="1447800"/>
            <a:ext cx="2972937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12" y="1458748"/>
            <a:ext cx="2790967" cy="189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819400" cy="190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5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Experimentální důkazy o diskriminaci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2832"/>
            <a:ext cx="91440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Bertrand, </a:t>
            </a:r>
            <a:r>
              <a:rPr lang="cs-CZ" dirty="0" err="1" smtClean="0"/>
              <a:t>Mullanaithan</a:t>
            </a:r>
            <a:r>
              <a:rPr lang="cs-CZ" dirty="0" smtClean="0"/>
              <a:t> (AER, 2004)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Rozesílání falešných životopisů na pracovní inzeráty v novinách v Bostonu a Chicagu (5000 zaslaných životopisů na 1300 nabídek, různé varianty)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Životopisy se lišily pouze tím, že jména zněly buď bíle (Emily </a:t>
            </a:r>
            <a:r>
              <a:rPr lang="cs-CZ" dirty="0" err="1" smtClean="0"/>
              <a:t>Walsh</a:t>
            </a:r>
            <a:r>
              <a:rPr lang="cs-CZ" dirty="0" smtClean="0"/>
              <a:t>, </a:t>
            </a:r>
            <a:r>
              <a:rPr lang="cs-CZ" dirty="0" err="1" smtClean="0"/>
              <a:t>Greg</a:t>
            </a:r>
            <a:r>
              <a:rPr lang="cs-CZ" dirty="0" smtClean="0"/>
              <a:t> </a:t>
            </a:r>
            <a:r>
              <a:rPr lang="cs-CZ" dirty="0" err="1" smtClean="0"/>
              <a:t>Baker</a:t>
            </a:r>
            <a:r>
              <a:rPr lang="cs-CZ" dirty="0" smtClean="0"/>
              <a:t>) nebo černě (</a:t>
            </a:r>
            <a:r>
              <a:rPr lang="cs-CZ" dirty="0" err="1" smtClean="0"/>
              <a:t>Lakisha</a:t>
            </a:r>
            <a:r>
              <a:rPr lang="cs-CZ" dirty="0" smtClean="0"/>
              <a:t> Washington, </a:t>
            </a:r>
            <a:r>
              <a:rPr lang="cs-CZ" dirty="0" err="1" smtClean="0"/>
              <a:t>Jamal</a:t>
            </a:r>
            <a:r>
              <a:rPr lang="cs-CZ" dirty="0" smtClean="0"/>
              <a:t> Jones)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Bíle znějícím jménům odpověděli na každý 10. inzerát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Černě </a:t>
            </a:r>
            <a:r>
              <a:rPr lang="cs-CZ" dirty="0"/>
              <a:t>znějícím jménům odpověděli na každý </a:t>
            </a:r>
            <a:r>
              <a:rPr lang="cs-CZ" dirty="0" smtClean="0"/>
              <a:t>15. inzerát</a:t>
            </a:r>
          </a:p>
        </p:txBody>
      </p:sp>
    </p:spTree>
    <p:extLst>
      <p:ext uri="{BB962C8B-B14F-4D97-AF65-F5344CB8AC3E}">
        <p14:creationId xmlns:p14="http://schemas.microsoft.com/office/powerpoint/2010/main" val="37711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000" dirty="0" smtClean="0"/>
              <a:t>Experimentální důkazy o diskriminaci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953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Cross</a:t>
            </a:r>
            <a:r>
              <a:rPr lang="cs-CZ" dirty="0" smtClean="0"/>
              <a:t> (1990)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Rozšíření o falešné pohovory (360 firem, Chicago a San Diego)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2 typy uchazečů – hispánský a bělošský, jinak vše stejné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Bělošský uchazeč měl o 33 </a:t>
            </a:r>
            <a:r>
              <a:rPr lang="en-US" dirty="0" smtClean="0"/>
              <a:t>%</a:t>
            </a:r>
            <a:r>
              <a:rPr lang="cs-CZ" dirty="0" smtClean="0"/>
              <a:t> vyšší pravděpodobnost pozvání na pohovor a o 52 </a:t>
            </a:r>
            <a:r>
              <a:rPr lang="en-US" dirty="0" smtClean="0"/>
              <a:t>%</a:t>
            </a:r>
            <a:r>
              <a:rPr lang="cs-CZ" dirty="0" smtClean="0"/>
              <a:t> vyšší pravděpodobnost nabídky práce</a:t>
            </a:r>
          </a:p>
        </p:txBody>
      </p:sp>
    </p:spTree>
    <p:extLst>
      <p:ext uri="{BB962C8B-B14F-4D97-AF65-F5344CB8AC3E}">
        <p14:creationId xmlns:p14="http://schemas.microsoft.com/office/powerpoint/2010/main" val="21016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38200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M</a:t>
            </a:r>
            <a:r>
              <a:rPr lang="cs-CZ" sz="4800" dirty="0" err="1" smtClean="0"/>
              <a:t>ěření</a:t>
            </a:r>
            <a:r>
              <a:rPr lang="cs-CZ" sz="4800" dirty="0" smtClean="0"/>
              <a:t> d</a:t>
            </a:r>
            <a:r>
              <a:rPr lang="en-US" sz="4800" dirty="0" smtClean="0"/>
              <a:t>is</a:t>
            </a:r>
            <a:r>
              <a:rPr lang="cs-CZ" sz="4800" dirty="0" smtClean="0"/>
              <a:t>k</a:t>
            </a:r>
            <a:r>
              <a:rPr lang="en-US" sz="4800" dirty="0" err="1" smtClean="0"/>
              <a:t>rimina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Jedním možným způsobem měření diskriminace je pomocí rozdílu v průměrných mzdách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Lepším způsobem je porovnávat mzdy stejně schopných pracovníků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Oaxac</a:t>
            </a:r>
            <a:r>
              <a:rPr lang="cs-CZ" dirty="0" smtClean="0"/>
              <a:t>ova</a:t>
            </a:r>
            <a:r>
              <a:rPr lang="en-US" dirty="0" smtClean="0"/>
              <a:t> de</a:t>
            </a:r>
            <a:r>
              <a:rPr lang="cs-CZ" dirty="0" smtClean="0"/>
              <a:t>k</a:t>
            </a:r>
            <a:r>
              <a:rPr lang="en-US" dirty="0" err="1" smtClean="0"/>
              <a:t>ompo</a:t>
            </a:r>
            <a:r>
              <a:rPr lang="cs-CZ" dirty="0" err="1" smtClean="0"/>
              <a:t>zice</a:t>
            </a:r>
            <a:r>
              <a:rPr lang="en-US" dirty="0" smtClean="0"/>
              <a:t>: </a:t>
            </a:r>
            <a:r>
              <a:rPr lang="cs-CZ" dirty="0" smtClean="0"/>
              <a:t>technika, která dekomponuje mzdový rozdíl na část způsobenou rozdíly ve schopnostech a část, která se dá přisoudit diskriminaci na trhu práce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err="1" smtClean="0"/>
              <a:t>Oaxacova</a:t>
            </a:r>
            <a:r>
              <a:rPr lang="cs-CZ" sz="4400" dirty="0" smtClean="0"/>
              <a:t> dekompozice - formálně</a:t>
            </a:r>
            <a:endParaRPr lang="cs-CZ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skupiny pracovníků,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muži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ženy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jejich průměrné mzdy: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cs-CZ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Výdělková funkce mužů: 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cs-CZ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Výdělková funkce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žen: 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cs-CZ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 jednoduchost předpokládáme pouze jeden </a:t>
                </a:r>
                <a:r>
                  <a:rPr lang="cs-CZ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regresor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délka vzdělání (</a:t>
                </a:r>
                <a:r>
                  <a:rPr lang="cs-CZ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cs-CZ" sz="2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Hrubý mzdový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diferenciál: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cs-CZ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Oaxacova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dekompozice (po přičtení a odečtení výrazu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úpravě)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l-G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l-G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První dva členy představují diferenciál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vysvětlený diskriminací 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Poslední člen představuje diferenciál </a:t>
                </a:r>
                <a:r>
                  <a:rPr lang="cs-CZ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vysvětlený </a:t>
                </a:r>
                <a:r>
                  <a:rPr lang="cs-CZ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vzděláním</a:t>
                </a:r>
                <a:endParaRPr lang="cs-CZ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67" t="-1067" r="-9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3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99" y="685801"/>
            <a:ext cx="9144000" cy="7619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400" dirty="0" err="1"/>
              <a:t>Oaxacova</a:t>
            </a:r>
            <a:r>
              <a:rPr lang="cs-CZ" sz="4400" dirty="0"/>
              <a:t> </a:t>
            </a:r>
            <a:r>
              <a:rPr lang="cs-CZ" sz="4400" dirty="0" smtClean="0"/>
              <a:t>dekompozice - graficky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481" name="Group 4"/>
          <p:cNvGrpSpPr>
            <a:grpSpLocks/>
          </p:cNvGrpSpPr>
          <p:nvPr/>
        </p:nvGrpSpPr>
        <p:grpSpPr bwMode="auto">
          <a:xfrm>
            <a:off x="399871" y="2340802"/>
            <a:ext cx="3943517" cy="4102741"/>
            <a:chOff x="3261" y="1878"/>
            <a:chExt cx="5832" cy="6091"/>
          </a:xfrm>
        </p:grpSpPr>
        <p:sp>
          <p:nvSpPr>
            <p:cNvPr id="19485" name="Line 5"/>
            <p:cNvSpPr>
              <a:spLocks noChangeShapeType="1"/>
            </p:cNvSpPr>
            <p:nvPr/>
          </p:nvSpPr>
          <p:spPr bwMode="auto">
            <a:xfrm>
              <a:off x="3822" y="2267"/>
              <a:ext cx="1" cy="50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6"/>
            <p:cNvSpPr>
              <a:spLocks noChangeShapeType="1"/>
            </p:cNvSpPr>
            <p:nvPr/>
          </p:nvSpPr>
          <p:spPr bwMode="auto">
            <a:xfrm>
              <a:off x="3822" y="7321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7"/>
            <p:cNvSpPr>
              <a:spLocks noChangeArrowheads="1"/>
            </p:cNvSpPr>
            <p:nvPr/>
          </p:nvSpPr>
          <p:spPr bwMode="auto">
            <a:xfrm>
              <a:off x="3507" y="1878"/>
              <a:ext cx="827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Mzda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88" name="Rectangle 8"/>
            <p:cNvSpPr>
              <a:spLocks noChangeArrowheads="1"/>
            </p:cNvSpPr>
            <p:nvPr/>
          </p:nvSpPr>
          <p:spPr bwMode="auto">
            <a:xfrm>
              <a:off x="7380" y="2502"/>
              <a:ext cx="1713" cy="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Výdělková funkce mužů</a:t>
              </a:r>
              <a:endParaRPr lang="en-US" sz="16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89" name="Rectangle 9"/>
            <p:cNvSpPr>
              <a:spLocks noChangeArrowheads="1"/>
            </p:cNvSpPr>
            <p:nvPr/>
          </p:nvSpPr>
          <p:spPr bwMode="auto">
            <a:xfrm>
              <a:off x="7652" y="4866"/>
              <a:ext cx="1357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i="1" dirty="0" smtClean="0">
                  <a:solidFill>
                    <a:schemeClr val="bg1"/>
                  </a:solidFill>
                  <a:latin typeface="Times New Roman" pitchFamily="18" charset="0"/>
                </a:rPr>
                <a:t>Výdělková funkce žen</a:t>
              </a:r>
              <a:endParaRPr lang="en-US" sz="1600" i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90" name="Rectangle 10"/>
            <p:cNvSpPr>
              <a:spLocks noChangeArrowheads="1"/>
            </p:cNvSpPr>
            <p:nvPr/>
          </p:nvSpPr>
          <p:spPr bwMode="auto">
            <a:xfrm>
              <a:off x="7154" y="7348"/>
              <a:ext cx="1247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Roky studia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1" name="Rectangle 11"/>
                <p:cNvSpPr>
                  <a:spLocks noChangeArrowheads="1"/>
                </p:cNvSpPr>
                <p:nvPr/>
              </p:nvSpPr>
              <p:spPr bwMode="auto">
                <a:xfrm>
                  <a:off x="4523" y="7317"/>
                  <a:ext cx="654" cy="6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</m:oMath>
                  </a14:m>
                  <a:r>
                    <a:rPr lang="cs-CZ" sz="1400" i="1" baseline="-25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1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23" y="7317"/>
                  <a:ext cx="654" cy="65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2" name="Rectangle 12"/>
                <p:cNvSpPr>
                  <a:spLocks noChangeArrowheads="1"/>
                </p:cNvSpPr>
                <p:nvPr/>
              </p:nvSpPr>
              <p:spPr bwMode="auto">
                <a:xfrm>
                  <a:off x="5664" y="7317"/>
                  <a:ext cx="656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1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1400" i="1" dirty="0">
                              <a:solidFill>
                                <a:schemeClr val="bg1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</m:oMath>
                  </a14:m>
                  <a:r>
                    <a:rPr lang="cs-CZ" sz="1400" i="1" baseline="-250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2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64" y="7317"/>
                  <a:ext cx="656" cy="47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3" name="Rectangle 13"/>
                <p:cNvSpPr>
                  <a:spLocks noChangeArrowheads="1"/>
                </p:cNvSpPr>
                <p:nvPr/>
              </p:nvSpPr>
              <p:spPr bwMode="auto">
                <a:xfrm>
                  <a:off x="3261" y="3705"/>
                  <a:ext cx="548" cy="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a14:m>
                  <a:r>
                    <a:rPr lang="en-US" sz="1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3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61" y="3705"/>
                  <a:ext cx="548" cy="44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00" r="-6667" b="-4082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94" name="Rectangle 14"/>
            <p:cNvSpPr>
              <a:spLocks noChangeArrowheads="1"/>
            </p:cNvSpPr>
            <p:nvPr/>
          </p:nvSpPr>
          <p:spPr bwMode="auto">
            <a:xfrm>
              <a:off x="3261" y="4709"/>
              <a:ext cx="520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w*</a:t>
              </a:r>
              <a:r>
                <a:rPr lang="en-US" sz="1400" i="1" baseline="-250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itchFamily="18" charset="0"/>
                  <a:sym typeface="Symbol" pitchFamily="18" charset="2"/>
                </a:rPr>
                <a:t>F</a:t>
              </a:r>
              <a:endParaRPr lang="en-US" sz="14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9495" name="Rectangle 15"/>
            <p:cNvSpPr>
              <a:spLocks noChangeArrowheads="1"/>
            </p:cNvSpPr>
            <p:nvPr/>
          </p:nvSpPr>
          <p:spPr bwMode="auto">
            <a:xfrm>
              <a:off x="3261" y="5330"/>
              <a:ext cx="51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96" name="Rectangle 16"/>
                <p:cNvSpPr>
                  <a:spLocks noChangeArrowheads="1"/>
                </p:cNvSpPr>
                <p:nvPr/>
              </p:nvSpPr>
              <p:spPr bwMode="auto">
                <a:xfrm>
                  <a:off x="3339" y="5795"/>
                  <a:ext cx="57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pPr eaLnBrk="0" hangingPunct="0"/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4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14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acc>
                    </m:oMath>
                  </a14:m>
                  <a:r>
                    <a:rPr lang="en-US" sz="1400" i="1" baseline="-25000" dirty="0" err="1">
                      <a:solidFill>
                        <a:schemeClr val="bg1"/>
                      </a:solidFill>
                      <a:latin typeface="Times New Roman" pitchFamily="18" charset="0"/>
                    </a:rPr>
                    <a:t>F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9496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9" y="5795"/>
                  <a:ext cx="579" cy="40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813" r="-6250" b="-13333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497" name="Rectangle 17"/>
            <p:cNvSpPr>
              <a:spLocks noChangeArrowheads="1"/>
            </p:cNvSpPr>
            <p:nvPr/>
          </p:nvSpPr>
          <p:spPr bwMode="auto">
            <a:xfrm>
              <a:off x="3374" y="6159"/>
              <a:ext cx="54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sz="1400" i="1" baseline="-25000" dirty="0">
                  <a:solidFill>
                    <a:schemeClr val="bg1"/>
                  </a:solidFill>
                  <a:latin typeface="Times New Roman" pitchFamily="18" charset="0"/>
                </a:rPr>
                <a:t>F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19498" name="Line 18"/>
            <p:cNvSpPr>
              <a:spLocks noChangeShapeType="1"/>
            </p:cNvSpPr>
            <p:nvPr/>
          </p:nvSpPr>
          <p:spPr bwMode="auto">
            <a:xfrm flipV="1">
              <a:off x="3822" y="5249"/>
              <a:ext cx="3893" cy="102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19"/>
            <p:cNvSpPr>
              <a:spLocks noChangeShapeType="1"/>
            </p:cNvSpPr>
            <p:nvPr/>
          </p:nvSpPr>
          <p:spPr bwMode="auto">
            <a:xfrm flipV="1">
              <a:off x="3836" y="2919"/>
              <a:ext cx="3655" cy="25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0"/>
            <p:cNvSpPr>
              <a:spLocks noChangeShapeType="1"/>
            </p:cNvSpPr>
            <p:nvPr/>
          </p:nvSpPr>
          <p:spPr bwMode="auto">
            <a:xfrm flipV="1">
              <a:off x="4662" y="4913"/>
              <a:ext cx="1" cy="239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21"/>
            <p:cNvSpPr>
              <a:spLocks noChangeShapeType="1"/>
            </p:cNvSpPr>
            <p:nvPr/>
          </p:nvSpPr>
          <p:spPr bwMode="auto">
            <a:xfrm flipV="1">
              <a:off x="6048" y="3933"/>
              <a:ext cx="1" cy="33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22"/>
            <p:cNvSpPr>
              <a:spLocks noChangeShapeType="1"/>
            </p:cNvSpPr>
            <p:nvPr/>
          </p:nvSpPr>
          <p:spPr bwMode="auto">
            <a:xfrm flipH="1">
              <a:off x="3822" y="6043"/>
              <a:ext cx="8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23"/>
            <p:cNvSpPr>
              <a:spLocks noChangeShapeType="1"/>
            </p:cNvSpPr>
            <p:nvPr/>
          </p:nvSpPr>
          <p:spPr bwMode="auto">
            <a:xfrm flipH="1">
              <a:off x="3808" y="4923"/>
              <a:ext cx="85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24"/>
            <p:cNvSpPr>
              <a:spLocks noChangeShapeType="1"/>
            </p:cNvSpPr>
            <p:nvPr/>
          </p:nvSpPr>
          <p:spPr bwMode="auto">
            <a:xfrm flipH="1">
              <a:off x="3822" y="3944"/>
              <a:ext cx="221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Oval 25"/>
            <p:cNvSpPr>
              <a:spLocks noChangeArrowheads="1"/>
            </p:cNvSpPr>
            <p:nvPr/>
          </p:nvSpPr>
          <p:spPr bwMode="auto">
            <a:xfrm>
              <a:off x="4621" y="598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06" name="Oval 26"/>
            <p:cNvSpPr>
              <a:spLocks noChangeArrowheads="1"/>
            </p:cNvSpPr>
            <p:nvPr/>
          </p:nvSpPr>
          <p:spPr bwMode="auto">
            <a:xfrm>
              <a:off x="5999" y="389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507" name="Oval 27"/>
            <p:cNvSpPr>
              <a:spLocks noChangeArrowheads="1"/>
            </p:cNvSpPr>
            <p:nvPr/>
          </p:nvSpPr>
          <p:spPr bwMode="auto">
            <a:xfrm>
              <a:off x="4605" y="4874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82" name="Rectangle 30"/>
              <p:cNvSpPr>
                <a:spLocks noChangeArrowheads="1"/>
              </p:cNvSpPr>
              <p:nvPr/>
            </p:nvSpPr>
            <p:spPr bwMode="auto">
              <a:xfrm>
                <a:off x="5181600" y="1842087"/>
                <a:ext cx="3810000" cy="4401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Průměrná žena má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roků studia a vydělává mzdu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i="1" baseline="-25000" dirty="0" smtClean="0">
                    <a:solidFill>
                      <a:srgbClr val="275093"/>
                    </a:solidFill>
                    <a:latin typeface="Times New Roman" pitchFamily="18" charset="0"/>
                  </a:rPr>
                  <a:t>F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.  </a:t>
                </a:r>
                <a:endParaRPr lang="cs-CZ" sz="2000" dirty="0" smtClean="0">
                  <a:solidFill>
                    <a:srgbClr val="275093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Průměrný muž má</a:t>
                </a:r>
                <a:r>
                  <a:rPr lang="en-US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+mn-lt"/>
                    <a:cs typeface="Times New Roman" panose="02020603050405020304" pitchFamily="18" charset="0"/>
                  </a:rPr>
                  <a:t>M</a:t>
                </a:r>
                <a:r>
                  <a:rPr lang="en-US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cs-CZ" sz="2000" dirty="0" smtClean="0">
                    <a:solidFill>
                      <a:srgbClr val="275093"/>
                    </a:solidFill>
                    <a:latin typeface="+mn-lt"/>
                    <a:cs typeface="Times New Roman" pitchFamily="18" charset="0"/>
                    <a:sym typeface="Symbol" pitchFamily="18" charset="2"/>
                  </a:rPr>
                  <a:t>roků </a:t>
                </a: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studia a vydělává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i="1" baseline="-25000" dirty="0" smtClean="0">
                    <a:solidFill>
                      <a:srgbClr val="275093"/>
                    </a:solidFill>
                    <a:latin typeface="Times New Roman" pitchFamily="18" charset="0"/>
                  </a:rPr>
                  <a:t>M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. </a:t>
                </a:r>
                <a:endParaRPr lang="cs-CZ" sz="2000" dirty="0" smtClean="0">
                  <a:solidFill>
                    <a:srgbClr val="275093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Část mzdového rozdílu vzniká, protože muž má lepší vzdělání než žena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cs-CZ" sz="2000" i="1" baseline="-25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000" i="1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˃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rgbClr val="27509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cs-CZ" sz="2000" i="1" baseline="-25000" dirty="0" smtClean="0">
                    <a:solidFill>
                      <a:srgbClr val="275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). </a:t>
                </a: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Pokud by průměrná žena dostávala plat jako kdyby byla muž, vydělávala by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w*</a:t>
                </a:r>
                <a:r>
                  <a:rPr lang="en-US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F </a:t>
                </a:r>
                <a:r>
                  <a:rPr lang="en-US" sz="2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.</a:t>
                </a:r>
                <a:r>
                  <a:rPr lang="en-US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  </a:t>
                </a:r>
                <a:endParaRPr lang="cs-CZ" sz="2000" dirty="0" smtClean="0">
                  <a:solidFill>
                    <a:srgbClr val="275093"/>
                  </a:solidFill>
                  <a:cs typeface="Times New Roman" pitchFamily="18" charset="0"/>
                  <a:sym typeface="Symbol" pitchFamily="18" charset="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cs-CZ" sz="2000" dirty="0" smtClean="0">
                    <a:solidFill>
                      <a:srgbClr val="275093"/>
                    </a:solidFill>
                    <a:cs typeface="Times New Roman" pitchFamily="18" charset="0"/>
                    <a:sym typeface="Symbol" pitchFamily="18" charset="2"/>
                  </a:rPr>
                  <a:t>Velikost diskriminace je pak dána rozdílem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w*</a:t>
                </a:r>
                <a:r>
                  <a:rPr lang="en-US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F</a:t>
                </a:r>
                <a:r>
                  <a:rPr lang="cs-CZ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–</a:t>
                </a:r>
                <a:r>
                  <a:rPr lang="cs-CZ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rgbClr val="27509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2750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2000" i="1" baseline="-25000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:r>
                  <a:rPr lang="en-US" sz="2000" i="1" dirty="0" smtClean="0">
                    <a:solidFill>
                      <a:srgbClr val="27509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Symbol" pitchFamily="18" charset="2"/>
                  </a:rPr>
                  <a:t>.</a:t>
                </a:r>
                <a:endParaRPr lang="en-US" sz="2000" i="1" dirty="0">
                  <a:solidFill>
                    <a:srgbClr val="275093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9482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1842087"/>
                <a:ext cx="3810000" cy="4401205"/>
              </a:xfrm>
              <a:prstGeom prst="rect">
                <a:avLst/>
              </a:prstGeom>
              <a:blipFill rotWithShape="0">
                <a:blip r:embed="rId6"/>
                <a:stretch>
                  <a:fillRect l="-1600" t="-554" b="-16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Martin\Výuka\Ekonomie práce\obrazky a tabulky\Chapter_09_Image_Library\Table_9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6796" y="838200"/>
            <a:ext cx="8610601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4400" kern="0" dirty="0" err="1" smtClean="0"/>
              <a:t>Oaxacova</a:t>
            </a:r>
            <a:r>
              <a:rPr lang="cs-CZ" sz="4400" kern="0" dirty="0" smtClean="0"/>
              <a:t> dekompozice – výsledky černoši </a:t>
            </a:r>
            <a:r>
              <a:rPr lang="cs-CZ" sz="4400" kern="0" dirty="0" err="1" smtClean="0"/>
              <a:t>vs</a:t>
            </a:r>
            <a:r>
              <a:rPr lang="cs-CZ" sz="4400" kern="0" dirty="0" smtClean="0"/>
              <a:t> běloši</a:t>
            </a:r>
            <a:endParaRPr lang="en-US" sz="4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Martin\Výuka\Ekonomie práce\obrazky a tabulky\Chapter_09_Image_Library\Table_9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38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233" y="716509"/>
            <a:ext cx="8534400" cy="141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cs-CZ" sz="4400" kern="0" dirty="0" err="1" smtClean="0"/>
              <a:t>Oaxacova</a:t>
            </a:r>
            <a:r>
              <a:rPr lang="cs-CZ" sz="4400" kern="0" dirty="0" smtClean="0"/>
              <a:t> dekompozice – výsledky muži </a:t>
            </a:r>
            <a:r>
              <a:rPr lang="cs-CZ" sz="4400" kern="0" dirty="0" err="1" smtClean="0"/>
              <a:t>vs</a:t>
            </a:r>
            <a:r>
              <a:rPr lang="cs-CZ" sz="4400" kern="0" dirty="0" smtClean="0"/>
              <a:t> ženy</a:t>
            </a:r>
            <a:endParaRPr lang="en-US" sz="4400" kern="0" dirty="0"/>
          </a:p>
        </p:txBody>
      </p:sp>
    </p:spTree>
    <p:extLst>
      <p:ext uri="{BB962C8B-B14F-4D97-AF65-F5344CB8AC3E}">
        <p14:creationId xmlns:p14="http://schemas.microsoft.com/office/powerpoint/2010/main" val="2524705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Kritika </a:t>
            </a:r>
            <a:r>
              <a:rPr lang="cs-CZ" sz="4800" dirty="0" err="1" smtClean="0"/>
              <a:t>Oaxacovy</a:t>
            </a:r>
            <a:r>
              <a:rPr lang="cs-CZ" sz="4800" dirty="0" smtClean="0"/>
              <a:t> dekompozice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343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Velká závislost výsledků na složení kontrolních proměnných, viz předchozí </a:t>
            </a:r>
            <a:r>
              <a:rPr lang="cs-CZ" dirty="0" err="1" smtClean="0"/>
              <a:t>slide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Podle </a:t>
            </a:r>
            <a:r>
              <a:rPr lang="cs-CZ" dirty="0" err="1" smtClean="0"/>
              <a:t>Oaxacovy</a:t>
            </a:r>
            <a:r>
              <a:rPr lang="cs-CZ" dirty="0" smtClean="0"/>
              <a:t> dekompozice je za diskriminaci považován rozdíl ve mzdách nevysvětlený kontrolními proměnnými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Proč by to mělo měřit zrovna diskriminaci a ne jiné nezahrnuté faktory? </a:t>
            </a:r>
          </a:p>
        </p:txBody>
      </p:sp>
    </p:spTree>
    <p:extLst>
      <p:ext uri="{BB962C8B-B14F-4D97-AF65-F5344CB8AC3E}">
        <p14:creationId xmlns:p14="http://schemas.microsoft.com/office/powerpoint/2010/main" val="12534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cs-CZ" sz="4800" dirty="0" smtClean="0"/>
              <a:t>Kritika </a:t>
            </a:r>
            <a:r>
              <a:rPr lang="cs-CZ" sz="4800" dirty="0" err="1" smtClean="0"/>
              <a:t>Oaxacovy</a:t>
            </a:r>
            <a:r>
              <a:rPr lang="cs-CZ" sz="4800" dirty="0" smtClean="0"/>
              <a:t> dekompozice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6476" y="1676400"/>
            <a:ext cx="91440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Problematické měření úrovně vzdělání pomocí let studia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Přestože segregační zákony v USA již neplatí, jednotlivé školy se výrazně liší rasovou strukturou žáků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se školy pro bílé kvalitativně liší od těch pro černé, pak stejný počet let studia neznamená stejnou úroveň vzdělání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Školy pro černé mají horší poměr žáků na učitele a nabízí nižší platy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Rozdíl v úrovni škol určitě nebude diskriminací na trhu práce, ale dá se to možná považovat za určitou formu diskriminace ze strany systému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 Co přesně potom měří </a:t>
            </a:r>
            <a:r>
              <a:rPr lang="cs-CZ" sz="2000" dirty="0" err="1" smtClean="0"/>
              <a:t>Oaxacova</a:t>
            </a:r>
            <a:r>
              <a:rPr lang="cs-CZ" sz="2000" dirty="0" smtClean="0"/>
              <a:t> dekompozice?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I přesto je to nejpoužívanější metoda měření diskriminace, zejména u soudních přelíčení</a:t>
            </a:r>
          </a:p>
          <a:p>
            <a:pPr lvl="1">
              <a:spcBef>
                <a:spcPts val="12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9050" y="762000"/>
            <a:ext cx="9144000" cy="8842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800" dirty="0" smtClean="0"/>
              <a:t>Ra</a:t>
            </a:r>
            <a:r>
              <a:rPr lang="cs-CZ" sz="4800" dirty="0" err="1" smtClean="0"/>
              <a:t>sa</a:t>
            </a:r>
            <a:r>
              <a:rPr lang="cs-CZ" sz="4800" dirty="0" smtClean="0"/>
              <a:t> a pohlaví na trhu práce</a:t>
            </a:r>
            <a:endParaRPr lang="en-US" sz="48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09800"/>
            <a:ext cx="9144000" cy="42973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Muži vydělávají více než ženy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Běloši a </a:t>
            </a:r>
            <a:r>
              <a:rPr lang="cs-CZ" dirty="0" err="1" smtClean="0"/>
              <a:t>asiati</a:t>
            </a:r>
            <a:r>
              <a:rPr lang="cs-CZ" dirty="0" smtClean="0"/>
              <a:t> vydělávají obvykle více než ostatní rasy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v míře vzdělání mezi bělochy a nebělochy vysvětluje část pozorovaného rozdílu ve mzdách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685800"/>
            <a:ext cx="86868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/>
              <a:t>Apli</a:t>
            </a:r>
            <a:r>
              <a:rPr lang="cs-CZ" sz="4400" dirty="0" smtClean="0"/>
              <a:t>k</a:t>
            </a:r>
            <a:r>
              <a:rPr lang="en-US" sz="4400" dirty="0" smtClean="0"/>
              <a:t>a</a:t>
            </a:r>
            <a:r>
              <a:rPr lang="cs-CZ" sz="4400" dirty="0" err="1" smtClean="0"/>
              <a:t>ce</a:t>
            </a:r>
            <a:r>
              <a:rPr lang="en-US" sz="4400" dirty="0" smtClean="0"/>
              <a:t>: Determinant</a:t>
            </a:r>
            <a:r>
              <a:rPr lang="cs-CZ" sz="4400" dirty="0" smtClean="0"/>
              <a:t>y</a:t>
            </a:r>
            <a:r>
              <a:rPr lang="en-US" sz="4400" dirty="0" smtClean="0"/>
              <a:t> </a:t>
            </a:r>
            <a:r>
              <a:rPr lang="cs-CZ" sz="4400" dirty="0" smtClean="0"/>
              <a:t>poměru mezd mezi bělochy a černochy</a:t>
            </a:r>
            <a:endParaRPr lang="en-US" sz="4400" dirty="0"/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88392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posledních letech se pozoruje rostoucí trend ve mzdách černochů, hlavně u mužů.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Dal by se přisoudit zvyšující se kvalitě a kvantitě vzdělání černochů ve školách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Také vládní programy, jako například program pozitivní diskriminace, mohly pozitivně ovlivnit mzdy černochů.</a:t>
            </a:r>
            <a:endParaRPr lang="cs-CZ" sz="1000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Člověk by ale měl být velmi opatrný s touto interpretací!!!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5344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smtClean="0">
                <a:cs typeface="Times New Roman" pitchFamily="18" charset="0"/>
              </a:rPr>
              <a:t>Trend </a:t>
            </a:r>
            <a:r>
              <a:rPr lang="cs-CZ" sz="4400" dirty="0" smtClean="0">
                <a:cs typeface="Times New Roman" pitchFamily="18" charset="0"/>
              </a:rPr>
              <a:t>v poměru výdělků mezi černochy a bělochy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en-US" sz="4400" dirty="0">
                <a:cs typeface="Times New Roman" pitchFamily="18" charset="0"/>
              </a:rPr>
              <a:t>1967-2009</a:t>
            </a:r>
            <a:endParaRPr lang="en-US" sz="4400" dirty="0"/>
          </a:p>
        </p:txBody>
      </p:sp>
      <p:sp>
        <p:nvSpPr>
          <p:cNvPr id="48130" name="Rectangle 5"/>
          <p:cNvSpPr>
            <a:spLocks noChangeArrowheads="1"/>
          </p:cNvSpPr>
          <p:nvPr/>
        </p:nvSpPr>
        <p:spPr bwMode="auto">
          <a:xfrm>
            <a:off x="1862138" y="190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999865"/>
              </p:ext>
            </p:extLst>
          </p:nvPr>
        </p:nvGraphicFramePr>
        <p:xfrm>
          <a:off x="990600" y="2133600"/>
          <a:ext cx="764032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47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Míra pracovní participace mužů</a:t>
            </a:r>
            <a:r>
              <a:rPr lang="en-US" sz="4400" dirty="0" smtClean="0"/>
              <a:t> </a:t>
            </a:r>
            <a:r>
              <a:rPr lang="cs-CZ" sz="4400" dirty="0" smtClean="0"/>
              <a:t>podle rasy</a:t>
            </a:r>
            <a:r>
              <a:rPr lang="en-US" sz="4400" dirty="0" smtClean="0"/>
              <a:t>, </a:t>
            </a:r>
            <a:r>
              <a:rPr lang="en-US" sz="4400" dirty="0"/>
              <a:t>1955-2009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24370"/>
              </p:ext>
            </p:extLst>
          </p:nvPr>
        </p:nvGraphicFramePr>
        <p:xfrm>
          <a:off x="723900" y="2038350"/>
          <a:ext cx="7391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1557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Pokles míry pracovní participace černochů a průměrná mzda černochů</a:t>
            </a:r>
            <a:endParaRPr lang="en-US" sz="3600" dirty="0"/>
          </a:p>
        </p:txBody>
      </p:sp>
      <p:grpSp>
        <p:nvGrpSpPr>
          <p:cNvPr id="50178" name="Group 4"/>
          <p:cNvGrpSpPr>
            <a:grpSpLocks noChangeAspect="1"/>
          </p:cNvGrpSpPr>
          <p:nvPr/>
        </p:nvGrpSpPr>
        <p:grpSpPr bwMode="auto">
          <a:xfrm>
            <a:off x="1447800" y="2133600"/>
            <a:ext cx="7391400" cy="3962400"/>
            <a:chOff x="2833" y="2420"/>
            <a:chExt cx="6790" cy="3811"/>
          </a:xfrm>
        </p:grpSpPr>
        <p:sp>
          <p:nvSpPr>
            <p:cNvPr id="50181" name="AutoShape 5"/>
            <p:cNvSpPr>
              <a:spLocks noChangeAspect="1" noChangeArrowheads="1"/>
            </p:cNvSpPr>
            <p:nvPr/>
          </p:nvSpPr>
          <p:spPr bwMode="auto">
            <a:xfrm>
              <a:off x="2833" y="2420"/>
              <a:ext cx="6790" cy="3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auto">
            <a:xfrm>
              <a:off x="3287" y="3484"/>
              <a:ext cx="6282" cy="2284"/>
            </a:xfrm>
            <a:custGeom>
              <a:avLst/>
              <a:gdLst>
                <a:gd name="T0" fmla="*/ 0 w 8166"/>
                <a:gd name="T1" fmla="*/ 932 h 2970"/>
                <a:gd name="T2" fmla="*/ 554 w 8166"/>
                <a:gd name="T3" fmla="*/ 42 h 2970"/>
                <a:gd name="T4" fmla="*/ 1302 w 8166"/>
                <a:gd name="T5" fmla="*/ 678 h 2970"/>
                <a:gd name="T6" fmla="*/ 1856 w 8166"/>
                <a:gd name="T7" fmla="*/ 936 h 2970"/>
                <a:gd name="T8" fmla="*/ 2860 w 8166"/>
                <a:gd name="T9" fmla="*/ 1038 h 29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6"/>
                <a:gd name="T16" fmla="*/ 0 h 2970"/>
                <a:gd name="T17" fmla="*/ 8166 w 8166"/>
                <a:gd name="T18" fmla="*/ 2970 h 29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6" h="2970">
                  <a:moveTo>
                    <a:pt x="0" y="2666"/>
                  </a:moveTo>
                  <a:cubicBezTo>
                    <a:pt x="479" y="1405"/>
                    <a:pt x="962" y="242"/>
                    <a:pt x="1582" y="121"/>
                  </a:cubicBezTo>
                  <a:cubicBezTo>
                    <a:pt x="2202" y="0"/>
                    <a:pt x="3099" y="1511"/>
                    <a:pt x="3718" y="1937"/>
                  </a:cubicBezTo>
                  <a:cubicBezTo>
                    <a:pt x="4337" y="2363"/>
                    <a:pt x="4557" y="2505"/>
                    <a:pt x="5298" y="2677"/>
                  </a:cubicBezTo>
                  <a:cubicBezTo>
                    <a:pt x="6039" y="2849"/>
                    <a:pt x="7569" y="2909"/>
                    <a:pt x="8166" y="297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Line 7"/>
            <p:cNvSpPr>
              <a:spLocks noChangeShapeType="1"/>
            </p:cNvSpPr>
            <p:nvPr/>
          </p:nvSpPr>
          <p:spPr bwMode="auto">
            <a:xfrm>
              <a:off x="3250" y="2812"/>
              <a:ext cx="0" cy="30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Line 8"/>
            <p:cNvSpPr>
              <a:spLocks noChangeShapeType="1"/>
            </p:cNvSpPr>
            <p:nvPr/>
          </p:nvSpPr>
          <p:spPr bwMode="auto">
            <a:xfrm>
              <a:off x="3215" y="5826"/>
              <a:ext cx="6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Text Box 9"/>
            <p:cNvSpPr txBox="1">
              <a:spLocks noChangeArrowheads="1"/>
            </p:cNvSpPr>
            <p:nvPr/>
          </p:nvSpPr>
          <p:spPr bwMode="auto">
            <a:xfrm>
              <a:off x="2833" y="2420"/>
              <a:ext cx="1025" cy="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Fre</a:t>
              </a:r>
              <a:r>
                <a:rPr lang="cs-CZ" sz="1400" dirty="0" err="1" smtClean="0">
                  <a:solidFill>
                    <a:srgbClr val="000000"/>
                  </a:solidFill>
                  <a:latin typeface="Verdana" pitchFamily="34" charset="0"/>
                </a:rPr>
                <a:t>kvence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86" name="Text Box 10"/>
            <p:cNvSpPr txBox="1">
              <a:spLocks noChangeArrowheads="1"/>
            </p:cNvSpPr>
            <p:nvPr/>
          </p:nvSpPr>
          <p:spPr bwMode="auto">
            <a:xfrm>
              <a:off x="8300" y="5898"/>
              <a:ext cx="1323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87" name="Line 11"/>
            <p:cNvSpPr>
              <a:spLocks noChangeShapeType="1"/>
            </p:cNvSpPr>
            <p:nvPr/>
          </p:nvSpPr>
          <p:spPr bwMode="auto">
            <a:xfrm>
              <a:off x="3787" y="4361"/>
              <a:ext cx="1" cy="1477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3619" y="5815"/>
              <a:ext cx="49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</a:rPr>
                <a:t>~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89" name="Text Box 13"/>
            <p:cNvSpPr txBox="1">
              <a:spLocks noChangeArrowheads="1"/>
            </p:cNvSpPr>
            <p:nvPr/>
          </p:nvSpPr>
          <p:spPr bwMode="auto">
            <a:xfrm>
              <a:off x="4026" y="5827"/>
              <a:ext cx="49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</a:rPr>
                <a:t>~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90" name="Line 14"/>
            <p:cNvSpPr>
              <a:spLocks noChangeShapeType="1"/>
            </p:cNvSpPr>
            <p:nvPr/>
          </p:nvSpPr>
          <p:spPr bwMode="auto">
            <a:xfrm>
              <a:off x="4180" y="3777"/>
              <a:ext cx="1" cy="206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1" name="Text Box 15"/>
            <p:cNvSpPr txBox="1">
              <a:spLocks noChangeArrowheads="1"/>
            </p:cNvSpPr>
            <p:nvPr/>
          </p:nvSpPr>
          <p:spPr bwMode="auto">
            <a:xfrm>
              <a:off x="5322" y="5828"/>
              <a:ext cx="490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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92" name="Text Box 16"/>
            <p:cNvSpPr txBox="1">
              <a:spLocks noChangeArrowheads="1"/>
            </p:cNvSpPr>
            <p:nvPr/>
          </p:nvSpPr>
          <p:spPr bwMode="auto">
            <a:xfrm>
              <a:off x="5953" y="5828"/>
              <a:ext cx="49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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193" name="Line 17"/>
            <p:cNvSpPr>
              <a:spLocks noChangeShapeType="1"/>
            </p:cNvSpPr>
            <p:nvPr/>
          </p:nvSpPr>
          <p:spPr bwMode="auto">
            <a:xfrm>
              <a:off x="5478" y="5695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94" name="Line 18"/>
            <p:cNvSpPr>
              <a:spLocks noChangeShapeType="1"/>
            </p:cNvSpPr>
            <p:nvPr/>
          </p:nvSpPr>
          <p:spPr bwMode="auto">
            <a:xfrm>
              <a:off x="6133" y="5695"/>
              <a:ext cx="1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Důkazy o diskriminaci - různé stupně tmavé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Goldsmith</a:t>
            </a:r>
            <a:r>
              <a:rPr lang="cs-CZ" dirty="0" smtClean="0"/>
              <a:t>, </a:t>
            </a:r>
            <a:r>
              <a:rPr lang="cs-CZ" dirty="0" err="1" smtClean="0"/>
              <a:t>Hamilton</a:t>
            </a:r>
            <a:r>
              <a:rPr lang="cs-CZ" dirty="0" smtClean="0"/>
              <a:t>, </a:t>
            </a:r>
            <a:r>
              <a:rPr lang="cs-CZ" dirty="0" err="1" smtClean="0"/>
              <a:t>Darity</a:t>
            </a:r>
            <a:r>
              <a:rPr lang="cs-CZ" dirty="0" smtClean="0"/>
              <a:t> (AER, 2006), </a:t>
            </a:r>
            <a:r>
              <a:rPr lang="cs-CZ" dirty="0" err="1" smtClean="0"/>
              <a:t>Hersch</a:t>
            </a:r>
            <a:r>
              <a:rPr lang="cs-CZ" dirty="0" smtClean="0"/>
              <a:t> (AER, 2006)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Černoši nejsou homogenní skupinou, existují mezi nimi rozdíly v tmavosti pleti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Průměrná hodinová mzda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Běloch 15.94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Lehce tmavý černoch 14.42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Středně tmavý černoch 13.23 dolarů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Silně tmavý černoch 11.72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Mzdové rozdíly přetrvaly i když se kontrolovalo pro různé společensko-ekonomické charakteristiky pracovníků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37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Důkazy o diskriminaci – reakce na konflikty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Conzen</a:t>
            </a:r>
            <a:r>
              <a:rPr lang="cs-CZ" dirty="0" smtClean="0"/>
              <a:t> (1980)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Před WW1 sídlila v USA velká německy mluvící komunita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reakci na WW1 zhruba polovina států USA omezila nebo zakázala německy psané instrukce (např. u výrobků, …)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Počet publikací v němčině klesl z 554 v roce 1910 na 234 v roce 1920</a:t>
            </a:r>
          </a:p>
        </p:txBody>
      </p:sp>
    </p:spTree>
    <p:extLst>
      <p:ext uri="{BB962C8B-B14F-4D97-AF65-F5344CB8AC3E}">
        <p14:creationId xmlns:p14="http://schemas.microsoft.com/office/powerpoint/2010/main" val="38934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 smtClean="0"/>
              <a:t>Důkazy o diskriminaci – reakce na konflikty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535" y="1676400"/>
            <a:ext cx="9144000" cy="4876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Kaushal</a:t>
            </a:r>
            <a:r>
              <a:rPr lang="cs-CZ" dirty="0" smtClean="0"/>
              <a:t>, </a:t>
            </a:r>
            <a:r>
              <a:rPr lang="cs-CZ" dirty="0" err="1" smtClean="0"/>
              <a:t>Kaestner</a:t>
            </a:r>
            <a:r>
              <a:rPr lang="cs-CZ" dirty="0" smtClean="0"/>
              <a:t>, </a:t>
            </a:r>
            <a:r>
              <a:rPr lang="cs-CZ" dirty="0" err="1" smtClean="0"/>
              <a:t>Reimers</a:t>
            </a:r>
            <a:r>
              <a:rPr lang="cs-CZ" dirty="0" smtClean="0"/>
              <a:t> (2007)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 útoku na WTC 11. září 2001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/>
              <a:t>Z</a:t>
            </a:r>
            <a:r>
              <a:rPr lang="cs-CZ" sz="2000" dirty="0" smtClean="0"/>
              <a:t>výšené množství trestných činů namířených proti muslimům a Arabům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488 </a:t>
            </a:r>
            <a:r>
              <a:rPr lang="en-US" sz="2000" dirty="0" err="1" smtClean="0"/>
              <a:t>ofici</a:t>
            </a:r>
            <a:r>
              <a:rPr lang="cs-CZ" sz="2000" dirty="0" err="1" smtClean="0"/>
              <a:t>álních</a:t>
            </a:r>
            <a:r>
              <a:rPr lang="cs-CZ" sz="2000" dirty="0" smtClean="0"/>
              <a:t> stížností Arabů a muslimů na diskriminaci v zaměstnání, 301 z nich se týkalo vyhazovu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Krátkodobý pokles výdělků muslimů a Arabů o 10 </a:t>
            </a:r>
            <a:r>
              <a:rPr lang="en-US" sz="2000" dirty="0" smtClean="0"/>
              <a:t>%</a:t>
            </a:r>
            <a:endParaRPr lang="cs-CZ" sz="20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Výdělky poklesly všem, bez ohledu na jejich vzdělání nebo zemi původu</a:t>
            </a:r>
            <a:endParaRPr 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</a:t>
            </a:r>
            <a:r>
              <a:rPr lang="en-US" sz="2000" dirty="0" smtClean="0"/>
              <a:t>d </a:t>
            </a:r>
            <a:r>
              <a:rPr lang="en-US" sz="2000" dirty="0" err="1" smtClean="0"/>
              <a:t>roku</a:t>
            </a:r>
            <a:r>
              <a:rPr lang="en-US" sz="2000" dirty="0" smtClean="0"/>
              <a:t> 2005</a:t>
            </a:r>
            <a:r>
              <a:rPr lang="cs-CZ" sz="2000" dirty="0"/>
              <a:t> </a:t>
            </a:r>
            <a:r>
              <a:rPr lang="cs-CZ" sz="2000" dirty="0" smtClean="0"/>
              <a:t>se ten pokles snížil</a:t>
            </a:r>
            <a:r>
              <a:rPr lang="en-US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92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3600" dirty="0" smtClean="0"/>
              <a:t>Diskriminace v symfonických orchestrech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Dříve: konkurz, kde bylo hráče vidět i slyšet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V</a:t>
            </a:r>
            <a:r>
              <a:rPr lang="cs-CZ" dirty="0" err="1" smtClean="0"/>
              <a:t>ýsledek</a:t>
            </a:r>
            <a:r>
              <a:rPr lang="cs-CZ" dirty="0" smtClean="0"/>
              <a:t>: </a:t>
            </a:r>
          </a:p>
          <a:p>
            <a:pPr lvl="1">
              <a:spcBef>
                <a:spcPts val="1200"/>
              </a:spcBef>
            </a:pPr>
            <a:r>
              <a:rPr lang="cs-CZ" sz="2400" dirty="0" smtClean="0"/>
              <a:t>Méně než 10 </a:t>
            </a:r>
            <a:r>
              <a:rPr lang="en-US" sz="2400" dirty="0" smtClean="0"/>
              <a:t>% </a:t>
            </a:r>
            <a:r>
              <a:rPr lang="cs-CZ" sz="2400" dirty="0" smtClean="0"/>
              <a:t>č</a:t>
            </a:r>
            <a:r>
              <a:rPr lang="en-US" sz="2400" dirty="0" err="1" smtClean="0"/>
              <a:t>len</a:t>
            </a:r>
            <a:r>
              <a:rPr lang="cs-CZ" sz="2400" dirty="0" smtClean="0"/>
              <a:t>ů orchestr</a:t>
            </a:r>
            <a:r>
              <a:rPr lang="cs-CZ" sz="2400" dirty="0"/>
              <a:t>ů</a:t>
            </a:r>
            <a:r>
              <a:rPr lang="cs-CZ" sz="2400" dirty="0" smtClean="0"/>
              <a:t> byly ženy</a:t>
            </a:r>
            <a:endParaRPr lang="cs-CZ" dirty="0" smtClean="0"/>
          </a:p>
          <a:p>
            <a:pPr marL="0" indent="0">
              <a:spcBef>
                <a:spcPts val="1200"/>
              </a:spcBef>
              <a:buNone/>
            </a:pPr>
            <a:endParaRPr lang="cs-CZ" sz="1200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Nyní: konkurz, kde je hráče slyšet, ale není ho vidět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Výsledek: </a:t>
            </a:r>
          </a:p>
          <a:p>
            <a:pPr lvl="1">
              <a:spcBef>
                <a:spcPts val="1200"/>
              </a:spcBef>
            </a:pPr>
            <a:r>
              <a:rPr lang="cs-CZ" sz="2400" dirty="0" smtClean="0"/>
              <a:t>Pravděpodobnost, že žena projde přes úvodní kola konkurzu se zvýšila o 50 </a:t>
            </a:r>
            <a:r>
              <a:rPr lang="en-US" sz="2400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V 90-t</a:t>
            </a:r>
            <a:r>
              <a:rPr lang="cs-CZ" sz="2400" dirty="0" smtClean="0"/>
              <a:t>ý</a:t>
            </a:r>
            <a:r>
              <a:rPr lang="en-US" sz="2400" dirty="0" err="1" smtClean="0"/>
              <a:t>ch</a:t>
            </a:r>
            <a:r>
              <a:rPr lang="en-US" sz="2400" dirty="0" smtClean="0"/>
              <a:t> </a:t>
            </a:r>
            <a:r>
              <a:rPr lang="en-US" sz="2400" dirty="0" err="1" smtClean="0"/>
              <a:t>letech</a:t>
            </a:r>
            <a:r>
              <a:rPr lang="cs-CZ" sz="2400" dirty="0" smtClean="0"/>
              <a:t> byl podíl žen ve velkých orchestrech již přes 20 </a:t>
            </a:r>
            <a:r>
              <a:rPr lang="en-US" sz="2400" dirty="0" smtClean="0"/>
              <a:t>%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975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1"/>
            <a:ext cx="91440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/>
              <a:t>Apli</a:t>
            </a:r>
            <a:r>
              <a:rPr lang="cs-CZ" sz="4000" dirty="0"/>
              <a:t>k</a:t>
            </a:r>
            <a:r>
              <a:rPr lang="en-US" sz="4000" dirty="0"/>
              <a:t>a</a:t>
            </a:r>
            <a:r>
              <a:rPr lang="cs-CZ" sz="4000" dirty="0" err="1"/>
              <a:t>ce</a:t>
            </a:r>
            <a:r>
              <a:rPr lang="en-US" sz="4000" dirty="0"/>
              <a:t>: Determinant</a:t>
            </a:r>
            <a:r>
              <a:rPr lang="cs-CZ" sz="4000" dirty="0"/>
              <a:t>y</a:t>
            </a:r>
            <a:r>
              <a:rPr lang="en-US" sz="4000" dirty="0"/>
              <a:t> </a:t>
            </a:r>
            <a:r>
              <a:rPr lang="cs-CZ" sz="4000" dirty="0"/>
              <a:t>poměru mezd mezi </a:t>
            </a:r>
            <a:r>
              <a:rPr lang="cs-CZ" sz="4000" dirty="0" smtClean="0"/>
              <a:t>muži </a:t>
            </a:r>
            <a:r>
              <a:rPr lang="cs-CZ" sz="4000" dirty="0"/>
              <a:t>a </a:t>
            </a:r>
            <a:r>
              <a:rPr lang="cs-CZ" sz="4000" dirty="0" smtClean="0"/>
              <a:t>ženami</a:t>
            </a:r>
            <a:endParaRPr lang="en-US" sz="4000" dirty="0"/>
          </a:p>
        </p:txBody>
      </p:sp>
      <p:pic>
        <p:nvPicPr>
          <p:cNvPr id="1026" name="Picture 2" descr="C:\Martin\Škola\Ekonomie práce\obrazky a tabulky\Chapter_09_Image_Library\Table_9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0"/>
            <a:ext cx="9144000" cy="3810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/>
              <a:t>Profesní segregace </a:t>
            </a:r>
            <a:r>
              <a:rPr lang="cs-CZ" i="1" dirty="0" smtClean="0"/>
              <a:t>–</a:t>
            </a:r>
            <a:r>
              <a:rPr lang="cs-CZ" dirty="0" smtClean="0"/>
              <a:t> diskriminační vysvětlení rozdílů v procentuálním zastoupení žen v různých povoláních. 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Podle této teorie jsou ženy úmyslně vytlačovány do povolání s nízkým výnosem ze vzdělání.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v procentuálním zastoupení se dá ovšem vysvětlit i jinak.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Rozdílné druhy schopností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Rozdíly v úrovni lidského kapitálu</a:t>
            </a:r>
            <a:endParaRPr lang="en-US" sz="20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1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4000" kern="0" dirty="0" err="1" smtClean="0"/>
              <a:t>Apli</a:t>
            </a:r>
            <a:r>
              <a:rPr lang="cs-CZ" sz="4000" kern="0" dirty="0" smtClean="0"/>
              <a:t>k</a:t>
            </a:r>
            <a:r>
              <a:rPr lang="en-US" sz="4000" kern="0" dirty="0" smtClean="0"/>
              <a:t>a</a:t>
            </a:r>
            <a:r>
              <a:rPr lang="cs-CZ" sz="4000" kern="0" dirty="0" err="1" smtClean="0"/>
              <a:t>ce</a:t>
            </a:r>
            <a:r>
              <a:rPr lang="en-US" sz="4000" kern="0" dirty="0" smtClean="0"/>
              <a:t>: Determinant</a:t>
            </a:r>
            <a:r>
              <a:rPr lang="cs-CZ" sz="4000" kern="0" dirty="0" smtClean="0"/>
              <a:t>y</a:t>
            </a:r>
            <a:r>
              <a:rPr lang="en-US" sz="4000" kern="0" dirty="0" smtClean="0"/>
              <a:t> </a:t>
            </a:r>
            <a:r>
              <a:rPr lang="cs-CZ" sz="4000" kern="0" dirty="0" smtClean="0"/>
              <a:t>poměru mezd mezi muži a ženami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5091839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artin\Výuka\Ekonomie práce\obrazky a tabulky\Chapter_09_Image_Library\Table_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9050" y="762000"/>
            <a:ext cx="9144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kern="0" dirty="0" smtClean="0"/>
              <a:t>Ra</a:t>
            </a:r>
            <a:r>
              <a:rPr lang="cs-CZ" sz="4800" kern="0" dirty="0" err="1" smtClean="0"/>
              <a:t>sa</a:t>
            </a:r>
            <a:r>
              <a:rPr lang="cs-CZ" sz="4800" kern="0" dirty="0" smtClean="0"/>
              <a:t> a pohlaví na trhu práce</a:t>
            </a:r>
            <a:endParaRPr 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38114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Lidský kapitál je výnosnější čím déle z něj člověk může pobírat výnosy.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Ženy častěji odchází z pracovního trhu, např. kvůli dětem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Kratší doba na pobírání výnosů z lidského kapitálu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Lidský kapitál může během nepřítomnosti na pracovním trhu depreciovat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Obojí motivuje k menším investicím do lidského kapitálu  </a:t>
            </a:r>
            <a:endParaRPr lang="en-US" sz="9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Ženám se nejlépe daří v povoláních, kde jejich schopnosti nedepreciují během doby, kterou tráví mimo pracovní trh. </a:t>
            </a:r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1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sz="4000" kern="0" dirty="0" err="1" smtClean="0"/>
              <a:t>Apli</a:t>
            </a:r>
            <a:r>
              <a:rPr lang="cs-CZ" sz="4000" kern="0" dirty="0" smtClean="0"/>
              <a:t>k</a:t>
            </a:r>
            <a:r>
              <a:rPr lang="en-US" sz="4000" kern="0" dirty="0" smtClean="0"/>
              <a:t>a</a:t>
            </a:r>
            <a:r>
              <a:rPr lang="cs-CZ" sz="4000" kern="0" dirty="0" err="1" smtClean="0"/>
              <a:t>ce</a:t>
            </a:r>
            <a:r>
              <a:rPr lang="en-US" sz="4000" kern="0" dirty="0" smtClean="0"/>
              <a:t>: Determinant</a:t>
            </a:r>
            <a:r>
              <a:rPr lang="cs-CZ" sz="4000" kern="0" dirty="0" smtClean="0"/>
              <a:t>y</a:t>
            </a:r>
            <a:r>
              <a:rPr lang="en-US" sz="4000" kern="0" dirty="0" smtClean="0"/>
              <a:t> </a:t>
            </a:r>
            <a:r>
              <a:rPr lang="cs-CZ" sz="4000" kern="0" dirty="0" smtClean="0"/>
              <a:t>poměru mezd mezi muži a ženami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6684822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7924800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/>
              <a:t>Trend </a:t>
            </a:r>
            <a:r>
              <a:rPr lang="cs-CZ" sz="4000" dirty="0" smtClean="0"/>
              <a:t>v podílu výdělků mezi ženami a muži</a:t>
            </a:r>
            <a:r>
              <a:rPr lang="en-US" sz="4000" dirty="0" smtClean="0"/>
              <a:t>, </a:t>
            </a:r>
            <a:r>
              <a:rPr lang="en-US" sz="4000" dirty="0"/>
              <a:t>1960-2009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7350" y="2136775"/>
          <a:ext cx="7848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Diskriminace v Číně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2819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Oproti rozvinutým zemím je v Číně legální, aby firmy odhalily své diskriminující preference v inzerátech.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věk, pohlaví, výška, dostatečná atraktivita, ...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Kuhn a </a:t>
            </a:r>
            <a:r>
              <a:rPr lang="cs-CZ" dirty="0" err="1" smtClean="0"/>
              <a:t>Shen</a:t>
            </a:r>
            <a:r>
              <a:rPr lang="cs-CZ" dirty="0" smtClean="0"/>
              <a:t> (QJE, 2013) zkoumali pracovní nabídky v Číně během několika týdnů mezi roky 2008 – 2010.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 1 milión inzerátů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15856"/>
              </p:ext>
            </p:extLst>
          </p:nvPr>
        </p:nvGraphicFramePr>
        <p:xfrm>
          <a:off x="152400" y="4495800"/>
          <a:ext cx="8686799" cy="2209800"/>
        </p:xfrm>
        <a:graphic>
          <a:graphicData uri="http://schemas.openxmlformats.org/drawingml/2006/table">
            <a:tbl>
              <a:tblPr/>
              <a:tblGrid>
                <a:gridCol w="2171700"/>
                <a:gridCol w="2364966"/>
                <a:gridCol w="1953003"/>
                <a:gridCol w="2197130"/>
              </a:tblGrid>
              <a:tr h="368300">
                <a:tc>
                  <a:txBody>
                    <a:bodyPr/>
                    <a:lstStyle/>
                    <a:p>
                      <a:endParaRPr lang="cs-CZ" dirty="0">
                        <a:solidFill>
                          <a:srgbClr val="275093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procenta pracovních inzerátů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preferují ženy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preferencí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s-CZ" sz="2000" b="0" i="0" u="none" strike="noStrike" dirty="0" smtClean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preferují muže</a:t>
                      </a:r>
                      <a:endParaRPr lang="cs-CZ" sz="2000" b="0" i="0" u="none" strike="noStrike" dirty="0">
                        <a:solidFill>
                          <a:srgbClr val="2750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všechny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 smtClean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SŠ nebo</a:t>
                      </a:r>
                      <a:r>
                        <a:rPr lang="cs-CZ" sz="2000" b="0" i="0" u="none" strike="noStrike" baseline="0" dirty="0" smtClean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méně</a:t>
                      </a:r>
                      <a:endParaRPr lang="cs-CZ" sz="2000" b="0" i="0" u="none" strike="noStrike" dirty="0">
                        <a:solidFill>
                          <a:srgbClr val="27509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nedokončená VŠ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27509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41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sz="4800" dirty="0" smtClean="0"/>
              <a:t>Rasa a pohlaví na trhu práce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Darity</a:t>
            </a:r>
            <a:r>
              <a:rPr lang="cs-CZ" dirty="0" smtClean="0"/>
              <a:t> a </a:t>
            </a:r>
            <a:r>
              <a:rPr lang="cs-CZ" dirty="0" err="1" smtClean="0"/>
              <a:t>Nembhard</a:t>
            </a:r>
            <a:r>
              <a:rPr lang="cs-CZ" dirty="0" smtClean="0"/>
              <a:t> (AER, 2000) - </a:t>
            </a:r>
            <a:r>
              <a:rPr lang="cs-CZ" dirty="0"/>
              <a:t>v</a:t>
            </a:r>
            <a:r>
              <a:rPr lang="cs-CZ" dirty="0" smtClean="0"/>
              <a:t> Malajsii, poměr mzdy Malajce a Číňana je 0.57, poměr mzdy Inda a Číňana je 0.81.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Howland</a:t>
            </a:r>
            <a:r>
              <a:rPr lang="cs-CZ" dirty="0" smtClean="0"/>
              <a:t> a </a:t>
            </a:r>
            <a:r>
              <a:rPr lang="cs-CZ" dirty="0" err="1" smtClean="0"/>
              <a:t>Sakellariou</a:t>
            </a:r>
            <a:r>
              <a:rPr lang="cs-CZ" dirty="0" smtClean="0"/>
              <a:t> (1993) – černoši v Kanadě vydělávají o 18 procent méně než bílí Kanaďané.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Stewart (1983) – nebílí imigranti v Británii vydělávají o 10 až 20 procent méně než bílí imigranti.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Banerjee</a:t>
            </a:r>
            <a:r>
              <a:rPr lang="cs-CZ" dirty="0" smtClean="0"/>
              <a:t> a </a:t>
            </a:r>
            <a:r>
              <a:rPr lang="cs-CZ" dirty="0" err="1" smtClean="0"/>
              <a:t>Knight</a:t>
            </a:r>
            <a:r>
              <a:rPr lang="cs-CZ" dirty="0" smtClean="0"/>
              <a:t> (1985) – velké mzdové rozdíly mezi různými kastami v Indii.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71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56150"/>
            <a:ext cx="7239000" cy="46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09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275093"/>
                </a:solidFill>
              </a:rPr>
              <a:t>Relativní mzda žen v mezinárodním srovnání</a:t>
            </a:r>
          </a:p>
        </p:txBody>
      </p:sp>
    </p:spTree>
    <p:extLst>
      <p:ext uri="{BB962C8B-B14F-4D97-AF65-F5344CB8AC3E}">
        <p14:creationId xmlns:p14="http://schemas.microsoft.com/office/powerpoint/2010/main" val="1637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70984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>
                <a:solidFill>
                  <a:srgbClr val="275093"/>
                </a:solidFill>
              </a:rPr>
              <a:t>Relativní mzda žen v mezinárodním srovnání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3286"/>
            <a:ext cx="8534400" cy="48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err="1"/>
              <a:t>Beckerova</a:t>
            </a:r>
            <a:r>
              <a:rPr lang="cs-CZ" sz="4800" dirty="0"/>
              <a:t> teorie diskriminace </a:t>
            </a:r>
            <a:endParaRPr lang="en-US" sz="4800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991600" cy="480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Teorie je založena na konceptu</a:t>
            </a:r>
            <a:r>
              <a:rPr lang="cs-CZ" dirty="0"/>
              <a:t> </a:t>
            </a:r>
            <a:r>
              <a:rPr lang="cs-CZ" b="1" dirty="0" smtClean="0"/>
              <a:t>vkusové</a:t>
            </a:r>
            <a:r>
              <a:rPr lang="en-US" b="1" dirty="0" smtClean="0"/>
              <a:t> dis</a:t>
            </a:r>
            <a:r>
              <a:rPr lang="cs-CZ" b="1" dirty="0" smtClean="0"/>
              <a:t>k</a:t>
            </a:r>
            <a:r>
              <a:rPr lang="en-US" b="1" dirty="0" err="1" smtClean="0"/>
              <a:t>rimina</a:t>
            </a:r>
            <a:r>
              <a:rPr lang="cs-CZ" b="1" dirty="0" err="1" smtClean="0"/>
              <a:t>ce</a:t>
            </a:r>
            <a:r>
              <a:rPr lang="cs-CZ" dirty="0" smtClean="0"/>
              <a:t>, která vysvětluje podstatu rasové diskriminace pomocí ekonomických</a:t>
            </a:r>
            <a:r>
              <a:rPr lang="cs-CZ" dirty="0"/>
              <a:t> </a:t>
            </a:r>
            <a:r>
              <a:rPr lang="cs-CZ" dirty="0" smtClean="0"/>
              <a:t>proměnných</a:t>
            </a:r>
            <a:r>
              <a:rPr lang="en-US" dirty="0" smtClean="0"/>
              <a:t>.</a:t>
            </a:r>
            <a:endParaRPr lang="cs-CZ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Rasové předsudky způsobují, že zaměstnavatelé vnímají náklady na najmutí černého pracovníka jako větší než ve skutečnosti jsou.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Ačkoliv najmutí černého pracovníka stojí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dolar</a:t>
            </a:r>
            <a:r>
              <a:rPr lang="cs-CZ" dirty="0" smtClean="0"/>
              <a:t>ů, diskriminující zaměstnavatelé se chovají, jako kdyby to stálo</a:t>
            </a:r>
            <a:r>
              <a:rPr lang="en-US" dirty="0" smtClean="0"/>
              <a:t>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b</a:t>
            </a:r>
            <a:r>
              <a:rPr lang="en-US" dirty="0" smtClean="0"/>
              <a:t>(1+d) </a:t>
            </a:r>
            <a:r>
              <a:rPr lang="en-US" dirty="0" err="1" smtClean="0"/>
              <a:t>dolar</a:t>
            </a:r>
            <a:r>
              <a:rPr lang="cs-CZ" dirty="0" smtClean="0"/>
              <a:t>ů</a:t>
            </a:r>
            <a:r>
              <a:rPr lang="en-US" dirty="0" smtClean="0"/>
              <a:t>, </a:t>
            </a:r>
            <a:r>
              <a:rPr lang="cs-CZ" dirty="0" smtClean="0"/>
              <a:t>kde</a:t>
            </a:r>
            <a:r>
              <a:rPr lang="en-US" dirty="0" smtClean="0"/>
              <a:t> d&gt;0 </a:t>
            </a:r>
            <a:r>
              <a:rPr lang="cs-CZ" dirty="0" smtClean="0"/>
              <a:t>je </a:t>
            </a:r>
            <a:r>
              <a:rPr lang="en-US" b="1" dirty="0" smtClean="0"/>
              <a:t>dis</a:t>
            </a:r>
            <a:r>
              <a:rPr lang="cs-CZ" b="1" dirty="0" smtClean="0"/>
              <a:t>k</a:t>
            </a:r>
            <a:r>
              <a:rPr lang="en-US" b="1" dirty="0" err="1" smtClean="0"/>
              <a:t>rimina</a:t>
            </a:r>
            <a:r>
              <a:rPr lang="cs-CZ" b="1" dirty="0" smtClean="0"/>
              <a:t>ční</a:t>
            </a:r>
            <a:r>
              <a:rPr lang="en-US" b="1" dirty="0" smtClean="0"/>
              <a:t> </a:t>
            </a:r>
            <a:r>
              <a:rPr lang="cs-CZ" b="1" dirty="0"/>
              <a:t>k</a:t>
            </a:r>
            <a:r>
              <a:rPr lang="en-US" b="1" dirty="0" err="1" smtClean="0"/>
              <a:t>oeficient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7"/>
  <p:tag name="MMPROD_UIDATA" val="&lt;database version=&quot;7.0&quot;&gt;&lt;object type=&quot;1&quot; unique_id=&quot;10001&quot;&gt;&lt;object type=&quot;2&quot; unique_id=&quot;11656&quot;&gt;&lt;object type=&quot;3&quot; unique_id=&quot;11657&quot;&gt;&lt;property id=&quot;20148&quot; value=&quot;5&quot;/&gt;&lt;property id=&quot;20300&quot; value=&quot;Slide 1 - &amp;quot;CHAPTER 9&amp;quot;&quot;/&gt;&lt;property id=&quot;20307&quot; value=&quot;261&quot;/&gt;&lt;/object&gt;&lt;object type=&quot;3&quot; unique_id=&quot;11658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659&quot;&gt;&lt;property id=&quot;20148&quot; value=&quot;5&quot;/&gt;&lt;property id=&quot;20300&quot; value=&quot;Slide 3 - &amp;quot;Race and Gender&amp;#x0D;&amp;#x0A;in the Labor Market&amp;quot;&quot;/&gt;&lt;property id=&quot;20307&quot; value=&quot;268&quot;/&gt;&lt;/object&gt;&lt;object type=&quot;3&quot; unique_id=&quot;11660&quot;&gt;&lt;property id=&quot;20148&quot; value=&quot;5&quot;/&gt;&lt;property id=&quot;20300&quot; value=&quot;Slide 4 - &amp;quot;The Discrimination Coefficient&amp;quot;&quot;/&gt;&lt;property id=&quot;20307&quot; value=&quot;269&quot;/&gt;&lt;/object&gt;&lt;object type=&quot;3&quot; unique_id=&quot;11661&quot;&gt;&lt;property id=&quot;20148&quot; value=&quot;5&quot;/&gt;&lt;property id=&quot;20300&quot; value=&quot;Slide 5 - &amp;quot;Employer Discrimination&amp;quot;&quot;/&gt;&lt;property id=&quot;20307&quot; value=&quot;270&quot;/&gt;&lt;/object&gt;&lt;object type=&quot;3&quot; unique_id=&quot;11662&quot;&gt;&lt;property id=&quot;20148&quot; value=&quot;5&quot;/&gt;&lt;property id=&quot;20300&quot; value=&quot;Slide 6 - &amp;quot;The Employment Decision for a Firm That Does Not Discriminate&amp;quot;&quot;/&gt;&lt;property id=&quot;20307&quot; value=&quot;271&quot;/&gt;&lt;/object&gt;&lt;object type=&quot;3&quot; unique_id=&quot;11663&quot;&gt;&lt;property id=&quot;20148&quot; value=&quot;5&quot;/&gt;&lt;property id=&quot;20300&quot; value=&quot;Slide 7 - &amp;quot;The Employment Decision for a Prejudiced Firm&amp;quot;&quot;/&gt;&lt;property id=&quot;20307&quot; value=&quot;272&quot;/&gt;&lt;/object&gt;&lt;object type=&quot;3&quot; unique_id=&quot;11664&quot;&gt;&lt;property id=&quot;20148&quot; value=&quot;5&quot;/&gt;&lt;property id=&quot;20300&quot; value=&quot;Slide 8 - &amp;quot;Profits and Discrimination&amp;quot;&quot;/&gt;&lt;property id=&quot;20307&quot; value=&quot;273&quot;/&gt;&lt;/object&gt;&lt;object type=&quot;3&quot; unique_id=&quot;11665&quot;&gt;&lt;property id=&quot;20148&quot; value=&quot;5&quot;/&gt;&lt;property id=&quot;20300&quot; value=&quot;Slide 9 - &amp;quot;The Black-White Wage Ratio in the Labor Market&amp;quot;&quot;/&gt;&lt;property id=&quot;20307&quot; value=&quot;274&quot;/&gt;&lt;/object&gt;&lt;object type=&quot;3&quot; unique_id=&quot;11666&quot;&gt;&lt;property id=&quot;20148&quot; value=&quot;5&quot;/&gt;&lt;property id=&quot;20300&quot; value=&quot;Slide 10 - &amp;quot;Determination of Black/White Wage Ratio in the Labor Market&amp;quot;&quot;/&gt;&lt;property id=&quot;20307&quot; value=&quot;275&quot;/&gt;&lt;/object&gt;&lt;object type=&quot;3&quot; unique_id=&quot;11667&quot;&gt;&lt;property id=&quot;20148&quot; value=&quot;5&quot;/&gt;&lt;property id=&quot;20300&quot; value=&quot;Slide 11 - &amp;quot;Employee Discrimination&amp;quot;&quot;/&gt;&lt;property id=&quot;20307&quot; value=&quot;276&quot;/&gt;&lt;/object&gt;&lt;object type=&quot;3&quot; unique_id=&quot;11668&quot;&gt;&lt;property id=&quot;20148&quot; value=&quot;5&quot;/&gt;&lt;property id=&quot;20300&quot; value=&quot;Slide 12 - &amp;quot;Customer Discrimination&amp;quot;&quot;/&gt;&lt;property id=&quot;20307&quot; value=&quot;277&quot;/&gt;&lt;/object&gt;&lt;object type=&quot;3&quot; unique_id=&quot;11669&quot;&gt;&lt;property id=&quot;20148&quot; value=&quot;5&quot;/&gt;&lt;property id=&quot;20300&quot; value=&quot;Slide 13 - &amp;quot;Statistical Discrimination&amp;quot;&quot;/&gt;&lt;property id=&quot;20307&quot; value=&quot;278&quot;/&gt;&lt;/object&gt;&lt;object type=&quot;3&quot; unique_id=&quot;11670&quot;&gt;&lt;property id=&quot;20148&quot; value=&quot;5&quot;/&gt;&lt;property id=&quot;20300&quot; value=&quot;Slide 14 - &amp;quot;The Impact of Statistical Discrimination on Wages &amp;quot;&quot;/&gt;&lt;property id=&quot;20307&quot; value=&quot;279&quot;/&gt;&lt;/object&gt;&lt;object type=&quot;3&quot; unique_id=&quot;11671&quot;&gt;&lt;property id=&quot;20148&quot; value=&quot;5&quot;/&gt;&lt;property id=&quot;20300&quot; value=&quot;Slide 15 - &amp;quot;Measuring Discrimination&amp;quot;&quot;/&gt;&lt;property id=&quot;20307&quot; value=&quot;280&quot;/&gt;&lt;/object&gt;&lt;object type=&quot;3&quot; unique_id=&quot;11672&quot;&gt;&lt;property id=&quot;20148&quot; value=&quot;5&quot;/&gt;&lt;property id=&quot;20300&quot; value=&quot;Slide 16 - &amp;quot;Measuring the Impact of Gender Discrimination on the Wage&amp;quot;&quot;/&gt;&lt;property id=&quot;20307&quot; value=&quot;284&quot;/&gt;&lt;/object&gt;&lt;object type=&quot;3&quot; unique_id=&quot;11673&quot;&gt;&lt;property id=&quot;20148&quot; value=&quot;5&quot;/&gt;&lt;property id=&quot;20300&quot; value=&quot;Slide 17 - &amp;quot;Policy Application: Determinants of the White-Black Wage Ratio&amp;quot;&quot;/&gt;&lt;property id=&quot;20307&quot; value=&quot;281&quot;/&gt;&lt;/object&gt;&lt;object type=&quot;3&quot; unique_id=&quot;11674&quot;&gt;&lt;property id=&quot;20148&quot; value=&quot;5&quot;/&gt;&lt;property id=&quot;20300&quot; value=&quot;Slide 18 - &amp;quot;The Oaxaca Decomposition of the Black-White Wage Differential, 1995&amp;quot;&quot;/&gt;&lt;property id=&quot;20307&quot; value=&quot;307&quot;/&gt;&lt;/object&gt;&lt;object type=&quot;3&quot; unique_id=&quot;11675&quot;&gt;&lt;property id=&quot;20148&quot; value=&quot;5&quot;/&gt;&lt;property id=&quot;20300&quot; value=&quot;Slide 19 - &amp;quot;The Trend in the Black-White Earnings Ratio, 1967-2009&amp;quot;&quot;/&gt;&lt;property id=&quot;20307&quot; value=&quot;285&quot;/&gt;&lt;/object&gt;&lt;object type=&quot;3&quot; unique_id=&quot;11676&quot;&gt;&lt;property id=&quot;20148&quot; value=&quot;5&quot;/&gt;&lt;property id=&quot;20300&quot; value=&quot;Slide 20 - &amp;quot;Male Labor Force Participation Rates, by Race, 1955-2009&amp;quot;&quot;/&gt;&lt;property id=&quot;20307&quot; value=&quot;287&quot;/&gt;&lt;/object&gt;&lt;object type=&quot;3&quot; unique_id=&quot;11677&quot;&gt;&lt;property id=&quot;20148&quot; value=&quot;5&quot;/&gt;&lt;property id=&quot;20300&quot; value=&quot;Slide 21 - &amp;quot;The Decline in the Labor Force Participation of Blacks and the Average Black Wage&amp;quot;&quot;/&gt;&lt;property id=&quot;20307&quot; value=&quot;288&quot;/&gt;&lt;/object&gt;&lt;object type=&quot;3&quot; unique_id=&quot;11678&quot;&gt;&lt;property id=&quot;20148&quot; value=&quot;5&quot;/&gt;&lt;property id=&quot;20300&quot; value=&quot;Slide 22 - &amp;quot;Discrimination Against Other Groups&amp;quot;&quot;/&gt;&lt;property id=&quot;20307&quot; value=&quot;286&quot;/&gt;&lt;/object&gt;&lt;object type=&quot;3&quot; unique_id=&quot;11679&quot;&gt;&lt;property id=&quot;20148&quot; value=&quot;5&quot;/&gt;&lt;property id=&quot;20300&quot; value=&quot;Slide 23 - &amp;quot;The Trend in the Earnings Ratio of Hispanics and Asians, 1974-2009&amp;quot;&quot;/&gt;&lt;property id=&quot;20307&quot; value=&quot;289&quot;/&gt;&lt;/object&gt;&lt;object type=&quot;3&quot; unique_id=&quot;11680&quot;&gt;&lt;property id=&quot;20148&quot; value=&quot;5&quot;/&gt;&lt;property id=&quot;20300&quot; value=&quot;Slide 24 - &amp;quot;Policy Application: Determinants of the Male-Female Wage Ratio&amp;quot;&quot;/&gt;&lt;property id=&quot;20307&quot; value=&quot;282&quot;/&gt;&lt;/object&gt;&lt;object type=&quot;3&quot; unique_id=&quot;11681&quot;&gt;&lt;property id=&quot;20148&quot; value=&quot;5&quot;/&gt;&lt;property id=&quot;20300&quot; value=&quot;Slide 25 - &amp;quot;Trend in the Female-Male&amp;#x0D;&amp;#x0A;Earnings Ratio, 1960-2009&amp;quot;&quot;/&gt;&lt;property id=&quot;20307&quot; value=&quot;283&quot;/&gt;&lt;/object&gt;&lt;/object&gt;&lt;object type=&quot;8&quot; unique_id=&quot;1170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3087</Words>
  <Application>Microsoft Office PowerPoint</Application>
  <PresentationFormat>Předvádění na obrazovce (4:3)</PresentationFormat>
  <Paragraphs>342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52</vt:i4>
      </vt:variant>
    </vt:vector>
  </HeadingPairs>
  <TitlesOfParts>
    <vt:vector size="54" baseType="lpstr">
      <vt:lpstr>1_BORJAS6E</vt:lpstr>
      <vt:lpstr>2_BORJAS6E</vt:lpstr>
      <vt:lpstr>Kapitola 9</vt:lpstr>
      <vt:lpstr>Co se dnes dozvíte</vt:lpstr>
      <vt:lpstr>Úvod</vt:lpstr>
      <vt:lpstr>Rasa a pohlaví na trhu práce</vt:lpstr>
      <vt:lpstr>Prezentace aplikace PowerPoint</vt:lpstr>
      <vt:lpstr>Rasa a pohlaví na trhu práce</vt:lpstr>
      <vt:lpstr>Prezentace aplikace PowerPoint</vt:lpstr>
      <vt:lpstr>Prezentace aplikace PowerPoint</vt:lpstr>
      <vt:lpstr>Beckerova teorie diskriminace </vt:lpstr>
      <vt:lpstr>Beckerova teorie diskriminace </vt:lpstr>
      <vt:lpstr>Diskriminace ze strany zaměstnavatele</vt:lpstr>
      <vt:lpstr>Rozhodování nediskriminující firmy</vt:lpstr>
      <vt:lpstr>Rozhodování diskriminujících firem</vt:lpstr>
      <vt:lpstr>Zisky a diskriminace</vt:lpstr>
      <vt:lpstr>Poměr mezd bělochů a čenochů na trhu práce</vt:lpstr>
      <vt:lpstr>Určení poměru černé a bílé mzdy na trhu práce</vt:lpstr>
      <vt:lpstr>Aplikace: Kráska a zvíře</vt:lpstr>
      <vt:lpstr>Aplikace: Kráska a zvíře</vt:lpstr>
      <vt:lpstr>Diskriminace ze strany zaměstnance</vt:lpstr>
      <vt:lpstr>Diskriminace ze strany zaměstnance</vt:lpstr>
      <vt:lpstr>Diskriminace ze strany spotřebitele</vt:lpstr>
      <vt:lpstr>Diskriminace ze strany spotřebitele</vt:lpstr>
      <vt:lpstr>Diskriminace ze strany spotřebitele v NBA</vt:lpstr>
      <vt:lpstr>Důkazy o diskriminaci spotřebitelem</vt:lpstr>
      <vt:lpstr>Důkazy o diskriminaci spotřebitelem</vt:lpstr>
      <vt:lpstr>Nepotismus (protěžování) bělochů v NBA</vt:lpstr>
      <vt:lpstr>Statistická diskriminace</vt:lpstr>
      <vt:lpstr>Statistická diskriminace</vt:lpstr>
      <vt:lpstr>Důkazy o diskriminaci spotřebitelem</vt:lpstr>
      <vt:lpstr>Důkazy o diskriminaci spotřebitelem</vt:lpstr>
      <vt:lpstr>Experimentální důkazy o diskriminaci</vt:lpstr>
      <vt:lpstr>Experimentální důkazy o diskriminaci</vt:lpstr>
      <vt:lpstr>Měření diskriminace</vt:lpstr>
      <vt:lpstr>Oaxacova dekompozice - formálně</vt:lpstr>
      <vt:lpstr>Oaxacova dekompozice - graficky</vt:lpstr>
      <vt:lpstr>Prezentace aplikace PowerPoint</vt:lpstr>
      <vt:lpstr>Prezentace aplikace PowerPoint</vt:lpstr>
      <vt:lpstr>Kritika Oaxacovy dekompozice</vt:lpstr>
      <vt:lpstr>Kritika Oaxacovy dekompozice</vt:lpstr>
      <vt:lpstr>Aplikace: Determinanty poměru mezd mezi bělochy a černochy</vt:lpstr>
      <vt:lpstr>Trend v poměru výdělků mezi černochy a bělochy, 1967-2009</vt:lpstr>
      <vt:lpstr>Míra pracovní participace mužů podle rasy, 1955-2009</vt:lpstr>
      <vt:lpstr>Pokles míry pracovní participace černochů a průměrná mzda černochů</vt:lpstr>
      <vt:lpstr>Důkazy o diskriminaci - různé stupně tmavé</vt:lpstr>
      <vt:lpstr>Důkazy o diskriminaci – reakce na konflikty</vt:lpstr>
      <vt:lpstr>Důkazy o diskriminaci – reakce na konflikty</vt:lpstr>
      <vt:lpstr>Diskriminace v symfonických orchestrech</vt:lpstr>
      <vt:lpstr>Aplikace: Determinanty poměru mezd mezi muži a ženami</vt:lpstr>
      <vt:lpstr>Prezentace aplikace PowerPoint</vt:lpstr>
      <vt:lpstr>Prezentace aplikace PowerPoint</vt:lpstr>
      <vt:lpstr>Trend v podílu výdělků mezi ženami a muži, 1960-2009</vt:lpstr>
      <vt:lpstr>Diskriminace v Číně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/>
  <cp:lastModifiedBy/>
  <cp:revision>4</cp:revision>
  <dcterms:created xsi:type="dcterms:W3CDTF">2010-02-01T21:33:28Z</dcterms:created>
  <dcterms:modified xsi:type="dcterms:W3CDTF">2018-03-26T13:19:00Z</dcterms:modified>
</cp:coreProperties>
</file>