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3" r:id="rId1"/>
    <p:sldMasterId id="2147483694" r:id="rId2"/>
  </p:sldMasterIdLst>
  <p:notesMasterIdLst>
    <p:notesMasterId r:id="rId54"/>
  </p:notesMasterIdLst>
  <p:handoutMasterIdLst>
    <p:handoutMasterId r:id="rId55"/>
  </p:handoutMasterIdLst>
  <p:sldIdLst>
    <p:sldId id="261" r:id="rId3"/>
    <p:sldId id="284" r:id="rId4"/>
    <p:sldId id="282" r:id="rId5"/>
    <p:sldId id="289" r:id="rId6"/>
    <p:sldId id="267" r:id="rId7"/>
    <p:sldId id="269" r:id="rId8"/>
    <p:sldId id="316" r:id="rId9"/>
    <p:sldId id="268" r:id="rId10"/>
    <p:sldId id="285" r:id="rId11"/>
    <p:sldId id="270" r:id="rId12"/>
    <p:sldId id="286" r:id="rId13"/>
    <p:sldId id="291" r:id="rId14"/>
    <p:sldId id="281" r:id="rId15"/>
    <p:sldId id="288" r:id="rId16"/>
    <p:sldId id="287" r:id="rId17"/>
    <p:sldId id="290" r:id="rId18"/>
    <p:sldId id="292" r:id="rId19"/>
    <p:sldId id="271" r:id="rId20"/>
    <p:sldId id="293" r:id="rId21"/>
    <p:sldId id="294" r:id="rId22"/>
    <p:sldId id="272" r:id="rId23"/>
    <p:sldId id="295" r:id="rId24"/>
    <p:sldId id="273" r:id="rId25"/>
    <p:sldId id="297" r:id="rId26"/>
    <p:sldId id="296" r:id="rId27"/>
    <p:sldId id="302" r:id="rId28"/>
    <p:sldId id="310" r:id="rId29"/>
    <p:sldId id="317" r:id="rId30"/>
    <p:sldId id="309" r:id="rId31"/>
    <p:sldId id="303" r:id="rId32"/>
    <p:sldId id="314" r:id="rId33"/>
    <p:sldId id="275" r:id="rId34"/>
    <p:sldId id="276" r:id="rId35"/>
    <p:sldId id="304" r:id="rId36"/>
    <p:sldId id="319" r:id="rId37"/>
    <p:sldId id="305" r:id="rId38"/>
    <p:sldId id="277" r:id="rId39"/>
    <p:sldId id="278" r:id="rId40"/>
    <p:sldId id="318" r:id="rId41"/>
    <p:sldId id="279" r:id="rId42"/>
    <p:sldId id="313" r:id="rId43"/>
    <p:sldId id="298" r:id="rId44"/>
    <p:sldId id="315" r:id="rId45"/>
    <p:sldId id="301" r:id="rId46"/>
    <p:sldId id="312" r:id="rId47"/>
    <p:sldId id="300" r:id="rId48"/>
    <p:sldId id="311" r:id="rId49"/>
    <p:sldId id="306" r:id="rId50"/>
    <p:sldId id="299" r:id="rId51"/>
    <p:sldId id="307" r:id="rId52"/>
    <p:sldId id="308" r:id="rId53"/>
  </p:sldIdLst>
  <p:sldSz cx="9144000" cy="6858000" type="screen4x3"/>
  <p:notesSz cx="6662738" cy="9926638"/>
  <p:custDataLst>
    <p:tags r:id="rId5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093"/>
    <a:srgbClr val="009ED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8" autoAdjust="0"/>
    <p:restoredTop sz="96259" autoAdjust="0"/>
  </p:normalViewPr>
  <p:slideViewPr>
    <p:cSldViewPr>
      <p:cViewPr>
        <p:scale>
          <a:sx n="60" d="100"/>
          <a:sy n="60" d="100"/>
        </p:scale>
        <p:origin x="-2454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0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F58D1B-EA5A-4606-B80F-2CA47EE6B73F}" type="datetimeFigureOut">
              <a:rPr lang="en-US"/>
              <a:pPr>
                <a:defRPr/>
              </a:pPr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69AEB8-5250-4E41-897D-04EE2292D5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097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019949-1C89-4C67-BB4A-F74B202CCA29}" type="datetimeFigureOut">
              <a:rPr lang="en-US"/>
              <a:pPr>
                <a:defRPr/>
              </a:pPr>
              <a:t>5/7/2018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64EE3C-3609-460A-B2FD-A0755C129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31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Give a brief overview of the presentation. Describe the major focus of the presentation and why it is important.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Introduce each of the major topics.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To provide a road map for the audience, you can repeat this Overview slide throughout the presentation, highlighting the particular topic you will discuss next.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FFEF65-4502-4187-92B7-E4791CDB2A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1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8580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972050" y="1295400"/>
            <a:ext cx="3919538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426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8673" name="Text Box 2065"/>
          <p:cNvSpPr txBox="1">
            <a:spLocks noChangeArrowheads="1"/>
          </p:cNvSpPr>
          <p:nvPr userDrawn="1"/>
        </p:nvSpPr>
        <p:spPr bwMode="auto">
          <a:xfrm>
            <a:off x="57150" y="6556375"/>
            <a:ext cx="181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McGraw-Hill/Irwin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  <p:sp>
        <p:nvSpPr>
          <p:cNvPr id="198674" name="Text Box 2066"/>
          <p:cNvSpPr txBox="1">
            <a:spLocks noChangeArrowheads="1"/>
          </p:cNvSpPr>
          <p:nvPr userDrawn="1"/>
        </p:nvSpPr>
        <p:spPr bwMode="auto">
          <a:xfrm>
            <a:off x="3336925" y="6553200"/>
            <a:ext cx="5730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        Copyright © 2013 by The McGraw-Hill Companies, Inc. All rights reserved.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685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905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auto">
          <a:xfrm>
            <a:off x="8543925" y="65468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11-</a:t>
            </a:r>
            <a:fld id="{4BBAAA6B-4521-4DFA-BBAF-63E89687BD2C}" type="slidenum"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pPr defTabSz="457200"/>
              <a:t>‹#›</a:t>
            </a:fld>
            <a:endParaRPr lang="en-US" sz="1000">
              <a:solidFill>
                <a:srgbClr val="275093"/>
              </a:solidFill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06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381000" y="0"/>
            <a:ext cx="8229600" cy="1219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/>
              <a:t>Kapitola</a:t>
            </a:r>
            <a:r>
              <a:rPr lang="en-US" dirty="0" smtClean="0"/>
              <a:t> </a:t>
            </a:r>
            <a:r>
              <a:rPr lang="en-US" dirty="0"/>
              <a:t>11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2133600"/>
            <a:ext cx="4038600" cy="1220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aseline="30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I like work; it fascinates me. I can sit and look at it for hours.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aseline="30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-Jerome K. Jerome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3633788"/>
            <a:ext cx="4953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cs-CZ" altLang="cs-CZ" sz="6600" dirty="0" smtClean="0">
                <a:solidFill>
                  <a:srgbClr val="275093"/>
                </a:solidFill>
              </a:rPr>
              <a:t>Politika odměňování</a:t>
            </a:r>
            <a:endParaRPr lang="en-US" altLang="cs-CZ" sz="6600" dirty="0">
              <a:solidFill>
                <a:srgbClr val="275093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1797" y="685801"/>
            <a:ext cx="8229600" cy="1371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4400" dirty="0" smtClean="0">
                <a:cs typeface="Times New Roman" pitchFamily="18" charset="0"/>
              </a:rPr>
              <a:t>Úsilí a schopnosti pracovníků: úkolová </a:t>
            </a:r>
            <a:r>
              <a:rPr lang="cs-CZ" sz="4400" dirty="0" err="1" smtClean="0">
                <a:cs typeface="Times New Roman" pitchFamily="18" charset="0"/>
              </a:rPr>
              <a:t>vs</a:t>
            </a:r>
            <a:r>
              <a:rPr lang="cs-CZ" sz="4400" dirty="0" smtClean="0">
                <a:cs typeface="Times New Roman" pitchFamily="18" charset="0"/>
              </a:rPr>
              <a:t> časová mzda</a:t>
            </a:r>
            <a:endParaRPr lang="en-US" sz="4400" dirty="0"/>
          </a:p>
        </p:txBody>
      </p:sp>
      <p:grpSp>
        <p:nvGrpSpPr>
          <p:cNvPr id="33794" name="Group 4"/>
          <p:cNvGrpSpPr>
            <a:grpSpLocks/>
          </p:cNvGrpSpPr>
          <p:nvPr/>
        </p:nvGrpSpPr>
        <p:grpSpPr bwMode="auto">
          <a:xfrm>
            <a:off x="90791" y="2338805"/>
            <a:ext cx="3992549" cy="3812213"/>
            <a:chOff x="3794" y="1633"/>
            <a:chExt cx="5774" cy="4666"/>
          </a:xfrm>
        </p:grpSpPr>
        <p:sp>
          <p:nvSpPr>
            <p:cNvPr id="33798" name="Line 5"/>
            <p:cNvSpPr>
              <a:spLocks noChangeShapeType="1"/>
            </p:cNvSpPr>
            <p:nvPr/>
          </p:nvSpPr>
          <p:spPr bwMode="auto">
            <a:xfrm flipV="1">
              <a:off x="4680" y="2311"/>
              <a:ext cx="3825" cy="3315"/>
            </a:xfrm>
            <a:prstGeom prst="line">
              <a:avLst/>
            </a:prstGeom>
            <a:noFill/>
            <a:ln w="158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9" name="Line 6"/>
            <p:cNvSpPr>
              <a:spLocks noChangeShapeType="1"/>
            </p:cNvSpPr>
            <p:nvPr/>
          </p:nvSpPr>
          <p:spPr bwMode="auto">
            <a:xfrm>
              <a:off x="4200" y="1946"/>
              <a:ext cx="1" cy="38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0" name="Line 7"/>
            <p:cNvSpPr>
              <a:spLocks noChangeShapeType="1"/>
            </p:cNvSpPr>
            <p:nvPr/>
          </p:nvSpPr>
          <p:spPr bwMode="auto">
            <a:xfrm>
              <a:off x="4200" y="5834"/>
              <a:ext cx="420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1" name="Rectangle 8"/>
            <p:cNvSpPr>
              <a:spLocks noChangeArrowheads="1"/>
            </p:cNvSpPr>
            <p:nvPr/>
          </p:nvSpPr>
          <p:spPr bwMode="auto">
            <a:xfrm>
              <a:off x="3915" y="1633"/>
              <a:ext cx="751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</a:rPr>
                <a:t>U</a:t>
              </a:r>
              <a:r>
                <a:rPr lang="cs-CZ" sz="1400" dirty="0" err="1" smtClean="0">
                  <a:solidFill>
                    <a:schemeClr val="bg1"/>
                  </a:solidFill>
                  <a:latin typeface="Times New Roman" pitchFamily="18" charset="0"/>
                </a:rPr>
                <a:t>žitek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802" name="Rectangle 9"/>
                <p:cNvSpPr>
                  <a:spLocks noChangeArrowheads="1"/>
                </p:cNvSpPr>
                <p:nvPr/>
              </p:nvSpPr>
              <p:spPr bwMode="auto">
                <a:xfrm>
                  <a:off x="3794" y="4202"/>
                  <a:ext cx="511" cy="3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pPr eaLnBrk="0" hangingPunct="0"/>
                  <a:r>
                    <a:rPr lang="en-US" sz="1400" i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r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sz="1400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1400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acc>
                    </m:oMath>
                  </a14:m>
                  <a:endParaRPr lang="en-US" sz="14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3802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94" y="4202"/>
                  <a:ext cx="511" cy="36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7586" t="-12500" r="-20690" b="-14583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803" name="Rectangle 10"/>
            <p:cNvSpPr>
              <a:spLocks noChangeArrowheads="1"/>
            </p:cNvSpPr>
            <p:nvPr/>
          </p:nvSpPr>
          <p:spPr bwMode="auto">
            <a:xfrm>
              <a:off x="8206" y="5504"/>
              <a:ext cx="1253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Schopnosti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3804" name="Rectangle 11"/>
            <p:cNvSpPr>
              <a:spLocks noChangeArrowheads="1"/>
            </p:cNvSpPr>
            <p:nvPr/>
          </p:nvSpPr>
          <p:spPr bwMode="auto">
            <a:xfrm>
              <a:off x="7558" y="1798"/>
              <a:ext cx="2010" cy="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</a:rPr>
                <a:t>P</a:t>
              </a:r>
              <a:r>
                <a:rPr lang="cs-CZ" sz="1400" dirty="0" err="1" smtClean="0">
                  <a:solidFill>
                    <a:schemeClr val="bg1"/>
                  </a:solidFill>
                  <a:latin typeface="Times New Roman" pitchFamily="18" charset="0"/>
                </a:rPr>
                <a:t>racovníci</a:t>
              </a:r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 s úkolovou mzdou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3805" name="Rectangle 12"/>
            <p:cNvSpPr>
              <a:spLocks noChangeArrowheads="1"/>
            </p:cNvSpPr>
            <p:nvPr/>
          </p:nvSpPr>
          <p:spPr bwMode="auto">
            <a:xfrm>
              <a:off x="7666" y="3755"/>
              <a:ext cx="1793" cy="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Pracovníci s časovou mzdou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3806" name="Line 13"/>
            <p:cNvSpPr>
              <a:spLocks noChangeShapeType="1"/>
            </p:cNvSpPr>
            <p:nvPr/>
          </p:nvSpPr>
          <p:spPr bwMode="auto">
            <a:xfrm>
              <a:off x="4800" y="4396"/>
              <a:ext cx="1" cy="14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7" name="Line 14"/>
            <p:cNvSpPr>
              <a:spLocks noChangeShapeType="1"/>
            </p:cNvSpPr>
            <p:nvPr/>
          </p:nvSpPr>
          <p:spPr bwMode="auto">
            <a:xfrm>
              <a:off x="7635" y="3012"/>
              <a:ext cx="1" cy="280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Rectangle 15"/>
            <p:cNvSpPr>
              <a:spLocks noChangeArrowheads="1"/>
            </p:cNvSpPr>
            <p:nvPr/>
          </p:nvSpPr>
          <p:spPr bwMode="auto">
            <a:xfrm>
              <a:off x="6716" y="5893"/>
              <a:ext cx="1425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Pracovník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33809" name="Rectangle 16"/>
            <p:cNvSpPr>
              <a:spLocks noChangeArrowheads="1"/>
            </p:cNvSpPr>
            <p:nvPr/>
          </p:nvSpPr>
          <p:spPr bwMode="auto">
            <a:xfrm>
              <a:off x="4305" y="5847"/>
              <a:ext cx="1384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Pracovník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3810" name="Line 17"/>
            <p:cNvSpPr>
              <a:spLocks noChangeShapeType="1"/>
            </p:cNvSpPr>
            <p:nvPr/>
          </p:nvSpPr>
          <p:spPr bwMode="auto">
            <a:xfrm>
              <a:off x="6090" y="4437"/>
              <a:ext cx="1" cy="14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Oval 18"/>
            <p:cNvSpPr>
              <a:spLocks noChangeArrowheads="1"/>
            </p:cNvSpPr>
            <p:nvPr/>
          </p:nvSpPr>
          <p:spPr bwMode="auto">
            <a:xfrm>
              <a:off x="7575" y="2992"/>
              <a:ext cx="121" cy="12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812" name="Rectangle 19"/>
            <p:cNvSpPr>
              <a:spLocks noChangeArrowheads="1"/>
            </p:cNvSpPr>
            <p:nvPr/>
          </p:nvSpPr>
          <p:spPr bwMode="auto">
            <a:xfrm>
              <a:off x="6030" y="5838"/>
              <a:ext cx="31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  <a:r>
                <a:rPr lang="en-US" sz="1400" baseline="30000" dirty="0">
                  <a:solidFill>
                    <a:schemeClr val="bg1"/>
                  </a:solidFill>
                  <a:latin typeface="Times New Roman" pitchFamily="18" charset="0"/>
                </a:rPr>
                <a:t>*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3813" name="Line 20"/>
            <p:cNvSpPr>
              <a:spLocks noChangeShapeType="1"/>
            </p:cNvSpPr>
            <p:nvPr/>
          </p:nvSpPr>
          <p:spPr bwMode="auto">
            <a:xfrm flipH="1">
              <a:off x="4200" y="4386"/>
              <a:ext cx="3746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none" w="med" len="sm"/>
              <a:tailEnd type="none" w="med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95" name="Rectangle 21"/>
          <p:cNvSpPr>
            <a:spLocks noChangeArrowheads="1"/>
          </p:cNvSpPr>
          <p:nvPr/>
        </p:nvSpPr>
        <p:spPr bwMode="auto">
          <a:xfrm>
            <a:off x="4495800" y="2304159"/>
            <a:ext cx="44958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Při časové mzdě budou všichni pracovníci, bez ohledu na své schopnosti, vynakládat stejné minimální úsilí. </a:t>
            </a:r>
          </a:p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Při úkolové mzdě budou schopnější pracovníci produkovat víc (mají nižší mezní náklady úsilí) a budou mít vyšší výdělek a tedy i užitek. </a:t>
            </a:r>
            <a:endParaRPr lang="cs-CZ" sz="2000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Pracovníci s více než </a:t>
            </a:r>
            <a:r>
              <a:rPr lang="en-US" sz="2000" i="1" dirty="0" smtClean="0">
                <a:solidFill>
                  <a:srgbClr val="275093"/>
                </a:solidFill>
                <a:cs typeface="Times New Roman" pitchFamily="18" charset="0"/>
              </a:rPr>
              <a:t>x</a:t>
            </a:r>
            <a:r>
              <a:rPr lang="en-US" sz="2000" dirty="0">
                <a:solidFill>
                  <a:srgbClr val="275093"/>
                </a:solidFill>
                <a:cs typeface="Times New Roman" pitchFamily="18" charset="0"/>
              </a:rPr>
              <a:t>* 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jednotkami schopností si vyberou práci s úkolovou mzdou a ti méně schopní si vyberou práci s časovou mzdou. </a:t>
            </a:r>
            <a:endParaRPr lang="en-US" sz="2400" dirty="0">
              <a:solidFill>
                <a:srgbClr val="275093"/>
              </a:solidFill>
            </a:endParaRPr>
          </a:p>
        </p:txBody>
      </p: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720352" y="4559791"/>
            <a:ext cx="83668" cy="98859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295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4000" dirty="0" smtClean="0">
                <a:cs typeface="Times New Roman" pitchFamily="18" charset="0"/>
              </a:rPr>
              <a:t>Úsilí a schopnosti pracovníků: úkolová </a:t>
            </a:r>
            <a:r>
              <a:rPr lang="cs-CZ" sz="4000" dirty="0" err="1" smtClean="0">
                <a:cs typeface="Times New Roman" pitchFamily="18" charset="0"/>
              </a:rPr>
              <a:t>vs</a:t>
            </a:r>
            <a:r>
              <a:rPr lang="cs-CZ" sz="4000" dirty="0" smtClean="0">
                <a:cs typeface="Times New Roman" pitchFamily="18" charset="0"/>
              </a:rPr>
              <a:t> časová mzda</a:t>
            </a:r>
            <a:endParaRPr lang="en-US" sz="40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4196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Implikace: pracovníci placeni úkolovou mzdou budou </a:t>
            </a:r>
            <a:r>
              <a:rPr lang="cs-CZ" dirty="0" err="1" smtClean="0"/>
              <a:t>ceteris</a:t>
            </a:r>
            <a:r>
              <a:rPr lang="cs-CZ" dirty="0" smtClean="0"/>
              <a:t> </a:t>
            </a:r>
            <a:r>
              <a:rPr lang="cs-CZ" dirty="0" err="1" smtClean="0"/>
              <a:t>paribus</a:t>
            </a:r>
            <a:r>
              <a:rPr lang="cs-CZ" dirty="0" smtClean="0"/>
              <a:t> vydělávat víc než pracovníci placeni časovou mzdou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Jsou schopnější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Víc se snaží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Empiricky se to pozoruje: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Obuvnictví: pracovníci s úkolovou mzdou vydělávají o 13 </a:t>
            </a:r>
            <a:r>
              <a:rPr lang="en-US" sz="2000" dirty="0" smtClean="0"/>
              <a:t>% v</a:t>
            </a:r>
            <a:r>
              <a:rPr lang="cs-CZ" sz="2000" dirty="0" err="1" smtClean="0"/>
              <a:t>íce</a:t>
            </a:r>
            <a:r>
              <a:rPr lang="cs-CZ" sz="2000" dirty="0" smtClean="0"/>
              <a:t>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Oděvnictví: </a:t>
            </a:r>
            <a:r>
              <a:rPr lang="cs-CZ" sz="2000" dirty="0"/>
              <a:t>pracovníci s úkolovou mzdou vydělávají o </a:t>
            </a:r>
            <a:r>
              <a:rPr lang="cs-CZ" sz="2000" dirty="0" smtClean="0"/>
              <a:t>15 </a:t>
            </a:r>
            <a:r>
              <a:rPr lang="en-US" sz="2000" dirty="0"/>
              <a:t>% v</a:t>
            </a:r>
            <a:r>
              <a:rPr lang="cs-CZ" sz="2000" dirty="0" err="1" smtClean="0"/>
              <a:t>íce</a:t>
            </a:r>
            <a:r>
              <a:rPr lang="cs-CZ" sz="2000" dirty="0" smtClean="0"/>
              <a:t>.</a:t>
            </a:r>
            <a:endParaRPr lang="cs-CZ" sz="2000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Autoopravny: </a:t>
            </a:r>
            <a:r>
              <a:rPr lang="cs-CZ" sz="2000" dirty="0"/>
              <a:t>pracovníci s úkolovou mzdou vydělávají o </a:t>
            </a:r>
            <a:r>
              <a:rPr lang="cs-CZ" sz="2000" dirty="0" smtClean="0"/>
              <a:t>20 </a:t>
            </a:r>
            <a:r>
              <a:rPr lang="en-US" sz="2000" dirty="0"/>
              <a:t>% v</a:t>
            </a:r>
            <a:r>
              <a:rPr lang="cs-CZ" sz="2000" dirty="0" err="1" smtClean="0"/>
              <a:t>íce</a:t>
            </a:r>
            <a:r>
              <a:rPr lang="cs-CZ" sz="2000" dirty="0" smtClean="0"/>
              <a:t>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err="1"/>
              <a:t>Seiler</a:t>
            </a:r>
            <a:r>
              <a:rPr lang="cs-CZ" sz="2000" dirty="0"/>
              <a:t> (1984), </a:t>
            </a:r>
            <a:r>
              <a:rPr lang="cs-CZ" sz="2000" dirty="0" err="1"/>
              <a:t>Pencavel</a:t>
            </a:r>
            <a:r>
              <a:rPr lang="cs-CZ" sz="2000" dirty="0"/>
              <a:t> (1977), </a:t>
            </a:r>
            <a:r>
              <a:rPr lang="cs-CZ" sz="2000" dirty="0" err="1"/>
              <a:t>Paarsch</a:t>
            </a:r>
            <a:r>
              <a:rPr lang="cs-CZ" sz="2000" dirty="0"/>
              <a:t> a </a:t>
            </a:r>
            <a:r>
              <a:rPr lang="cs-CZ" sz="2000" dirty="0" err="1"/>
              <a:t>Shearer</a:t>
            </a:r>
            <a:r>
              <a:rPr lang="cs-CZ" sz="2000" dirty="0"/>
              <a:t> (1999), </a:t>
            </a:r>
            <a:r>
              <a:rPr lang="cs-CZ" sz="2000" dirty="0" err="1"/>
              <a:t>Baland</a:t>
            </a:r>
            <a:r>
              <a:rPr lang="cs-CZ" sz="2000" dirty="0"/>
              <a:t> a </a:t>
            </a:r>
            <a:r>
              <a:rPr lang="cs-CZ" sz="2000" dirty="0" smtClean="0"/>
              <a:t>kol. </a:t>
            </a:r>
            <a:r>
              <a:rPr lang="cs-CZ" sz="2000" dirty="0"/>
              <a:t>(1999)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122251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4400" dirty="0" smtClean="0"/>
              <a:t>Automobilová skla a úkolová mzda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006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Lazear</a:t>
            </a:r>
            <a:r>
              <a:rPr lang="cs-CZ" dirty="0" smtClean="0"/>
              <a:t> (AER, 2000): </a:t>
            </a:r>
            <a:r>
              <a:rPr lang="cs-CZ" dirty="0" err="1" smtClean="0"/>
              <a:t>Safelite</a:t>
            </a:r>
            <a:r>
              <a:rPr lang="cs-CZ" dirty="0" smtClean="0"/>
              <a:t> </a:t>
            </a:r>
            <a:r>
              <a:rPr lang="cs-CZ" dirty="0" err="1" smtClean="0"/>
              <a:t>Glass</a:t>
            </a:r>
            <a:r>
              <a:rPr lang="cs-CZ" dirty="0" smtClean="0"/>
              <a:t> </a:t>
            </a:r>
            <a:r>
              <a:rPr lang="cs-CZ" dirty="0" err="1" smtClean="0"/>
              <a:t>Corporation</a:t>
            </a:r>
            <a:r>
              <a:rPr lang="cs-CZ" dirty="0" smtClean="0"/>
              <a:t> – největší výrobce automobilových skel v USA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Do roku 1994 byli pracovníci placeni hodinovou mzdou nesouvisející s výkonem na pracovišti.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Během let 1994-1995 zavedla firma úkolovou mzdu (20 dolarů za kus).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Počítačový systém shromažďoval detailní data </a:t>
            </a:r>
            <a:r>
              <a:rPr lang="en-US" dirty="0" smtClean="0"/>
              <a:t>p</a:t>
            </a:r>
            <a:r>
              <a:rPr lang="cs-CZ" dirty="0" err="1" smtClean="0"/>
              <a:t>řed</a:t>
            </a:r>
            <a:r>
              <a:rPr lang="cs-CZ" dirty="0" smtClean="0"/>
              <a:t> i po zavedení úkolové mzdy.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Průměrný počet skel vzrostl o 20 </a:t>
            </a:r>
            <a:r>
              <a:rPr lang="en-US" sz="2000" dirty="0" smtClean="0"/>
              <a:t>%</a:t>
            </a:r>
            <a:r>
              <a:rPr lang="cs-CZ" sz="2000" dirty="0" smtClean="0"/>
              <a:t>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Přilákalo to schopnější pracovníky – nově najmutí pracovníci byli o 20</a:t>
            </a:r>
            <a:r>
              <a:rPr lang="en-US" sz="2000" dirty="0" smtClean="0"/>
              <a:t> % </a:t>
            </a:r>
            <a:r>
              <a:rPr lang="en-US" sz="2000" dirty="0" err="1" smtClean="0"/>
              <a:t>produktivn</a:t>
            </a:r>
            <a:r>
              <a:rPr lang="cs-CZ" sz="2000" dirty="0" err="1" smtClean="0"/>
              <a:t>ější</a:t>
            </a:r>
            <a:r>
              <a:rPr lang="cs-CZ" sz="2000" dirty="0" smtClean="0"/>
              <a:t> než pracovníci najmutí před rokem 1994.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Zisk firmy vzrostl.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0684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4294967295"/>
          </p:nvPr>
        </p:nvSpPr>
        <p:spPr>
          <a:xfrm>
            <a:off x="0" y="1828800"/>
            <a:ext cx="9144000" cy="44958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Dosavadní výklad: úkolová mzda je výhodná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Přitahuje schopnější pracovníky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Pracovníci se víc snaží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Mzda je přímo navázaná na výkon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Snižuje se možnost diskriminace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Zvyšuje se produktivita ve firmě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Proč se toto odměňovací schéma nepoužívá na trhu práce častěji?</a:t>
            </a:r>
            <a:endParaRPr lang="en-US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/>
              <a:t>Úkolová mzdy - výhody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4294967295"/>
          </p:nvPr>
        </p:nvSpPr>
        <p:spPr>
          <a:xfrm>
            <a:off x="0" y="1905000"/>
            <a:ext cx="9144000" cy="44958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Problematické, pokud je množství produkce výsledkem týmového úsilí.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>
                <a:cs typeface="Times New Roman" pitchFamily="18" charset="0"/>
              </a:rPr>
              <a:t>Ú</a:t>
            </a:r>
            <a:r>
              <a:rPr lang="cs-CZ" sz="2000" dirty="0" smtClean="0">
                <a:cs typeface="Times New Roman" pitchFamily="18" charset="0"/>
              </a:rPr>
              <a:t>kolová mzda může sice být nastavena podle produkce týmu, pak ovšem vzniká </a:t>
            </a:r>
            <a:r>
              <a:rPr lang="cs-CZ" sz="2000" b="1" dirty="0" smtClean="0">
                <a:cs typeface="Times New Roman" pitchFamily="18" charset="0"/>
              </a:rPr>
              <a:t>problém černého pasažéra.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Pracovníci placení za kus mohou upřednostňovat kvantitu před kvalitou.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>
                <a:cs typeface="Times New Roman" pitchFamily="18" charset="0"/>
              </a:rPr>
              <a:t>K</a:t>
            </a:r>
            <a:r>
              <a:rPr lang="cs-CZ" sz="2000" dirty="0" smtClean="0">
                <a:cs typeface="Times New Roman" pitchFamily="18" charset="0"/>
              </a:rPr>
              <a:t>valita produkce může sice být jedním z faktorů úkolové mzdy, v takovém případě to ovšem zvyšuje náklady na monitorování výkonu.</a:t>
            </a:r>
            <a:endParaRPr lang="en-US" sz="2000" dirty="0" smtClean="0"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/>
              <a:t>Nevýhody úkolové mzdy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2112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4294967295"/>
          </p:nvPr>
        </p:nvSpPr>
        <p:spPr>
          <a:xfrm>
            <a:off x="0" y="1828800"/>
            <a:ext cx="9144000" cy="44958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U úkolové mzdy mohou příjmy pracovníků významně kolísat, a to i díky faktorům, které pracovník nemůže ovlivnit.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Úkolová mzda u sběru ovoce: výdělek je ovlivněn jak snahou, tak počasím.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Pokud jsou pracovníci averzní k riziku, budou více preferovat časovou mzdu, kde jsou </a:t>
            </a:r>
            <a:r>
              <a:rPr lang="en-US" sz="2000" dirty="0" smtClean="0">
                <a:cs typeface="Times New Roman" pitchFamily="18" charset="0"/>
              </a:rPr>
              <a:t>“</a:t>
            </a:r>
            <a:r>
              <a:rPr lang="cs-CZ" sz="2000" dirty="0" smtClean="0">
                <a:cs typeface="Times New Roman" pitchFamily="18" charset="0"/>
              </a:rPr>
              <a:t>pojištěni</a:t>
            </a:r>
            <a:r>
              <a:rPr lang="en-US" sz="2000" dirty="0" smtClean="0">
                <a:cs typeface="Times New Roman" pitchFamily="18" charset="0"/>
              </a:rPr>
              <a:t>”</a:t>
            </a:r>
            <a:r>
              <a:rPr lang="cs-CZ" sz="2000" dirty="0" smtClean="0">
                <a:cs typeface="Times New Roman" pitchFamily="18" charset="0"/>
              </a:rPr>
              <a:t> proti těmto výkyvům a mají garantován stálý tok výdělků.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Aby v takovém případě firmy přilákaly pracovníky na úkolovou mzdu, musí je za tyto nežádoucí fluktuace kompenzovat vyšší mzdou.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Tento kompenzující rozdíl snižuje firmě zisk a vede k tomu, že </a:t>
            </a:r>
            <a:r>
              <a:rPr lang="cs-CZ" sz="2000" dirty="0" err="1" smtClean="0">
                <a:cs typeface="Times New Roman" pitchFamily="18" charset="0"/>
              </a:rPr>
              <a:t>ceteris</a:t>
            </a:r>
            <a:r>
              <a:rPr lang="cs-CZ" sz="2000" dirty="0" smtClean="0">
                <a:cs typeface="Times New Roman" pitchFamily="18" charset="0"/>
              </a:rPr>
              <a:t> </a:t>
            </a:r>
            <a:r>
              <a:rPr lang="cs-CZ" sz="2000" dirty="0" err="1" smtClean="0">
                <a:cs typeface="Times New Roman" pitchFamily="18" charset="0"/>
              </a:rPr>
              <a:t>paribus</a:t>
            </a:r>
            <a:r>
              <a:rPr lang="cs-CZ" sz="2000" dirty="0" smtClean="0">
                <a:cs typeface="Times New Roman" pitchFamily="18" charset="0"/>
              </a:rPr>
              <a:t> méně firem bude nabízet úkolovou mzdu. </a:t>
            </a:r>
            <a:endParaRPr lang="en-US" sz="2000" dirty="0" smtClean="0"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/>
              <a:t>Nevýhody úkolové mzdy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931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4294967295"/>
          </p:nvPr>
        </p:nvSpPr>
        <p:spPr>
          <a:xfrm>
            <a:off x="0" y="1828800"/>
            <a:ext cx="9144000" cy="46482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b="1" dirty="0" err="1" smtClean="0"/>
              <a:t>Ratchet</a:t>
            </a:r>
            <a:r>
              <a:rPr lang="cs-CZ" b="1" dirty="0" smtClean="0"/>
              <a:t> efekt (zarážkový efekt)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Předpokládejme, že pracovníci placeni úkolovou mzdou neočekávaně vyrobí víc.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Firma to může interpretovat tak, že práce zřejmě není tak namáhavá jak si mysleli a že pracovníkům platí za kus příliš mnoho.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Firma může úkolovou mzdu snížit a pracovník nyní musí pracovat usilovněji, aby si vydělal tolik co před tím.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Obava, aby se neočekávaně vyšší současný výkon nestal normou do budoucna. </a:t>
            </a:r>
            <a:r>
              <a:rPr lang="cs-CZ" sz="2000" dirty="0"/>
              <a:t>S</a:t>
            </a:r>
            <a:r>
              <a:rPr lang="cs-CZ" sz="2000" dirty="0" smtClean="0"/>
              <a:t>nižuje to motivaci zavádět technologická zlepšení.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Firma platící úkolovou mzdu dokáže </a:t>
            </a:r>
            <a:r>
              <a:rPr lang="cs-CZ" sz="2000" dirty="0" err="1"/>
              <a:t>ratchet</a:t>
            </a:r>
            <a:r>
              <a:rPr lang="cs-CZ" sz="2000" dirty="0"/>
              <a:t> efekt eliminovat, pokud se dokáže </a:t>
            </a:r>
            <a:r>
              <a:rPr lang="cs-CZ" sz="2000" dirty="0" err="1"/>
              <a:t>kredibilně</a:t>
            </a:r>
            <a:r>
              <a:rPr lang="cs-CZ" sz="2000" dirty="0"/>
              <a:t> zavázat, že nebude snižovat mzdu. </a:t>
            </a:r>
            <a:r>
              <a:rPr lang="cs-CZ" sz="2000" dirty="0" smtClean="0"/>
              <a:t> </a:t>
            </a:r>
            <a:endParaRPr lang="en-US" sz="200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/>
              <a:t>Nevýhody úkolové mzdy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3224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4294967295"/>
          </p:nvPr>
        </p:nvSpPr>
        <p:spPr>
          <a:xfrm>
            <a:off x="0" y="1676400"/>
            <a:ext cx="9144000" cy="45720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Carmichael</a:t>
            </a:r>
            <a:r>
              <a:rPr lang="cs-CZ" dirty="0"/>
              <a:t> </a:t>
            </a:r>
            <a:r>
              <a:rPr lang="cs-CZ" dirty="0" smtClean="0"/>
              <a:t>a </a:t>
            </a:r>
            <a:r>
              <a:rPr lang="cs-CZ" dirty="0" err="1" smtClean="0"/>
              <a:t>MacLeod</a:t>
            </a:r>
            <a:r>
              <a:rPr lang="cs-CZ" dirty="0" smtClean="0"/>
              <a:t> (JLE, 2000): Lincoln Electric – svářečské náčiní a roboti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Firma používá úkolovou mzdu a garantuje zaměstnání všem svým pracovníkům - celkové výdělky mohou v recesi dramaticky klesnout, ale žádný z pracovníků neztratí práci.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Pracovníci vydělávají dvojnásobek toho co jinde a </a:t>
            </a:r>
            <a:r>
              <a:rPr lang="cs-CZ" sz="2000" dirty="0"/>
              <a:t>f</a:t>
            </a:r>
            <a:r>
              <a:rPr lang="cs-CZ" sz="2000" dirty="0" smtClean="0"/>
              <a:t>irma si to může dovolit, protože má nízké náklady na výrobu.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Důsledek drobných zlepšení ve výrobním procesu pocházejících ze strany zaměstnanců.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Fluktuace pracovníků je velmi malá – tato technologická zlepšení neopouští firmu.</a:t>
            </a:r>
          </a:p>
          <a:p>
            <a:pPr>
              <a:spcBef>
                <a:spcPts val="1200"/>
              </a:spcBef>
            </a:pPr>
            <a:endParaRPr lang="cs-CZ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800" dirty="0" err="1"/>
              <a:t>Ratchet</a:t>
            </a:r>
            <a:r>
              <a:rPr lang="cs-CZ" sz="4800" dirty="0"/>
              <a:t> </a:t>
            </a:r>
            <a:r>
              <a:rPr lang="cs-CZ" sz="4800" dirty="0" smtClean="0"/>
              <a:t>efekt a úkolová mzda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5736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0"/>
            <a:ext cx="9144000" cy="609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3600" dirty="0" smtClean="0"/>
              <a:t>Bonus</a:t>
            </a:r>
            <a:r>
              <a:rPr lang="cs-CZ" sz="3600" dirty="0"/>
              <a:t>y</a:t>
            </a:r>
            <a:r>
              <a:rPr lang="en-US" sz="3600" dirty="0" smtClean="0"/>
              <a:t>,</a:t>
            </a:r>
            <a:r>
              <a:rPr lang="cs-CZ" sz="3600" dirty="0" smtClean="0"/>
              <a:t> sdílení zisku a týmová spolupráce</a:t>
            </a:r>
            <a:endParaRPr lang="en-US" sz="3600" dirty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9144000" cy="47244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Firmy často využívají k odměňování produktivnějších pracovníků </a:t>
            </a:r>
            <a:r>
              <a:rPr lang="cs-CZ" b="1" dirty="0" smtClean="0"/>
              <a:t>bonusy</a:t>
            </a:r>
            <a:r>
              <a:rPr lang="cs-CZ" dirty="0" smtClean="0"/>
              <a:t> (</a:t>
            </a:r>
            <a:r>
              <a:rPr lang="cs-CZ" b="1" dirty="0" smtClean="0"/>
              <a:t>odměny</a:t>
            </a:r>
            <a:r>
              <a:rPr lang="cs-CZ" dirty="0" smtClean="0"/>
              <a:t>,</a:t>
            </a:r>
            <a:r>
              <a:rPr lang="cs-CZ" b="1" dirty="0" smtClean="0"/>
              <a:t> prémie</a:t>
            </a:r>
            <a:r>
              <a:rPr lang="cs-CZ" dirty="0" smtClean="0"/>
              <a:t>) a ne úkolovou mzdu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Bonus je odměna vyplacená nad základní plat a často souvisí s výkonem pracovníka nebo firmy v předcházejícím období.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Pokud jsou odměny navázány na výkon firmy, jedná se v podstatě o formu </a:t>
            </a:r>
            <a:r>
              <a:rPr lang="cs-CZ" b="1" dirty="0" smtClean="0"/>
              <a:t>sdílení zisku</a:t>
            </a:r>
            <a:r>
              <a:rPr lang="cs-CZ" dirty="0" smtClean="0"/>
              <a:t>.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Oproti tomu, kdy je plat přímo navázán na výkon jednotlivce, sdílení zisku může vytvářet problém černého pasažéra.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Blasi</a:t>
            </a:r>
            <a:r>
              <a:rPr lang="cs-CZ" dirty="0" smtClean="0"/>
              <a:t>, </a:t>
            </a:r>
            <a:r>
              <a:rPr lang="cs-CZ" dirty="0" err="1" smtClean="0"/>
              <a:t>Conte</a:t>
            </a:r>
            <a:r>
              <a:rPr lang="cs-CZ" dirty="0"/>
              <a:t> </a:t>
            </a:r>
            <a:r>
              <a:rPr lang="cs-CZ" dirty="0" smtClean="0"/>
              <a:t>a </a:t>
            </a:r>
            <a:r>
              <a:rPr lang="cs-CZ" dirty="0" err="1" smtClean="0"/>
              <a:t>Kruse</a:t>
            </a:r>
            <a:r>
              <a:rPr lang="cs-CZ" dirty="0" smtClean="0"/>
              <a:t> (1996)</a:t>
            </a:r>
            <a:r>
              <a:rPr lang="cs-CZ" dirty="0"/>
              <a:t>: </a:t>
            </a:r>
            <a:r>
              <a:rPr lang="cs-CZ" dirty="0" smtClean="0"/>
              <a:t>firmy </a:t>
            </a:r>
            <a:r>
              <a:rPr lang="cs-CZ" dirty="0"/>
              <a:t>v USA </a:t>
            </a:r>
            <a:endParaRPr lang="cs-CZ" dirty="0" smtClean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Z</a:t>
            </a:r>
            <a:r>
              <a:rPr lang="cs-CZ" sz="2000" dirty="0" smtClean="0"/>
              <a:t>avedení programu sdílení zisku zvýšilo produktivitu o 4 - 5 </a:t>
            </a:r>
            <a:r>
              <a:rPr lang="en-US" sz="2000" dirty="0" smtClean="0"/>
              <a:t>%</a:t>
            </a:r>
            <a:r>
              <a:rPr lang="cs-CZ" sz="2000" dirty="0" smtClean="0"/>
              <a:t>.</a:t>
            </a:r>
            <a:endParaRPr lang="en-US" sz="20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3600" dirty="0" smtClean="0"/>
              <a:t>Continental Airlines a motivační odměny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8006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Knez</a:t>
            </a:r>
            <a:r>
              <a:rPr lang="cs-CZ" dirty="0"/>
              <a:t> </a:t>
            </a:r>
            <a:r>
              <a:rPr lang="cs-CZ" dirty="0" smtClean="0"/>
              <a:t>a </a:t>
            </a:r>
            <a:r>
              <a:rPr lang="cs-CZ" dirty="0" err="1"/>
              <a:t>Simester</a:t>
            </a:r>
            <a:r>
              <a:rPr lang="cs-CZ" dirty="0"/>
              <a:t> (JLE, 2001</a:t>
            </a:r>
            <a:r>
              <a:rPr lang="cs-CZ" dirty="0" smtClean="0"/>
              <a:t>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 smtClean="0"/>
              <a:t>B</a:t>
            </a:r>
            <a:r>
              <a:rPr lang="cs-CZ" dirty="0" err="1" smtClean="0"/>
              <a:t>ěhem</a:t>
            </a:r>
            <a:r>
              <a:rPr lang="cs-CZ" dirty="0" smtClean="0"/>
              <a:t> 80-tých let CA jednou z nejhorších aerolinek v USA.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2x musela využít konkurz (úpadkové řízení). </a:t>
            </a:r>
            <a:r>
              <a:rPr lang="cs-CZ" sz="2000" dirty="0"/>
              <a:t>P</a:t>
            </a:r>
            <a:r>
              <a:rPr lang="cs-CZ" sz="2000" dirty="0" smtClean="0"/>
              <a:t>okud nebyla v konkurzu, neměla zisk.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P</a:t>
            </a:r>
            <a:r>
              <a:rPr lang="cs-CZ" sz="2000" dirty="0" smtClean="0"/>
              <a:t>oslední v hodnocení aerolinek podle (i) stížností cestujících, (</a:t>
            </a:r>
            <a:r>
              <a:rPr lang="cs-CZ" sz="2000" dirty="0" err="1" smtClean="0"/>
              <a:t>ii</a:t>
            </a:r>
            <a:r>
              <a:rPr lang="cs-CZ" sz="2000" dirty="0" smtClean="0"/>
              <a:t>) manipulace se zavazadly a (</a:t>
            </a:r>
            <a:r>
              <a:rPr lang="cs-CZ" sz="2000" dirty="0" err="1" smtClean="0"/>
              <a:t>iii</a:t>
            </a:r>
            <a:r>
              <a:rPr lang="cs-CZ" sz="2000" dirty="0" smtClean="0"/>
              <a:t>) včasnosti příletů.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1994 -1996: nový management schválil motivační program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Odměna 65</a:t>
            </a:r>
            <a:r>
              <a:rPr lang="en-US" sz="2000" dirty="0" smtClean="0"/>
              <a:t>$</a:t>
            </a:r>
            <a:r>
              <a:rPr lang="cs-CZ" sz="2000" dirty="0" smtClean="0"/>
              <a:t> pro každého zaměstnance,</a:t>
            </a:r>
            <a:r>
              <a:rPr lang="en-US" sz="2000" dirty="0" smtClean="0"/>
              <a:t> </a:t>
            </a:r>
            <a:r>
              <a:rPr lang="en-US" sz="2000" dirty="0" err="1" smtClean="0"/>
              <a:t>pokud</a:t>
            </a:r>
            <a:r>
              <a:rPr lang="en-US" sz="2000" dirty="0" smtClean="0"/>
              <a:t> se</a:t>
            </a:r>
            <a:r>
              <a:rPr lang="cs-CZ" sz="2000" dirty="0" smtClean="0"/>
              <a:t> u včasnosti příletů</a:t>
            </a:r>
            <a:r>
              <a:rPr lang="en-US" sz="2000" dirty="0" smtClean="0"/>
              <a:t> um</a:t>
            </a:r>
            <a:r>
              <a:rPr lang="cs-CZ" sz="2000" dirty="0" err="1" smtClean="0"/>
              <a:t>ístí</a:t>
            </a:r>
            <a:r>
              <a:rPr lang="cs-CZ" sz="2000" dirty="0" smtClean="0"/>
              <a:t> mezi 5 nejlepšími v daném měsíci.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Z</a:t>
            </a:r>
            <a:r>
              <a:rPr lang="cs-CZ" sz="2000" dirty="0" smtClean="0"/>
              <a:t>měna v roce 1996: odměna </a:t>
            </a:r>
            <a:r>
              <a:rPr lang="cs-CZ" sz="2000" dirty="0"/>
              <a:t>65</a:t>
            </a:r>
            <a:r>
              <a:rPr lang="en-US" sz="2000" dirty="0" smtClean="0"/>
              <a:t>$</a:t>
            </a:r>
            <a:r>
              <a:rPr lang="cs-CZ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 err="1"/>
              <a:t>pokud</a:t>
            </a:r>
            <a:r>
              <a:rPr lang="en-US" sz="2000" dirty="0"/>
              <a:t> se</a:t>
            </a:r>
            <a:r>
              <a:rPr lang="cs-CZ" sz="2000" dirty="0"/>
              <a:t> </a:t>
            </a:r>
            <a:r>
              <a:rPr lang="en-US" sz="2000" dirty="0" smtClean="0"/>
              <a:t>um</a:t>
            </a:r>
            <a:r>
              <a:rPr lang="cs-CZ" sz="2000" dirty="0" err="1"/>
              <a:t>ístí</a:t>
            </a:r>
            <a:r>
              <a:rPr lang="cs-CZ" sz="2000" dirty="0"/>
              <a:t> </a:t>
            </a:r>
            <a:r>
              <a:rPr lang="cs-CZ" sz="2000" dirty="0" smtClean="0"/>
              <a:t>na 2. nebo 3. místě, odměna 100</a:t>
            </a:r>
            <a:r>
              <a:rPr lang="en-US" sz="2000" dirty="0" smtClean="0"/>
              <a:t>$ </a:t>
            </a:r>
            <a:r>
              <a:rPr lang="en-US" sz="2000" dirty="0" err="1" smtClean="0"/>
              <a:t>pokud</a:t>
            </a:r>
            <a:r>
              <a:rPr lang="en-US" sz="2000" dirty="0" smtClean="0"/>
              <a:t> se um</a:t>
            </a:r>
            <a:r>
              <a:rPr lang="cs-CZ" sz="2000" dirty="0" err="1" smtClean="0"/>
              <a:t>ístí</a:t>
            </a:r>
            <a:r>
              <a:rPr lang="cs-CZ" sz="2000" dirty="0" smtClean="0"/>
              <a:t> na prvním místě.</a:t>
            </a:r>
          </a:p>
        </p:txBody>
      </p:sp>
    </p:spTree>
    <p:extLst>
      <p:ext uri="{BB962C8B-B14F-4D97-AF65-F5344CB8AC3E}">
        <p14:creationId xmlns:p14="http://schemas.microsoft.com/office/powerpoint/2010/main" val="63320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6482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Dosud jsme se bavili o mzdě jako odměně za práci a nezabývali jsme se detaily zaměstnaneckého kontraktu mezi pracovníkem a firmou.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V této přednášce budeme zkoumat různé druhy zaměstnaneckého kontraktu.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Jaké jsou výhody a nevýhody různých odměňovacích schémat?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Jaká bude </a:t>
            </a:r>
            <a:r>
              <a:rPr lang="cs-CZ" sz="2000" dirty="0" err="1" smtClean="0"/>
              <a:t>self</a:t>
            </a:r>
            <a:r>
              <a:rPr lang="cs-CZ" sz="2000" dirty="0" smtClean="0"/>
              <a:t>-selekce pracovníků mezi firmy s různými odměňovacími schématy?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Jak budou různá odměňovací schémata ovlivňovat produktivitu pracovníků a zisk </a:t>
            </a:r>
            <a:r>
              <a:rPr lang="cs-CZ" sz="2000" dirty="0" smtClean="0"/>
              <a:t>firmy?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Za jakých okolností bude firma nabízet ten či onen odměňovací systém?</a:t>
            </a:r>
          </a:p>
        </p:txBody>
      </p:sp>
    </p:spTree>
    <p:extLst>
      <p:ext uri="{BB962C8B-B14F-4D97-AF65-F5344CB8AC3E}">
        <p14:creationId xmlns:p14="http://schemas.microsoft.com/office/powerpoint/2010/main" val="290871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3600" dirty="0" smtClean="0"/>
              <a:t>Continental Airlines a motivační odměny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76400"/>
            <a:ext cx="9067800" cy="48006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Na některých letištích CA zaměstnanci zodpovědní za všechny činnosti (</a:t>
            </a:r>
            <a:r>
              <a:rPr lang="cs-CZ" dirty="0" err="1"/>
              <a:t>t</a:t>
            </a:r>
            <a:r>
              <a:rPr lang="cs-CZ" dirty="0" err="1" smtClean="0"/>
              <a:t>reatment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).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/>
              <a:t>Na některých letištích</a:t>
            </a:r>
            <a:r>
              <a:rPr lang="cs-CZ" dirty="0" smtClean="0"/>
              <a:t> museli některé činnosti </a:t>
            </a:r>
            <a:r>
              <a:rPr lang="cs-CZ" dirty="0" err="1" smtClean="0"/>
              <a:t>outsourcovat</a:t>
            </a:r>
            <a:r>
              <a:rPr lang="cs-CZ" dirty="0" smtClean="0"/>
              <a:t> z jiných společností (</a:t>
            </a:r>
            <a:r>
              <a:rPr lang="cs-CZ" dirty="0" err="1" smtClean="0"/>
              <a:t>control</a:t>
            </a:r>
            <a:r>
              <a:rPr lang="cs-CZ" dirty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).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Na zaměstnance jiných společností se tento motivační program nevztahoval.</a:t>
            </a:r>
            <a:endParaRPr lang="cs-CZ" sz="20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Včasnost příletů se zvýšila, u </a:t>
            </a:r>
            <a:r>
              <a:rPr lang="cs-CZ" dirty="0" err="1"/>
              <a:t>treatment</a:t>
            </a:r>
            <a:r>
              <a:rPr lang="cs-CZ" dirty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 o 3.4 procentních bodů více než u 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.</a:t>
            </a:r>
            <a:endParaRPr lang="cs-CZ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Motivační program se sám zaplatil, a to díky nižším nákladům na přeplánování letů u cestujících, kteří zmeškali spojení.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329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66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/>
              <a:t>Turnaj</a:t>
            </a:r>
            <a:endParaRPr lang="en-US" dirty="0"/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9144000" cy="44958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V některých situacích není odměňování pracovníků založeno na absolutním měřítku produktivity, ale relativním srovnání pracovníků podle žebříčku (turnaje)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b="1" dirty="0" smtClean="0">
                <a:cs typeface="Times New Roman" pitchFamily="18" charset="0"/>
              </a:rPr>
              <a:t>Turnaj </a:t>
            </a:r>
            <a:r>
              <a:rPr lang="cs-CZ" dirty="0" smtClean="0">
                <a:cs typeface="Times New Roman" pitchFamily="18" charset="0"/>
              </a:rPr>
              <a:t>se používá, pokud je mnohem jednodušší určit relativní pořadí pracovníků než absolutní hodnotu jejich produktivity.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Typickým případem může být odměňování sportovců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Schopnosti hráče na prvním a třetím místě se nemusí moc lišit, přesto vítěz vydělá mnohem víc než ten na třetím místě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66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/>
              <a:t>Turnaj - soutěž o povýšení</a:t>
            </a:r>
            <a:endParaRPr lang="en-US" dirty="0"/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144000" cy="48768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Dalším případem může být odměňování vrcholových manažerů velkých firem.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>
                <a:cs typeface="Times New Roman" pitchFamily="18" charset="0"/>
              </a:rPr>
              <a:t>Ř</a:t>
            </a:r>
            <a:r>
              <a:rPr lang="cs-CZ" sz="2000" dirty="0" smtClean="0">
                <a:cs typeface="Times New Roman" pitchFamily="18" charset="0"/>
              </a:rPr>
              <a:t>editel (CEO) vydělává výrazně víc než zástupce ředitele.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Soutěž o povýšení má v těchto firmách charakter turnaje.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err="1" smtClean="0">
                <a:cs typeface="Times New Roman" pitchFamily="18" charset="0"/>
              </a:rPr>
              <a:t>Main</a:t>
            </a:r>
            <a:r>
              <a:rPr lang="cs-CZ" sz="2000" dirty="0" smtClean="0">
                <a:cs typeface="Times New Roman" pitchFamily="18" charset="0"/>
              </a:rPr>
              <a:t> a kol. (JLE, 1993): 200 velkých firem v USA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>
                <a:cs typeface="Times New Roman" pitchFamily="18" charset="0"/>
              </a:rPr>
              <a:t>P</a:t>
            </a:r>
            <a:r>
              <a:rPr lang="cs-CZ" sz="2000" dirty="0" smtClean="0">
                <a:cs typeface="Times New Roman" pitchFamily="18" charset="0"/>
              </a:rPr>
              <a:t>ovýšení ze zástupce na ředitele znamená zvýšení platu o 142 </a:t>
            </a:r>
            <a:r>
              <a:rPr lang="en-US" sz="2000" dirty="0" smtClean="0">
                <a:cs typeface="Times New Roman" pitchFamily="18" charset="0"/>
              </a:rPr>
              <a:t>%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2000" dirty="0" smtClean="0">
                <a:cs typeface="Times New Roman" pitchFamily="18" charset="0"/>
              </a:rPr>
              <a:t>Ned</a:t>
            </a:r>
            <a:r>
              <a:rPr lang="cs-CZ" sz="2000" dirty="0" smtClean="0">
                <a:cs typeface="Times New Roman" pitchFamily="18" charset="0"/>
              </a:rPr>
              <a:t>á se tvrdit, že by se tomuto člověku ze dne na den tak moc zvýšila hodnota mezního produktu práce </a:t>
            </a:r>
            <a:r>
              <a:rPr lang="cs-CZ" dirty="0" smtClean="0">
                <a:cs typeface="Times New Roman" pitchFamily="18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Pracovníci vynakládají větší úsilí, pokud rozdíl mezi odměnou pro vítěze a pro ostatní je velký. To je ten důvod, proč se turnaje používají.</a:t>
            </a:r>
            <a:endParaRPr lang="en-US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7453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573" y="685800"/>
            <a:ext cx="91440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400" dirty="0" smtClean="0">
                <a:cs typeface="Times New Roman" pitchFamily="18" charset="0"/>
              </a:rPr>
              <a:t>Turnaj a pracovní úsilí</a:t>
            </a:r>
            <a:endParaRPr lang="en-US" sz="4400" dirty="0">
              <a:cs typeface="Times New Roman" pitchFamily="18" charset="0"/>
            </a:endParaRPr>
          </a:p>
        </p:txBody>
      </p:sp>
      <p:sp>
        <p:nvSpPr>
          <p:cNvPr id="36866" name="Rectangle 21"/>
          <p:cNvSpPr>
            <a:spLocks noChangeArrowheads="1"/>
          </p:cNvSpPr>
          <p:nvPr/>
        </p:nvSpPr>
        <p:spPr bwMode="auto">
          <a:xfrm>
            <a:off x="4874525" y="2064479"/>
            <a:ext cx="41910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Křivka mezních nákladů udává újmu z dodatečné jednotky úsilí věnované turnaji.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  </a:t>
            </a:r>
            <a:endParaRPr lang="cs-CZ" sz="2000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Pokud je rozdíl ve výdělku mezi prvním a druhým místem velký, mezní příjem z dodatečné jednotky úsilí je také velký 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(</a:t>
            </a:r>
            <a:r>
              <a:rPr lang="en-US" sz="2000" i="1" dirty="0">
                <a:solidFill>
                  <a:srgbClr val="275093"/>
                </a:solidFill>
                <a:cs typeface="Times New Roman" pitchFamily="18" charset="0"/>
              </a:rPr>
              <a:t>MR</a:t>
            </a:r>
            <a:r>
              <a:rPr lang="en-US" sz="2000" baseline="-25000" dirty="0">
                <a:solidFill>
                  <a:srgbClr val="275093"/>
                </a:solidFill>
                <a:cs typeface="Times New Roman" pitchFamily="18" charset="0"/>
              </a:rPr>
              <a:t>HIGH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)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endParaRPr lang="cs-CZ" sz="2000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Pracovník v takovém případě věnuje turnaji více úsilí. </a:t>
            </a:r>
            <a:endParaRPr lang="en-US" sz="2000" dirty="0">
              <a:solidFill>
                <a:srgbClr val="275093"/>
              </a:solidFill>
            </a:endParaRPr>
          </a:p>
        </p:txBody>
      </p:sp>
      <p:grpSp>
        <p:nvGrpSpPr>
          <p:cNvPr id="36867" name="Group 1"/>
          <p:cNvGrpSpPr>
            <a:grpSpLocks/>
          </p:cNvGrpSpPr>
          <p:nvPr/>
        </p:nvGrpSpPr>
        <p:grpSpPr bwMode="auto">
          <a:xfrm>
            <a:off x="135066" y="1924441"/>
            <a:ext cx="4357627" cy="3969698"/>
            <a:chOff x="914400" y="1752600"/>
            <a:chExt cx="3962400" cy="3969698"/>
          </a:xfrm>
        </p:grpSpPr>
        <p:sp>
          <p:nvSpPr>
            <p:cNvPr id="36870" name="Line 23"/>
            <p:cNvSpPr>
              <a:spLocks noChangeShapeType="1"/>
            </p:cNvSpPr>
            <p:nvPr/>
          </p:nvSpPr>
          <p:spPr bwMode="auto">
            <a:xfrm>
              <a:off x="1114425" y="2047875"/>
              <a:ext cx="0" cy="33226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1" name="Line 24"/>
            <p:cNvSpPr>
              <a:spLocks noChangeShapeType="1"/>
            </p:cNvSpPr>
            <p:nvPr/>
          </p:nvSpPr>
          <p:spPr bwMode="auto">
            <a:xfrm>
              <a:off x="1114425" y="4325938"/>
              <a:ext cx="3074988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2" name="Line 25"/>
            <p:cNvSpPr>
              <a:spLocks noChangeShapeType="1"/>
            </p:cNvSpPr>
            <p:nvPr/>
          </p:nvSpPr>
          <p:spPr bwMode="auto">
            <a:xfrm>
              <a:off x="1114425" y="5372100"/>
              <a:ext cx="31083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3" name="Rectangle 26"/>
            <p:cNvSpPr>
              <a:spLocks noChangeArrowheads="1"/>
            </p:cNvSpPr>
            <p:nvPr/>
          </p:nvSpPr>
          <p:spPr bwMode="auto">
            <a:xfrm>
              <a:off x="914400" y="1752600"/>
              <a:ext cx="722313" cy="309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dirty="0" err="1" smtClean="0">
                  <a:solidFill>
                    <a:schemeClr val="bg1"/>
                  </a:solidFill>
                  <a:latin typeface="Times New Roman" pitchFamily="18" charset="0"/>
                </a:rPr>
                <a:t>Dolar</a:t>
              </a:r>
              <a:r>
                <a:rPr lang="cs-CZ" sz="1400" dirty="0">
                  <a:solidFill>
                    <a:schemeClr val="bg1"/>
                  </a:solidFill>
                  <a:latin typeface="Times New Roman" pitchFamily="18" charset="0"/>
                </a:rPr>
                <a:t>y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6874" name="Rectangle 27"/>
            <p:cNvSpPr>
              <a:spLocks noChangeArrowheads="1"/>
            </p:cNvSpPr>
            <p:nvPr/>
          </p:nvSpPr>
          <p:spPr bwMode="auto">
            <a:xfrm>
              <a:off x="4076649" y="5438135"/>
              <a:ext cx="566737" cy="284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Úsilí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6875" name="Rectangle 28"/>
            <p:cNvSpPr>
              <a:spLocks noChangeArrowheads="1"/>
            </p:cNvSpPr>
            <p:nvPr/>
          </p:nvSpPr>
          <p:spPr bwMode="auto">
            <a:xfrm>
              <a:off x="4321175" y="2241550"/>
              <a:ext cx="466725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Times New Roman" pitchFamily="18" charset="0"/>
                </a:rPr>
                <a:t>MC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6876" name="Rectangle 29"/>
            <p:cNvSpPr>
              <a:spLocks noChangeArrowheads="1"/>
            </p:cNvSpPr>
            <p:nvPr/>
          </p:nvSpPr>
          <p:spPr bwMode="auto">
            <a:xfrm>
              <a:off x="4187825" y="2936875"/>
              <a:ext cx="633413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</a:rPr>
                <a:t>MR</a:t>
              </a:r>
              <a:r>
                <a:rPr lang="en-US" sz="1400" baseline="-25000">
                  <a:solidFill>
                    <a:schemeClr val="bg1"/>
                  </a:solidFill>
                  <a:latin typeface="Times New Roman" pitchFamily="18" charset="0"/>
                </a:rPr>
                <a:t>HIGH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6877" name="Rectangle 30"/>
            <p:cNvSpPr>
              <a:spLocks noChangeArrowheads="1"/>
            </p:cNvSpPr>
            <p:nvPr/>
          </p:nvSpPr>
          <p:spPr bwMode="auto">
            <a:xfrm>
              <a:off x="3533775" y="2822575"/>
              <a:ext cx="377825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36878" name="Rectangle 31"/>
            <p:cNvSpPr>
              <a:spLocks noChangeArrowheads="1"/>
            </p:cNvSpPr>
            <p:nvPr/>
          </p:nvSpPr>
          <p:spPr bwMode="auto">
            <a:xfrm>
              <a:off x="2246313" y="4046538"/>
              <a:ext cx="377825" cy="296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6879" name="Rectangle 32"/>
            <p:cNvSpPr>
              <a:spLocks noChangeArrowheads="1"/>
            </p:cNvSpPr>
            <p:nvPr/>
          </p:nvSpPr>
          <p:spPr bwMode="auto">
            <a:xfrm>
              <a:off x="4254500" y="4148138"/>
              <a:ext cx="622300" cy="296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MR</a:t>
              </a:r>
              <a:r>
                <a:rPr lang="en-US" sz="1400" baseline="-25000" dirty="0">
                  <a:solidFill>
                    <a:schemeClr val="bg1"/>
                  </a:solidFill>
                  <a:latin typeface="Times New Roman" pitchFamily="18" charset="0"/>
                </a:rPr>
                <a:t>LOW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6880" name="Rectangle 33"/>
            <p:cNvSpPr>
              <a:spLocks noChangeArrowheads="1"/>
            </p:cNvSpPr>
            <p:nvPr/>
          </p:nvSpPr>
          <p:spPr bwMode="auto">
            <a:xfrm>
              <a:off x="3527425" y="5418138"/>
              <a:ext cx="598488" cy="296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 err="1">
                  <a:solidFill>
                    <a:schemeClr val="bg1"/>
                  </a:solidFill>
                  <a:latin typeface="Times New Roman" pitchFamily="18" charset="0"/>
                </a:rPr>
                <a:t>F</a:t>
              </a:r>
              <a:r>
                <a:rPr lang="en-US" sz="1400" baseline="-25000" dirty="0" err="1">
                  <a:solidFill>
                    <a:schemeClr val="bg1"/>
                  </a:solidFill>
                  <a:latin typeface="Times New Roman" pitchFamily="18" charset="0"/>
                </a:rPr>
                <a:t>high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6881" name="Rectangle 34"/>
            <p:cNvSpPr>
              <a:spLocks noChangeArrowheads="1"/>
            </p:cNvSpPr>
            <p:nvPr/>
          </p:nvSpPr>
          <p:spPr bwMode="auto">
            <a:xfrm>
              <a:off x="2328863" y="5418138"/>
              <a:ext cx="577850" cy="296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F</a:t>
              </a:r>
              <a:r>
                <a:rPr lang="en-US" sz="1400" baseline="-25000" dirty="0">
                  <a:solidFill>
                    <a:schemeClr val="bg1"/>
                  </a:solidFill>
                  <a:latin typeface="Times New Roman" pitchFamily="18" charset="0"/>
                </a:rPr>
                <a:t>low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6882" name="Line 35"/>
            <p:cNvSpPr>
              <a:spLocks noChangeShapeType="1"/>
            </p:cNvSpPr>
            <p:nvPr/>
          </p:nvSpPr>
          <p:spPr bwMode="auto">
            <a:xfrm>
              <a:off x="1114425" y="3116263"/>
              <a:ext cx="3052763" cy="15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3" name="Line 36"/>
            <p:cNvSpPr>
              <a:spLocks noChangeShapeType="1"/>
            </p:cNvSpPr>
            <p:nvPr/>
          </p:nvSpPr>
          <p:spPr bwMode="auto">
            <a:xfrm>
              <a:off x="2416175" y="4392613"/>
              <a:ext cx="0" cy="10302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4" name="Line 37"/>
            <p:cNvSpPr>
              <a:spLocks noChangeShapeType="1"/>
            </p:cNvSpPr>
            <p:nvPr/>
          </p:nvSpPr>
          <p:spPr bwMode="auto">
            <a:xfrm>
              <a:off x="3706813" y="3116263"/>
              <a:ext cx="1587" cy="22558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Line 38"/>
            <p:cNvSpPr>
              <a:spLocks noChangeShapeType="1"/>
            </p:cNvSpPr>
            <p:nvPr/>
          </p:nvSpPr>
          <p:spPr bwMode="auto">
            <a:xfrm flipV="1">
              <a:off x="1635125" y="2525713"/>
              <a:ext cx="2708275" cy="25511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886" name="Group 39"/>
            <p:cNvGrpSpPr>
              <a:grpSpLocks/>
            </p:cNvGrpSpPr>
            <p:nvPr/>
          </p:nvGrpSpPr>
          <p:grpSpPr bwMode="auto">
            <a:xfrm>
              <a:off x="2362200" y="3124200"/>
              <a:ext cx="1371600" cy="1254125"/>
              <a:chOff x="5910" y="3134"/>
              <a:chExt cx="1861" cy="1526"/>
            </a:xfrm>
          </p:grpSpPr>
          <p:sp>
            <p:nvSpPr>
              <p:cNvPr id="36887" name="Oval 40"/>
              <p:cNvSpPr>
                <a:spLocks noChangeArrowheads="1"/>
              </p:cNvSpPr>
              <p:nvPr/>
            </p:nvSpPr>
            <p:spPr bwMode="auto">
              <a:xfrm>
                <a:off x="5910" y="4539"/>
                <a:ext cx="121" cy="12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8" name="Oval 41"/>
              <p:cNvSpPr>
                <a:spLocks noChangeArrowheads="1"/>
              </p:cNvSpPr>
              <p:nvPr/>
            </p:nvSpPr>
            <p:spPr bwMode="auto">
              <a:xfrm>
                <a:off x="7650" y="3134"/>
                <a:ext cx="121" cy="12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cs-CZ" dirty="0" smtClean="0"/>
              <a:t>Turnaje a úsilí: empirie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Lynch (2005): Dostihy</a:t>
            </a:r>
            <a:r>
              <a:rPr lang="cs-CZ" dirty="0"/>
              <a:t> </a:t>
            </a:r>
            <a:r>
              <a:rPr lang="cs-CZ" dirty="0" smtClean="0"/>
              <a:t>- pokud je velký rozdíl mezi odměnou na prvním a druhém místě, pak žokej s šancí na vítězství má v druhé půlce závodu výrazně lepší čas.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err="1" smtClean="0"/>
              <a:t>Ehrenberg</a:t>
            </a:r>
            <a:r>
              <a:rPr lang="cs-CZ" dirty="0"/>
              <a:t> </a:t>
            </a:r>
            <a:r>
              <a:rPr lang="cs-CZ" dirty="0" smtClean="0"/>
              <a:t>a </a:t>
            </a:r>
            <a:r>
              <a:rPr lang="cs-CZ" dirty="0" err="1"/>
              <a:t>Bognanno</a:t>
            </a:r>
            <a:r>
              <a:rPr lang="cs-CZ" dirty="0"/>
              <a:t> (JPE, 1990): PGA </a:t>
            </a:r>
            <a:r>
              <a:rPr lang="cs-CZ" dirty="0" smtClean="0"/>
              <a:t>turnaje v golfu - velká část odměny jde prvním místům.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Zvýšení celkové odměny o 100 000 dolarů snižuje skóre hráčů o 1.1 úderu.</a:t>
            </a:r>
          </a:p>
          <a:p>
            <a:pPr lvl="1">
              <a:spcBef>
                <a:spcPts val="12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85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4800" dirty="0" smtClean="0"/>
              <a:t>Nevýhody turnaje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9530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cs-CZ" dirty="0" smtClean="0">
                <a:cs typeface="Times New Roman" pitchFamily="18" charset="0"/>
              </a:rPr>
              <a:t>Hráči se mohou před turnajem domluvit na rozdělení výhry a nemusí se díky tomu tolik snažit 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cs-CZ" sz="2000" dirty="0" smtClean="0">
                <a:cs typeface="Times New Roman" pitchFamily="18" charset="0"/>
              </a:rPr>
              <a:t>relevantní u sportu, hůře představitelné u CEO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cs-CZ" dirty="0" smtClean="0">
                <a:cs typeface="Times New Roman" pitchFamily="18" charset="0"/>
              </a:rPr>
              <a:t>Velký rozdíl v odměnách může vytvářet motivaci sabotovat úsilí dalších pracovníků</a:t>
            </a:r>
            <a:r>
              <a:rPr lang="en-US" dirty="0" smtClean="0">
                <a:cs typeface="Times New Roman" pitchFamily="18" charset="0"/>
              </a:rPr>
              <a:t>.</a:t>
            </a:r>
            <a:endParaRPr lang="cs-CZ" dirty="0" smtClean="0">
              <a:cs typeface="Times New Roman" pitchFamily="18" charset="0"/>
            </a:endParaRP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cs-CZ" sz="2000" dirty="0" smtClean="0">
                <a:cs typeface="Times New Roman" pitchFamily="18" charset="0"/>
              </a:rPr>
              <a:t>V USA je lékařskou komorou omezen počet studentů medicíny. Dostudovaní lékaři pak díky tomu mají velmi vysoké platy. </a:t>
            </a:r>
            <a:r>
              <a:rPr lang="cs-CZ" sz="2000" dirty="0">
                <a:cs typeface="Times New Roman" pitchFamily="18" charset="0"/>
              </a:rPr>
              <a:t>D</a:t>
            </a:r>
            <a:r>
              <a:rPr lang="cs-CZ" sz="2000" dirty="0" smtClean="0">
                <a:cs typeface="Times New Roman" pitchFamily="18" charset="0"/>
              </a:rPr>
              <a:t>ostat se na příslušnou VŠ je podobné jako vyhrát v turnaji.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cs-CZ" sz="2000" dirty="0" smtClean="0">
                <a:cs typeface="Times New Roman" pitchFamily="18" charset="0"/>
              </a:rPr>
              <a:t>Uchazeči o VŠ si často navzájem kontaminují nebo ničí experimenty v laboratořích.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cs-CZ" dirty="0" smtClean="0">
                <a:cs typeface="Times New Roman" pitchFamily="18" charset="0"/>
              </a:rPr>
              <a:t>V organizacích, kde pracovníci mohou jednoduše ničit výstup ostatních, přirozeně vzniká rovnostářské odměňování</a:t>
            </a:r>
            <a:r>
              <a:rPr lang="cs-CZ" sz="2800" dirty="0" smtClean="0">
                <a:cs typeface="Times New Roman" pitchFamily="18" charset="0"/>
              </a:rPr>
              <a:t>	</a:t>
            </a:r>
            <a:endParaRPr lang="en-US" sz="2800" dirty="0">
              <a:cs typeface="Times New Roman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508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295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000" dirty="0">
                <a:cs typeface="Times New Roman" pitchFamily="18" charset="0"/>
              </a:rPr>
              <a:t>Odměny vrcholových </a:t>
            </a:r>
            <a:r>
              <a:rPr lang="cs-CZ" sz="4000" dirty="0" smtClean="0">
                <a:cs typeface="Times New Roman" pitchFamily="18" charset="0"/>
              </a:rPr>
              <a:t>manažerů (</a:t>
            </a:r>
            <a:r>
              <a:rPr lang="cs-CZ" sz="4000" dirty="0" err="1" smtClean="0">
                <a:cs typeface="Times New Roman" pitchFamily="18" charset="0"/>
              </a:rPr>
              <a:t>CEOs</a:t>
            </a:r>
            <a:r>
              <a:rPr lang="cs-CZ" sz="4000" dirty="0" smtClean="0">
                <a:cs typeface="Times New Roman" pitchFamily="18" charset="0"/>
              </a:rPr>
              <a:t>): </a:t>
            </a:r>
            <a:r>
              <a:rPr lang="cs-CZ" sz="4000" dirty="0" err="1" smtClean="0"/>
              <a:t>principal</a:t>
            </a:r>
            <a:r>
              <a:rPr lang="cs-CZ" sz="4000" dirty="0" smtClean="0"/>
              <a:t>-agent problém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44196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Pokud je odděleno vlastnictví firmy od jejího řízení, což je častý případ velkých společností, vzniká </a:t>
            </a:r>
            <a:r>
              <a:rPr lang="cs-CZ" b="1" dirty="0" err="1" smtClean="0"/>
              <a:t>principal</a:t>
            </a:r>
            <a:r>
              <a:rPr lang="cs-CZ" b="1" dirty="0" smtClean="0"/>
              <a:t>-agent problém</a:t>
            </a:r>
            <a:r>
              <a:rPr lang="cs-CZ" dirty="0" smtClean="0"/>
              <a:t> (pán-správce).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Manažer (agent) nemá úplně správnou motivaci konat v zájmu vlastníků firmy (</a:t>
            </a:r>
            <a:r>
              <a:rPr lang="cs-CZ" dirty="0" err="1" smtClean="0"/>
              <a:t>principal</a:t>
            </a:r>
            <a:r>
              <a:rPr lang="cs-CZ" dirty="0" smtClean="0"/>
              <a:t>).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Možné řešení: navázat plat manažera na výkon/hodnotu firmy.</a:t>
            </a:r>
          </a:p>
        </p:txBody>
      </p:sp>
    </p:spTree>
    <p:extLst>
      <p:ext uri="{BB962C8B-B14F-4D97-AF65-F5344CB8AC3E}">
        <p14:creationId xmlns:p14="http://schemas.microsoft.com/office/powerpoint/2010/main" val="3924242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295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000" dirty="0">
                <a:cs typeface="Times New Roman" pitchFamily="18" charset="0"/>
              </a:rPr>
              <a:t>Odměny vrcholových </a:t>
            </a:r>
            <a:r>
              <a:rPr lang="cs-CZ" sz="4000" dirty="0" smtClean="0">
                <a:cs typeface="Times New Roman" pitchFamily="18" charset="0"/>
              </a:rPr>
              <a:t>manažerů (</a:t>
            </a:r>
            <a:r>
              <a:rPr lang="cs-CZ" sz="4000" dirty="0" err="1" smtClean="0">
                <a:cs typeface="Times New Roman" pitchFamily="18" charset="0"/>
              </a:rPr>
              <a:t>CEOs</a:t>
            </a:r>
            <a:r>
              <a:rPr lang="cs-CZ" sz="4000" dirty="0" smtClean="0">
                <a:cs typeface="Times New Roman" pitchFamily="18" charset="0"/>
              </a:rPr>
              <a:t>): </a:t>
            </a:r>
            <a:r>
              <a:rPr lang="cs-CZ" sz="4000" dirty="0" err="1" smtClean="0"/>
              <a:t>principal</a:t>
            </a:r>
            <a:r>
              <a:rPr lang="cs-CZ" sz="4000" dirty="0" smtClean="0"/>
              <a:t>-agent problém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4196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Jensen a Murphy (1990): </a:t>
            </a:r>
            <a:r>
              <a:rPr lang="cs-CZ" dirty="0">
                <a:cs typeface="Times New Roman" pitchFamily="18" charset="0"/>
              </a:rPr>
              <a:t>existuje </a:t>
            </a:r>
            <a:r>
              <a:rPr lang="en-US" dirty="0" err="1">
                <a:cs typeface="Times New Roman" pitchFamily="18" charset="0"/>
              </a:rPr>
              <a:t>po</a:t>
            </a:r>
            <a:r>
              <a:rPr lang="cs-CZ" dirty="0">
                <a:cs typeface="Times New Roman" pitchFamily="18" charset="0"/>
              </a:rPr>
              <a:t>z</a:t>
            </a:r>
            <a:r>
              <a:rPr lang="en-US" dirty="0" err="1">
                <a:cs typeface="Times New Roman" pitchFamily="18" charset="0"/>
              </a:rPr>
              <a:t>itiv</a:t>
            </a:r>
            <a:r>
              <a:rPr lang="cs-CZ" dirty="0">
                <a:cs typeface="Times New Roman" pitchFamily="18" charset="0"/>
              </a:rPr>
              <a:t>ní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cs-CZ" dirty="0">
                <a:cs typeface="Times New Roman" pitchFamily="18" charset="0"/>
              </a:rPr>
              <a:t>korelace mezi odměnami</a:t>
            </a:r>
            <a:r>
              <a:rPr lang="en-US" dirty="0">
                <a:cs typeface="Times New Roman" pitchFamily="18" charset="0"/>
              </a:rPr>
              <a:t> CEOs a </a:t>
            </a:r>
            <a:r>
              <a:rPr lang="cs-CZ" dirty="0">
                <a:cs typeface="Times New Roman" pitchFamily="18" charset="0"/>
              </a:rPr>
              <a:t>výkonem firmy, ale je </a:t>
            </a:r>
            <a:r>
              <a:rPr lang="cs-CZ" dirty="0" smtClean="0">
                <a:cs typeface="Times New Roman" pitchFamily="18" charset="0"/>
              </a:rPr>
              <a:t>velmi malá.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Zvýšení míry výnosu pro akcionáře o 10 procentních bodů zvyšuje plat </a:t>
            </a:r>
            <a:r>
              <a:rPr lang="cs-CZ" sz="2000" dirty="0" err="1" smtClean="0">
                <a:cs typeface="Times New Roman" pitchFamily="18" charset="0"/>
              </a:rPr>
              <a:t>CEOs</a:t>
            </a:r>
            <a:r>
              <a:rPr lang="cs-CZ" sz="2000" dirty="0" smtClean="0">
                <a:cs typeface="Times New Roman" pitchFamily="18" charset="0"/>
              </a:rPr>
              <a:t> pouze o 1 procento.</a:t>
            </a:r>
            <a:r>
              <a:rPr lang="cs-CZ" dirty="0" smtClean="0">
                <a:cs typeface="Times New Roman" pitchFamily="18" charset="0"/>
              </a:rPr>
              <a:t> </a:t>
            </a:r>
            <a:r>
              <a:rPr lang="cs-CZ" sz="2000" dirty="0" smtClean="0">
                <a:cs typeface="Times New Roman" pitchFamily="18" charset="0"/>
              </a:rPr>
              <a:t>Je </a:t>
            </a:r>
            <a:r>
              <a:rPr lang="cs-CZ" sz="2000" dirty="0" smtClean="0">
                <a:cs typeface="Times New Roman" pitchFamily="18" charset="0"/>
              </a:rPr>
              <a:t>tudíž nepravděpodobné</a:t>
            </a:r>
            <a:r>
              <a:rPr lang="cs-CZ" sz="2000" dirty="0">
                <a:cs typeface="Times New Roman" pitchFamily="18" charset="0"/>
              </a:rPr>
              <a:t>, že </a:t>
            </a:r>
            <a:r>
              <a:rPr lang="en-US" sz="2000" dirty="0">
                <a:cs typeface="Times New Roman" pitchFamily="18" charset="0"/>
              </a:rPr>
              <a:t>CEOs </a:t>
            </a:r>
            <a:r>
              <a:rPr lang="cs-CZ" sz="2000" dirty="0">
                <a:cs typeface="Times New Roman" pitchFamily="18" charset="0"/>
              </a:rPr>
              <a:t>mají tu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ja-JP" altLang="en-US" sz="2000" dirty="0">
                <a:ea typeface="ＭＳ Ｐゴシック"/>
                <a:cs typeface="Times New Roman" pitchFamily="18" charset="0"/>
              </a:rPr>
              <a:t>“</a:t>
            </a:r>
            <a:r>
              <a:rPr lang="cs-CZ" altLang="ja-JP" sz="2000" dirty="0">
                <a:ea typeface="ＭＳ Ｐゴシック"/>
                <a:cs typeface="Times New Roman" pitchFamily="18" charset="0"/>
              </a:rPr>
              <a:t>správnou</a:t>
            </a:r>
            <a:r>
              <a:rPr lang="ja-JP" altLang="en-US" sz="2000" dirty="0">
                <a:ea typeface="ＭＳ Ｐゴシック"/>
                <a:cs typeface="ＭＳ Ｐゴシック"/>
              </a:rPr>
              <a:t>”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cs-CZ" sz="2000" dirty="0">
                <a:cs typeface="Times New Roman" pitchFamily="18" charset="0"/>
              </a:rPr>
              <a:t>motivaci chovat se pouze v zájmu majitelů </a:t>
            </a:r>
            <a:r>
              <a:rPr lang="cs-CZ" sz="2000" dirty="0" smtClean="0">
                <a:cs typeface="Times New Roman" pitchFamily="18" charset="0"/>
              </a:rPr>
              <a:t>firem.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err="1" smtClean="0">
                <a:cs typeface="Times New Roman" pitchFamily="18" charset="0"/>
              </a:rPr>
              <a:t>Hall</a:t>
            </a:r>
            <a:r>
              <a:rPr lang="cs-CZ" dirty="0" smtClean="0">
                <a:cs typeface="Times New Roman" pitchFamily="18" charset="0"/>
              </a:rPr>
              <a:t> a </a:t>
            </a:r>
            <a:r>
              <a:rPr lang="cs-CZ" dirty="0" err="1" smtClean="0">
                <a:cs typeface="Times New Roman" pitchFamily="18" charset="0"/>
              </a:rPr>
              <a:t>Liebman</a:t>
            </a:r>
            <a:r>
              <a:rPr lang="cs-CZ" dirty="0" smtClean="0">
                <a:cs typeface="Times New Roman" pitchFamily="18" charset="0"/>
              </a:rPr>
              <a:t> (1998) – programy akciových opcí výrazně zvyšují velikost korelace mezi platem </a:t>
            </a:r>
            <a:r>
              <a:rPr lang="cs-CZ" dirty="0" err="1" smtClean="0">
                <a:cs typeface="Times New Roman" pitchFamily="18" charset="0"/>
              </a:rPr>
              <a:t>CEOs</a:t>
            </a:r>
            <a:r>
              <a:rPr lang="cs-CZ" dirty="0" smtClean="0">
                <a:cs typeface="Times New Roman" pitchFamily="18" charset="0"/>
              </a:rPr>
              <a:t> a výkonem firmy</a:t>
            </a:r>
            <a:r>
              <a:rPr lang="cs-CZ" dirty="0" smtClean="0"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err="1"/>
              <a:t>Abowd</a:t>
            </a:r>
            <a:r>
              <a:rPr lang="cs-CZ" dirty="0"/>
              <a:t> (1990) – zvýšení citlivosti platu a bonusů </a:t>
            </a:r>
            <a:r>
              <a:rPr lang="cs-CZ" dirty="0" smtClean="0"/>
              <a:t>manažerů </a:t>
            </a:r>
            <a:r>
              <a:rPr lang="cs-CZ" dirty="0"/>
              <a:t>na výkon firmy zvyšuje firmám zisky.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cs-CZ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970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295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000" dirty="0">
                <a:cs typeface="Times New Roman" pitchFamily="18" charset="0"/>
              </a:rPr>
              <a:t>Odměny vrcholových </a:t>
            </a:r>
            <a:r>
              <a:rPr lang="cs-CZ" sz="4000" dirty="0" smtClean="0">
                <a:cs typeface="Times New Roman" pitchFamily="18" charset="0"/>
              </a:rPr>
              <a:t>manažerů (</a:t>
            </a:r>
            <a:r>
              <a:rPr lang="cs-CZ" sz="4000" dirty="0" err="1" smtClean="0">
                <a:cs typeface="Times New Roman" pitchFamily="18" charset="0"/>
              </a:rPr>
              <a:t>CEOs</a:t>
            </a:r>
            <a:r>
              <a:rPr lang="cs-CZ" sz="4000" dirty="0" smtClean="0">
                <a:cs typeface="Times New Roman" pitchFamily="18" charset="0"/>
              </a:rPr>
              <a:t>): </a:t>
            </a:r>
            <a:r>
              <a:rPr lang="cs-CZ" sz="4000" dirty="0" err="1" smtClean="0"/>
              <a:t>principal</a:t>
            </a:r>
            <a:r>
              <a:rPr lang="cs-CZ" sz="4000" dirty="0" smtClean="0"/>
              <a:t>-agent problém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43434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Navázat </a:t>
            </a:r>
            <a:r>
              <a:rPr lang="cs-CZ" dirty="0"/>
              <a:t>plat manažera na </a:t>
            </a:r>
            <a:r>
              <a:rPr lang="cs-CZ" dirty="0" smtClean="0"/>
              <a:t>hodnotu firmy však může </a:t>
            </a:r>
            <a:r>
              <a:rPr lang="cs-CZ" dirty="0" smtClean="0">
                <a:cs typeface="Times New Roman" pitchFamily="18" charset="0"/>
              </a:rPr>
              <a:t>vytvářet </a:t>
            </a:r>
            <a:r>
              <a:rPr lang="cs-CZ" dirty="0">
                <a:cs typeface="Times New Roman" pitchFamily="18" charset="0"/>
              </a:rPr>
              <a:t>i </a:t>
            </a:r>
            <a:r>
              <a:rPr lang="cs-CZ" dirty="0" smtClean="0">
                <a:cs typeface="Times New Roman" pitchFamily="18" charset="0"/>
              </a:rPr>
              <a:t>problémy, viz kauza </a:t>
            </a:r>
            <a:r>
              <a:rPr lang="cs-CZ" dirty="0" err="1" smtClean="0">
                <a:cs typeface="Times New Roman" pitchFamily="18" charset="0"/>
              </a:rPr>
              <a:t>Enron</a:t>
            </a:r>
            <a:r>
              <a:rPr lang="cs-CZ" dirty="0" smtClean="0">
                <a:cs typeface="Times New Roman" pitchFamily="18" charset="0"/>
              </a:rPr>
              <a:t>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machinace </a:t>
            </a:r>
            <a:r>
              <a:rPr lang="cs-CZ" sz="2000" dirty="0">
                <a:cs typeface="Times New Roman" pitchFamily="18" charset="0"/>
              </a:rPr>
              <a:t>s </a:t>
            </a:r>
            <a:r>
              <a:rPr lang="cs-CZ" sz="2000" dirty="0" smtClean="0">
                <a:cs typeface="Times New Roman" pitchFamily="18" charset="0"/>
              </a:rPr>
              <a:t>účetnictvím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snaha </a:t>
            </a:r>
            <a:r>
              <a:rPr lang="cs-CZ" sz="2000" dirty="0">
                <a:cs typeface="Times New Roman" pitchFamily="18" charset="0"/>
              </a:rPr>
              <a:t>o krátkodobý zisk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podceňování </a:t>
            </a:r>
            <a:r>
              <a:rPr lang="cs-CZ" sz="2000" dirty="0">
                <a:cs typeface="Times New Roman" pitchFamily="18" charset="0"/>
              </a:rPr>
              <a:t>dlouhodobých rizik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cs-CZ" sz="20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084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9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64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cs-CZ" sz="4800" dirty="0" smtClean="0"/>
              <a:t>O čem se dnes budeme bavit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6482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Úkolová mzda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Časová mzda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Bonusy, sdílení zisku a týmová spolupráce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Turnaj - soutěž o povýšení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Odměňování manažerů – </a:t>
            </a:r>
            <a:r>
              <a:rPr lang="cs-CZ" dirty="0" err="1" smtClean="0"/>
              <a:t>principal</a:t>
            </a:r>
            <a:r>
              <a:rPr lang="cs-CZ" dirty="0"/>
              <a:t>-</a:t>
            </a:r>
            <a:r>
              <a:rPr lang="cs-CZ" dirty="0" smtClean="0"/>
              <a:t>agent problém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Kontrakt s odloženou kompenzací  - postupné zvyšování mzdy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err="1" smtClean="0"/>
              <a:t>Efektivnostní</a:t>
            </a:r>
            <a:r>
              <a:rPr lang="cs-CZ" dirty="0" smtClean="0"/>
              <a:t> mzdy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840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dirty="0" smtClean="0"/>
              <a:t>Jsou muži více soutěživí?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53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V USA pouze 2.5 </a:t>
            </a:r>
            <a:r>
              <a:rPr lang="en-US" dirty="0" smtClean="0"/>
              <a:t>% </a:t>
            </a:r>
            <a:r>
              <a:rPr lang="cs-CZ" dirty="0" smtClean="0"/>
              <a:t>vrcholových manažerských pozic zaujímají ženy – často se mluví o diskriminaci žen.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Alternativní vysvětlení: Obsazování manažerských pozic má charakter soutěže (turnaje) a ženy jsou méně soutěživé.</a:t>
            </a:r>
          </a:p>
          <a:p>
            <a:pPr>
              <a:spcBef>
                <a:spcPts val="1200"/>
              </a:spcBef>
            </a:pPr>
            <a:r>
              <a:rPr lang="cs-CZ" dirty="0" err="1" smtClean="0"/>
              <a:t>Niederle</a:t>
            </a:r>
            <a:r>
              <a:rPr lang="cs-CZ" dirty="0" smtClean="0"/>
              <a:t> a </a:t>
            </a:r>
            <a:r>
              <a:rPr lang="cs-CZ" dirty="0" err="1" smtClean="0"/>
              <a:t>Vesterlund</a:t>
            </a:r>
            <a:r>
              <a:rPr lang="cs-CZ" dirty="0" smtClean="0"/>
              <a:t> (QJE, 2007): Experiment v USA </a:t>
            </a:r>
          </a:p>
          <a:p>
            <a:pPr lvl="1">
              <a:spcBef>
                <a:spcPts val="1200"/>
              </a:spcBef>
            </a:pPr>
            <a:r>
              <a:rPr lang="cs-CZ" sz="1900" dirty="0" smtClean="0"/>
              <a:t>Úkol: sčítat dvouciferná čísla na čas.</a:t>
            </a:r>
          </a:p>
          <a:p>
            <a:pPr lvl="1">
              <a:spcBef>
                <a:spcPts val="1200"/>
              </a:spcBef>
            </a:pPr>
            <a:r>
              <a:rPr lang="cs-CZ" sz="1900" dirty="0" smtClean="0"/>
              <a:t>Ne</a:t>
            </a:r>
            <a:r>
              <a:rPr lang="en-US" sz="1900" dirty="0" err="1" smtClean="0"/>
              <a:t>daj</a:t>
            </a:r>
            <a:r>
              <a:rPr lang="cs-CZ" sz="1900" dirty="0" smtClean="0"/>
              <a:t>í se předpokládat systematické rozdíly ve schopnostech mužů a žen.</a:t>
            </a:r>
          </a:p>
          <a:p>
            <a:pPr lvl="1">
              <a:spcBef>
                <a:spcPts val="1200"/>
              </a:spcBef>
            </a:pPr>
            <a:r>
              <a:rPr lang="cs-CZ" sz="1900" dirty="0" smtClean="0"/>
              <a:t>1. kolo – odměna podle počtu (úkolová mzda).</a:t>
            </a:r>
          </a:p>
          <a:p>
            <a:pPr lvl="1">
              <a:spcBef>
                <a:spcPts val="1200"/>
              </a:spcBef>
            </a:pPr>
            <a:r>
              <a:rPr lang="cs-CZ" sz="1900" dirty="0" smtClean="0"/>
              <a:t>2. kolo – odměna pouze vítězi (turnaj).</a:t>
            </a:r>
          </a:p>
          <a:p>
            <a:pPr lvl="1">
              <a:spcBef>
                <a:spcPts val="1200"/>
              </a:spcBef>
            </a:pPr>
            <a:r>
              <a:rPr lang="cs-CZ" sz="1900" dirty="0" smtClean="0"/>
              <a:t>3. kolo – mohli si vybrat úkolovou mzdu nebo turnaj.</a:t>
            </a:r>
          </a:p>
          <a:p>
            <a:pPr lvl="1">
              <a:spcBef>
                <a:spcPts val="1200"/>
              </a:spcBef>
            </a:pPr>
            <a:r>
              <a:rPr lang="cs-CZ" sz="1900" dirty="0" smtClean="0"/>
              <a:t>Turnaj si vybralo 73 </a:t>
            </a:r>
            <a:r>
              <a:rPr lang="en-US" sz="1900" dirty="0" smtClean="0"/>
              <a:t>% mu</a:t>
            </a:r>
            <a:r>
              <a:rPr lang="cs-CZ" sz="1900" dirty="0" err="1" smtClean="0"/>
              <a:t>žů</a:t>
            </a:r>
            <a:r>
              <a:rPr lang="cs-CZ" sz="1900" dirty="0" smtClean="0"/>
              <a:t> a pouze 35 </a:t>
            </a:r>
            <a:r>
              <a:rPr lang="en-US" sz="1900" dirty="0" smtClean="0"/>
              <a:t>% </a:t>
            </a:r>
            <a:r>
              <a:rPr lang="cs-CZ" sz="1900" dirty="0" smtClean="0"/>
              <a:t>ž</a:t>
            </a:r>
            <a:r>
              <a:rPr lang="en-US" sz="1900" dirty="0" err="1" smtClean="0"/>
              <a:t>en</a:t>
            </a:r>
            <a:r>
              <a:rPr lang="cs-CZ" sz="1900" dirty="0" smtClean="0"/>
              <a:t>.   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1915757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en-US" dirty="0" err="1" smtClean="0"/>
              <a:t>Kolik</a:t>
            </a:r>
            <a:r>
              <a:rPr lang="en-US" dirty="0" smtClean="0"/>
              <a:t> </a:t>
            </a:r>
            <a:r>
              <a:rPr lang="en-US" dirty="0" err="1" smtClean="0"/>
              <a:t>stoj</a:t>
            </a:r>
            <a:r>
              <a:rPr lang="cs-CZ" dirty="0" smtClean="0"/>
              <a:t>í vaše duše?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1723" y="1676400"/>
            <a:ext cx="9144000" cy="49530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Metodisti - jedna z nejznámějších protestantských církví.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8 mil. </a:t>
            </a:r>
            <a:r>
              <a:rPr lang="cs-CZ" sz="2000" dirty="0"/>
              <a:t>č</a:t>
            </a:r>
            <a:r>
              <a:rPr lang="cs-CZ" sz="2000" dirty="0" smtClean="0"/>
              <a:t>lenů v USA, mj. G. W. Bush, H. Clintonová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Hartzell</a:t>
            </a:r>
            <a:r>
              <a:rPr lang="cs-CZ" dirty="0" smtClean="0"/>
              <a:t> a kol. (JLE, 2010) – data o mzdách kazatelů 1961-2003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Kazatel si nevybírá farnost, ani farnost kazatele a kazatelé po pár letech rotují na jinou farnost.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Mzda se kazatelům stanovuje pouze na rok dopředu.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Úkolem kazatelů je mimo jiné rozšiřování členů vlastní kongregace.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Nový člen kongregace zvýší kazateli roční plat o 15 dolarů.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Ztráta člena kongregace sníží kazateli plat o 7 dolarů.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Elasticita mezi platem a velikostí kongregace je zhruba 0.2.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8286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400" dirty="0" smtClean="0">
                <a:cs typeface="Times New Roman" pitchFamily="18" charset="0"/>
              </a:rPr>
              <a:t>Kontrakt s odloženou kompenzací</a:t>
            </a:r>
            <a:endParaRPr lang="en-US" sz="4400" dirty="0">
              <a:cs typeface="Times New Roman" pitchFamily="18" charset="0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9144000" cy="46482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Rostoucí </a:t>
            </a:r>
            <a:r>
              <a:rPr lang="cs-CZ" dirty="0" smtClean="0">
                <a:cs typeface="Times New Roman" pitchFamily="18" charset="0"/>
              </a:rPr>
              <a:t>věkově-výdělkový profil může vzniknout jako důsledek odložení části výdělku do pozdějších fází životního cyklu, což motivuje pracovníky k většímu úsilí</a:t>
            </a:r>
            <a:r>
              <a:rPr lang="en-US" dirty="0" smtClean="0">
                <a:cs typeface="Times New Roman" pitchFamily="18" charset="0"/>
              </a:rPr>
              <a:t>.</a:t>
            </a:r>
            <a:endParaRPr lang="cs-CZ" dirty="0" smtClean="0">
              <a:cs typeface="Times New Roman" pitchFamily="18" charset="0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>
                <a:cs typeface="Times New Roman" pitchFamily="18" charset="0"/>
              </a:rPr>
              <a:t>Snaha o to, aby se zaměstnanci neflákali a nepodváděli. </a:t>
            </a:r>
            <a:endParaRPr lang="cs-CZ" sz="2000" dirty="0" smtClean="0">
              <a:cs typeface="Times New Roman" pitchFamily="18" charset="0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Pokud </a:t>
            </a:r>
            <a:r>
              <a:rPr lang="cs-CZ" sz="2000" dirty="0" smtClean="0">
                <a:cs typeface="Times New Roman" pitchFamily="18" charset="0"/>
              </a:rPr>
              <a:t>by pracovník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cs-CZ" sz="2000" dirty="0" smtClean="0">
                <a:cs typeface="Times New Roman" pitchFamily="18" charset="0"/>
              </a:rPr>
              <a:t>byl přistižen při špatném chování a následně propuštěn, přijde o větší část celoživotního výdělku než v případě standardního kontraktu</a:t>
            </a:r>
            <a:r>
              <a:rPr lang="cs-CZ" sz="2000" dirty="0" smtClean="0">
                <a:cs typeface="Times New Roman" pitchFamily="18" charset="0"/>
              </a:rPr>
              <a:t>.</a:t>
            </a:r>
            <a:endParaRPr lang="en-US" sz="20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06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3200" dirty="0" err="1" smtClean="0">
                <a:cs typeface="Times New Roman" pitchFamily="18" charset="0"/>
              </a:rPr>
              <a:t>Indiferen</a:t>
            </a:r>
            <a:r>
              <a:rPr lang="cs-CZ" sz="3200" dirty="0" err="1" smtClean="0">
                <a:cs typeface="Times New Roman" pitchFamily="18" charset="0"/>
              </a:rPr>
              <a:t>tnost</a:t>
            </a:r>
            <a:r>
              <a:rPr lang="cs-CZ" sz="3200" dirty="0" smtClean="0">
                <a:cs typeface="Times New Roman" pitchFamily="18" charset="0"/>
              </a:rPr>
              <a:t> pracovníka mezi konstantní mzdou a rostoucím věkově-výdělkovým profilem</a:t>
            </a:r>
            <a:endParaRPr lang="en-US" sz="3200" dirty="0">
              <a:cs typeface="Times New Roman" pitchFamily="18" charset="0"/>
            </a:endParaRPr>
          </a:p>
        </p:txBody>
      </p:sp>
      <p:grpSp>
        <p:nvGrpSpPr>
          <p:cNvPr id="39938" name="Group 4"/>
          <p:cNvGrpSpPr>
            <a:grpSpLocks/>
          </p:cNvGrpSpPr>
          <p:nvPr/>
        </p:nvGrpSpPr>
        <p:grpSpPr bwMode="auto">
          <a:xfrm>
            <a:off x="22750" y="2536852"/>
            <a:ext cx="3620137" cy="3181699"/>
            <a:chOff x="3825" y="1037"/>
            <a:chExt cx="5702" cy="5010"/>
          </a:xfrm>
        </p:grpSpPr>
        <p:sp>
          <p:nvSpPr>
            <p:cNvPr id="39943" name="Line 5"/>
            <p:cNvSpPr>
              <a:spLocks noChangeShapeType="1"/>
            </p:cNvSpPr>
            <p:nvPr/>
          </p:nvSpPr>
          <p:spPr bwMode="auto">
            <a:xfrm>
              <a:off x="4200" y="1380"/>
              <a:ext cx="1" cy="38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4" name="Line 6"/>
            <p:cNvSpPr>
              <a:spLocks noChangeShapeType="1"/>
            </p:cNvSpPr>
            <p:nvPr/>
          </p:nvSpPr>
          <p:spPr bwMode="auto">
            <a:xfrm>
              <a:off x="4200" y="3448"/>
              <a:ext cx="41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5" name="Rectangle 7"/>
            <p:cNvSpPr>
              <a:spLocks noChangeArrowheads="1"/>
            </p:cNvSpPr>
            <p:nvPr/>
          </p:nvSpPr>
          <p:spPr bwMode="auto">
            <a:xfrm>
              <a:off x="3825" y="1037"/>
              <a:ext cx="1230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Výdělky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9946" name="Rectangle 8"/>
            <p:cNvSpPr>
              <a:spLocks noChangeArrowheads="1"/>
            </p:cNvSpPr>
            <p:nvPr/>
          </p:nvSpPr>
          <p:spPr bwMode="auto">
            <a:xfrm>
              <a:off x="7755" y="1956"/>
              <a:ext cx="331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39947" name="Rectangle 9"/>
            <p:cNvSpPr>
              <a:spLocks noChangeArrowheads="1"/>
            </p:cNvSpPr>
            <p:nvPr/>
          </p:nvSpPr>
          <p:spPr bwMode="auto">
            <a:xfrm>
              <a:off x="3945" y="3321"/>
              <a:ext cx="331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39948" name="Rectangle 10"/>
            <p:cNvSpPr>
              <a:spLocks noChangeArrowheads="1"/>
            </p:cNvSpPr>
            <p:nvPr/>
          </p:nvSpPr>
          <p:spPr bwMode="auto">
            <a:xfrm>
              <a:off x="5790" y="3081"/>
              <a:ext cx="331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39949" name="Rectangle 11"/>
            <p:cNvSpPr>
              <a:spLocks noChangeArrowheads="1"/>
            </p:cNvSpPr>
            <p:nvPr/>
          </p:nvSpPr>
          <p:spPr bwMode="auto">
            <a:xfrm>
              <a:off x="3960" y="4295"/>
              <a:ext cx="331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9950" name="Rectangle 12"/>
            <p:cNvSpPr>
              <a:spLocks noChangeArrowheads="1"/>
            </p:cNvSpPr>
            <p:nvPr/>
          </p:nvSpPr>
          <p:spPr bwMode="auto">
            <a:xfrm>
              <a:off x="4035" y="5196"/>
              <a:ext cx="331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39951" name="Rectangle 13"/>
            <p:cNvSpPr>
              <a:spLocks noChangeArrowheads="1"/>
            </p:cNvSpPr>
            <p:nvPr/>
          </p:nvSpPr>
          <p:spPr bwMode="auto">
            <a:xfrm>
              <a:off x="7770" y="5268"/>
              <a:ext cx="601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39952" name="Rectangle 14"/>
            <p:cNvSpPr>
              <a:spLocks noChangeArrowheads="1"/>
            </p:cNvSpPr>
            <p:nvPr/>
          </p:nvSpPr>
          <p:spPr bwMode="auto">
            <a:xfrm>
              <a:off x="5790" y="5253"/>
              <a:ext cx="601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t</a:t>
              </a:r>
              <a:r>
                <a:rPr lang="en-US" sz="1400" i="1" baseline="30000" dirty="0">
                  <a:solidFill>
                    <a:schemeClr val="bg1"/>
                  </a:solidFill>
                  <a:latin typeface="Times New Roman" pitchFamily="18" charset="0"/>
                </a:rPr>
                <a:t>*</a:t>
              </a:r>
              <a:endParaRPr lang="en-US" sz="1400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9953" name="Rectangle 15"/>
            <p:cNvSpPr>
              <a:spLocks noChangeArrowheads="1"/>
            </p:cNvSpPr>
            <p:nvPr/>
          </p:nvSpPr>
          <p:spPr bwMode="auto">
            <a:xfrm>
              <a:off x="8086" y="5448"/>
              <a:ext cx="1441" cy="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Roky v zaměstnání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9954" name="Rectangle 16"/>
            <p:cNvSpPr>
              <a:spLocks noChangeArrowheads="1"/>
            </p:cNvSpPr>
            <p:nvPr/>
          </p:nvSpPr>
          <p:spPr bwMode="auto">
            <a:xfrm>
              <a:off x="8445" y="3240"/>
              <a:ext cx="661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VMP</a:t>
              </a:r>
            </a:p>
          </p:txBody>
        </p:sp>
        <p:sp>
          <p:nvSpPr>
            <p:cNvPr id="39955" name="Line 17"/>
            <p:cNvSpPr>
              <a:spLocks noChangeShapeType="1"/>
            </p:cNvSpPr>
            <p:nvPr/>
          </p:nvSpPr>
          <p:spPr bwMode="auto">
            <a:xfrm flipV="1">
              <a:off x="4200" y="2055"/>
              <a:ext cx="4133" cy="23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Line 18"/>
            <p:cNvSpPr>
              <a:spLocks noChangeShapeType="1"/>
            </p:cNvSpPr>
            <p:nvPr/>
          </p:nvSpPr>
          <p:spPr bwMode="auto">
            <a:xfrm>
              <a:off x="7890" y="2326"/>
              <a:ext cx="1" cy="29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Line 19"/>
            <p:cNvSpPr>
              <a:spLocks noChangeShapeType="1"/>
            </p:cNvSpPr>
            <p:nvPr/>
          </p:nvSpPr>
          <p:spPr bwMode="auto">
            <a:xfrm>
              <a:off x="5925" y="3465"/>
              <a:ext cx="1" cy="180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92" name="AutoShape 20"/>
            <p:cNvSpPr>
              <a:spLocks noChangeArrowheads="1"/>
            </p:cNvSpPr>
            <p:nvPr/>
          </p:nvSpPr>
          <p:spPr bwMode="auto">
            <a:xfrm flipV="1">
              <a:off x="4200" y="3432"/>
              <a:ext cx="1710" cy="975"/>
            </a:xfrm>
            <a:prstGeom prst="rtTriangle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35893" name="AutoShape 21"/>
            <p:cNvSpPr>
              <a:spLocks noChangeArrowheads="1"/>
            </p:cNvSpPr>
            <p:nvPr/>
          </p:nvSpPr>
          <p:spPr bwMode="auto">
            <a:xfrm flipH="1">
              <a:off x="5955" y="2357"/>
              <a:ext cx="1920" cy="1095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39939" name="Line 22"/>
          <p:cNvSpPr>
            <a:spLocks noChangeShapeType="1"/>
          </p:cNvSpPr>
          <p:nvPr/>
        </p:nvSpPr>
        <p:spPr bwMode="auto">
          <a:xfrm>
            <a:off x="261468" y="5222562"/>
            <a:ext cx="2667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9940" name="Rectangle 23"/>
          <p:cNvSpPr>
            <a:spLocks noChangeArrowheads="1"/>
          </p:cNvSpPr>
          <p:nvPr/>
        </p:nvSpPr>
        <p:spPr bwMode="auto">
          <a:xfrm>
            <a:off x="3657600" y="1853129"/>
            <a:ext cx="542238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Pro jednoduchost předpokládejme konstantní </a:t>
            </a:r>
            <a:r>
              <a:rPr lang="cs-CZ" sz="2000" i="1" dirty="0" smtClean="0">
                <a:solidFill>
                  <a:srgbClr val="275093"/>
                </a:solidFill>
                <a:cs typeface="Times New Roman" pitchFamily="18" charset="0"/>
              </a:rPr>
              <a:t>VMP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 během životního cyklu.</a:t>
            </a:r>
          </a:p>
          <a:p>
            <a:pPr>
              <a:spcBef>
                <a:spcPts val="10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Pokud firma dokáže monitorovat úsilí pracovníků, bude jim platit konstantní hodnotu mezního produktu práce 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(</a:t>
            </a:r>
            <a:r>
              <a:rPr lang="en-US" sz="2000" i="1" dirty="0">
                <a:solidFill>
                  <a:srgbClr val="275093"/>
                </a:solidFill>
                <a:cs typeface="Times New Roman" pitchFamily="18" charset="0"/>
              </a:rPr>
              <a:t>VMP</a:t>
            </a:r>
            <a:r>
              <a:rPr lang="en-US" sz="2000" dirty="0">
                <a:solidFill>
                  <a:srgbClr val="275093"/>
                </a:solidFill>
                <a:cs typeface="Times New Roman" pitchFamily="18" charset="0"/>
              </a:rPr>
              <a:t>) 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během jejich životního cyklu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.  </a:t>
            </a:r>
            <a:endParaRPr lang="cs-CZ" sz="20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0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Pokud je obtížné monitorovat úsilí pracovníků, pracovníci se mohou chtít </a:t>
            </a:r>
            <a:r>
              <a:rPr lang="cs-CZ" sz="2000" dirty="0" err="1" smtClean="0">
                <a:solidFill>
                  <a:srgbClr val="275093"/>
                </a:solidFill>
                <a:cs typeface="Times New Roman" pitchFamily="18" charset="0"/>
              </a:rPr>
              <a:t>ulejvat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. Rostoucí věkově-výdělkový profil (linie AC) odrazuje pracovníky od </a:t>
            </a:r>
            <a:r>
              <a:rPr lang="cs-CZ" sz="2000" dirty="0" err="1" smtClean="0">
                <a:solidFill>
                  <a:srgbClr val="275093"/>
                </a:solidFill>
                <a:cs typeface="Times New Roman" pitchFamily="18" charset="0"/>
              </a:rPr>
              <a:t>ulejvání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 se. </a:t>
            </a:r>
          </a:p>
          <a:p>
            <a:pPr>
              <a:spcBef>
                <a:spcPts val="10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Pracovníci dostávají v prvních obdobích méně, než je jejich hodnota mezního produktu a </a:t>
            </a:r>
            <a:r>
              <a:rPr lang="cs-CZ" sz="2000" dirty="0">
                <a:solidFill>
                  <a:srgbClr val="275093"/>
                </a:solidFill>
                <a:cs typeface="Times New Roman" pitchFamily="18" charset="0"/>
              </a:rPr>
              <a:t>pokud se </a:t>
            </a:r>
            <a:r>
              <a:rPr lang="cs-CZ" sz="2000" dirty="0" err="1" smtClean="0">
                <a:solidFill>
                  <a:srgbClr val="275093"/>
                </a:solidFill>
                <a:cs typeface="Times New Roman" pitchFamily="18" charset="0"/>
              </a:rPr>
              <a:t>neulejvají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, tato </a:t>
            </a:r>
            <a:r>
              <a:rPr lang="ja-JP" altLang="en-US" sz="2000" dirty="0" smtClean="0">
                <a:solidFill>
                  <a:srgbClr val="275093"/>
                </a:solidFill>
                <a:ea typeface="ＭＳ Ｐゴシック"/>
                <a:cs typeface="Times New Roman" pitchFamily="18" charset="0"/>
              </a:rPr>
              <a:t>“</a:t>
            </a:r>
            <a:r>
              <a:rPr lang="cs-CZ" altLang="ja-JP" sz="2000" dirty="0" smtClean="0">
                <a:solidFill>
                  <a:srgbClr val="275093"/>
                </a:solidFill>
                <a:cs typeface="Times New Roman" pitchFamily="18" charset="0"/>
              </a:rPr>
              <a:t>půjčka</a:t>
            </a:r>
            <a:r>
              <a:rPr lang="ja-JP" altLang="en-US" sz="2000" dirty="0" smtClean="0">
                <a:solidFill>
                  <a:srgbClr val="275093"/>
                </a:solidFill>
                <a:ea typeface="ＭＳ Ｐゴシック"/>
                <a:cs typeface="ＭＳ Ｐゴシック"/>
              </a:rPr>
              <a:t>”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je jim splacena v pozdějších obdobích. </a:t>
            </a:r>
            <a:endParaRPr lang="en-US" sz="2000" dirty="0">
              <a:solidFill>
                <a:srgbClr val="275093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400" dirty="0" smtClean="0"/>
              <a:t>Kontrakt s odloženou kompenzací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8006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Pracovník bude akceptovat tento kontrakt, pokud bude mít jistotu, že po uplynutí </a:t>
            </a:r>
            <a:r>
              <a:rPr lang="cs-CZ" i="1" dirty="0" smtClean="0"/>
              <a:t>t*</a:t>
            </a:r>
            <a:r>
              <a:rPr lang="cs-CZ" dirty="0" smtClean="0"/>
              <a:t> období nepřijde o práci, aniž by k tomu sám zavdal důvod.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Firma tuto nepsanou domluvu nemusí dodržet.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Pokud by to firma dělala systematicky, rozneslo by se to.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Firma se nemusí udržet tak dlouho na trhu.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Tyto kontrakty budou nabízet spíše velké zavedené firmy.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742031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400" dirty="0" smtClean="0"/>
              <a:t>Kontrakt s odloženou kompenzací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8006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Kontrakt s odloženou kompenzací implikuje, že kontrakt musí být v určitém okamžiku ukončen, což vysvětluje existenci povinného odchodu do důchodu na pracovním trhu</a:t>
            </a:r>
            <a:r>
              <a:rPr lang="en-US" dirty="0" smtClean="0">
                <a:cs typeface="Times New Roman" pitchFamily="18" charset="0"/>
              </a:rPr>
              <a:t>.</a:t>
            </a:r>
            <a:endParaRPr lang="cs-CZ" dirty="0" smtClean="0">
              <a:cs typeface="Times New Roman" pitchFamily="18" charset="0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Odchod do důchodu nemusí být povinný, ale mohou pro něj existovat silné finanční pobídky.</a:t>
            </a:r>
            <a:endParaRPr lang="en-US" sz="2000" dirty="0" smtClean="0"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070370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400" dirty="0" smtClean="0"/>
              <a:t>Kontrakt s odloženou kompenzací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8006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Vedle teorie lidského kapitálu je to alternativní vysvětlení pro rostoucí věkově-výdělkový profil.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Jedná se však o vysvětlení pouze v rámci jednoho zaměstnání.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Vedle specifického školení je to alternativní vysvětlení pro pozorovaná </a:t>
            </a:r>
            <a:r>
              <a:rPr lang="cs-CZ" dirty="0" smtClean="0"/>
              <a:t>dlouhá </a:t>
            </a:r>
            <a:r>
              <a:rPr lang="en-US" dirty="0" smtClean="0"/>
              <a:t>“man</a:t>
            </a:r>
            <a:r>
              <a:rPr lang="cs-CZ" dirty="0" err="1" smtClean="0"/>
              <a:t>želství</a:t>
            </a:r>
            <a:r>
              <a:rPr lang="en-US" dirty="0" smtClean="0"/>
              <a:t>”</a:t>
            </a:r>
            <a:r>
              <a:rPr lang="cs-CZ" dirty="0" smtClean="0"/>
              <a:t> mezi firmou a zaměstnancem.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Pracovník nebude chtít odejít, dokud mu firma nesplatí </a:t>
            </a:r>
            <a:r>
              <a:rPr lang="en-US" sz="2000" dirty="0" smtClean="0"/>
              <a:t>“p</a:t>
            </a:r>
            <a:r>
              <a:rPr lang="cs-CZ" sz="2000" dirty="0" err="1" smtClean="0"/>
              <a:t>ůjčku</a:t>
            </a:r>
            <a:r>
              <a:rPr lang="en-US" sz="2000" dirty="0" smtClean="0"/>
              <a:t>”</a:t>
            </a:r>
            <a:r>
              <a:rPr lang="cs-CZ" sz="2000" dirty="0" smtClean="0"/>
              <a:t> v podobě odloženého </a:t>
            </a:r>
            <a:r>
              <a:rPr lang="cs-CZ" sz="2000" dirty="0" smtClean="0"/>
              <a:t>výdělku.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Firma nebude chtít pracovníka propustit, aby si nezkazila reputaci.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076750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990600"/>
            <a:ext cx="8229600" cy="6080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err="1" smtClean="0">
                <a:cs typeface="Times New Roman" pitchFamily="18" charset="0"/>
              </a:rPr>
              <a:t>Ef</a:t>
            </a:r>
            <a:r>
              <a:rPr lang="cs-CZ" dirty="0" err="1" smtClean="0">
                <a:cs typeface="Times New Roman" pitchFamily="18" charset="0"/>
              </a:rPr>
              <a:t>ektivnostní</a:t>
            </a:r>
            <a:r>
              <a:rPr lang="cs-CZ" dirty="0" smtClean="0">
                <a:cs typeface="Times New Roman" pitchFamily="18" charset="0"/>
              </a:rPr>
              <a:t> mzdy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33600"/>
            <a:ext cx="9144000" cy="35052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Některé firmy mohou chtít platit mzdu vyšší než je rovnovážná mzda na konkurenčním trhu, aby motivovaly pracovní sílu k tomu být produktivnější</a:t>
            </a:r>
            <a:r>
              <a:rPr lang="cs-CZ" dirty="0" smtClean="0"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err="1">
                <a:cs typeface="Times New Roman" pitchFamily="18" charset="0"/>
              </a:rPr>
              <a:t>Efektivnostní</a:t>
            </a:r>
            <a:r>
              <a:rPr lang="cs-CZ" dirty="0">
                <a:cs typeface="Times New Roman" pitchFamily="18" charset="0"/>
              </a:rPr>
              <a:t> mzdy vytváří v ekonomice nedobrovolnou nezaměstnanost, viz příští přednáška</a:t>
            </a:r>
            <a:r>
              <a:rPr lang="en-US" dirty="0" smtClean="0">
                <a:cs typeface="Times New Roman" pitchFamily="18" charset="0"/>
              </a:rPr>
              <a:t>.</a:t>
            </a:r>
            <a:r>
              <a:rPr lang="cs-CZ" dirty="0" smtClean="0">
                <a:cs typeface="Times New Roman" pitchFamily="18" charset="0"/>
              </a:rPr>
              <a:t> </a:t>
            </a:r>
            <a:endParaRPr lang="en-US" sz="1000" dirty="0" smtClean="0"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b="1" dirty="0" err="1" smtClean="0">
                <a:cs typeface="Times New Roman" pitchFamily="18" charset="0"/>
              </a:rPr>
              <a:t>Efektivnostní</a:t>
            </a:r>
            <a:r>
              <a:rPr lang="cs-CZ" b="1" dirty="0" smtClean="0">
                <a:cs typeface="Times New Roman" pitchFamily="18" charset="0"/>
              </a:rPr>
              <a:t> mzda </a:t>
            </a:r>
            <a:r>
              <a:rPr lang="cs-CZ" dirty="0" smtClean="0">
                <a:cs typeface="Times New Roman" pitchFamily="18" charset="0"/>
              </a:rPr>
              <a:t>je stanovena tak, aby elasticita </a:t>
            </a:r>
            <a:r>
              <a:rPr lang="cs-CZ" dirty="0" smtClean="0">
                <a:cs typeface="Times New Roman" pitchFamily="18" charset="0"/>
              </a:rPr>
              <a:t>produkce</a:t>
            </a:r>
            <a:r>
              <a:rPr lang="cs-CZ" dirty="0" smtClean="0">
                <a:cs typeface="Times New Roman" pitchFamily="18" charset="0"/>
              </a:rPr>
              <a:t> </a:t>
            </a:r>
            <a:r>
              <a:rPr lang="cs-CZ" dirty="0" smtClean="0">
                <a:cs typeface="Times New Roman" pitchFamily="18" charset="0"/>
              </a:rPr>
              <a:t>(příjmů) vzhledem ke mzdě byla rovna </a:t>
            </a:r>
            <a:r>
              <a:rPr lang="en-US" dirty="0" smtClean="0">
                <a:cs typeface="Times New Roman" pitchFamily="18" charset="0"/>
              </a:rPr>
              <a:t>1</a:t>
            </a:r>
            <a:r>
              <a:rPr lang="en-US" dirty="0" smtClean="0">
                <a:cs typeface="Times New Roman" pitchFamily="18" charset="0"/>
              </a:rPr>
              <a:t>.</a:t>
            </a:r>
            <a:endParaRPr lang="en-US" sz="10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864" y="7620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600" dirty="0" smtClean="0">
                <a:cs typeface="Times New Roman" pitchFamily="18" charset="0"/>
              </a:rPr>
              <a:t>Určení </a:t>
            </a:r>
            <a:r>
              <a:rPr lang="cs-CZ" sz="4600" dirty="0" err="1" smtClean="0">
                <a:cs typeface="Times New Roman" pitchFamily="18" charset="0"/>
              </a:rPr>
              <a:t>efektivnostní</a:t>
            </a:r>
            <a:r>
              <a:rPr lang="cs-CZ" sz="4600" dirty="0" smtClean="0">
                <a:cs typeface="Times New Roman" pitchFamily="18" charset="0"/>
              </a:rPr>
              <a:t> mzdy</a:t>
            </a:r>
            <a:endParaRPr lang="en-US" sz="4600" dirty="0">
              <a:cs typeface="Times New Roman" pitchFamily="18" charset="0"/>
            </a:endParaRPr>
          </a:p>
        </p:txBody>
      </p:sp>
      <p:grpSp>
        <p:nvGrpSpPr>
          <p:cNvPr id="41986" name="Group 4"/>
          <p:cNvGrpSpPr>
            <a:grpSpLocks/>
          </p:cNvGrpSpPr>
          <p:nvPr/>
        </p:nvGrpSpPr>
        <p:grpSpPr bwMode="auto">
          <a:xfrm>
            <a:off x="165398" y="2112962"/>
            <a:ext cx="4213106" cy="3926406"/>
            <a:chOff x="3900" y="1620"/>
            <a:chExt cx="5708" cy="4615"/>
          </a:xfrm>
        </p:grpSpPr>
        <p:sp>
          <p:nvSpPr>
            <p:cNvPr id="41990" name="Line 5"/>
            <p:cNvSpPr>
              <a:spLocks noChangeShapeType="1"/>
            </p:cNvSpPr>
            <p:nvPr/>
          </p:nvSpPr>
          <p:spPr bwMode="auto">
            <a:xfrm flipV="1">
              <a:off x="4215" y="2217"/>
              <a:ext cx="4561" cy="3601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1" name="Line 6"/>
            <p:cNvSpPr>
              <a:spLocks noChangeShapeType="1"/>
            </p:cNvSpPr>
            <p:nvPr/>
          </p:nvSpPr>
          <p:spPr bwMode="auto">
            <a:xfrm>
              <a:off x="4215" y="1966"/>
              <a:ext cx="1" cy="38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2" name="Line 7"/>
            <p:cNvSpPr>
              <a:spLocks noChangeShapeType="1"/>
            </p:cNvSpPr>
            <p:nvPr/>
          </p:nvSpPr>
          <p:spPr bwMode="auto">
            <a:xfrm>
              <a:off x="4220" y="5834"/>
              <a:ext cx="44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3" name="Rectangle 8"/>
            <p:cNvSpPr>
              <a:spLocks noChangeArrowheads="1"/>
            </p:cNvSpPr>
            <p:nvPr/>
          </p:nvSpPr>
          <p:spPr bwMode="auto">
            <a:xfrm>
              <a:off x="3900" y="1620"/>
              <a:ext cx="91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Produkt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1994" name="Rectangle 9"/>
            <p:cNvSpPr>
              <a:spLocks noChangeArrowheads="1"/>
            </p:cNvSpPr>
            <p:nvPr/>
          </p:nvSpPr>
          <p:spPr bwMode="auto">
            <a:xfrm>
              <a:off x="3900" y="2926"/>
              <a:ext cx="43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</a:rPr>
                <a:t>q</a:t>
              </a:r>
              <a:r>
                <a:rPr lang="en-US" sz="1400" i="1" baseline="30000">
                  <a:solidFill>
                    <a:schemeClr val="bg1"/>
                  </a:solidFill>
                  <a:latin typeface="Times New Roman" pitchFamily="18" charset="0"/>
                </a:rPr>
                <a:t>e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1995" name="Rectangle 10"/>
            <p:cNvSpPr>
              <a:spLocks noChangeArrowheads="1"/>
            </p:cNvSpPr>
            <p:nvPr/>
          </p:nvSpPr>
          <p:spPr bwMode="auto">
            <a:xfrm>
              <a:off x="3900" y="4020"/>
              <a:ext cx="43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q</a:t>
              </a:r>
            </a:p>
          </p:txBody>
        </p:sp>
        <p:sp>
          <p:nvSpPr>
            <p:cNvPr id="41996" name="Rectangle 11"/>
            <p:cNvSpPr>
              <a:spLocks noChangeArrowheads="1"/>
            </p:cNvSpPr>
            <p:nvPr/>
          </p:nvSpPr>
          <p:spPr bwMode="auto">
            <a:xfrm>
              <a:off x="8295" y="2099"/>
              <a:ext cx="43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41997" name="Rectangle 12"/>
            <p:cNvSpPr>
              <a:spLocks noChangeArrowheads="1"/>
            </p:cNvSpPr>
            <p:nvPr/>
          </p:nvSpPr>
          <p:spPr bwMode="auto">
            <a:xfrm>
              <a:off x="6705" y="2656"/>
              <a:ext cx="43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41998" name="Rectangle 13"/>
            <p:cNvSpPr>
              <a:spLocks noChangeArrowheads="1"/>
            </p:cNvSpPr>
            <p:nvPr/>
          </p:nvSpPr>
          <p:spPr bwMode="auto">
            <a:xfrm>
              <a:off x="6370" y="4145"/>
              <a:ext cx="43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41999" name="Rectangle 14"/>
            <p:cNvSpPr>
              <a:spLocks noChangeArrowheads="1"/>
            </p:cNvSpPr>
            <p:nvPr/>
          </p:nvSpPr>
          <p:spPr bwMode="auto">
            <a:xfrm>
              <a:off x="8108" y="5904"/>
              <a:ext cx="76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Mzda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2000" name="Line 15"/>
            <p:cNvSpPr>
              <a:spLocks noChangeShapeType="1"/>
            </p:cNvSpPr>
            <p:nvPr/>
          </p:nvSpPr>
          <p:spPr bwMode="auto">
            <a:xfrm flipV="1">
              <a:off x="4215" y="1845"/>
              <a:ext cx="3736" cy="3957"/>
            </a:xfrm>
            <a:prstGeom prst="line">
              <a:avLst/>
            </a:prstGeom>
            <a:noFill/>
            <a:ln w="15875">
              <a:solidFill>
                <a:srgbClr val="FF66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1" name="Line 16"/>
            <p:cNvSpPr>
              <a:spLocks noChangeShapeType="1"/>
            </p:cNvSpPr>
            <p:nvPr/>
          </p:nvSpPr>
          <p:spPr bwMode="auto">
            <a:xfrm>
              <a:off x="6330" y="4182"/>
              <a:ext cx="1" cy="16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2" name="Line 17"/>
            <p:cNvSpPr>
              <a:spLocks noChangeShapeType="1"/>
            </p:cNvSpPr>
            <p:nvPr/>
          </p:nvSpPr>
          <p:spPr bwMode="auto">
            <a:xfrm flipH="1">
              <a:off x="4185" y="4182"/>
              <a:ext cx="214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Rectangle 18"/>
            <p:cNvSpPr>
              <a:spLocks noChangeArrowheads="1"/>
            </p:cNvSpPr>
            <p:nvPr/>
          </p:nvSpPr>
          <p:spPr bwMode="auto">
            <a:xfrm>
              <a:off x="6740" y="5858"/>
              <a:ext cx="43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w</a:t>
              </a:r>
              <a:r>
                <a:rPr lang="en-US" sz="1400" i="1" baseline="30000" dirty="0">
                  <a:solidFill>
                    <a:schemeClr val="bg1"/>
                  </a:solidFill>
                  <a:latin typeface="Times New Roman" pitchFamily="18" charset="0"/>
                </a:rPr>
                <a:t>e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2004" name="Rectangle 19"/>
            <p:cNvSpPr>
              <a:spLocks noChangeArrowheads="1"/>
            </p:cNvSpPr>
            <p:nvPr/>
          </p:nvSpPr>
          <p:spPr bwMode="auto">
            <a:xfrm>
              <a:off x="4050" y="5818"/>
              <a:ext cx="43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42005" name="Rectangle 20"/>
            <p:cNvSpPr>
              <a:spLocks noChangeArrowheads="1"/>
            </p:cNvSpPr>
            <p:nvPr/>
          </p:nvSpPr>
          <p:spPr bwMode="auto">
            <a:xfrm>
              <a:off x="6260" y="5881"/>
              <a:ext cx="43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w</a:t>
              </a:r>
            </a:p>
          </p:txBody>
        </p:sp>
        <p:sp>
          <p:nvSpPr>
            <p:cNvPr id="42006" name="Line 21"/>
            <p:cNvSpPr>
              <a:spLocks noChangeShapeType="1"/>
            </p:cNvSpPr>
            <p:nvPr/>
          </p:nvSpPr>
          <p:spPr bwMode="auto">
            <a:xfrm flipH="1">
              <a:off x="4200" y="3015"/>
              <a:ext cx="267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7" name="Line 22"/>
            <p:cNvSpPr>
              <a:spLocks noChangeShapeType="1"/>
            </p:cNvSpPr>
            <p:nvPr/>
          </p:nvSpPr>
          <p:spPr bwMode="auto">
            <a:xfrm>
              <a:off x="6855" y="2955"/>
              <a:ext cx="1" cy="286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Rectangle 23"/>
            <p:cNvSpPr>
              <a:spLocks noChangeArrowheads="1"/>
            </p:cNvSpPr>
            <p:nvPr/>
          </p:nvSpPr>
          <p:spPr bwMode="auto">
            <a:xfrm>
              <a:off x="8137" y="2919"/>
              <a:ext cx="1471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Křivka celkového produktu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2009" name="Line 24"/>
            <p:cNvSpPr>
              <a:spLocks noChangeShapeType="1"/>
            </p:cNvSpPr>
            <p:nvPr/>
          </p:nvSpPr>
          <p:spPr bwMode="auto">
            <a:xfrm>
              <a:off x="8775" y="2565"/>
              <a:ext cx="196" cy="4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Freeform 25"/>
            <p:cNvSpPr>
              <a:spLocks/>
            </p:cNvSpPr>
            <p:nvPr/>
          </p:nvSpPr>
          <p:spPr bwMode="auto">
            <a:xfrm>
              <a:off x="4215" y="2439"/>
              <a:ext cx="4749" cy="3390"/>
            </a:xfrm>
            <a:custGeom>
              <a:avLst/>
              <a:gdLst>
                <a:gd name="T0" fmla="*/ 0 w 4749"/>
                <a:gd name="T1" fmla="*/ 3390 h 3390"/>
                <a:gd name="T2" fmla="*/ 1719 w 4749"/>
                <a:gd name="T3" fmla="*/ 2505 h 3390"/>
                <a:gd name="T4" fmla="*/ 2529 w 4749"/>
                <a:gd name="T5" fmla="*/ 690 h 3390"/>
                <a:gd name="T6" fmla="*/ 3654 w 4749"/>
                <a:gd name="T7" fmla="*/ 135 h 3390"/>
                <a:gd name="T8" fmla="*/ 4749 w 4749"/>
                <a:gd name="T9" fmla="*/ 0 h 33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49"/>
                <a:gd name="T16" fmla="*/ 0 h 3390"/>
                <a:gd name="T17" fmla="*/ 4749 w 4749"/>
                <a:gd name="T18" fmla="*/ 3390 h 33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49" h="3390">
                  <a:moveTo>
                    <a:pt x="0" y="3390"/>
                  </a:moveTo>
                  <a:cubicBezTo>
                    <a:pt x="286" y="3242"/>
                    <a:pt x="1298" y="2955"/>
                    <a:pt x="1719" y="2505"/>
                  </a:cubicBezTo>
                  <a:cubicBezTo>
                    <a:pt x="2140" y="2055"/>
                    <a:pt x="2206" y="1085"/>
                    <a:pt x="2529" y="690"/>
                  </a:cubicBezTo>
                  <a:cubicBezTo>
                    <a:pt x="2852" y="295"/>
                    <a:pt x="3284" y="250"/>
                    <a:pt x="3654" y="135"/>
                  </a:cubicBezTo>
                  <a:cubicBezTo>
                    <a:pt x="4024" y="20"/>
                    <a:pt x="4521" y="28"/>
                    <a:pt x="4749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87" name="Rectangle 26"/>
          <p:cNvSpPr>
            <a:spLocks noChangeArrowheads="1"/>
          </p:cNvSpPr>
          <p:nvPr/>
        </p:nvSpPr>
        <p:spPr bwMode="auto">
          <a:xfrm>
            <a:off x="4648200" y="2007330"/>
            <a:ext cx="4267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Křivka celkové produkce ukazuje jakým způsobem závisí objem produkce firmy na mzdě, kterou platí svým zaměstnancům. </a:t>
            </a:r>
            <a:endParaRPr lang="cs-CZ" sz="2000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sz="2000" dirty="0" err="1" smtClean="0">
                <a:solidFill>
                  <a:srgbClr val="275093"/>
                </a:solidFill>
                <a:cs typeface="Times New Roman" pitchFamily="18" charset="0"/>
              </a:rPr>
              <a:t>Efektivnostní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 mzda je dána bodem </a:t>
            </a:r>
            <a:r>
              <a:rPr lang="en-US" sz="2000" i="1" dirty="0" smtClean="0">
                <a:solidFill>
                  <a:srgbClr val="275093"/>
                </a:solidFill>
                <a:cs typeface="Times New Roman" pitchFamily="18" charset="0"/>
              </a:rPr>
              <a:t>X</a:t>
            </a:r>
            <a:r>
              <a:rPr lang="en-US" sz="2000" dirty="0">
                <a:solidFill>
                  <a:srgbClr val="275093"/>
                </a:solidFill>
                <a:cs typeface="Times New Roman" pitchFamily="18" charset="0"/>
              </a:rPr>
              <a:t>, 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kde se mezní produkt mzdy (sklon křivky celkového produktu) rovná průměrnému produktu mzdy (sklon linie od počátku). </a:t>
            </a:r>
            <a:endParaRPr lang="cs-CZ" sz="2000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sz="2000" dirty="0" err="1" smtClean="0">
                <a:solidFill>
                  <a:srgbClr val="275093"/>
                </a:solidFill>
                <a:cs typeface="Times New Roman" pitchFamily="18" charset="0"/>
              </a:rPr>
              <a:t>Efektivnostní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 mzda maximalizuje zisk firmy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r>
              <a:rPr lang="en-US" sz="1900" dirty="0" smtClean="0">
                <a:solidFill>
                  <a:srgbClr val="FF6600"/>
                </a:solidFill>
              </a:rPr>
              <a:t> </a:t>
            </a:r>
            <a:endParaRPr lang="en-US" sz="40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864" y="7620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600" dirty="0" smtClean="0">
                <a:cs typeface="Times New Roman" pitchFamily="18" charset="0"/>
              </a:rPr>
              <a:t>Určení </a:t>
            </a:r>
            <a:r>
              <a:rPr lang="cs-CZ" sz="4600" dirty="0" err="1" smtClean="0">
                <a:cs typeface="Times New Roman" pitchFamily="18" charset="0"/>
              </a:rPr>
              <a:t>efektivnostní</a:t>
            </a:r>
            <a:r>
              <a:rPr lang="cs-CZ" sz="4600" dirty="0" smtClean="0">
                <a:cs typeface="Times New Roman" pitchFamily="18" charset="0"/>
              </a:rPr>
              <a:t> mzdy</a:t>
            </a:r>
            <a:endParaRPr lang="en-US" sz="4600" dirty="0">
              <a:cs typeface="Times New Roman" pitchFamily="18" charset="0"/>
            </a:endParaRPr>
          </a:p>
        </p:txBody>
      </p:sp>
      <p:grpSp>
        <p:nvGrpSpPr>
          <p:cNvPr id="41986" name="Group 4"/>
          <p:cNvGrpSpPr>
            <a:grpSpLocks/>
          </p:cNvGrpSpPr>
          <p:nvPr/>
        </p:nvGrpSpPr>
        <p:grpSpPr bwMode="auto">
          <a:xfrm>
            <a:off x="165398" y="2112962"/>
            <a:ext cx="4213106" cy="3926406"/>
            <a:chOff x="3900" y="1620"/>
            <a:chExt cx="5708" cy="4615"/>
          </a:xfrm>
        </p:grpSpPr>
        <p:sp>
          <p:nvSpPr>
            <p:cNvPr id="41990" name="Line 5"/>
            <p:cNvSpPr>
              <a:spLocks noChangeShapeType="1"/>
            </p:cNvSpPr>
            <p:nvPr/>
          </p:nvSpPr>
          <p:spPr bwMode="auto">
            <a:xfrm flipV="1">
              <a:off x="4215" y="2217"/>
              <a:ext cx="4561" cy="3601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1" name="Line 6"/>
            <p:cNvSpPr>
              <a:spLocks noChangeShapeType="1"/>
            </p:cNvSpPr>
            <p:nvPr/>
          </p:nvSpPr>
          <p:spPr bwMode="auto">
            <a:xfrm>
              <a:off x="4215" y="1966"/>
              <a:ext cx="1" cy="38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2" name="Line 7"/>
            <p:cNvSpPr>
              <a:spLocks noChangeShapeType="1"/>
            </p:cNvSpPr>
            <p:nvPr/>
          </p:nvSpPr>
          <p:spPr bwMode="auto">
            <a:xfrm>
              <a:off x="4220" y="5834"/>
              <a:ext cx="44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3" name="Rectangle 8"/>
            <p:cNvSpPr>
              <a:spLocks noChangeArrowheads="1"/>
            </p:cNvSpPr>
            <p:nvPr/>
          </p:nvSpPr>
          <p:spPr bwMode="auto">
            <a:xfrm>
              <a:off x="3900" y="1620"/>
              <a:ext cx="91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Produkt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1994" name="Rectangle 9"/>
            <p:cNvSpPr>
              <a:spLocks noChangeArrowheads="1"/>
            </p:cNvSpPr>
            <p:nvPr/>
          </p:nvSpPr>
          <p:spPr bwMode="auto">
            <a:xfrm>
              <a:off x="3900" y="2926"/>
              <a:ext cx="43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</a:rPr>
                <a:t>q</a:t>
              </a:r>
              <a:r>
                <a:rPr lang="en-US" sz="1400" i="1" baseline="30000">
                  <a:solidFill>
                    <a:schemeClr val="bg1"/>
                  </a:solidFill>
                  <a:latin typeface="Times New Roman" pitchFamily="18" charset="0"/>
                </a:rPr>
                <a:t>e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1995" name="Rectangle 10"/>
            <p:cNvSpPr>
              <a:spLocks noChangeArrowheads="1"/>
            </p:cNvSpPr>
            <p:nvPr/>
          </p:nvSpPr>
          <p:spPr bwMode="auto">
            <a:xfrm>
              <a:off x="3900" y="4020"/>
              <a:ext cx="43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q</a:t>
              </a:r>
            </a:p>
          </p:txBody>
        </p:sp>
        <p:sp>
          <p:nvSpPr>
            <p:cNvPr id="41996" name="Rectangle 11"/>
            <p:cNvSpPr>
              <a:spLocks noChangeArrowheads="1"/>
            </p:cNvSpPr>
            <p:nvPr/>
          </p:nvSpPr>
          <p:spPr bwMode="auto">
            <a:xfrm>
              <a:off x="8295" y="2099"/>
              <a:ext cx="43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41997" name="Rectangle 12"/>
            <p:cNvSpPr>
              <a:spLocks noChangeArrowheads="1"/>
            </p:cNvSpPr>
            <p:nvPr/>
          </p:nvSpPr>
          <p:spPr bwMode="auto">
            <a:xfrm>
              <a:off x="6705" y="2656"/>
              <a:ext cx="43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41998" name="Rectangle 13"/>
            <p:cNvSpPr>
              <a:spLocks noChangeArrowheads="1"/>
            </p:cNvSpPr>
            <p:nvPr/>
          </p:nvSpPr>
          <p:spPr bwMode="auto">
            <a:xfrm>
              <a:off x="6370" y="4145"/>
              <a:ext cx="43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41999" name="Rectangle 14"/>
            <p:cNvSpPr>
              <a:spLocks noChangeArrowheads="1"/>
            </p:cNvSpPr>
            <p:nvPr/>
          </p:nvSpPr>
          <p:spPr bwMode="auto">
            <a:xfrm>
              <a:off x="8108" y="5904"/>
              <a:ext cx="76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Mzda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2000" name="Line 15"/>
            <p:cNvSpPr>
              <a:spLocks noChangeShapeType="1"/>
            </p:cNvSpPr>
            <p:nvPr/>
          </p:nvSpPr>
          <p:spPr bwMode="auto">
            <a:xfrm flipV="1">
              <a:off x="4215" y="1845"/>
              <a:ext cx="3736" cy="3957"/>
            </a:xfrm>
            <a:prstGeom prst="line">
              <a:avLst/>
            </a:prstGeom>
            <a:noFill/>
            <a:ln w="15875">
              <a:solidFill>
                <a:srgbClr val="FF66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1" name="Line 16"/>
            <p:cNvSpPr>
              <a:spLocks noChangeShapeType="1"/>
            </p:cNvSpPr>
            <p:nvPr/>
          </p:nvSpPr>
          <p:spPr bwMode="auto">
            <a:xfrm>
              <a:off x="6330" y="4182"/>
              <a:ext cx="1" cy="16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2" name="Line 17"/>
            <p:cNvSpPr>
              <a:spLocks noChangeShapeType="1"/>
            </p:cNvSpPr>
            <p:nvPr/>
          </p:nvSpPr>
          <p:spPr bwMode="auto">
            <a:xfrm flipH="1">
              <a:off x="4185" y="4182"/>
              <a:ext cx="214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Rectangle 18"/>
            <p:cNvSpPr>
              <a:spLocks noChangeArrowheads="1"/>
            </p:cNvSpPr>
            <p:nvPr/>
          </p:nvSpPr>
          <p:spPr bwMode="auto">
            <a:xfrm>
              <a:off x="6740" y="5858"/>
              <a:ext cx="43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w</a:t>
              </a:r>
              <a:r>
                <a:rPr lang="en-US" sz="1400" i="1" baseline="30000" dirty="0">
                  <a:solidFill>
                    <a:schemeClr val="bg1"/>
                  </a:solidFill>
                  <a:latin typeface="Times New Roman" pitchFamily="18" charset="0"/>
                </a:rPr>
                <a:t>e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2004" name="Rectangle 19"/>
            <p:cNvSpPr>
              <a:spLocks noChangeArrowheads="1"/>
            </p:cNvSpPr>
            <p:nvPr/>
          </p:nvSpPr>
          <p:spPr bwMode="auto">
            <a:xfrm>
              <a:off x="4050" y="5818"/>
              <a:ext cx="43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42005" name="Rectangle 20"/>
            <p:cNvSpPr>
              <a:spLocks noChangeArrowheads="1"/>
            </p:cNvSpPr>
            <p:nvPr/>
          </p:nvSpPr>
          <p:spPr bwMode="auto">
            <a:xfrm>
              <a:off x="6260" y="5881"/>
              <a:ext cx="43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w</a:t>
              </a:r>
            </a:p>
          </p:txBody>
        </p:sp>
        <p:sp>
          <p:nvSpPr>
            <p:cNvPr id="42006" name="Line 21"/>
            <p:cNvSpPr>
              <a:spLocks noChangeShapeType="1"/>
            </p:cNvSpPr>
            <p:nvPr/>
          </p:nvSpPr>
          <p:spPr bwMode="auto">
            <a:xfrm flipH="1">
              <a:off x="4200" y="3015"/>
              <a:ext cx="267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7" name="Line 22"/>
            <p:cNvSpPr>
              <a:spLocks noChangeShapeType="1"/>
            </p:cNvSpPr>
            <p:nvPr/>
          </p:nvSpPr>
          <p:spPr bwMode="auto">
            <a:xfrm>
              <a:off x="6855" y="2955"/>
              <a:ext cx="1" cy="286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Rectangle 23"/>
            <p:cNvSpPr>
              <a:spLocks noChangeArrowheads="1"/>
            </p:cNvSpPr>
            <p:nvPr/>
          </p:nvSpPr>
          <p:spPr bwMode="auto">
            <a:xfrm>
              <a:off x="8137" y="2919"/>
              <a:ext cx="1471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Křivka celkového produktu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2009" name="Line 24"/>
            <p:cNvSpPr>
              <a:spLocks noChangeShapeType="1"/>
            </p:cNvSpPr>
            <p:nvPr/>
          </p:nvSpPr>
          <p:spPr bwMode="auto">
            <a:xfrm>
              <a:off x="8775" y="2565"/>
              <a:ext cx="196" cy="4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Freeform 25"/>
            <p:cNvSpPr>
              <a:spLocks/>
            </p:cNvSpPr>
            <p:nvPr/>
          </p:nvSpPr>
          <p:spPr bwMode="auto">
            <a:xfrm>
              <a:off x="4215" y="2439"/>
              <a:ext cx="4749" cy="3390"/>
            </a:xfrm>
            <a:custGeom>
              <a:avLst/>
              <a:gdLst>
                <a:gd name="T0" fmla="*/ 0 w 4749"/>
                <a:gd name="T1" fmla="*/ 3390 h 3390"/>
                <a:gd name="T2" fmla="*/ 1719 w 4749"/>
                <a:gd name="T3" fmla="*/ 2505 h 3390"/>
                <a:gd name="T4" fmla="*/ 2529 w 4749"/>
                <a:gd name="T5" fmla="*/ 690 h 3390"/>
                <a:gd name="T6" fmla="*/ 3654 w 4749"/>
                <a:gd name="T7" fmla="*/ 135 h 3390"/>
                <a:gd name="T8" fmla="*/ 4749 w 4749"/>
                <a:gd name="T9" fmla="*/ 0 h 33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49"/>
                <a:gd name="T16" fmla="*/ 0 h 3390"/>
                <a:gd name="T17" fmla="*/ 4749 w 4749"/>
                <a:gd name="T18" fmla="*/ 3390 h 33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49" h="3390">
                  <a:moveTo>
                    <a:pt x="0" y="3390"/>
                  </a:moveTo>
                  <a:cubicBezTo>
                    <a:pt x="286" y="3242"/>
                    <a:pt x="1298" y="2955"/>
                    <a:pt x="1719" y="2505"/>
                  </a:cubicBezTo>
                  <a:cubicBezTo>
                    <a:pt x="2140" y="2055"/>
                    <a:pt x="2206" y="1085"/>
                    <a:pt x="2529" y="690"/>
                  </a:cubicBezTo>
                  <a:cubicBezTo>
                    <a:pt x="2852" y="295"/>
                    <a:pt x="3284" y="250"/>
                    <a:pt x="3654" y="135"/>
                  </a:cubicBezTo>
                  <a:cubicBezTo>
                    <a:pt x="4024" y="20"/>
                    <a:pt x="4521" y="28"/>
                    <a:pt x="4749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87" name="Rectangle 26"/>
          <p:cNvSpPr>
            <a:spLocks noChangeArrowheads="1"/>
          </p:cNvSpPr>
          <p:nvPr/>
        </p:nvSpPr>
        <p:spPr bwMode="auto">
          <a:xfrm>
            <a:off x="5029199" y="1888301"/>
            <a:ext cx="3962401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Sklon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křivky celkového produktu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 (</a:t>
            </a:r>
            <a:r>
              <a:rPr lang="en-US" sz="2000" dirty="0" err="1" smtClean="0">
                <a:solidFill>
                  <a:srgbClr val="275093"/>
                </a:solidFill>
                <a:cs typeface="Times New Roman" pitchFamily="18" charset="0"/>
              </a:rPr>
              <a:t>mezn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í produkt mzdy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)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: ∆q/∆w. </a:t>
            </a:r>
            <a:endParaRPr lang="cs-CZ" sz="2000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000" dirty="0">
                <a:solidFill>
                  <a:srgbClr val="275093"/>
                </a:solidFill>
                <a:cs typeface="Times New Roman" pitchFamily="18" charset="0"/>
              </a:rPr>
              <a:t>S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klon linie od počátku (průměrný produkt mzdy): q/w.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Bod X: (∆q/q)/(∆w/w) = 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1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000" dirty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              %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∆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q / </a:t>
            </a:r>
            <a:r>
              <a:rPr lang="en-US" sz="2000" dirty="0">
                <a:solidFill>
                  <a:srgbClr val="275093"/>
                </a:solidFill>
                <a:cs typeface="Times New Roman" pitchFamily="18" charset="0"/>
              </a:rPr>
              <a:t>%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∆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w = 1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000" dirty="0">
                <a:solidFill>
                  <a:srgbClr val="275093"/>
                </a:solidFill>
                <a:cs typeface="Times New Roman" pitchFamily="18" charset="0"/>
              </a:rPr>
              <a:t>Bod 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Y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: (</a:t>
            </a:r>
            <a:r>
              <a:rPr lang="cs-CZ" sz="2000" dirty="0">
                <a:solidFill>
                  <a:srgbClr val="275093"/>
                </a:solidFill>
                <a:cs typeface="Times New Roman" pitchFamily="18" charset="0"/>
              </a:rPr>
              <a:t>∆q/q)/(∆w/w) 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&gt;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1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000" dirty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              %</a:t>
            </a:r>
            <a:r>
              <a:rPr lang="cs-CZ" sz="2000" dirty="0">
                <a:solidFill>
                  <a:srgbClr val="275093"/>
                </a:solidFill>
                <a:cs typeface="Times New Roman" pitchFamily="18" charset="0"/>
              </a:rPr>
              <a:t>∆</a:t>
            </a:r>
            <a:r>
              <a:rPr lang="en-US" sz="2000" dirty="0">
                <a:solidFill>
                  <a:srgbClr val="275093"/>
                </a:solidFill>
                <a:cs typeface="Times New Roman" pitchFamily="18" charset="0"/>
              </a:rPr>
              <a:t>q / %</a:t>
            </a:r>
            <a:r>
              <a:rPr lang="cs-CZ" sz="2000" dirty="0">
                <a:solidFill>
                  <a:srgbClr val="275093"/>
                </a:solidFill>
                <a:cs typeface="Times New Roman" pitchFamily="18" charset="0"/>
              </a:rPr>
              <a:t>∆</a:t>
            </a:r>
            <a:r>
              <a:rPr lang="en-US" sz="2000" dirty="0">
                <a:solidFill>
                  <a:srgbClr val="275093"/>
                </a:solidFill>
                <a:cs typeface="Times New Roman" pitchFamily="18" charset="0"/>
              </a:rPr>
              <a:t>w 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&gt; </a:t>
            </a:r>
            <a:r>
              <a:rPr lang="en-US" sz="2000" dirty="0">
                <a:solidFill>
                  <a:srgbClr val="275093"/>
                </a:solidFill>
                <a:cs typeface="Times New Roman" pitchFamily="18" charset="0"/>
              </a:rPr>
              <a:t>1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000" dirty="0">
                <a:solidFill>
                  <a:srgbClr val="275093"/>
                </a:solidFill>
                <a:cs typeface="Times New Roman" pitchFamily="18" charset="0"/>
              </a:rPr>
              <a:t>Bod </a:t>
            </a:r>
            <a:r>
              <a:rPr lang="cs-CZ" sz="2000" dirty="0">
                <a:solidFill>
                  <a:srgbClr val="275093"/>
                </a:solidFill>
                <a:cs typeface="Times New Roman" pitchFamily="18" charset="0"/>
              </a:rPr>
              <a:t>Z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: </a:t>
            </a:r>
            <a:r>
              <a:rPr lang="cs-CZ" sz="2000" dirty="0">
                <a:solidFill>
                  <a:srgbClr val="275093"/>
                </a:solidFill>
                <a:cs typeface="Times New Roman" pitchFamily="18" charset="0"/>
              </a:rPr>
              <a:t>(∆q/q)/(∆w/w) 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&lt;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275093"/>
                </a:solidFill>
                <a:cs typeface="Times New Roman" pitchFamily="18" charset="0"/>
              </a:rPr>
              <a:t>1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000" dirty="0">
                <a:solidFill>
                  <a:srgbClr val="275093"/>
                </a:solidFill>
                <a:cs typeface="Times New Roman" pitchFamily="18" charset="0"/>
              </a:rPr>
              <a:t>               %</a:t>
            </a:r>
            <a:r>
              <a:rPr lang="cs-CZ" sz="2000" dirty="0">
                <a:solidFill>
                  <a:srgbClr val="275093"/>
                </a:solidFill>
                <a:cs typeface="Times New Roman" pitchFamily="18" charset="0"/>
              </a:rPr>
              <a:t>∆</a:t>
            </a:r>
            <a:r>
              <a:rPr lang="en-US" sz="2000" dirty="0">
                <a:solidFill>
                  <a:srgbClr val="275093"/>
                </a:solidFill>
                <a:cs typeface="Times New Roman" pitchFamily="18" charset="0"/>
              </a:rPr>
              <a:t>q / %</a:t>
            </a:r>
            <a:r>
              <a:rPr lang="cs-CZ" sz="2000" dirty="0">
                <a:solidFill>
                  <a:srgbClr val="275093"/>
                </a:solidFill>
                <a:cs typeface="Times New Roman" pitchFamily="18" charset="0"/>
              </a:rPr>
              <a:t>∆</a:t>
            </a:r>
            <a:r>
              <a:rPr lang="en-US" sz="2000" dirty="0">
                <a:solidFill>
                  <a:srgbClr val="275093"/>
                </a:solidFill>
                <a:cs typeface="Times New Roman" pitchFamily="18" charset="0"/>
              </a:rPr>
              <a:t>w 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&lt; 1</a:t>
            </a:r>
            <a:endParaRPr lang="en-US" sz="2000" dirty="0">
              <a:solidFill>
                <a:srgbClr val="275093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806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90600"/>
          </a:xfrm>
        </p:spPr>
        <p:txBody>
          <a:bodyPr/>
          <a:lstStyle/>
          <a:p>
            <a:r>
              <a:rPr lang="cs-CZ" dirty="0" smtClean="0"/>
              <a:t>Základní předpoklady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5720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Firma nabízí takové odměňovací schéma, které vede k nejvyššímu zisku.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Pracovník si vybere takové odměňovací schéma, které vede k nejvyšší úrovni užitku.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Kladný užitek ze spotřeby (financované výdělkem)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Záporný užitek z vynaloženého pracovního úsilí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008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37" y="762000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4000" dirty="0" smtClean="0"/>
              <a:t>Proč existuje pozitivní vztah mezi mzdami  a produktivitou práce?</a:t>
            </a:r>
            <a:endParaRPr lang="en-US" sz="4000" dirty="0"/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33600"/>
            <a:ext cx="9144000" cy="41910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Vyšší mzdy zvyšují náklady </a:t>
            </a:r>
            <a:r>
              <a:rPr lang="cs-CZ" dirty="0" err="1" smtClean="0"/>
              <a:t>ulejvání</a:t>
            </a:r>
            <a:r>
              <a:rPr lang="cs-CZ" dirty="0" smtClean="0"/>
              <a:t> se.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Předpokladem je nesnadné monitorování výkonu pracovníka.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P</a:t>
            </a:r>
            <a:r>
              <a:rPr lang="cs-CZ" sz="2000" dirty="0" smtClean="0"/>
              <a:t>okud jsou pracovníci přistiženi při </a:t>
            </a:r>
            <a:r>
              <a:rPr lang="cs-CZ" sz="2000" dirty="0" err="1" smtClean="0"/>
              <a:t>ulejvání</a:t>
            </a:r>
            <a:r>
              <a:rPr lang="cs-CZ" sz="2000" dirty="0" smtClean="0"/>
              <a:t>, ztráta pracovního místa je bolí víc, protože přijdou o dobře placenou práci.</a:t>
            </a:r>
            <a:endParaRPr lang="en-US" sz="2000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Lidé, kteří jsou dobře zaplaceni mohou pracovat usilovněji i v případě, že jim nehrozí propuštění za </a:t>
            </a:r>
            <a:r>
              <a:rPr lang="cs-CZ" dirty="0" err="1" smtClean="0"/>
              <a:t>ulejvání</a:t>
            </a:r>
            <a:r>
              <a:rPr lang="cs-CZ" dirty="0" smtClean="0"/>
              <a:t> se.</a:t>
            </a:r>
            <a:endParaRPr lang="cs-CZ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Závisí to na tom, jestli pracovníci vnímají ocenění své práce jako spravedlivé (ve vztahu ke mzdě ostatních pracovníků). </a:t>
            </a:r>
            <a:endParaRPr lang="en-US" sz="20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37" y="762000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4000" dirty="0" smtClean="0"/>
              <a:t>Proč existuje pozitivní vztah mezi mzdami  a produktivitou práce?</a:t>
            </a:r>
            <a:endParaRPr lang="en-US" sz="4000" dirty="0"/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46482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Efektivnostní</a:t>
            </a:r>
            <a:r>
              <a:rPr lang="cs-CZ" dirty="0" smtClean="0"/>
              <a:t> mzdy snižují fluktuaci pracovníků.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F</a:t>
            </a:r>
            <a:r>
              <a:rPr lang="cs-CZ" sz="2000" dirty="0" smtClean="0"/>
              <a:t>irmě to snižuje náklady na najmutí a </a:t>
            </a:r>
            <a:r>
              <a:rPr lang="cs-CZ" sz="2000" dirty="0"/>
              <a:t>z</a:t>
            </a:r>
            <a:r>
              <a:rPr lang="cs-CZ" sz="2000" dirty="0" smtClean="0"/>
              <a:t>aškolení pracovníků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Zkušení pracovníci také dělají méně chyb než ti nově najmutí.</a:t>
            </a:r>
            <a:endParaRPr lang="cs-CZ" sz="2000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D</a:t>
            </a:r>
            <a:r>
              <a:rPr lang="cs-CZ" sz="2000" dirty="0" smtClean="0"/>
              <a:t>íky tomu se firmě zvyšuje zisk</a:t>
            </a:r>
            <a:r>
              <a:rPr lang="en-US" sz="2000" dirty="0" smtClean="0"/>
              <a:t>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 smtClean="0"/>
              <a:t>Firma, </a:t>
            </a:r>
            <a:r>
              <a:rPr lang="en-US" dirty="0" err="1" smtClean="0"/>
              <a:t>kter</a:t>
            </a:r>
            <a:r>
              <a:rPr lang="cs-CZ" dirty="0" smtClean="0"/>
              <a:t>á</a:t>
            </a:r>
            <a:r>
              <a:rPr lang="en-US" dirty="0" smtClean="0"/>
              <a:t> plat</a:t>
            </a:r>
            <a:r>
              <a:rPr lang="cs-CZ" dirty="0" smtClean="0"/>
              <a:t>í</a:t>
            </a:r>
            <a:r>
              <a:rPr lang="en-US" dirty="0" smtClean="0"/>
              <a:t> </a:t>
            </a:r>
            <a:r>
              <a:rPr lang="en-US" dirty="0" err="1" smtClean="0"/>
              <a:t>efektivnostn</a:t>
            </a:r>
            <a:r>
              <a:rPr lang="cs-CZ" dirty="0" smtClean="0"/>
              <a:t>í mzdy, přitahuje více kvalifikovanou strukturu uchazečů</a:t>
            </a:r>
            <a:r>
              <a:rPr lang="en-US" dirty="0" smtClean="0"/>
              <a:t>.</a:t>
            </a:r>
            <a:endParaRPr lang="cs-CZ" dirty="0" smtClean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Není zaručeno, že si firma správně vybere schopnějšího pracovníka.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Při správném rozhodování u najímání pracovníků bude ovšem mít firma produktivnější zaměstnance.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76866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cs-CZ" sz="4400" dirty="0" smtClean="0"/>
              <a:t>Evidence o </a:t>
            </a:r>
            <a:r>
              <a:rPr lang="cs-CZ" sz="4400" dirty="0" err="1" smtClean="0"/>
              <a:t>efektivnostních</a:t>
            </a:r>
            <a:r>
              <a:rPr lang="cs-CZ" sz="4400" dirty="0" smtClean="0"/>
              <a:t> </a:t>
            </a:r>
            <a:r>
              <a:rPr lang="cs-CZ" sz="4400" dirty="0" smtClean="0"/>
              <a:t>mzdách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6482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err="1" smtClean="0"/>
              <a:t>Krueger</a:t>
            </a:r>
            <a:r>
              <a:rPr lang="cs-CZ" dirty="0" smtClean="0"/>
              <a:t> (QJE, 1991): Fast-</a:t>
            </a:r>
            <a:r>
              <a:rPr lang="cs-CZ" dirty="0" err="1" smtClean="0"/>
              <a:t>foodové</a:t>
            </a:r>
            <a:r>
              <a:rPr lang="cs-CZ" dirty="0" smtClean="0"/>
              <a:t> řetězce v USA - některé provozovny jsou franšízy, některé jsou vlastněné příslušnou společností.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15 </a:t>
            </a:r>
            <a:r>
              <a:rPr lang="en-US" sz="2000" dirty="0" smtClean="0"/>
              <a:t>% </a:t>
            </a:r>
            <a:r>
              <a:rPr lang="en-US" sz="2000" dirty="0" err="1" smtClean="0"/>
              <a:t>restaurac</a:t>
            </a:r>
            <a:r>
              <a:rPr lang="cs-CZ" sz="2000" dirty="0" smtClean="0"/>
              <a:t>í</a:t>
            </a:r>
            <a:r>
              <a:rPr lang="en-US" sz="2000" dirty="0" smtClean="0"/>
              <a:t> Burger King</a:t>
            </a:r>
            <a:r>
              <a:rPr lang="cs-CZ" sz="2000" dirty="0" smtClean="0"/>
              <a:t> a 25 </a:t>
            </a:r>
            <a:r>
              <a:rPr lang="en-US" sz="2000" dirty="0" smtClean="0"/>
              <a:t>% </a:t>
            </a:r>
            <a:r>
              <a:rPr lang="en-US" sz="2000" dirty="0" err="1" smtClean="0"/>
              <a:t>restaurac</a:t>
            </a:r>
            <a:r>
              <a:rPr lang="cs-CZ" sz="2000" dirty="0" smtClean="0"/>
              <a:t>í McDonald jsou vlastněné přímo společností.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U lokální franšízy může být jednodušší monitorovat pracovníky.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Pracovníci v provozovnách vlastněných společností vydělávají o 9 </a:t>
            </a:r>
            <a:r>
              <a:rPr lang="en-US" sz="2000" dirty="0" smtClean="0"/>
              <a:t>% v</a:t>
            </a:r>
            <a:r>
              <a:rPr lang="cs-CZ" sz="2000" dirty="0" err="1" smtClean="0"/>
              <a:t>íc</a:t>
            </a:r>
            <a:r>
              <a:rPr lang="cs-CZ" sz="2000" dirty="0" smtClean="0"/>
              <a:t> než pracovníci v lokálních franšízách.</a:t>
            </a:r>
          </a:p>
        </p:txBody>
      </p:sp>
    </p:spTree>
    <p:extLst>
      <p:ext uri="{BB962C8B-B14F-4D97-AF65-F5344CB8AC3E}">
        <p14:creationId xmlns:p14="http://schemas.microsoft.com/office/powerpoint/2010/main" val="17702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cs-CZ" sz="4400" dirty="0"/>
              <a:t>Evidence o </a:t>
            </a:r>
            <a:r>
              <a:rPr lang="cs-CZ" sz="4400" dirty="0" err="1"/>
              <a:t>efektivnostních</a:t>
            </a:r>
            <a:r>
              <a:rPr lang="cs-CZ" sz="4400" dirty="0"/>
              <a:t> mzdách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2672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Cappeli</a:t>
            </a:r>
            <a:r>
              <a:rPr lang="cs-CZ" dirty="0"/>
              <a:t> </a:t>
            </a:r>
            <a:r>
              <a:rPr lang="cs-CZ" dirty="0" smtClean="0"/>
              <a:t>a </a:t>
            </a:r>
            <a:r>
              <a:rPr lang="cs-CZ" dirty="0" err="1" smtClean="0"/>
              <a:t>Chauvin</a:t>
            </a:r>
            <a:r>
              <a:rPr lang="cs-CZ" dirty="0" smtClean="0"/>
              <a:t> (QJE, 1991): Velké průmyslové firmy v USA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P</a:t>
            </a:r>
            <a:r>
              <a:rPr lang="cs-CZ" sz="2000" dirty="0" smtClean="0"/>
              <a:t>okud firma platí vyšší mzdy, méně pracovníků je propuštěno z disciplinárních důvodů.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N</a:t>
            </a:r>
            <a:r>
              <a:rPr lang="cs-CZ" sz="2000" dirty="0" smtClean="0"/>
              <a:t>árůst mzdy o 10 procent snižuje míru propuštění z disciplinárních důvodů o zhruba 5 procent.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2705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800" dirty="0" smtClean="0"/>
              <a:t>Henry Ford a </a:t>
            </a:r>
            <a:r>
              <a:rPr lang="cs-CZ" sz="4800" dirty="0" err="1" smtClean="0"/>
              <a:t>efektivnostní</a:t>
            </a:r>
            <a:r>
              <a:rPr lang="cs-CZ" sz="4800" dirty="0" smtClean="0"/>
              <a:t> mzdy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8006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err="1" smtClean="0"/>
              <a:t>Raff</a:t>
            </a:r>
            <a:r>
              <a:rPr lang="cs-CZ" dirty="0"/>
              <a:t> </a:t>
            </a:r>
            <a:r>
              <a:rPr lang="cs-CZ" dirty="0" smtClean="0"/>
              <a:t>a </a:t>
            </a:r>
            <a:r>
              <a:rPr lang="cs-CZ" dirty="0" err="1" smtClean="0"/>
              <a:t>Summers</a:t>
            </a:r>
            <a:r>
              <a:rPr lang="cs-CZ" dirty="0" smtClean="0"/>
              <a:t> (JLE, 1987)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1908 – 1913: Ford Motor </a:t>
            </a:r>
            <a:r>
              <a:rPr lang="cs-CZ" dirty="0" err="1" smtClean="0"/>
              <a:t>Company</a:t>
            </a:r>
            <a:r>
              <a:rPr lang="cs-CZ" dirty="0" smtClean="0"/>
              <a:t> najela na pásovou výrobu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14 000 pracovníků, 250 000 aut ročně a </a:t>
            </a:r>
            <a:r>
              <a:rPr lang="en-US" dirty="0" smtClean="0"/>
              <a:t>firma </a:t>
            </a:r>
            <a:r>
              <a:rPr lang="cs-CZ" dirty="0" smtClean="0"/>
              <a:t>platila tržní mzdu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n</a:t>
            </a:r>
            <a:r>
              <a:rPr lang="cs-CZ" dirty="0" err="1" smtClean="0"/>
              <a:t>udná</a:t>
            </a:r>
            <a:r>
              <a:rPr lang="cs-CZ" dirty="0" smtClean="0"/>
              <a:t> práce sestávající se z opakování jednoduchých úkonů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výpadek pracovníka v pracovním řetězci silně ovlivňuje objem produkce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roční fluktuace pracovníků 370</a:t>
            </a:r>
            <a:r>
              <a:rPr lang="en-US" dirty="0" smtClean="0"/>
              <a:t> %</a:t>
            </a:r>
            <a:r>
              <a:rPr lang="cs-CZ" dirty="0" smtClean="0"/>
              <a:t>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denní míra </a:t>
            </a:r>
            <a:r>
              <a:rPr lang="cs-CZ" dirty="0" err="1" smtClean="0"/>
              <a:t>absentérismu</a:t>
            </a:r>
            <a:r>
              <a:rPr lang="cs-CZ" dirty="0" smtClean="0"/>
              <a:t> – 10</a:t>
            </a:r>
            <a:r>
              <a:rPr lang="en-US" dirty="0" smtClean="0"/>
              <a:t> %</a:t>
            </a:r>
          </a:p>
          <a:p>
            <a:pPr marL="514350" indent="-457200">
              <a:lnSpc>
                <a:spcPct val="120000"/>
              </a:lnSpc>
              <a:spcBef>
                <a:spcPts val="10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853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800" dirty="0" smtClean="0"/>
              <a:t>Henry Ford a </a:t>
            </a:r>
            <a:r>
              <a:rPr lang="cs-CZ" sz="4800" dirty="0" err="1" smtClean="0"/>
              <a:t>efektivnostní</a:t>
            </a:r>
            <a:r>
              <a:rPr lang="cs-CZ" sz="4800" dirty="0" smtClean="0"/>
              <a:t> mzdy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99138"/>
            <a:ext cx="9144000" cy="4953000"/>
          </a:xfrm>
        </p:spPr>
        <p:txBody>
          <a:bodyPr/>
          <a:lstStyle/>
          <a:p>
            <a:pPr marL="360000" indent="-360000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1</a:t>
            </a:r>
            <a:r>
              <a:rPr lang="en-US" dirty="0" smtClean="0"/>
              <a:t>914: </a:t>
            </a:r>
            <a:r>
              <a:rPr lang="cs-CZ" dirty="0"/>
              <a:t>F</a:t>
            </a:r>
            <a:r>
              <a:rPr lang="cs-CZ" dirty="0" smtClean="0"/>
              <a:t>ord </a:t>
            </a:r>
            <a:r>
              <a:rPr lang="en-US" dirty="0" err="1" smtClean="0"/>
              <a:t>zkr</a:t>
            </a:r>
            <a:r>
              <a:rPr lang="cs-CZ" dirty="0" err="1" smtClean="0"/>
              <a:t>átil</a:t>
            </a:r>
            <a:r>
              <a:rPr lang="cs-CZ" dirty="0" smtClean="0"/>
              <a:t> pracovní dobu z 9 hodin na 8 a zvýšil denní mzdu z 2.34 dolaru na 5 dolarů</a:t>
            </a:r>
          </a:p>
          <a:p>
            <a:pPr marL="360000" indent="-360000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Okamžitě víc jak 10 000 lidí stálo ve frontě na tuto práci.</a:t>
            </a:r>
          </a:p>
          <a:p>
            <a:pPr marL="360000" indent="-360000">
              <a:lnSpc>
                <a:spcPct val="120000"/>
              </a:lnSpc>
              <a:spcBef>
                <a:spcPts val="1200"/>
              </a:spcBef>
            </a:pPr>
            <a:r>
              <a:rPr lang="cs-CZ" dirty="0"/>
              <a:t>F</a:t>
            </a:r>
            <a:r>
              <a:rPr lang="cs-CZ" dirty="0" smtClean="0"/>
              <a:t>luktuace</a:t>
            </a:r>
            <a:r>
              <a:rPr lang="en-US" dirty="0" smtClean="0"/>
              <a:t> </a:t>
            </a:r>
            <a:r>
              <a:rPr lang="en-US" dirty="0" err="1" smtClean="0"/>
              <a:t>pracovn</a:t>
            </a:r>
            <a:r>
              <a:rPr lang="cs-CZ" dirty="0" err="1" smtClean="0"/>
              <a:t>íků</a:t>
            </a:r>
            <a:r>
              <a:rPr lang="cs-CZ" dirty="0" smtClean="0"/>
              <a:t> </a:t>
            </a:r>
            <a:r>
              <a:rPr lang="en-US" dirty="0" err="1" smtClean="0"/>
              <a:t>klesla</a:t>
            </a:r>
            <a:r>
              <a:rPr lang="cs-CZ" dirty="0" smtClean="0"/>
              <a:t> na 16 </a:t>
            </a:r>
            <a:r>
              <a:rPr lang="en-US" dirty="0" smtClean="0"/>
              <a:t>%</a:t>
            </a:r>
            <a:r>
              <a:rPr lang="cs-CZ" dirty="0" smtClean="0"/>
              <a:t>. </a:t>
            </a:r>
          </a:p>
          <a:p>
            <a:pPr marL="360000" indent="-360000">
              <a:lnSpc>
                <a:spcPct val="120000"/>
              </a:lnSpc>
              <a:spcBef>
                <a:spcPts val="1200"/>
              </a:spcBef>
            </a:pPr>
            <a:r>
              <a:rPr lang="cs-CZ" dirty="0"/>
              <a:t>M</a:t>
            </a:r>
            <a:r>
              <a:rPr lang="cs-CZ" dirty="0" smtClean="0"/>
              <a:t>íra </a:t>
            </a:r>
            <a:r>
              <a:rPr lang="cs-CZ" dirty="0" err="1" smtClean="0"/>
              <a:t>absentérismu</a:t>
            </a:r>
            <a:r>
              <a:rPr lang="cs-CZ" dirty="0" smtClean="0"/>
              <a:t> se snížila na 2.5 </a:t>
            </a:r>
            <a:r>
              <a:rPr lang="en-US" dirty="0" smtClean="0"/>
              <a:t>%</a:t>
            </a:r>
            <a:r>
              <a:rPr lang="cs-CZ" dirty="0" smtClean="0"/>
              <a:t>.</a:t>
            </a:r>
            <a:endParaRPr lang="en-US" dirty="0" smtClean="0"/>
          </a:p>
          <a:p>
            <a:pPr marL="360000" indent="-360000">
              <a:lnSpc>
                <a:spcPct val="120000"/>
              </a:lnSpc>
              <a:spcBef>
                <a:spcPts val="1200"/>
              </a:spcBef>
            </a:pPr>
            <a:r>
              <a:rPr lang="en-US" dirty="0" err="1" smtClean="0"/>
              <a:t>Produktivita</a:t>
            </a:r>
            <a:r>
              <a:rPr lang="en-US" dirty="0" smtClean="0"/>
              <a:t> </a:t>
            </a:r>
            <a:r>
              <a:rPr lang="en-US" dirty="0" err="1" smtClean="0"/>
              <a:t>pr</a:t>
            </a:r>
            <a:r>
              <a:rPr lang="cs-CZ" dirty="0" smtClean="0"/>
              <a:t>á</a:t>
            </a:r>
            <a:r>
              <a:rPr lang="en-US" dirty="0" err="1" smtClean="0"/>
              <a:t>ce</a:t>
            </a:r>
            <a:r>
              <a:rPr lang="en-US" dirty="0" smtClean="0"/>
              <a:t> se</a:t>
            </a:r>
            <a:r>
              <a:rPr lang="cs-CZ" dirty="0" smtClean="0"/>
              <a:t> zvýšila o 40 - 70</a:t>
            </a:r>
            <a:r>
              <a:rPr lang="en-US" dirty="0" smtClean="0"/>
              <a:t> %</a:t>
            </a:r>
            <a:r>
              <a:rPr lang="cs-CZ" dirty="0" smtClean="0"/>
              <a:t>.</a:t>
            </a:r>
            <a:endParaRPr lang="en-US" dirty="0" smtClean="0"/>
          </a:p>
          <a:p>
            <a:pPr marL="360000" indent="-360000">
              <a:lnSpc>
                <a:spcPct val="120000"/>
              </a:lnSpc>
              <a:spcBef>
                <a:spcPts val="1200"/>
              </a:spcBef>
            </a:pPr>
            <a:r>
              <a:rPr lang="en-US" dirty="0" err="1" smtClean="0"/>
              <a:t>Zisk</a:t>
            </a:r>
            <a:r>
              <a:rPr lang="en-US" dirty="0" smtClean="0"/>
              <a:t> </a:t>
            </a:r>
            <a:r>
              <a:rPr lang="en-US" dirty="0" err="1" smtClean="0"/>
              <a:t>firmy</a:t>
            </a:r>
            <a:r>
              <a:rPr lang="en-US" dirty="0" smtClean="0"/>
              <a:t> se z</a:t>
            </a:r>
            <a:r>
              <a:rPr lang="cs-CZ" dirty="0" smtClean="0"/>
              <a:t>výšil</a:t>
            </a:r>
            <a:r>
              <a:rPr lang="en-US" dirty="0" smtClean="0"/>
              <a:t> o 20</a:t>
            </a:r>
            <a:r>
              <a:rPr lang="cs-CZ" dirty="0" smtClean="0"/>
              <a:t> </a:t>
            </a:r>
            <a:r>
              <a:rPr lang="en-US" dirty="0" smtClean="0"/>
              <a:t>%</a:t>
            </a:r>
            <a:r>
              <a:rPr lang="cs-CZ" dirty="0" smtClean="0"/>
              <a:t>.</a:t>
            </a:r>
            <a:endParaRPr lang="en-US" dirty="0" smtClean="0"/>
          </a:p>
          <a:p>
            <a:pPr marL="914400" lvl="1" indent="-457200">
              <a:spcBef>
                <a:spcPts val="1000"/>
              </a:spcBef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444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371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400" dirty="0" err="1" smtClean="0"/>
              <a:t>Efektivnostní</a:t>
            </a:r>
            <a:r>
              <a:rPr lang="cs-CZ" sz="4400" dirty="0" smtClean="0"/>
              <a:t> mzdy a meziodvětvové mzdové rozdíly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43434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Velké meziodvětvové rozdíly ve mzdách.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/>
              <a:t>S</a:t>
            </a:r>
            <a:r>
              <a:rPr lang="cs-CZ" dirty="0" smtClean="0"/>
              <a:t>tandardní vysvětlení se opírá o teorii lidského kapitálu a kompenzující mzdové rozdíly.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Alternativní vysvětlení pomocí </a:t>
            </a:r>
            <a:r>
              <a:rPr lang="cs-CZ" dirty="0" err="1" smtClean="0"/>
              <a:t>efektivnostních</a:t>
            </a:r>
            <a:r>
              <a:rPr lang="cs-CZ" dirty="0" smtClean="0"/>
              <a:t> mezd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V sektorech, kde jsou malé náklady monitorování pracovníků a malé náklady fluktuace pracovníků, firmy platí relativně nižší rovnovážné konkurenční mzdy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V sektorech, kde jsou </a:t>
            </a:r>
            <a:r>
              <a:rPr lang="cs-CZ" sz="2000" dirty="0" smtClean="0"/>
              <a:t>velké </a:t>
            </a:r>
            <a:r>
              <a:rPr lang="cs-CZ" sz="2000" dirty="0"/>
              <a:t>náklady monitorování pracovníků </a:t>
            </a:r>
            <a:r>
              <a:rPr lang="cs-CZ" sz="2000" dirty="0" smtClean="0"/>
              <a:t>nebo velké </a:t>
            </a:r>
            <a:r>
              <a:rPr lang="cs-CZ" sz="2000" dirty="0"/>
              <a:t>náklady fluktuace pracovníků, firmy </a:t>
            </a:r>
            <a:r>
              <a:rPr lang="cs-CZ" sz="2000" dirty="0" smtClean="0"/>
              <a:t>platí relativně vyšší </a:t>
            </a:r>
            <a:r>
              <a:rPr lang="cs-CZ" sz="2000" dirty="0" err="1" smtClean="0"/>
              <a:t>efektivnostní</a:t>
            </a:r>
            <a:r>
              <a:rPr lang="cs-CZ" sz="2000" dirty="0" smtClean="0"/>
              <a:t> </a:t>
            </a:r>
            <a:r>
              <a:rPr lang="cs-CZ" sz="2000" dirty="0"/>
              <a:t>mzdy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dirty="0" smtClean="0"/>
              <a:t>  </a:t>
            </a:r>
          </a:p>
          <a:p>
            <a:pPr>
              <a:spcBef>
                <a:spcPts val="12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954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691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447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400" dirty="0" err="1" smtClean="0"/>
              <a:t>Efektivnostní</a:t>
            </a:r>
            <a:r>
              <a:rPr lang="cs-CZ" sz="4400" dirty="0" smtClean="0"/>
              <a:t> mzdy a meziodvětvové mzdové rozdíly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362200"/>
            <a:ext cx="9144000" cy="43434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err="1" smtClean="0"/>
              <a:t>Efektivnostní</a:t>
            </a:r>
            <a:r>
              <a:rPr lang="cs-CZ" dirty="0" smtClean="0"/>
              <a:t> mzdy mohou proto vytvářet </a:t>
            </a:r>
            <a:r>
              <a:rPr lang="cs-CZ" b="1" dirty="0" smtClean="0"/>
              <a:t>duální trh práce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b="1" dirty="0" smtClean="0"/>
              <a:t>Primární sektor</a:t>
            </a:r>
            <a:r>
              <a:rPr lang="cs-CZ" dirty="0" smtClean="0"/>
              <a:t>: vysoké mzdy, dobré pracovní podmínky, stabilita zaměstnání, velká šance na povýšení,…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b="1" dirty="0" smtClean="0"/>
              <a:t>Sekundární sektor</a:t>
            </a:r>
            <a:r>
              <a:rPr lang="cs-CZ" dirty="0"/>
              <a:t>: </a:t>
            </a:r>
            <a:r>
              <a:rPr lang="cs-CZ" dirty="0" smtClean="0"/>
              <a:t>nízké </a:t>
            </a:r>
            <a:r>
              <a:rPr lang="cs-CZ" dirty="0"/>
              <a:t>mzdy, </a:t>
            </a:r>
            <a:r>
              <a:rPr lang="cs-CZ" dirty="0" smtClean="0"/>
              <a:t>špatné </a:t>
            </a:r>
            <a:r>
              <a:rPr lang="cs-CZ" dirty="0"/>
              <a:t>pracovní podmínky, </a:t>
            </a:r>
            <a:r>
              <a:rPr lang="cs-CZ" dirty="0" smtClean="0"/>
              <a:t>nestabilita </a:t>
            </a:r>
            <a:r>
              <a:rPr lang="cs-CZ" dirty="0"/>
              <a:t>zaměstnání, </a:t>
            </a:r>
            <a:r>
              <a:rPr lang="cs-CZ" dirty="0" smtClean="0"/>
              <a:t>malé šance </a:t>
            </a:r>
            <a:r>
              <a:rPr lang="cs-CZ" dirty="0"/>
              <a:t>na povýšení</a:t>
            </a:r>
            <a:r>
              <a:rPr lang="cs-CZ" dirty="0" smtClean="0"/>
              <a:t>,…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Příčinou jsou </a:t>
            </a:r>
            <a:r>
              <a:rPr lang="cs-CZ" dirty="0" err="1" smtClean="0"/>
              <a:t>efektivnostní</a:t>
            </a:r>
            <a:r>
              <a:rPr lang="cs-CZ" dirty="0" smtClean="0"/>
              <a:t> mzdy, které zabraňují procesu vyrovnávání mezi oběma sektory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11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3600" dirty="0" smtClean="0"/>
              <a:t>Dluhopisová (</a:t>
            </a:r>
            <a:r>
              <a:rPr lang="cs-CZ" sz="3600" dirty="0" err="1"/>
              <a:t>b</a:t>
            </a:r>
            <a:r>
              <a:rPr lang="cs-CZ" sz="3600" dirty="0" err="1" smtClean="0"/>
              <a:t>onding</a:t>
            </a:r>
            <a:r>
              <a:rPr lang="cs-CZ" sz="3600" dirty="0" smtClean="0"/>
              <a:t>) kritika teorie </a:t>
            </a:r>
            <a:r>
              <a:rPr lang="cs-CZ" sz="3600" dirty="0" err="1" smtClean="0"/>
              <a:t>efektivnostních</a:t>
            </a:r>
            <a:r>
              <a:rPr lang="cs-CZ" sz="3600" dirty="0" smtClean="0"/>
              <a:t> mezd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7244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Různé druhy odměňovacích schémat motivují pracovníky </a:t>
            </a:r>
            <a:r>
              <a:rPr lang="cs-CZ" dirty="0" err="1" smtClean="0"/>
              <a:t>neulejvat</a:t>
            </a:r>
            <a:r>
              <a:rPr lang="cs-CZ" dirty="0" smtClean="0"/>
              <a:t> se.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Turnaj, kontrakt s odloženou kompenzací, úkolová mzda, atd.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/>
              <a:t>V</a:t>
            </a:r>
            <a:r>
              <a:rPr lang="cs-CZ" sz="2000" dirty="0" smtClean="0"/>
              <a:t>šechny jsou kompatibilní s konkurenční rovnováhou trhu práce.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err="1" smtClean="0"/>
              <a:t>Efektivnostní</a:t>
            </a:r>
            <a:r>
              <a:rPr lang="cs-CZ" dirty="0" smtClean="0"/>
              <a:t> mzdy také motivují </a:t>
            </a:r>
            <a:r>
              <a:rPr lang="cs-CZ" dirty="0" err="1" smtClean="0"/>
              <a:t>neulejvat</a:t>
            </a:r>
            <a:r>
              <a:rPr lang="cs-CZ" dirty="0" smtClean="0"/>
              <a:t> se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Firma, která je bude platit, bude mít příliš mnoho uchazečů.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/>
              <a:t>N</a:t>
            </a:r>
            <a:r>
              <a:rPr lang="cs-CZ" sz="2000" dirty="0" smtClean="0"/>
              <a:t>enastává konkurenční rovnováha, vytváří se nedobrovolná nezaměstnanost a duální trh práce.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Tady ten příběh ale končit nemusí.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8089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855" y="990600"/>
            <a:ext cx="9144000" cy="6842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>
                <a:cs typeface="Times New Roman" pitchFamily="18" charset="0"/>
              </a:rPr>
              <a:t>Úkolová mzda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406876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b="1" dirty="0" smtClean="0">
                <a:cs typeface="Times New Roman" pitchFamily="18" charset="0"/>
              </a:rPr>
              <a:t>Úkolová mzda </a:t>
            </a:r>
            <a:r>
              <a:rPr lang="cs-CZ" dirty="0" smtClean="0">
                <a:cs typeface="Times New Roman" pitchFamily="18" charset="0"/>
              </a:rPr>
              <a:t>znamená, že pracovník je placen na základě výkonu, tj. kolik jednotek produkce vyrobí.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Firmy využívají úkolovou mzdu, pokud je snadné (nenákladné) monitorovat výkon pracovníků.</a:t>
            </a: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Tento systém přitahuje nejvíce schopné pracovníky a motivuje k velkému úsilí</a:t>
            </a:r>
            <a:r>
              <a:rPr lang="en-US" dirty="0" smtClean="0"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0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219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3600" dirty="0"/>
              <a:t>Dluhopisová (</a:t>
            </a:r>
            <a:r>
              <a:rPr lang="cs-CZ" sz="3600" dirty="0" err="1"/>
              <a:t>bonding</a:t>
            </a:r>
            <a:r>
              <a:rPr lang="cs-CZ" sz="3600" dirty="0"/>
              <a:t>) kritika teorie </a:t>
            </a:r>
            <a:r>
              <a:rPr lang="cs-CZ" sz="3600" dirty="0" err="1"/>
              <a:t>efektivnostních</a:t>
            </a:r>
            <a:r>
              <a:rPr lang="cs-CZ" sz="3600" dirty="0"/>
              <a:t> mezd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362200"/>
            <a:ext cx="9144000" cy="35814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Uchazeči mají motivaci </a:t>
            </a:r>
            <a:r>
              <a:rPr lang="cs-CZ" dirty="0" err="1" smtClean="0"/>
              <a:t>kredibilně</a:t>
            </a:r>
            <a:r>
              <a:rPr lang="cs-CZ" dirty="0" smtClean="0"/>
              <a:t> slíbit </a:t>
            </a:r>
            <a:r>
              <a:rPr lang="cs-CZ" dirty="0" err="1" smtClean="0"/>
              <a:t>neulejvání</a:t>
            </a:r>
            <a:r>
              <a:rPr lang="cs-CZ" dirty="0" smtClean="0"/>
              <a:t>, </a:t>
            </a:r>
            <a:r>
              <a:rPr lang="cs-CZ" dirty="0"/>
              <a:t>m</a:t>
            </a:r>
            <a:r>
              <a:rPr lang="cs-CZ" dirty="0" smtClean="0"/>
              <a:t>ohou firmě nabídnout něco jako dluhopis.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/>
              <a:t>P</a:t>
            </a:r>
            <a:r>
              <a:rPr lang="cs-CZ" dirty="0" smtClean="0"/>
              <a:t>okud je firma vyhodí kvůli </a:t>
            </a:r>
            <a:r>
              <a:rPr lang="cs-CZ" dirty="0" err="1" smtClean="0"/>
              <a:t>ulejvání</a:t>
            </a:r>
            <a:r>
              <a:rPr lang="cs-CZ" dirty="0" smtClean="0"/>
              <a:t>, firma si nechá dluhopis.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/>
              <a:t>P</a:t>
            </a:r>
            <a:r>
              <a:rPr lang="cs-CZ" dirty="0" smtClean="0"/>
              <a:t>okud vše v pořádku, firma zaměstnanci při odchodu do důchodu vrátí dluhopis + úroky.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Pracovníci sice zřídka emitují dluhopisy, nicméně kontrakt s odloženou kompenzací plní tu stejnou roli.</a:t>
            </a:r>
          </a:p>
          <a:p>
            <a:pPr>
              <a:spcBef>
                <a:spcPts val="10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795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066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3600" dirty="0"/>
              <a:t>Dluhopisová (</a:t>
            </a:r>
            <a:r>
              <a:rPr lang="cs-CZ" sz="3600" dirty="0" err="1"/>
              <a:t>bonding</a:t>
            </a:r>
            <a:r>
              <a:rPr lang="cs-CZ" sz="3600" dirty="0"/>
              <a:t>) kritika teorie </a:t>
            </a:r>
            <a:r>
              <a:rPr lang="cs-CZ" sz="3600" dirty="0" err="1"/>
              <a:t>efektivnostních</a:t>
            </a:r>
            <a:r>
              <a:rPr lang="cs-CZ" sz="3600" dirty="0"/>
              <a:t> mezd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362200"/>
            <a:ext cx="9144000" cy="41910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Důsledkem by měl být vyrovnávací proces na duálním trhu práce a odstranění nedobrovolné nezaměstnanosti =</a:t>
            </a:r>
            <a:r>
              <a:rPr lang="en-US" dirty="0" smtClean="0"/>
              <a:t>&gt;</a:t>
            </a:r>
            <a:r>
              <a:rPr lang="cs-CZ" dirty="0" smtClean="0"/>
              <a:t> model </a:t>
            </a:r>
            <a:r>
              <a:rPr lang="cs-CZ" dirty="0" err="1" smtClean="0"/>
              <a:t>efektivnostních</a:t>
            </a:r>
            <a:r>
              <a:rPr lang="cs-CZ" dirty="0" smtClean="0"/>
              <a:t> mezd by se v dlouhém období měl sám od sebe zhroutit.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Ohledně teorie </a:t>
            </a:r>
            <a:r>
              <a:rPr lang="cs-CZ" dirty="0" err="1" smtClean="0"/>
              <a:t>efektivnostních</a:t>
            </a:r>
            <a:r>
              <a:rPr lang="cs-CZ" dirty="0" smtClean="0"/>
              <a:t> mezd a dluhopisové (</a:t>
            </a:r>
            <a:r>
              <a:rPr lang="cs-CZ" dirty="0" err="1" smtClean="0"/>
              <a:t>bonding</a:t>
            </a:r>
            <a:r>
              <a:rPr lang="cs-CZ" dirty="0" smtClean="0"/>
              <a:t>) kritiky neexistuje mezi ekonomy shoda.</a:t>
            </a:r>
          </a:p>
          <a:p>
            <a:pPr>
              <a:spcBef>
                <a:spcPts val="10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294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38200"/>
            <a:ext cx="82296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>
                <a:cs typeface="Times New Roman" pitchFamily="18" charset="0"/>
              </a:rPr>
              <a:t>Časová </a:t>
            </a:r>
            <a:r>
              <a:rPr lang="cs-CZ" dirty="0">
                <a:cs typeface="Times New Roman" pitchFamily="18" charset="0"/>
              </a:rPr>
              <a:t>mzda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09800"/>
            <a:ext cx="9067800" cy="399256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b="1" dirty="0" smtClean="0"/>
              <a:t>Časová mzda </a:t>
            </a:r>
            <a:r>
              <a:rPr lang="cs-CZ" dirty="0" smtClean="0"/>
              <a:t>znamená, že pracovníkovi je placena fixní částka za časovou jednotku, během které pracuje.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Příkladem může být hodinová mzda.</a:t>
            </a:r>
            <a:endParaRPr lang="en-US" sz="2000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Časová mzda se používá v případech, kdy je pro firmu nemožné nebo příliš nákladné sledovat přesně výkon jednotlivých pracovníků. </a:t>
            </a: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90600"/>
          </a:xfrm>
        </p:spPr>
        <p:txBody>
          <a:bodyPr/>
          <a:lstStyle/>
          <a:p>
            <a:r>
              <a:rPr lang="cs-CZ" sz="4800" dirty="0" smtClean="0"/>
              <a:t>Úkolová a časová mzda v USA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05000"/>
            <a:ext cx="8991600" cy="45720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Seiler</a:t>
            </a:r>
            <a:r>
              <a:rPr lang="cs-CZ" dirty="0" smtClean="0"/>
              <a:t> (1984), </a:t>
            </a:r>
            <a:r>
              <a:rPr lang="cs-CZ" dirty="0" err="1" smtClean="0"/>
              <a:t>Parent</a:t>
            </a:r>
            <a:r>
              <a:rPr lang="cs-CZ" dirty="0" smtClean="0"/>
              <a:t> (1999)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Průmyslová odvětví v USA se výrazně liší svými odměňovacími schématy.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Výroba cukrovinek, průmyslových chemikálií a opracovaných ocelových výrobků.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Přes 90 procent pracovníků je  placeno časovou mzdou.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Výroba obuvi, pánských triček a neopracovaného železa a oceli.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Přes 75 procent pracovníků je placeno úkolovou mzdou.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19581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600" dirty="0" smtClean="0">
                <a:cs typeface="Times New Roman" pitchFamily="18" charset="0"/>
              </a:rPr>
              <a:t>Úkolová mzda a pracovní úsilí</a:t>
            </a:r>
            <a:endParaRPr lang="en-US" sz="4600" dirty="0">
              <a:cs typeface="Times New Roman" pitchFamily="18" charset="0"/>
            </a:endParaRPr>
          </a:p>
        </p:txBody>
      </p:sp>
      <p:grpSp>
        <p:nvGrpSpPr>
          <p:cNvPr id="31746" name="Group 4"/>
          <p:cNvGrpSpPr>
            <a:grpSpLocks/>
          </p:cNvGrpSpPr>
          <p:nvPr/>
        </p:nvGrpSpPr>
        <p:grpSpPr bwMode="auto">
          <a:xfrm>
            <a:off x="84242" y="2043957"/>
            <a:ext cx="4576325" cy="4315072"/>
            <a:chOff x="3930" y="1603"/>
            <a:chExt cx="5026" cy="4597"/>
          </a:xfrm>
        </p:grpSpPr>
        <p:sp>
          <p:nvSpPr>
            <p:cNvPr id="31750" name="Line 5"/>
            <p:cNvSpPr>
              <a:spLocks noChangeShapeType="1"/>
            </p:cNvSpPr>
            <p:nvPr/>
          </p:nvSpPr>
          <p:spPr bwMode="auto">
            <a:xfrm flipV="1">
              <a:off x="4990" y="2752"/>
              <a:ext cx="1441" cy="2495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1" name="Line 6"/>
            <p:cNvSpPr>
              <a:spLocks noChangeShapeType="1"/>
            </p:cNvSpPr>
            <p:nvPr/>
          </p:nvSpPr>
          <p:spPr bwMode="auto">
            <a:xfrm>
              <a:off x="4200" y="1946"/>
              <a:ext cx="1" cy="38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2" name="Line 7"/>
            <p:cNvSpPr>
              <a:spLocks noChangeShapeType="1"/>
            </p:cNvSpPr>
            <p:nvPr/>
          </p:nvSpPr>
          <p:spPr bwMode="auto">
            <a:xfrm>
              <a:off x="4200" y="4014"/>
              <a:ext cx="4156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3" name="Line 8"/>
            <p:cNvSpPr>
              <a:spLocks noChangeShapeType="1"/>
            </p:cNvSpPr>
            <p:nvPr/>
          </p:nvSpPr>
          <p:spPr bwMode="auto">
            <a:xfrm>
              <a:off x="4200" y="5818"/>
              <a:ext cx="420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4" name="Rectangle 9"/>
            <p:cNvSpPr>
              <a:spLocks noChangeArrowheads="1"/>
            </p:cNvSpPr>
            <p:nvPr/>
          </p:nvSpPr>
          <p:spPr bwMode="auto">
            <a:xfrm>
              <a:off x="3930" y="1603"/>
              <a:ext cx="976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dirty="0" err="1" smtClean="0">
                  <a:solidFill>
                    <a:schemeClr val="bg1"/>
                  </a:solidFill>
                  <a:latin typeface="Times New Roman" pitchFamily="18" charset="0"/>
                </a:rPr>
                <a:t>Dolar</a:t>
              </a:r>
              <a:r>
                <a:rPr lang="cs-CZ" sz="1400" dirty="0">
                  <a:solidFill>
                    <a:schemeClr val="bg1"/>
                  </a:solidFill>
                  <a:latin typeface="Times New Roman" pitchFamily="18" charset="0"/>
                </a:rPr>
                <a:t>y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1755" name="Rectangle 10"/>
            <p:cNvSpPr>
              <a:spLocks noChangeArrowheads="1"/>
            </p:cNvSpPr>
            <p:nvPr/>
          </p:nvSpPr>
          <p:spPr bwMode="auto">
            <a:xfrm>
              <a:off x="5580" y="5818"/>
              <a:ext cx="601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q</a:t>
              </a:r>
              <a:r>
                <a:rPr lang="en-US" sz="1400" i="1" baseline="30000" dirty="0">
                  <a:solidFill>
                    <a:schemeClr val="bg1"/>
                  </a:solidFill>
                  <a:latin typeface="Times New Roman" pitchFamily="18" charset="0"/>
                </a:rPr>
                <a:t>*</a:t>
              </a:r>
              <a:endParaRPr lang="en-US" sz="1400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1756" name="Oval 11"/>
            <p:cNvSpPr>
              <a:spLocks noChangeArrowheads="1"/>
            </p:cNvSpPr>
            <p:nvPr/>
          </p:nvSpPr>
          <p:spPr bwMode="auto">
            <a:xfrm>
              <a:off x="5640" y="3958"/>
              <a:ext cx="121" cy="12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757" name="Line 12"/>
            <p:cNvSpPr>
              <a:spLocks noChangeShapeType="1"/>
            </p:cNvSpPr>
            <p:nvPr/>
          </p:nvSpPr>
          <p:spPr bwMode="auto">
            <a:xfrm flipV="1">
              <a:off x="6630" y="2846"/>
              <a:ext cx="1456" cy="2521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8" name="Oval 13"/>
            <p:cNvSpPr>
              <a:spLocks noChangeArrowheads="1"/>
            </p:cNvSpPr>
            <p:nvPr/>
          </p:nvSpPr>
          <p:spPr bwMode="auto">
            <a:xfrm>
              <a:off x="7350" y="3958"/>
              <a:ext cx="121" cy="12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759" name="Line 14"/>
            <p:cNvSpPr>
              <a:spLocks noChangeShapeType="1"/>
            </p:cNvSpPr>
            <p:nvPr/>
          </p:nvSpPr>
          <p:spPr bwMode="auto">
            <a:xfrm>
              <a:off x="5700" y="4016"/>
              <a:ext cx="1" cy="180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Line 15"/>
            <p:cNvSpPr>
              <a:spLocks noChangeShapeType="1"/>
            </p:cNvSpPr>
            <p:nvPr/>
          </p:nvSpPr>
          <p:spPr bwMode="auto">
            <a:xfrm>
              <a:off x="7395" y="4031"/>
              <a:ext cx="1" cy="178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1" name="Rectangle 16"/>
            <p:cNvSpPr>
              <a:spLocks noChangeArrowheads="1"/>
            </p:cNvSpPr>
            <p:nvPr/>
          </p:nvSpPr>
          <p:spPr bwMode="auto">
            <a:xfrm>
              <a:off x="3990" y="3853"/>
              <a:ext cx="361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r</a:t>
              </a:r>
            </a:p>
          </p:txBody>
        </p:sp>
        <p:sp>
          <p:nvSpPr>
            <p:cNvPr id="31762" name="Rectangle 17"/>
            <p:cNvSpPr>
              <a:spLocks noChangeArrowheads="1"/>
            </p:cNvSpPr>
            <p:nvPr/>
          </p:nvSpPr>
          <p:spPr bwMode="auto">
            <a:xfrm>
              <a:off x="7973" y="5869"/>
              <a:ext cx="76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Produkce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1763" name="Rectangle 18"/>
            <p:cNvSpPr>
              <a:spLocks noChangeArrowheads="1"/>
            </p:cNvSpPr>
            <p:nvPr/>
          </p:nvSpPr>
          <p:spPr bwMode="auto">
            <a:xfrm>
              <a:off x="7215" y="5803"/>
              <a:ext cx="601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 err="1">
                  <a:solidFill>
                    <a:schemeClr val="bg1"/>
                  </a:solidFill>
                  <a:latin typeface="Times New Roman" pitchFamily="18" charset="0"/>
                </a:rPr>
                <a:t>q</a:t>
              </a:r>
              <a:r>
                <a:rPr lang="en-US" sz="1400" baseline="-25000" dirty="0" err="1">
                  <a:solidFill>
                    <a:schemeClr val="bg1"/>
                  </a:solidFill>
                  <a:latin typeface="Times New Roman" pitchFamily="18" charset="0"/>
                </a:rPr>
                <a:t>ABLE</a:t>
              </a:r>
              <a:endParaRPr lang="en-US" sz="1400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1764" name="Rectangle 19"/>
            <p:cNvSpPr>
              <a:spLocks noChangeArrowheads="1"/>
            </p:cNvSpPr>
            <p:nvPr/>
          </p:nvSpPr>
          <p:spPr bwMode="auto">
            <a:xfrm>
              <a:off x="8445" y="3806"/>
              <a:ext cx="511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MR</a:t>
              </a:r>
            </a:p>
          </p:txBody>
        </p:sp>
        <p:sp>
          <p:nvSpPr>
            <p:cNvPr id="31765" name="Rectangle 20"/>
            <p:cNvSpPr>
              <a:spLocks noChangeArrowheads="1"/>
            </p:cNvSpPr>
            <p:nvPr/>
          </p:nvSpPr>
          <p:spPr bwMode="auto">
            <a:xfrm>
              <a:off x="6510" y="2471"/>
              <a:ext cx="511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</a:rPr>
                <a:t>MC</a:t>
              </a:r>
            </a:p>
          </p:txBody>
        </p:sp>
        <p:sp>
          <p:nvSpPr>
            <p:cNvPr id="31766" name="Rectangle 21"/>
            <p:cNvSpPr>
              <a:spLocks noChangeArrowheads="1"/>
            </p:cNvSpPr>
            <p:nvPr/>
          </p:nvSpPr>
          <p:spPr bwMode="auto">
            <a:xfrm>
              <a:off x="8115" y="2486"/>
              <a:ext cx="841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MC</a:t>
              </a:r>
              <a:r>
                <a:rPr lang="en-US" sz="1400" baseline="-25000" dirty="0">
                  <a:solidFill>
                    <a:schemeClr val="bg1"/>
                  </a:solidFill>
                  <a:latin typeface="Times New Roman" pitchFamily="18" charset="0"/>
                </a:rPr>
                <a:t>ABLE</a:t>
              </a:r>
              <a:endParaRPr lang="en-US" sz="1400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31747" name="Rectangle 22"/>
          <p:cNvSpPr>
            <a:spLocks noChangeArrowheads="1"/>
          </p:cNvSpPr>
          <p:nvPr/>
        </p:nvSpPr>
        <p:spPr bwMode="auto">
          <a:xfrm>
            <a:off x="4782577" y="1724532"/>
            <a:ext cx="4209023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Úkolová mzda je </a:t>
            </a:r>
            <a:r>
              <a:rPr lang="en-US" sz="2000" i="1" dirty="0" smtClean="0">
                <a:solidFill>
                  <a:srgbClr val="275093"/>
                </a:solidFill>
                <a:cs typeface="Times New Roman" pitchFamily="18" charset="0"/>
              </a:rPr>
              <a:t>r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275093"/>
                </a:solidFill>
                <a:cs typeface="Times New Roman" pitchFamily="18" charset="0"/>
              </a:rPr>
              <a:t>dolar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ů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, 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takže mezní příjem pracovníka z vyrobení dodatečné jednotky produkce je roven </a:t>
            </a:r>
            <a:r>
              <a:rPr lang="en-US" sz="2000" i="1" dirty="0" smtClean="0">
                <a:solidFill>
                  <a:srgbClr val="275093"/>
                </a:solidFill>
                <a:cs typeface="Times New Roman" pitchFamily="18" charset="0"/>
              </a:rPr>
              <a:t>r</a:t>
            </a:r>
            <a:r>
              <a:rPr lang="en-US" sz="2000" dirty="0">
                <a:solidFill>
                  <a:srgbClr val="275093"/>
                </a:solidFill>
                <a:cs typeface="Times New Roman" pitchFamily="18" charset="0"/>
              </a:rPr>
              <a:t>.  </a:t>
            </a:r>
            <a:endParaRPr lang="cs-CZ" sz="2000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Pracovník má záporný užitek z produkování výrobků, což znázorňuje rostoucí křivka </a:t>
            </a:r>
            <a:r>
              <a:rPr lang="cs-CZ" sz="2000" b="1" dirty="0" smtClean="0">
                <a:solidFill>
                  <a:srgbClr val="275093"/>
                </a:solidFill>
                <a:cs typeface="Times New Roman" pitchFamily="18" charset="0"/>
              </a:rPr>
              <a:t>mezních nákladů úsilí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endParaRPr lang="cs-CZ" sz="2000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Pracovník si vybere takovou úroveň úsilí, u které se mezní náklad rovná meznímu příjmu, čili </a:t>
            </a:r>
            <a:r>
              <a:rPr lang="en-US" sz="2000" i="1" dirty="0" smtClean="0">
                <a:solidFill>
                  <a:srgbClr val="275093"/>
                </a:solidFill>
                <a:cs typeface="Times New Roman" pitchFamily="18" charset="0"/>
              </a:rPr>
              <a:t>q</a:t>
            </a:r>
            <a:r>
              <a:rPr lang="en-US" sz="2000" i="1" dirty="0">
                <a:solidFill>
                  <a:srgbClr val="275093"/>
                </a:solidFill>
                <a:cs typeface="Times New Roman" pitchFamily="18" charset="0"/>
              </a:rPr>
              <a:t>*</a:t>
            </a:r>
            <a:r>
              <a:rPr lang="en-US" sz="2000" dirty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jednotek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endParaRPr lang="cs-CZ" sz="2000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sz="2000" dirty="0">
                <a:solidFill>
                  <a:srgbClr val="275093"/>
                </a:solidFill>
                <a:cs typeface="Times New Roman" pitchFamily="18" charset="0"/>
              </a:rPr>
              <a:t>S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chopnější pracovníci čelí nižším mezním nákladům a díky tomu produkují více.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600" dirty="0" smtClean="0">
                <a:cs typeface="Times New Roman" pitchFamily="18" charset="0"/>
              </a:rPr>
              <a:t>Časová mzda a pracovní úsilí</a:t>
            </a:r>
            <a:endParaRPr lang="en-US" sz="4600" dirty="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0" y="1752600"/>
                <a:ext cx="9144000" cy="4572000"/>
              </a:xfrm>
            </p:spPr>
            <p:txBody>
              <a:bodyPr/>
              <a:lstStyle/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cs-CZ" dirty="0" smtClean="0"/>
                  <a:t>Předpokládejme, že firma nedokáže přesně pozorovat výkon jednotlivých pracovníků.</a:t>
                </a: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cs-CZ" dirty="0" smtClean="0"/>
                  <a:t>Předpokládejme ale, že existuje nějaká minimální úroveň produkce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cs-CZ" b="0" i="1" dirty="0" smtClean="0">
                            <a:latin typeface="Cambria Math"/>
                          </a:rPr>
                          <m:t>𝑞</m:t>
                        </m:r>
                      </m:e>
                    </m:acc>
                    <m:r>
                      <a:rPr lang="cs-CZ" b="0" i="0" dirty="0" smtClean="0">
                        <a:latin typeface="Cambria Math"/>
                      </a:rPr>
                      <m:t> ,</m:t>
                    </m:r>
                  </m:oMath>
                </a14:m>
                <a:r>
                  <a:rPr lang="cs-CZ" dirty="0" smtClean="0"/>
                  <a:t> kterou firma dokáže pozorovat.</a:t>
                </a:r>
              </a:p>
              <a:p>
                <a:pPr lvl="1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cs-CZ" sz="2000" dirty="0" smtClean="0"/>
                  <a:t>Jestli pracovník přišel do práce, zapnul počítač, atd.</a:t>
                </a: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cs-CZ" dirty="0" smtClean="0"/>
                  <a:t>Pokud pracovník nesplní tuto úroveň, bude vyhozen.</a:t>
                </a: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cs-CZ" dirty="0" smtClean="0"/>
                  <a:t>Každý pracovník bude produkovat přesně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cs-CZ" i="1" dirty="0"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cs-CZ" dirty="0" smtClean="0"/>
                  <a:t> a ne víc.</a:t>
                </a:r>
              </a:p>
              <a:p>
                <a:pPr lvl="1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cs-CZ" sz="2000" dirty="0" smtClean="0"/>
                  <a:t>Vyšší úroveň produkce je pro pracovníka nákladná (co se týče úsilí) a neexistuje žádná finanční motivace, aby produkoval víc než minimum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0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cs-CZ" sz="2000" i="1" dirty="0"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cs-CZ" sz="2000" dirty="0" smtClean="0"/>
                  <a:t>. </a:t>
                </a:r>
                <a:endParaRPr lang="cs-CZ" sz="2000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752600"/>
                <a:ext cx="9144000" cy="4572000"/>
              </a:xfrm>
              <a:blipFill rotWithShape="1">
                <a:blip r:embed="rId2"/>
                <a:stretch>
                  <a:fillRect l="-867" t="-267" r="-400" b="-18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94212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9"/>
  <p:tag name="MMPROD_UIDATA" val="&lt;database version=&quot;7.0&quot;&gt;&lt;object type=&quot;1&quot; unique_id=&quot;10001&quot;&gt;&lt;object type=&quot;8&quot; unique_id=&quot;12172&quot;&gt;&lt;/object&gt;&lt;object type=&quot;2&quot; unique_id=&quot;12173&quot;&gt;&lt;object type=&quot;3&quot; unique_id=&quot;12174&quot;&gt;&lt;property id=&quot;20148&quot; value=&quot;5&quot;/&gt;&lt;property id=&quot;20300&quot; value=&quot;Slide 1 - &amp;quot;CHAPTER 11&amp;quot;&quot;/&gt;&lt;property id=&quot;20307&quot; value=&quot;261&quot;/&gt;&lt;/object&gt;&lt;object type=&quot;3&quot; unique_id=&quot;12175&quot;&gt;&lt;property id=&quot;20148&quot; value=&quot;5&quot;/&gt;&lt;property id=&quot;20300&quot; value=&quot;Slide 2 - &amp;quot;Pay Systems: Piece Rates&amp;quot;&quot;/&gt;&lt;property id=&quot;20307&quot; value=&quot;267&quot;/&gt;&lt;/object&gt;&lt;object type=&quot;3&quot; unique_id=&quot;12176&quot;&gt;&lt;property id=&quot;20148&quot; value=&quot;5&quot;/&gt;&lt;property id=&quot;20300&quot; value=&quot;Slide 3 - &amp;quot;Pay Systems: Piece Rates&amp;quot;&quot;/&gt;&lt;property id=&quot;20307&quot; value=&quot;281&quot;/&gt;&lt;/object&gt;&lt;object type=&quot;3&quot; unique_id=&quot;12177&quot;&gt;&lt;property id=&quot;20148&quot; value=&quot;5&quot;/&gt;&lt;property id=&quot;20300&quot; value=&quot;Slide 4 - &amp;quot;The Allocation of Effort by Piece-Rate Workers&amp;quot;&quot;/&gt;&lt;property id=&quot;20307&quot; value=&quot;268&quot;/&gt;&lt;/object&gt;&lt;object type=&quot;3&quot; unique_id=&quot;12178&quot;&gt;&lt;property id=&quot;20148&quot; value=&quot;5&quot;/&gt;&lt;property id=&quot;20300&quot; value=&quot;Slide 5 - &amp;quot;Pay Systems: Time Rates&amp;quot;&quot;/&gt;&lt;property id=&quot;20307&quot; value=&quot;269&quot;/&gt;&lt;/object&gt;&lt;object type=&quot;3&quot; unique_id=&quot;12179&quot;&gt;&lt;property id=&quot;20148&quot; value=&quot;5&quot;/&gt;&lt;property id=&quot;20300&quot; value=&quot;Slide 6 - &amp;quot;Effort and Ability of Workers in Piece-Rate and Time-Rate Jobs&amp;quot;&quot;/&gt;&lt;property id=&quot;20307&quot; value=&quot;270&quot;/&gt;&lt;/object&gt;&lt;object type=&quot;3&quot; unique_id=&quot;12180&quot;&gt;&lt;property id=&quot;20148&quot; value=&quot;5&quot;/&gt;&lt;property id=&quot;20300&quot; value=&quot;Slide 7 - &amp;quot;Bonuses, Profit-sharing, and&amp;#x0D;&amp;#x0A;Team Incentives&amp;quot;&quot;/&gt;&lt;property id=&quot;20307&quot; value=&quot;271&quot;/&gt;&lt;/object&gt;&lt;object type=&quot;3&quot; unique_id=&quot;12181&quot;&gt;&lt;property id=&quot;20148&quot; value=&quot;5&quot;/&gt;&lt;property id=&quot;20300&quot; value=&quot;Slide 8 - &amp;quot;Tournaments&amp;quot;&quot;/&gt;&lt;property id=&quot;20307&quot; value=&quot;272&quot;/&gt;&lt;/object&gt;&lt;object type=&quot;3&quot; unique_id=&quot;12182&quot;&gt;&lt;property id=&quot;20148&quot; value=&quot;5&quot;/&gt;&lt;property id=&quot;20300&quot; value=&quot;Slide 9 - &amp;quot;The Allocation of Effort&amp;#x0D;&amp;#x0A;in a Tournament&amp;quot;&quot;/&gt;&lt;property id=&quot;20307&quot; value=&quot;273&quot;/&gt;&lt;/object&gt;&lt;object type=&quot;3&quot; unique_id=&quot;12183&quot;&gt;&lt;property id=&quot;20148&quot; value=&quot;5&quot;/&gt;&lt;property id=&quot;20300&quot; value=&quot;Slide 10 - &amp;quot;Policy Application: Compensation of CEOs&amp;quot;&quot;/&gt;&lt;property id=&quot;20307&quot; value=&quot;274&quot;/&gt;&lt;/object&gt;&lt;object type=&quot;3&quot; unique_id=&quot;12184&quot;&gt;&lt;property id=&quot;20148&quot; value=&quot;5&quot;/&gt;&lt;property id=&quot;20300&quot; value=&quot;Slide 11 - &amp;quot;Work Incentives and&amp;#x0D;&amp;#x0A;Delayed Compensation&amp;quot;&quot;/&gt;&lt;property id=&quot;20307&quot; value=&quot;275&quot;/&gt;&lt;/object&gt;&lt;object type=&quot;3&quot; unique_id=&quot;12185&quot;&gt;&lt;property id=&quot;20148&quot; value=&quot;5&quot;/&gt;&lt;property id=&quot;20300&quot; value=&quot;Slide 12 - &amp;quot;Indifference Between a Constant Wage and Upward-Sloping Age-Earning Profile&amp;quot;&quot;/&gt;&lt;property id=&quot;20307&quot; value=&quot;276&quot;/&gt;&lt;/object&gt;&lt;object type=&quot;3&quot; unique_id=&quot;12186&quot;&gt;&lt;property id=&quot;20148&quot; value=&quot;5&quot;/&gt;&lt;property id=&quot;20300&quot; value=&quot;Slide 13 - &amp;quot;Efficiency Wages&amp;quot;&quot;/&gt;&lt;property id=&quot;20307&quot; value=&quot;277&quot;/&gt;&lt;/object&gt;&lt;object type=&quot;3&quot; unique_id=&quot;12187&quot;&gt;&lt;property id=&quot;20148&quot; value=&quot;5&quot;/&gt;&lt;property id=&quot;20300&quot; value=&quot;Slide 14 - &amp;quot;The Determination of&amp;#x0D;&amp;#x0A;the Efficiency Wage&amp;quot;&quot;/&gt;&lt;property id=&quot;20307&quot; value=&quot;278&quot;/&gt;&lt;/object&gt;&lt;object type=&quot;3&quot; unique_id=&quot;12188&quot;&gt;&lt;property id=&quot;20148&quot; value=&quot;5&quot;/&gt;&lt;property id=&quot;20300&quot; value=&quot;Slide 15 - &amp;quot;Why Is There a Link between Wages and Productivity?&amp;quot;&quot;/&gt;&lt;property id=&quot;20307&quot; value=&quot;279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1_BORJAS6E">
  <a:themeElements>
    <a:clrScheme name="1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ORJAS6E">
  <a:themeElements>
    <a:clrScheme name="2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BORJAS6E.potx</Template>
  <TotalTime>0</TotalTime>
  <Words>3786</Words>
  <Application>Microsoft Office PowerPoint</Application>
  <PresentationFormat>Předvádění na obrazovce (4:3)</PresentationFormat>
  <Paragraphs>355</Paragraphs>
  <Slides>51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51</vt:i4>
      </vt:variant>
    </vt:vector>
  </HeadingPairs>
  <TitlesOfParts>
    <vt:vector size="53" baseType="lpstr">
      <vt:lpstr>1_BORJAS6E</vt:lpstr>
      <vt:lpstr>2_BORJAS6E</vt:lpstr>
      <vt:lpstr>Kapitola 11</vt:lpstr>
      <vt:lpstr>Úvod</vt:lpstr>
      <vt:lpstr>O čem se dnes budeme bavit</vt:lpstr>
      <vt:lpstr>Základní předpoklady</vt:lpstr>
      <vt:lpstr>Úkolová mzda</vt:lpstr>
      <vt:lpstr>Časová mzda</vt:lpstr>
      <vt:lpstr>Úkolová a časová mzda v USA</vt:lpstr>
      <vt:lpstr>Úkolová mzda a pracovní úsilí</vt:lpstr>
      <vt:lpstr>Časová mzda a pracovní úsilí</vt:lpstr>
      <vt:lpstr>Úsilí a schopnosti pracovníků: úkolová vs časová mzda</vt:lpstr>
      <vt:lpstr>Úsilí a schopnosti pracovníků: úkolová vs časová mzda</vt:lpstr>
      <vt:lpstr>Automobilová skla a úkolová mzda</vt:lpstr>
      <vt:lpstr>Úkolová mzdy - výhody</vt:lpstr>
      <vt:lpstr>Nevýhody úkolové mzdy</vt:lpstr>
      <vt:lpstr>Nevýhody úkolové mzdy</vt:lpstr>
      <vt:lpstr>Nevýhody úkolové mzdy</vt:lpstr>
      <vt:lpstr>Ratchet efekt a úkolová mzda</vt:lpstr>
      <vt:lpstr>Bonusy, sdílení zisku a týmová spolupráce</vt:lpstr>
      <vt:lpstr>Continental Airlines a motivační odměny </vt:lpstr>
      <vt:lpstr>Continental Airlines a motivační odměny</vt:lpstr>
      <vt:lpstr>Turnaj</vt:lpstr>
      <vt:lpstr>Turnaj - soutěž o povýšení</vt:lpstr>
      <vt:lpstr>Turnaj a pracovní úsilí</vt:lpstr>
      <vt:lpstr>Turnaje a úsilí: empirie</vt:lpstr>
      <vt:lpstr>Nevýhody turnaje</vt:lpstr>
      <vt:lpstr>Odměny vrcholových manažerů (CEOs): principal-agent problém </vt:lpstr>
      <vt:lpstr>Odměny vrcholových manažerů (CEOs): principal-agent problém </vt:lpstr>
      <vt:lpstr>Odměny vrcholových manažerů (CEOs): principal-agent problém </vt:lpstr>
      <vt:lpstr>Prezentace aplikace PowerPoint</vt:lpstr>
      <vt:lpstr>Jsou muži více soutěživí?</vt:lpstr>
      <vt:lpstr>Kolik stojí vaše duše?</vt:lpstr>
      <vt:lpstr>Kontrakt s odloženou kompenzací</vt:lpstr>
      <vt:lpstr>Indiferentnost pracovníka mezi konstantní mzdou a rostoucím věkově-výdělkovým profilem</vt:lpstr>
      <vt:lpstr>Kontrakt s odloženou kompenzací</vt:lpstr>
      <vt:lpstr>Kontrakt s odloženou kompenzací</vt:lpstr>
      <vt:lpstr>Kontrakt s odloženou kompenzací</vt:lpstr>
      <vt:lpstr>Efektivnostní mzdy</vt:lpstr>
      <vt:lpstr>Určení efektivnostní mzdy</vt:lpstr>
      <vt:lpstr>Určení efektivnostní mzdy</vt:lpstr>
      <vt:lpstr>Proč existuje pozitivní vztah mezi mzdami  a produktivitou práce?</vt:lpstr>
      <vt:lpstr>Proč existuje pozitivní vztah mezi mzdami  a produktivitou práce?</vt:lpstr>
      <vt:lpstr>Evidence o efektivnostních mzdách</vt:lpstr>
      <vt:lpstr>Evidence o efektivnostních mzdách</vt:lpstr>
      <vt:lpstr>Henry Ford a efektivnostní mzdy</vt:lpstr>
      <vt:lpstr>Henry Ford a efektivnostní mzdy</vt:lpstr>
      <vt:lpstr>Efektivnostní mzdy a meziodvětvové mzdové rozdíly</vt:lpstr>
      <vt:lpstr>Prezentace aplikace PowerPoint</vt:lpstr>
      <vt:lpstr>Efektivnostní mzdy a meziodvětvové mzdové rozdíly</vt:lpstr>
      <vt:lpstr>Dluhopisová (bonding) kritika teorie efektivnostních mezd</vt:lpstr>
      <vt:lpstr>Dluhopisová (bonding) kritika teorie efektivnostních mezd</vt:lpstr>
      <vt:lpstr>Dluhopisová (bonding) kritika teorie efektivnostních mezd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creator/>
  <cp:lastModifiedBy/>
  <cp:revision>4</cp:revision>
  <dcterms:created xsi:type="dcterms:W3CDTF">2010-02-01T21:33:28Z</dcterms:created>
  <dcterms:modified xsi:type="dcterms:W3CDTF">2018-05-07T09:54:20Z</dcterms:modified>
</cp:coreProperties>
</file>