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04" r:id="rId3"/>
    <p:sldId id="305" r:id="rId4"/>
    <p:sldId id="307" r:id="rId5"/>
    <p:sldId id="306" r:id="rId6"/>
    <p:sldId id="299" r:id="rId7"/>
    <p:sldId id="300" r:id="rId8"/>
    <p:sldId id="301" r:id="rId9"/>
    <p:sldId id="302" r:id="rId10"/>
    <p:sldId id="325" r:id="rId11"/>
    <p:sldId id="260" r:id="rId12"/>
    <p:sldId id="308" r:id="rId13"/>
    <p:sldId id="309" r:id="rId14"/>
    <p:sldId id="310" r:id="rId15"/>
    <p:sldId id="311" r:id="rId16"/>
    <p:sldId id="323" r:id="rId17"/>
    <p:sldId id="324" r:id="rId18"/>
    <p:sldId id="326" r:id="rId19"/>
    <p:sldId id="327" r:id="rId20"/>
    <p:sldId id="328" r:id="rId21"/>
    <p:sldId id="329" r:id="rId22"/>
    <p:sldId id="330" r:id="rId23"/>
    <p:sldId id="331" r:id="rId24"/>
    <p:sldId id="332" r:id="rId25"/>
    <p:sldId id="333" r:id="rId26"/>
    <p:sldId id="269" r:id="rId27"/>
    <p:sldId id="284" r:id="rId28"/>
    <p:sldId id="312" r:id="rId29"/>
    <p:sldId id="313" r:id="rId30"/>
    <p:sldId id="314" r:id="rId31"/>
    <p:sldId id="315" r:id="rId32"/>
    <p:sldId id="316" r:id="rId33"/>
    <p:sldId id="317" r:id="rId34"/>
    <p:sldId id="318" r:id="rId35"/>
    <p:sldId id="319" r:id="rId36"/>
    <p:sldId id="321" r:id="rId37"/>
    <p:sldId id="320" r:id="rId38"/>
    <p:sldId id="322" r:id="rId39"/>
    <p:sldId id="297" r:id="rId40"/>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4660"/>
  </p:normalViewPr>
  <p:slideViewPr>
    <p:cSldViewPr>
      <p:cViewPr varScale="1">
        <p:scale>
          <a:sx n="69" d="100"/>
          <a:sy n="69" d="100"/>
        </p:scale>
        <p:origin x="-136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D23F58-AF09-49BE-8D1E-9BD02BAB9207}" type="doc">
      <dgm:prSet loTypeId="urn:microsoft.com/office/officeart/2005/8/layout/hProcess9" loCatId="process" qsTypeId="urn:microsoft.com/office/officeart/2005/8/quickstyle/simple1" qsCatId="simple" csTypeId="urn:microsoft.com/office/officeart/2005/8/colors/accent1_2" csCatId="accent1" phldr="1"/>
      <dgm:spPr/>
    </dgm:pt>
    <dgm:pt modelId="{FEF138BD-E7DE-4B46-B7D4-FB08E42D49EC}">
      <dgm:prSet phldrT="[Text]"/>
      <dgm:spPr/>
      <dgm:t>
        <a:bodyPr/>
        <a:lstStyle/>
        <a:p>
          <a:r>
            <a:rPr lang="cs-CZ" dirty="0" err="1" smtClean="0"/>
            <a:t>Inbound</a:t>
          </a:r>
          <a:r>
            <a:rPr lang="cs-CZ" dirty="0" smtClean="0"/>
            <a:t> </a:t>
          </a:r>
          <a:r>
            <a:rPr lang="cs-CZ" dirty="0" err="1" smtClean="0"/>
            <a:t>logistic</a:t>
          </a:r>
          <a:endParaRPr lang="cs-CZ" dirty="0"/>
        </a:p>
      </dgm:t>
    </dgm:pt>
    <dgm:pt modelId="{27F43893-639A-44F0-B8C2-0107B4860F76}" type="parTrans" cxnId="{1C99FA49-241D-4691-96E5-5F8BA1328E86}">
      <dgm:prSet/>
      <dgm:spPr/>
    </dgm:pt>
    <dgm:pt modelId="{08428242-0A4D-402E-9E76-C5F646B72122}" type="sibTrans" cxnId="{1C99FA49-241D-4691-96E5-5F8BA1328E86}">
      <dgm:prSet/>
      <dgm:spPr/>
    </dgm:pt>
    <dgm:pt modelId="{C058E349-2EE6-44A8-8479-50893513955C}">
      <dgm:prSet phldrT="[Text]"/>
      <dgm:spPr/>
      <dgm:t>
        <a:bodyPr/>
        <a:lstStyle/>
        <a:p>
          <a:r>
            <a:rPr lang="cs-CZ" dirty="0" err="1" smtClean="0"/>
            <a:t>Operations</a:t>
          </a:r>
          <a:endParaRPr lang="cs-CZ" dirty="0"/>
        </a:p>
      </dgm:t>
    </dgm:pt>
    <dgm:pt modelId="{AD4EB8AB-D7E9-440F-AE83-9473E50D536C}" type="parTrans" cxnId="{CB5B8A80-7A18-4ADA-99DB-F4EFA4E8F3AA}">
      <dgm:prSet/>
      <dgm:spPr/>
    </dgm:pt>
    <dgm:pt modelId="{F857CE69-3E46-4CA1-A49D-BBAE8B2202D3}" type="sibTrans" cxnId="{CB5B8A80-7A18-4ADA-99DB-F4EFA4E8F3AA}">
      <dgm:prSet/>
      <dgm:spPr/>
    </dgm:pt>
    <dgm:pt modelId="{B8510990-F7C3-4826-94C5-F7EB13135657}">
      <dgm:prSet phldrT="[Text]"/>
      <dgm:spPr/>
      <dgm:t>
        <a:bodyPr/>
        <a:lstStyle/>
        <a:p>
          <a:r>
            <a:rPr lang="cs-CZ" dirty="0" err="1" smtClean="0"/>
            <a:t>Outbound</a:t>
          </a:r>
          <a:r>
            <a:rPr lang="cs-CZ" dirty="0" smtClean="0"/>
            <a:t> </a:t>
          </a:r>
          <a:r>
            <a:rPr lang="cs-CZ" dirty="0" err="1" smtClean="0"/>
            <a:t>logistic</a:t>
          </a:r>
          <a:endParaRPr lang="cs-CZ" dirty="0"/>
        </a:p>
      </dgm:t>
    </dgm:pt>
    <dgm:pt modelId="{BDE5BF62-5432-4080-9EA4-AAE724F28514}" type="parTrans" cxnId="{9EEDA5FB-8E2E-4035-AB00-2EE22FEE9F5F}">
      <dgm:prSet/>
      <dgm:spPr/>
    </dgm:pt>
    <dgm:pt modelId="{52C4C9BB-2424-4B68-BFEF-812C3B89D99A}" type="sibTrans" cxnId="{9EEDA5FB-8E2E-4035-AB00-2EE22FEE9F5F}">
      <dgm:prSet/>
      <dgm:spPr/>
    </dgm:pt>
    <dgm:pt modelId="{99B2D679-F571-4968-B60B-8E727C7F14DA}" type="pres">
      <dgm:prSet presAssocID="{FCD23F58-AF09-49BE-8D1E-9BD02BAB9207}" presName="CompostProcess" presStyleCnt="0">
        <dgm:presLayoutVars>
          <dgm:dir/>
          <dgm:resizeHandles val="exact"/>
        </dgm:presLayoutVars>
      </dgm:prSet>
      <dgm:spPr/>
    </dgm:pt>
    <dgm:pt modelId="{88A7E605-D6D1-475C-9088-2E1999BAE195}" type="pres">
      <dgm:prSet presAssocID="{FCD23F58-AF09-49BE-8D1E-9BD02BAB9207}" presName="arrow" presStyleLbl="bgShp" presStyleIdx="0" presStyleCnt="1"/>
      <dgm:spPr/>
    </dgm:pt>
    <dgm:pt modelId="{BA7B847A-BEA4-4D59-803A-5B809464757D}" type="pres">
      <dgm:prSet presAssocID="{FCD23F58-AF09-49BE-8D1E-9BD02BAB9207}" presName="linearProcess" presStyleCnt="0"/>
      <dgm:spPr/>
    </dgm:pt>
    <dgm:pt modelId="{6CD8C6F8-6DC3-4078-A29E-CBA993724EF9}" type="pres">
      <dgm:prSet presAssocID="{FEF138BD-E7DE-4B46-B7D4-FB08E42D49EC}" presName="textNode" presStyleLbl="node1" presStyleIdx="0" presStyleCnt="3">
        <dgm:presLayoutVars>
          <dgm:bulletEnabled val="1"/>
        </dgm:presLayoutVars>
      </dgm:prSet>
      <dgm:spPr/>
      <dgm:t>
        <a:bodyPr/>
        <a:lstStyle/>
        <a:p>
          <a:endParaRPr lang="cs-CZ"/>
        </a:p>
      </dgm:t>
    </dgm:pt>
    <dgm:pt modelId="{EF3D19A8-FB88-40B9-8F07-297F4D050539}" type="pres">
      <dgm:prSet presAssocID="{08428242-0A4D-402E-9E76-C5F646B72122}" presName="sibTrans" presStyleCnt="0"/>
      <dgm:spPr/>
    </dgm:pt>
    <dgm:pt modelId="{ACA8AE39-F0E3-40A5-BB37-BECAA40B8360}" type="pres">
      <dgm:prSet presAssocID="{C058E349-2EE6-44A8-8479-50893513955C}" presName="textNode" presStyleLbl="node1" presStyleIdx="1" presStyleCnt="3">
        <dgm:presLayoutVars>
          <dgm:bulletEnabled val="1"/>
        </dgm:presLayoutVars>
      </dgm:prSet>
      <dgm:spPr/>
      <dgm:t>
        <a:bodyPr/>
        <a:lstStyle/>
        <a:p>
          <a:endParaRPr lang="cs-CZ"/>
        </a:p>
      </dgm:t>
    </dgm:pt>
    <dgm:pt modelId="{4A0F03D3-B13F-4736-801E-234D230F2350}" type="pres">
      <dgm:prSet presAssocID="{F857CE69-3E46-4CA1-A49D-BBAE8B2202D3}" presName="sibTrans" presStyleCnt="0"/>
      <dgm:spPr/>
    </dgm:pt>
    <dgm:pt modelId="{91D0FD03-0131-495A-AE29-E3F1A00B57F6}" type="pres">
      <dgm:prSet presAssocID="{B8510990-F7C3-4826-94C5-F7EB13135657}" presName="textNode" presStyleLbl="node1" presStyleIdx="2" presStyleCnt="3">
        <dgm:presLayoutVars>
          <dgm:bulletEnabled val="1"/>
        </dgm:presLayoutVars>
      </dgm:prSet>
      <dgm:spPr/>
      <dgm:t>
        <a:bodyPr/>
        <a:lstStyle/>
        <a:p>
          <a:endParaRPr lang="cs-CZ"/>
        </a:p>
      </dgm:t>
    </dgm:pt>
  </dgm:ptLst>
  <dgm:cxnLst>
    <dgm:cxn modelId="{22EBBEC3-0F32-43EF-AB37-228C22A55329}" type="presOf" srcId="{FEF138BD-E7DE-4B46-B7D4-FB08E42D49EC}" destId="{6CD8C6F8-6DC3-4078-A29E-CBA993724EF9}" srcOrd="0" destOrd="0" presId="urn:microsoft.com/office/officeart/2005/8/layout/hProcess9"/>
    <dgm:cxn modelId="{E2D186CD-725D-4270-8EDE-021A23123818}" type="presOf" srcId="{B8510990-F7C3-4826-94C5-F7EB13135657}" destId="{91D0FD03-0131-495A-AE29-E3F1A00B57F6}" srcOrd="0" destOrd="0" presId="urn:microsoft.com/office/officeart/2005/8/layout/hProcess9"/>
    <dgm:cxn modelId="{A647718B-2C84-4716-BFAE-8186752026FF}" type="presOf" srcId="{FCD23F58-AF09-49BE-8D1E-9BD02BAB9207}" destId="{99B2D679-F571-4968-B60B-8E727C7F14DA}" srcOrd="0" destOrd="0" presId="urn:microsoft.com/office/officeart/2005/8/layout/hProcess9"/>
    <dgm:cxn modelId="{91CC9B54-8265-4CBF-B51B-C29D43B41839}" type="presOf" srcId="{C058E349-2EE6-44A8-8479-50893513955C}" destId="{ACA8AE39-F0E3-40A5-BB37-BECAA40B8360}" srcOrd="0" destOrd="0" presId="urn:microsoft.com/office/officeart/2005/8/layout/hProcess9"/>
    <dgm:cxn modelId="{CB5B8A80-7A18-4ADA-99DB-F4EFA4E8F3AA}" srcId="{FCD23F58-AF09-49BE-8D1E-9BD02BAB9207}" destId="{C058E349-2EE6-44A8-8479-50893513955C}" srcOrd="1" destOrd="0" parTransId="{AD4EB8AB-D7E9-440F-AE83-9473E50D536C}" sibTransId="{F857CE69-3E46-4CA1-A49D-BBAE8B2202D3}"/>
    <dgm:cxn modelId="{9EEDA5FB-8E2E-4035-AB00-2EE22FEE9F5F}" srcId="{FCD23F58-AF09-49BE-8D1E-9BD02BAB9207}" destId="{B8510990-F7C3-4826-94C5-F7EB13135657}" srcOrd="2" destOrd="0" parTransId="{BDE5BF62-5432-4080-9EA4-AAE724F28514}" sibTransId="{52C4C9BB-2424-4B68-BFEF-812C3B89D99A}"/>
    <dgm:cxn modelId="{1C99FA49-241D-4691-96E5-5F8BA1328E86}" srcId="{FCD23F58-AF09-49BE-8D1E-9BD02BAB9207}" destId="{FEF138BD-E7DE-4B46-B7D4-FB08E42D49EC}" srcOrd="0" destOrd="0" parTransId="{27F43893-639A-44F0-B8C2-0107B4860F76}" sibTransId="{08428242-0A4D-402E-9E76-C5F646B72122}"/>
    <dgm:cxn modelId="{06EC8E9B-2E3B-4C04-ABD3-128B075747FE}" type="presParOf" srcId="{99B2D679-F571-4968-B60B-8E727C7F14DA}" destId="{88A7E605-D6D1-475C-9088-2E1999BAE195}" srcOrd="0" destOrd="0" presId="urn:microsoft.com/office/officeart/2005/8/layout/hProcess9"/>
    <dgm:cxn modelId="{591701B1-C832-4354-B154-AC5A4CE25FD0}" type="presParOf" srcId="{99B2D679-F571-4968-B60B-8E727C7F14DA}" destId="{BA7B847A-BEA4-4D59-803A-5B809464757D}" srcOrd="1" destOrd="0" presId="urn:microsoft.com/office/officeart/2005/8/layout/hProcess9"/>
    <dgm:cxn modelId="{0B4284B2-74E6-44C1-9900-AEC9E5537DE1}" type="presParOf" srcId="{BA7B847A-BEA4-4D59-803A-5B809464757D}" destId="{6CD8C6F8-6DC3-4078-A29E-CBA993724EF9}" srcOrd="0" destOrd="0" presId="urn:microsoft.com/office/officeart/2005/8/layout/hProcess9"/>
    <dgm:cxn modelId="{7AF68C38-8D28-43FD-BB8C-0A02499546FF}" type="presParOf" srcId="{BA7B847A-BEA4-4D59-803A-5B809464757D}" destId="{EF3D19A8-FB88-40B9-8F07-297F4D050539}" srcOrd="1" destOrd="0" presId="urn:microsoft.com/office/officeart/2005/8/layout/hProcess9"/>
    <dgm:cxn modelId="{A30E537E-D0C5-4ED5-8D18-F1C080E921A5}" type="presParOf" srcId="{BA7B847A-BEA4-4D59-803A-5B809464757D}" destId="{ACA8AE39-F0E3-40A5-BB37-BECAA40B8360}" srcOrd="2" destOrd="0" presId="urn:microsoft.com/office/officeart/2005/8/layout/hProcess9"/>
    <dgm:cxn modelId="{EC935105-411C-4924-8CC6-7B46D14B9A80}" type="presParOf" srcId="{BA7B847A-BEA4-4D59-803A-5B809464757D}" destId="{4A0F03D3-B13F-4736-801E-234D230F2350}" srcOrd="3" destOrd="0" presId="urn:microsoft.com/office/officeart/2005/8/layout/hProcess9"/>
    <dgm:cxn modelId="{C0608BDD-AB5E-4715-B563-176A743597E7}" type="presParOf" srcId="{BA7B847A-BEA4-4D59-803A-5B809464757D}" destId="{91D0FD03-0131-495A-AE29-E3F1A00B57F6}"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A7E605-D6D1-475C-9088-2E1999BAE195}">
      <dsp:nvSpPr>
        <dsp:cNvPr id="0" name=""/>
        <dsp:cNvSpPr/>
      </dsp:nvSpPr>
      <dsp:spPr>
        <a:xfrm>
          <a:off x="617219" y="0"/>
          <a:ext cx="6995160" cy="45259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D8C6F8-6DC3-4078-A29E-CBA993724EF9}">
      <dsp:nvSpPr>
        <dsp:cNvPr id="0" name=""/>
        <dsp:cNvSpPr/>
      </dsp:nvSpPr>
      <dsp:spPr>
        <a:xfrm>
          <a:off x="1086" y="1357788"/>
          <a:ext cx="2634248"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cs-CZ" sz="3800" kern="1200" dirty="0" err="1" smtClean="0"/>
            <a:t>Inbound</a:t>
          </a:r>
          <a:r>
            <a:rPr lang="cs-CZ" sz="3800" kern="1200" dirty="0" smtClean="0"/>
            <a:t> </a:t>
          </a:r>
          <a:r>
            <a:rPr lang="cs-CZ" sz="3800" kern="1200" dirty="0" err="1" smtClean="0"/>
            <a:t>logistic</a:t>
          </a:r>
          <a:endParaRPr lang="cs-CZ" sz="3800" kern="1200" dirty="0"/>
        </a:p>
      </dsp:txBody>
      <dsp:txXfrm>
        <a:off x="89462" y="1446164"/>
        <a:ext cx="2457496" cy="1633633"/>
      </dsp:txXfrm>
    </dsp:sp>
    <dsp:sp modelId="{ACA8AE39-F0E3-40A5-BB37-BECAA40B8360}">
      <dsp:nvSpPr>
        <dsp:cNvPr id="0" name=""/>
        <dsp:cNvSpPr/>
      </dsp:nvSpPr>
      <dsp:spPr>
        <a:xfrm>
          <a:off x="2797675" y="1357788"/>
          <a:ext cx="2634248"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cs-CZ" sz="3800" kern="1200" dirty="0" err="1" smtClean="0"/>
            <a:t>Operations</a:t>
          </a:r>
          <a:endParaRPr lang="cs-CZ" sz="3800" kern="1200" dirty="0"/>
        </a:p>
      </dsp:txBody>
      <dsp:txXfrm>
        <a:off x="2886051" y="1446164"/>
        <a:ext cx="2457496" cy="1633633"/>
      </dsp:txXfrm>
    </dsp:sp>
    <dsp:sp modelId="{91D0FD03-0131-495A-AE29-E3F1A00B57F6}">
      <dsp:nvSpPr>
        <dsp:cNvPr id="0" name=""/>
        <dsp:cNvSpPr/>
      </dsp:nvSpPr>
      <dsp:spPr>
        <a:xfrm>
          <a:off x="5594265" y="1357788"/>
          <a:ext cx="2634248"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cs-CZ" sz="3800" kern="1200" dirty="0" err="1" smtClean="0"/>
            <a:t>Outbound</a:t>
          </a:r>
          <a:r>
            <a:rPr lang="cs-CZ" sz="3800" kern="1200" dirty="0" smtClean="0"/>
            <a:t> </a:t>
          </a:r>
          <a:r>
            <a:rPr lang="cs-CZ" sz="3800" kern="1200" dirty="0" err="1" smtClean="0"/>
            <a:t>logistic</a:t>
          </a:r>
          <a:endParaRPr lang="cs-CZ" sz="3800" kern="1200" dirty="0"/>
        </a:p>
      </dsp:txBody>
      <dsp:txXfrm>
        <a:off x="5682641" y="1446164"/>
        <a:ext cx="2457496" cy="163363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52D10412-DC92-4024-BE76-C745739E2844}" type="datetimeFigureOut">
              <a:rPr lang="cs-CZ" smtClean="0"/>
              <a:t>9.1.2018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8A23601-B7FE-4093-B1E3-725A8C9963A2}" type="slidenum">
              <a:rPr lang="cs-CZ" smtClean="0"/>
              <a:t>‹#›</a:t>
            </a:fld>
            <a:endParaRPr lang="cs-CZ"/>
          </a:p>
        </p:txBody>
      </p:sp>
    </p:spTree>
    <p:extLst>
      <p:ext uri="{BB962C8B-B14F-4D97-AF65-F5344CB8AC3E}">
        <p14:creationId xmlns:p14="http://schemas.microsoft.com/office/powerpoint/2010/main" val="2896208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52D10412-DC92-4024-BE76-C745739E2844}" type="datetimeFigureOut">
              <a:rPr lang="cs-CZ" smtClean="0"/>
              <a:t>9.1.2018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8A23601-B7FE-4093-B1E3-725A8C9963A2}" type="slidenum">
              <a:rPr lang="cs-CZ" smtClean="0"/>
              <a:t>‹#›</a:t>
            </a:fld>
            <a:endParaRPr lang="cs-CZ"/>
          </a:p>
        </p:txBody>
      </p:sp>
    </p:spTree>
    <p:extLst>
      <p:ext uri="{BB962C8B-B14F-4D97-AF65-F5344CB8AC3E}">
        <p14:creationId xmlns:p14="http://schemas.microsoft.com/office/powerpoint/2010/main" val="101571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52D10412-DC92-4024-BE76-C745739E2844}" type="datetimeFigureOut">
              <a:rPr lang="cs-CZ" smtClean="0"/>
              <a:t>9.1.2018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8A23601-B7FE-4093-B1E3-725A8C9963A2}" type="slidenum">
              <a:rPr lang="cs-CZ" smtClean="0"/>
              <a:t>‹#›</a:t>
            </a:fld>
            <a:endParaRPr lang="cs-CZ"/>
          </a:p>
        </p:txBody>
      </p:sp>
    </p:spTree>
    <p:extLst>
      <p:ext uri="{BB962C8B-B14F-4D97-AF65-F5344CB8AC3E}">
        <p14:creationId xmlns:p14="http://schemas.microsoft.com/office/powerpoint/2010/main" val="1886319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52D10412-DC92-4024-BE76-C745739E2844}" type="datetimeFigureOut">
              <a:rPr lang="cs-CZ" smtClean="0"/>
              <a:t>9.1.2018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8A23601-B7FE-4093-B1E3-725A8C9963A2}" type="slidenum">
              <a:rPr lang="cs-CZ" smtClean="0"/>
              <a:t>‹#›</a:t>
            </a:fld>
            <a:endParaRPr lang="cs-CZ"/>
          </a:p>
        </p:txBody>
      </p:sp>
    </p:spTree>
    <p:extLst>
      <p:ext uri="{BB962C8B-B14F-4D97-AF65-F5344CB8AC3E}">
        <p14:creationId xmlns:p14="http://schemas.microsoft.com/office/powerpoint/2010/main" val="348051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52D10412-DC92-4024-BE76-C745739E2844}" type="datetimeFigureOut">
              <a:rPr lang="cs-CZ" smtClean="0"/>
              <a:t>9.1.2018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8A23601-B7FE-4093-B1E3-725A8C9963A2}" type="slidenum">
              <a:rPr lang="cs-CZ" smtClean="0"/>
              <a:t>‹#›</a:t>
            </a:fld>
            <a:endParaRPr lang="cs-CZ"/>
          </a:p>
        </p:txBody>
      </p:sp>
    </p:spTree>
    <p:extLst>
      <p:ext uri="{BB962C8B-B14F-4D97-AF65-F5344CB8AC3E}">
        <p14:creationId xmlns:p14="http://schemas.microsoft.com/office/powerpoint/2010/main" val="1174532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52D10412-DC92-4024-BE76-C745739E2844}" type="datetimeFigureOut">
              <a:rPr lang="cs-CZ" smtClean="0"/>
              <a:t>9.1.2018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8A23601-B7FE-4093-B1E3-725A8C9963A2}" type="slidenum">
              <a:rPr lang="cs-CZ" smtClean="0"/>
              <a:t>‹#›</a:t>
            </a:fld>
            <a:endParaRPr lang="cs-CZ"/>
          </a:p>
        </p:txBody>
      </p:sp>
    </p:spTree>
    <p:extLst>
      <p:ext uri="{BB962C8B-B14F-4D97-AF65-F5344CB8AC3E}">
        <p14:creationId xmlns:p14="http://schemas.microsoft.com/office/powerpoint/2010/main" val="2512459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52D10412-DC92-4024-BE76-C745739E2844}" type="datetimeFigureOut">
              <a:rPr lang="cs-CZ" smtClean="0"/>
              <a:t>9.1.2018</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88A23601-B7FE-4093-B1E3-725A8C9963A2}" type="slidenum">
              <a:rPr lang="cs-CZ" smtClean="0"/>
              <a:t>‹#›</a:t>
            </a:fld>
            <a:endParaRPr lang="cs-CZ"/>
          </a:p>
        </p:txBody>
      </p:sp>
    </p:spTree>
    <p:extLst>
      <p:ext uri="{BB962C8B-B14F-4D97-AF65-F5344CB8AC3E}">
        <p14:creationId xmlns:p14="http://schemas.microsoft.com/office/powerpoint/2010/main" val="808878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52D10412-DC92-4024-BE76-C745739E2844}" type="datetimeFigureOut">
              <a:rPr lang="cs-CZ" smtClean="0"/>
              <a:t>9.1.2018</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88A23601-B7FE-4093-B1E3-725A8C9963A2}" type="slidenum">
              <a:rPr lang="cs-CZ" smtClean="0"/>
              <a:t>‹#›</a:t>
            </a:fld>
            <a:endParaRPr lang="cs-CZ"/>
          </a:p>
        </p:txBody>
      </p:sp>
    </p:spTree>
    <p:extLst>
      <p:ext uri="{BB962C8B-B14F-4D97-AF65-F5344CB8AC3E}">
        <p14:creationId xmlns:p14="http://schemas.microsoft.com/office/powerpoint/2010/main" val="4204309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52D10412-DC92-4024-BE76-C745739E2844}" type="datetimeFigureOut">
              <a:rPr lang="cs-CZ" smtClean="0"/>
              <a:t>9.1.2018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88A23601-B7FE-4093-B1E3-725A8C9963A2}" type="slidenum">
              <a:rPr lang="cs-CZ" smtClean="0"/>
              <a:t>‹#›</a:t>
            </a:fld>
            <a:endParaRPr lang="cs-CZ"/>
          </a:p>
        </p:txBody>
      </p:sp>
    </p:spTree>
    <p:extLst>
      <p:ext uri="{BB962C8B-B14F-4D97-AF65-F5344CB8AC3E}">
        <p14:creationId xmlns:p14="http://schemas.microsoft.com/office/powerpoint/2010/main" val="1139409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52D10412-DC92-4024-BE76-C745739E2844}" type="datetimeFigureOut">
              <a:rPr lang="cs-CZ" smtClean="0"/>
              <a:t>9.1.2018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8A23601-B7FE-4093-B1E3-725A8C9963A2}" type="slidenum">
              <a:rPr lang="cs-CZ" smtClean="0"/>
              <a:t>‹#›</a:t>
            </a:fld>
            <a:endParaRPr lang="cs-CZ"/>
          </a:p>
        </p:txBody>
      </p:sp>
    </p:spTree>
    <p:extLst>
      <p:ext uri="{BB962C8B-B14F-4D97-AF65-F5344CB8AC3E}">
        <p14:creationId xmlns:p14="http://schemas.microsoft.com/office/powerpoint/2010/main" val="408268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52D10412-DC92-4024-BE76-C745739E2844}" type="datetimeFigureOut">
              <a:rPr lang="cs-CZ" smtClean="0"/>
              <a:t>9.1.2018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8A23601-B7FE-4093-B1E3-725A8C9963A2}" type="slidenum">
              <a:rPr lang="cs-CZ" smtClean="0"/>
              <a:t>‹#›</a:t>
            </a:fld>
            <a:endParaRPr lang="cs-CZ"/>
          </a:p>
        </p:txBody>
      </p:sp>
    </p:spTree>
    <p:extLst>
      <p:ext uri="{BB962C8B-B14F-4D97-AF65-F5344CB8AC3E}">
        <p14:creationId xmlns:p14="http://schemas.microsoft.com/office/powerpoint/2010/main" val="1159604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D10412-DC92-4024-BE76-C745739E2844}" type="datetimeFigureOut">
              <a:rPr lang="cs-CZ" smtClean="0"/>
              <a:t>9.1.2018</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A23601-B7FE-4093-B1E3-725A8C9963A2}" type="slidenum">
              <a:rPr lang="cs-CZ" smtClean="0"/>
              <a:t>‹#›</a:t>
            </a:fld>
            <a:endParaRPr lang="cs-CZ"/>
          </a:p>
        </p:txBody>
      </p:sp>
    </p:spTree>
    <p:extLst>
      <p:ext uri="{BB962C8B-B14F-4D97-AF65-F5344CB8AC3E}">
        <p14:creationId xmlns:p14="http://schemas.microsoft.com/office/powerpoint/2010/main" val="3298850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kotelnikov.biz/coach/flexibility.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cap="all" dirty="0" err="1" smtClean="0"/>
              <a:t>Primary</a:t>
            </a:r>
            <a:r>
              <a:rPr lang="cs-CZ" b="1" cap="all" dirty="0" smtClean="0"/>
              <a:t> </a:t>
            </a:r>
            <a:r>
              <a:rPr lang="cs-CZ" b="1" cap="all" dirty="0" err="1" smtClean="0"/>
              <a:t>activities</a:t>
            </a:r>
            <a:r>
              <a:rPr lang="cs-CZ" b="1" cap="all" dirty="0" smtClean="0"/>
              <a:t> - </a:t>
            </a:r>
            <a:r>
              <a:rPr lang="cs-CZ" b="1" cap="all" dirty="0" err="1" smtClean="0"/>
              <a:t>Operations</a:t>
            </a:r>
            <a:endParaRPr lang="cs-CZ"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137715210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9960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9725" y="838200"/>
            <a:ext cx="592455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4281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Types</a:t>
            </a:r>
            <a:r>
              <a:rPr lang="cs-CZ" dirty="0" smtClean="0"/>
              <a:t> </a:t>
            </a:r>
            <a:r>
              <a:rPr lang="cs-CZ" dirty="0" err="1" smtClean="0"/>
              <a:t>of</a:t>
            </a:r>
            <a:r>
              <a:rPr lang="cs-CZ" dirty="0" smtClean="0"/>
              <a:t> </a:t>
            </a:r>
            <a:r>
              <a:rPr lang="cs-CZ" dirty="0" err="1" smtClean="0"/>
              <a:t>production</a:t>
            </a:r>
            <a:r>
              <a:rPr lang="cs-CZ" dirty="0" smtClean="0"/>
              <a:t> </a:t>
            </a:r>
            <a:r>
              <a:rPr lang="cs-CZ" sz="1800" dirty="0" smtClean="0"/>
              <a:t>(</a:t>
            </a:r>
            <a:r>
              <a:rPr lang="cs-CZ" sz="1800" dirty="0" err="1" smtClean="0"/>
              <a:t>Drucker</a:t>
            </a:r>
            <a:r>
              <a:rPr lang="cs-CZ" sz="1800" dirty="0" smtClean="0"/>
              <a:t>)</a:t>
            </a:r>
            <a:endParaRPr lang="cs-CZ" sz="1800" dirty="0"/>
          </a:p>
        </p:txBody>
      </p:sp>
      <p:sp>
        <p:nvSpPr>
          <p:cNvPr id="3" name="Zástupný symbol pro obsah 2"/>
          <p:cNvSpPr>
            <a:spLocks noGrp="1"/>
          </p:cNvSpPr>
          <p:nvPr>
            <p:ph idx="1"/>
          </p:nvPr>
        </p:nvSpPr>
        <p:spPr/>
        <p:txBody>
          <a:bodyPr>
            <a:normAutofit fontScale="47500" lnSpcReduction="20000"/>
          </a:bodyPr>
          <a:lstStyle/>
          <a:p>
            <a:pPr lvl="0"/>
            <a:r>
              <a:rPr lang="cs-CZ" b="1" dirty="0" err="1" smtClean="0"/>
              <a:t>Custom-order</a:t>
            </a:r>
            <a:r>
              <a:rPr lang="cs-CZ" b="1" dirty="0" smtClean="0"/>
              <a:t> </a:t>
            </a:r>
            <a:r>
              <a:rPr lang="cs-CZ" b="1" dirty="0" err="1"/>
              <a:t>production</a:t>
            </a:r>
            <a:r>
              <a:rPr lang="cs-CZ" b="1" dirty="0"/>
              <a:t> </a:t>
            </a:r>
            <a:r>
              <a:rPr lang="cs-CZ" dirty="0"/>
              <a:t>– </a:t>
            </a:r>
            <a:r>
              <a:rPr lang="cs-CZ" dirty="0" err="1" smtClean="0"/>
              <a:t>production</a:t>
            </a:r>
            <a:r>
              <a:rPr lang="cs-CZ" dirty="0" smtClean="0"/>
              <a:t> </a:t>
            </a:r>
            <a:r>
              <a:rPr lang="cs-CZ" dirty="0" err="1" smtClean="0"/>
              <a:t>according</a:t>
            </a:r>
            <a:r>
              <a:rPr lang="cs-CZ" dirty="0" smtClean="0"/>
              <a:t> </a:t>
            </a:r>
            <a:r>
              <a:rPr lang="cs-CZ" dirty="0" err="1" smtClean="0"/>
              <a:t>the</a:t>
            </a:r>
            <a:r>
              <a:rPr lang="cs-CZ" dirty="0" smtClean="0"/>
              <a:t> </a:t>
            </a:r>
            <a:r>
              <a:rPr lang="cs-CZ" dirty="0" err="1" smtClean="0"/>
              <a:t>customer</a:t>
            </a:r>
            <a:r>
              <a:rPr lang="cs-CZ" dirty="0" smtClean="0"/>
              <a:t> </a:t>
            </a:r>
            <a:r>
              <a:rPr lang="cs-CZ" dirty="0" err="1" smtClean="0"/>
              <a:t>demand</a:t>
            </a:r>
            <a:r>
              <a:rPr lang="cs-CZ" dirty="0" smtClean="0"/>
              <a:t> (</a:t>
            </a:r>
            <a:r>
              <a:rPr lang="cs-CZ" dirty="0" err="1" smtClean="0"/>
              <a:t>units</a:t>
            </a:r>
            <a:r>
              <a:rPr lang="cs-CZ" dirty="0" smtClean="0"/>
              <a:t>) </a:t>
            </a:r>
          </a:p>
          <a:p>
            <a:pPr lvl="0"/>
            <a:r>
              <a:rPr lang="cs-CZ" b="1" dirty="0" err="1" smtClean="0"/>
              <a:t>Rigid</a:t>
            </a:r>
            <a:r>
              <a:rPr lang="cs-CZ" b="1" dirty="0" smtClean="0"/>
              <a:t> </a:t>
            </a:r>
            <a:r>
              <a:rPr lang="cs-CZ" b="1" dirty="0" err="1"/>
              <a:t>mass</a:t>
            </a:r>
            <a:r>
              <a:rPr lang="cs-CZ" b="1" dirty="0"/>
              <a:t> </a:t>
            </a:r>
            <a:r>
              <a:rPr lang="cs-CZ" b="1" dirty="0" err="1"/>
              <a:t>production</a:t>
            </a:r>
            <a:r>
              <a:rPr lang="cs-CZ" b="1" dirty="0"/>
              <a:t> </a:t>
            </a:r>
            <a:r>
              <a:rPr lang="cs-CZ" dirty="0"/>
              <a:t>– </a:t>
            </a:r>
            <a:r>
              <a:rPr lang="en-US" dirty="0"/>
              <a:t>is the manufacture of large quantities of standardized products, frequently utilizing assembly line technology. Mass production refers to the process of creating large numbers of similar products efficiently. Mass production is typically characterized by some type of mechanization, as with an assembly line, to achieve high volume, the detailed organization of materials flow, careful control of quality standards and division of labor.</a:t>
            </a:r>
            <a:br>
              <a:rPr lang="en-US" dirty="0"/>
            </a:br>
            <a:r>
              <a:rPr lang="en-US" dirty="0"/>
              <a:t/>
            </a:r>
            <a:br>
              <a:rPr lang="en-US" dirty="0"/>
            </a:br>
            <a:r>
              <a:rPr lang="cs-CZ" b="1" dirty="0" err="1" smtClean="0"/>
              <a:t>Flexible</a:t>
            </a:r>
            <a:r>
              <a:rPr lang="cs-CZ" b="1" dirty="0" smtClean="0"/>
              <a:t> </a:t>
            </a:r>
            <a:r>
              <a:rPr lang="cs-CZ" b="1" dirty="0" err="1"/>
              <a:t>mass</a:t>
            </a:r>
            <a:r>
              <a:rPr lang="cs-CZ" b="1" dirty="0"/>
              <a:t> </a:t>
            </a:r>
            <a:r>
              <a:rPr lang="cs-CZ" b="1" dirty="0" err="1"/>
              <a:t>production</a:t>
            </a:r>
            <a:r>
              <a:rPr lang="cs-CZ" b="1" dirty="0"/>
              <a:t> </a:t>
            </a:r>
            <a:r>
              <a:rPr lang="en-US" dirty="0"/>
              <a:t>Flexible mass </a:t>
            </a:r>
            <a:r>
              <a:rPr lang="en-US" dirty="0" smtClean="0"/>
              <a:t>prod</a:t>
            </a:r>
            <a:r>
              <a:rPr lang="cs-CZ" dirty="0" smtClean="0"/>
              <a:t>u</a:t>
            </a:r>
            <a:r>
              <a:rPr lang="en-US" dirty="0" err="1" smtClean="0"/>
              <a:t>ction</a:t>
            </a:r>
            <a:r>
              <a:rPr lang="en-US" dirty="0"/>
              <a:t>, however, </a:t>
            </a:r>
            <a:r>
              <a:rPr lang="cs-CZ" dirty="0" err="1" smtClean="0"/>
              <a:t>u</a:t>
            </a:r>
            <a:r>
              <a:rPr lang="en-US" dirty="0" err="1" smtClean="0"/>
              <a:t>ses</a:t>
            </a:r>
            <a:r>
              <a:rPr lang="en-US" dirty="0"/>
              <a:t> standardization of parts to make possible diversity of end products. </a:t>
            </a:r>
            <a:endParaRPr lang="cs-CZ" dirty="0" smtClean="0"/>
          </a:p>
          <a:p>
            <a:pPr lvl="0"/>
            <a:r>
              <a:rPr lang="en-US" dirty="0"/>
              <a:t>What both principles </a:t>
            </a:r>
            <a:r>
              <a:rPr lang="cs-CZ" dirty="0" err="1" smtClean="0"/>
              <a:t>of</a:t>
            </a:r>
            <a:r>
              <a:rPr lang="cs-CZ" dirty="0" smtClean="0"/>
              <a:t> </a:t>
            </a:r>
            <a:r>
              <a:rPr lang="cs-CZ" dirty="0" err="1" smtClean="0"/>
              <a:t>mass</a:t>
            </a:r>
            <a:r>
              <a:rPr lang="cs-CZ" dirty="0" smtClean="0"/>
              <a:t> </a:t>
            </a:r>
            <a:r>
              <a:rPr lang="cs-CZ" dirty="0" err="1" smtClean="0"/>
              <a:t>production</a:t>
            </a:r>
            <a:r>
              <a:rPr lang="cs-CZ" dirty="0" smtClean="0"/>
              <a:t> </a:t>
            </a:r>
            <a:r>
              <a:rPr lang="en-US" dirty="0" smtClean="0"/>
              <a:t>have </a:t>
            </a:r>
            <a:r>
              <a:rPr lang="en-US" dirty="0"/>
              <a:t>in common is that the final product is assembled out of standardized parts</a:t>
            </a:r>
            <a:endParaRPr lang="cs-CZ" dirty="0" smtClean="0"/>
          </a:p>
          <a:p>
            <a:pPr lvl="0"/>
            <a:endParaRPr lang="cs-CZ" b="1" dirty="0"/>
          </a:p>
          <a:p>
            <a:pPr lvl="0"/>
            <a:r>
              <a:rPr lang="cs-CZ" b="1" dirty="0" err="1" smtClean="0"/>
              <a:t>Process</a:t>
            </a:r>
            <a:r>
              <a:rPr lang="cs-CZ" b="1" dirty="0" smtClean="0"/>
              <a:t> </a:t>
            </a:r>
            <a:r>
              <a:rPr lang="cs-CZ" b="1" dirty="0" err="1"/>
              <a:t>or</a:t>
            </a:r>
            <a:r>
              <a:rPr lang="cs-CZ" b="1" dirty="0"/>
              <a:t> </a:t>
            </a:r>
            <a:r>
              <a:rPr lang="cs-CZ" b="1" dirty="0" err="1"/>
              <a:t>flow</a:t>
            </a:r>
            <a:r>
              <a:rPr lang="cs-CZ" b="1" dirty="0"/>
              <a:t> </a:t>
            </a:r>
            <a:r>
              <a:rPr lang="cs-CZ" b="1" dirty="0" err="1" smtClean="0"/>
              <a:t>production</a:t>
            </a:r>
            <a:r>
              <a:rPr lang="cs-CZ" b="1" dirty="0" smtClean="0"/>
              <a:t> - </a:t>
            </a:r>
            <a:r>
              <a:rPr lang="en-US" dirty="0"/>
              <a:t>Flow production involves a continuous movement of items through the production process</a:t>
            </a:r>
            <a:r>
              <a:rPr lang="cs-CZ" dirty="0" smtClean="0"/>
              <a:t>.</a:t>
            </a:r>
          </a:p>
          <a:p>
            <a:r>
              <a:rPr lang="en-US" dirty="0"/>
              <a:t>The main disadvantage is that with so much machinery it is very difficult to alter the production process. </a:t>
            </a:r>
          </a:p>
          <a:p>
            <a:r>
              <a:rPr lang="en-US" dirty="0"/>
              <a:t>This makes production</a:t>
            </a:r>
            <a:r>
              <a:rPr lang="en-US" b="1" dirty="0"/>
              <a:t> inflexible</a:t>
            </a:r>
            <a:r>
              <a:rPr lang="en-US" dirty="0"/>
              <a:t> and means that all products have to be very similar or </a:t>
            </a:r>
            <a:r>
              <a:rPr lang="en-US" dirty="0" err="1"/>
              <a:t>standardised</a:t>
            </a:r>
            <a:r>
              <a:rPr lang="en-US" dirty="0"/>
              <a:t> and cannot be tailored to individual tastes</a:t>
            </a:r>
          </a:p>
          <a:p>
            <a:pPr lvl="0"/>
            <a:endParaRPr lang="cs-CZ" dirty="0"/>
          </a:p>
          <a:p>
            <a:endParaRPr lang="cs-CZ" dirty="0"/>
          </a:p>
        </p:txBody>
      </p:sp>
    </p:spTree>
    <p:extLst>
      <p:ext uri="{BB962C8B-B14F-4D97-AF65-F5344CB8AC3E}">
        <p14:creationId xmlns:p14="http://schemas.microsoft.com/office/powerpoint/2010/main" val="2287574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Tradition</a:t>
            </a:r>
            <a:r>
              <a:rPr lang="cs-CZ" dirty="0" smtClean="0"/>
              <a:t> </a:t>
            </a:r>
            <a:r>
              <a:rPr lang="cs-CZ" dirty="0" err="1" smtClean="0"/>
              <a:t>production</a:t>
            </a:r>
            <a:r>
              <a:rPr lang="cs-CZ" dirty="0" smtClean="0"/>
              <a:t> </a:t>
            </a:r>
            <a:r>
              <a:rPr lang="cs-CZ" dirty="0" err="1" smtClean="0"/>
              <a:t>system</a:t>
            </a:r>
            <a:r>
              <a:rPr lang="cs-CZ" dirty="0" smtClean="0"/>
              <a:t> vs. JIT </a:t>
            </a:r>
            <a:r>
              <a:rPr lang="cs-CZ" dirty="0" err="1" smtClean="0"/>
              <a:t>system</a:t>
            </a:r>
            <a:r>
              <a:rPr lang="cs-CZ" dirty="0" smtClean="0"/>
              <a:t> </a:t>
            </a:r>
            <a:endParaRPr lang="cs-CZ" dirty="0"/>
          </a:p>
        </p:txBody>
      </p:sp>
      <p:sp>
        <p:nvSpPr>
          <p:cNvPr id="3" name="Zástupný symbol pro obsah 2"/>
          <p:cNvSpPr>
            <a:spLocks noGrp="1"/>
          </p:cNvSpPr>
          <p:nvPr>
            <p:ph idx="1"/>
          </p:nvPr>
        </p:nvSpPr>
        <p:spPr/>
        <p:txBody>
          <a:bodyPr>
            <a:normAutofit/>
          </a:bodyPr>
          <a:lstStyle/>
          <a:p>
            <a:r>
              <a:rPr lang="en-US" dirty="0"/>
              <a:t>The traditional approach adopts a functional organization designed to minimize manufacturing costs for the particular component. A JIT system organizes the intermediate processes to respond directly to demands from later stages of production. This distinction can be referred to as the difference between 'cost-push' and 'demand-pull'. </a:t>
            </a:r>
            <a:r>
              <a:rPr lang="cs-CZ" sz="1700" dirty="0" smtClean="0"/>
              <a:t>(</a:t>
            </a:r>
            <a:r>
              <a:rPr lang="en-US" sz="1700" dirty="0"/>
              <a:t>Edmond </a:t>
            </a:r>
            <a:r>
              <a:rPr lang="en-US" sz="1700" dirty="0" err="1"/>
              <a:t>D'Ouville</a:t>
            </a:r>
            <a:r>
              <a:rPr lang="en-US" sz="1700" dirty="0"/>
              <a:t>, T. Hillman Willis &amp; C. Richard </a:t>
            </a:r>
            <a:r>
              <a:rPr lang="en-US" sz="1700" dirty="0" smtClean="0"/>
              <a:t>Huston</a:t>
            </a:r>
            <a:r>
              <a:rPr lang="cs-CZ" sz="1700" dirty="0" smtClean="0"/>
              <a:t> </a:t>
            </a:r>
            <a:r>
              <a:rPr lang="en-US" sz="1700" dirty="0" smtClean="0"/>
              <a:t>Production </a:t>
            </a:r>
            <a:r>
              <a:rPr lang="en-US" sz="1700" dirty="0"/>
              <a:t>Planning &amp; Control Vol. 9 , </a:t>
            </a:r>
            <a:r>
              <a:rPr lang="en-US" sz="1700" dirty="0" err="1"/>
              <a:t>Iss</a:t>
            </a:r>
            <a:r>
              <a:rPr lang="en-US" sz="1700" dirty="0"/>
              <a:t>. 5,1998 </a:t>
            </a:r>
            <a:r>
              <a:rPr lang="cs-CZ" sz="1700" dirty="0" smtClean="0"/>
              <a:t>)</a:t>
            </a:r>
            <a:endParaRPr lang="cs-CZ" sz="1700" dirty="0"/>
          </a:p>
        </p:txBody>
      </p:sp>
    </p:spTree>
    <p:extLst>
      <p:ext uri="{BB962C8B-B14F-4D97-AF65-F5344CB8AC3E}">
        <p14:creationId xmlns:p14="http://schemas.microsoft.com/office/powerpoint/2010/main" val="4106233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Tradition</a:t>
            </a:r>
            <a:r>
              <a:rPr lang="cs-CZ" dirty="0" smtClean="0"/>
              <a:t> </a:t>
            </a:r>
            <a:r>
              <a:rPr lang="cs-CZ" dirty="0" err="1" smtClean="0"/>
              <a:t>production</a:t>
            </a:r>
            <a:r>
              <a:rPr lang="cs-CZ" dirty="0" smtClean="0"/>
              <a:t> </a:t>
            </a:r>
            <a:r>
              <a:rPr lang="cs-CZ" dirty="0" err="1" smtClean="0"/>
              <a:t>system</a:t>
            </a:r>
            <a:r>
              <a:rPr lang="cs-CZ" dirty="0" smtClean="0"/>
              <a:t> vs. </a:t>
            </a:r>
            <a:r>
              <a:rPr lang="cs-CZ" dirty="0" err="1" smtClean="0"/>
              <a:t>Lean</a:t>
            </a:r>
            <a:r>
              <a:rPr lang="cs-CZ" dirty="0" smtClean="0"/>
              <a:t> </a:t>
            </a:r>
            <a:r>
              <a:rPr lang="cs-CZ" dirty="0" err="1" smtClean="0"/>
              <a:t>manufacturing</a:t>
            </a:r>
            <a:endParaRPr lang="cs-CZ"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489356215"/>
              </p:ext>
            </p:extLst>
          </p:nvPr>
        </p:nvGraphicFramePr>
        <p:xfrm>
          <a:off x="1043610" y="1599549"/>
          <a:ext cx="6912767" cy="5144845"/>
        </p:xfrm>
        <a:graphic>
          <a:graphicData uri="http://schemas.openxmlformats.org/drawingml/2006/table">
            <a:tbl>
              <a:tblPr/>
              <a:tblGrid>
                <a:gridCol w="2016222"/>
                <a:gridCol w="1872208"/>
                <a:gridCol w="3024337"/>
              </a:tblGrid>
              <a:tr h="709028">
                <a:tc>
                  <a:txBody>
                    <a:bodyPr/>
                    <a:lstStyle/>
                    <a:p>
                      <a:endParaRPr lang="cs-CZ" sz="2400" dirty="0">
                        <a:effectLst/>
                      </a:endParaRPr>
                    </a:p>
                  </a:txBody>
                  <a:tcPr marL="0" marR="0" marT="0" marB="0" anchor="ctr">
                    <a:lnL w="9525" cap="flat" cmpd="dbl" algn="ctr">
                      <a:solidFill>
                        <a:schemeClr val="bg1"/>
                      </a:solidFill>
                      <a:prstDash val="solid"/>
                      <a:round/>
                      <a:headEnd type="none" w="med" len="med"/>
                      <a:tailEnd type="none" w="med" len="med"/>
                    </a:lnL>
                    <a:lnR w="9525" cap="flat" cmpd="dbl" algn="ctr">
                      <a:solidFill>
                        <a:schemeClr val="bg1"/>
                      </a:solidFill>
                      <a:prstDash val="solid"/>
                      <a:round/>
                      <a:headEnd type="none" w="med" len="med"/>
                      <a:tailEnd type="none" w="med" len="med"/>
                    </a:lnR>
                    <a:lnT w="9525" cap="flat" cmpd="dbl" algn="ctr">
                      <a:solidFill>
                        <a:schemeClr val="bg1"/>
                      </a:solidFill>
                      <a:prstDash val="solid"/>
                      <a:round/>
                      <a:headEnd type="none" w="med" len="med"/>
                      <a:tailEnd type="none" w="med" len="med"/>
                    </a:lnT>
                    <a:lnB w="9525" cap="flat" cmpd="dbl" algn="ctr">
                      <a:solidFill>
                        <a:schemeClr val="bg1"/>
                      </a:solidFill>
                      <a:prstDash val="solid"/>
                      <a:round/>
                      <a:headEnd type="none" w="med" len="med"/>
                      <a:tailEnd type="none" w="med" len="med"/>
                    </a:lnB>
                    <a:solidFill>
                      <a:srgbClr val="336699"/>
                    </a:solidFill>
                  </a:tcPr>
                </a:tc>
                <a:tc>
                  <a:txBody>
                    <a:bodyPr/>
                    <a:lstStyle/>
                    <a:p>
                      <a:pPr algn="ctr"/>
                      <a:r>
                        <a:rPr lang="cs-CZ" sz="2400" b="1" dirty="0" err="1">
                          <a:effectLst/>
                        </a:rPr>
                        <a:t>Traditional</a:t>
                      </a:r>
                      <a:endParaRPr lang="cs-CZ" sz="2400" dirty="0">
                        <a:effectLst/>
                      </a:endParaRPr>
                    </a:p>
                    <a:p>
                      <a:pPr algn="ctr"/>
                      <a:r>
                        <a:rPr lang="cs-CZ" sz="2400" dirty="0" err="1">
                          <a:effectLst/>
                        </a:rPr>
                        <a:t>Manufacturing</a:t>
                      </a:r>
                      <a:endParaRPr lang="cs-CZ" sz="2400" dirty="0">
                        <a:effectLst/>
                      </a:endParaRPr>
                    </a:p>
                  </a:txBody>
                  <a:tcPr marL="0" marR="0" marT="0" marB="0" anchor="ctr">
                    <a:lnL w="9525" cap="flat" cmpd="dbl" algn="ctr">
                      <a:solidFill>
                        <a:schemeClr val="bg1"/>
                      </a:solidFill>
                      <a:prstDash val="solid"/>
                      <a:round/>
                      <a:headEnd type="none" w="med" len="med"/>
                      <a:tailEnd type="none" w="med" len="med"/>
                    </a:lnL>
                    <a:lnR w="9525" cap="flat" cmpd="dbl" algn="ctr">
                      <a:solidFill>
                        <a:schemeClr val="bg1"/>
                      </a:solidFill>
                      <a:prstDash val="solid"/>
                      <a:round/>
                      <a:headEnd type="none" w="med" len="med"/>
                      <a:tailEnd type="none" w="med" len="med"/>
                    </a:lnR>
                    <a:lnT w="9525" cap="flat" cmpd="dbl" algn="ctr">
                      <a:solidFill>
                        <a:schemeClr val="bg1"/>
                      </a:solidFill>
                      <a:prstDash val="solid"/>
                      <a:round/>
                      <a:headEnd type="none" w="med" len="med"/>
                      <a:tailEnd type="none" w="med" len="med"/>
                    </a:lnT>
                    <a:lnB w="9525" cap="flat" cmpd="dbl" algn="ctr">
                      <a:solidFill>
                        <a:schemeClr val="bg1"/>
                      </a:solidFill>
                      <a:prstDash val="solid"/>
                      <a:round/>
                      <a:headEnd type="none" w="med" len="med"/>
                      <a:tailEnd type="none" w="med" len="med"/>
                    </a:lnB>
                    <a:solidFill>
                      <a:srgbClr val="336699"/>
                    </a:solidFill>
                  </a:tcPr>
                </a:tc>
                <a:tc>
                  <a:txBody>
                    <a:bodyPr/>
                    <a:lstStyle/>
                    <a:p>
                      <a:pPr algn="ctr"/>
                      <a:r>
                        <a:rPr lang="cs-CZ" sz="2400" b="1" u="none" strike="noStrike" dirty="0" err="1">
                          <a:effectLst/>
                        </a:rPr>
                        <a:t>Lean</a:t>
                      </a:r>
                      <a:endParaRPr lang="cs-CZ" sz="2400" dirty="0">
                        <a:effectLst/>
                      </a:endParaRPr>
                    </a:p>
                    <a:p>
                      <a:pPr algn="ctr"/>
                      <a:r>
                        <a:rPr lang="cs-CZ" sz="2400" dirty="0" err="1">
                          <a:effectLst/>
                        </a:rPr>
                        <a:t>Manufacturing</a:t>
                      </a:r>
                      <a:endParaRPr lang="cs-CZ" sz="2400" dirty="0">
                        <a:effectLst/>
                      </a:endParaRPr>
                    </a:p>
                  </a:txBody>
                  <a:tcPr marL="0" marR="0" marT="0" marB="0" anchor="ctr">
                    <a:lnL w="9525" cap="flat" cmpd="dbl" algn="ctr">
                      <a:solidFill>
                        <a:schemeClr val="bg1"/>
                      </a:solidFill>
                      <a:prstDash val="solid"/>
                      <a:round/>
                      <a:headEnd type="none" w="med" len="med"/>
                      <a:tailEnd type="none" w="med" len="med"/>
                    </a:lnL>
                    <a:lnR w="9525" cap="flat" cmpd="dbl" algn="ctr">
                      <a:solidFill>
                        <a:schemeClr val="bg1"/>
                      </a:solidFill>
                      <a:prstDash val="solid"/>
                      <a:round/>
                      <a:headEnd type="none" w="med" len="med"/>
                      <a:tailEnd type="none" w="med" len="med"/>
                    </a:lnR>
                    <a:lnT w="9525" cap="flat" cmpd="dbl" algn="ctr">
                      <a:solidFill>
                        <a:schemeClr val="bg1"/>
                      </a:solidFill>
                      <a:prstDash val="solid"/>
                      <a:round/>
                      <a:headEnd type="none" w="med" len="med"/>
                      <a:tailEnd type="none" w="med" len="med"/>
                    </a:lnT>
                    <a:lnB w="9525" cap="flat" cmpd="dbl" algn="ctr">
                      <a:solidFill>
                        <a:schemeClr val="bg1"/>
                      </a:solidFill>
                      <a:prstDash val="solid"/>
                      <a:round/>
                      <a:headEnd type="none" w="med" len="med"/>
                      <a:tailEnd type="none" w="med" len="med"/>
                    </a:lnB>
                    <a:solidFill>
                      <a:srgbClr val="336699"/>
                    </a:solidFill>
                  </a:tcPr>
                </a:tc>
              </a:tr>
              <a:tr h="584948">
                <a:tc>
                  <a:txBody>
                    <a:bodyPr/>
                    <a:lstStyle/>
                    <a:p>
                      <a:r>
                        <a:rPr lang="cs-CZ" sz="2400" b="1">
                          <a:effectLst/>
                        </a:rPr>
                        <a:t>Scheduling</a:t>
                      </a:r>
                      <a:endParaRPr lang="cs-CZ" sz="2400">
                        <a:effectLst/>
                      </a:endParaRPr>
                    </a:p>
                  </a:txBody>
                  <a:tcPr marL="0" marR="0" marT="0" marB="0">
                    <a:lnL w="9525" cap="flat" cmpd="dbl" algn="ctr">
                      <a:solidFill>
                        <a:schemeClr val="bg1"/>
                      </a:solidFill>
                      <a:prstDash val="solid"/>
                      <a:round/>
                      <a:headEnd type="none" w="med" len="med"/>
                      <a:tailEnd type="none" w="med" len="med"/>
                    </a:lnL>
                    <a:lnR w="9525" cap="flat" cmpd="dbl" algn="ctr">
                      <a:solidFill>
                        <a:schemeClr val="bg1"/>
                      </a:solidFill>
                      <a:prstDash val="solid"/>
                      <a:round/>
                      <a:headEnd type="none" w="med" len="med"/>
                      <a:tailEnd type="none" w="med" len="med"/>
                    </a:lnR>
                    <a:lnT w="9525" cap="flat" cmpd="dbl" algn="ctr">
                      <a:solidFill>
                        <a:schemeClr val="bg1"/>
                      </a:solidFill>
                      <a:prstDash val="solid"/>
                      <a:round/>
                      <a:headEnd type="none" w="med" len="med"/>
                      <a:tailEnd type="none" w="med" len="med"/>
                    </a:lnT>
                    <a:lnB w="9525" cap="flat" cmpd="dbl" algn="ctr">
                      <a:solidFill>
                        <a:schemeClr val="bg1"/>
                      </a:solidFill>
                      <a:prstDash val="solid"/>
                      <a:round/>
                      <a:headEnd type="none" w="med" len="med"/>
                      <a:tailEnd type="none" w="med" len="med"/>
                    </a:lnB>
                    <a:solidFill>
                      <a:srgbClr val="336699"/>
                    </a:solidFill>
                  </a:tcPr>
                </a:tc>
                <a:tc>
                  <a:txBody>
                    <a:bodyPr/>
                    <a:lstStyle/>
                    <a:p>
                      <a:r>
                        <a:rPr lang="cs-CZ" sz="2400" dirty="0" err="1">
                          <a:effectLst/>
                        </a:rPr>
                        <a:t>Forecast</a:t>
                      </a:r>
                      <a:r>
                        <a:rPr lang="cs-CZ" sz="2400" dirty="0">
                          <a:effectLst/>
                        </a:rPr>
                        <a:t> – </a:t>
                      </a:r>
                      <a:r>
                        <a:rPr lang="cs-CZ" sz="2400" dirty="0" err="1">
                          <a:effectLst/>
                        </a:rPr>
                        <a:t>push</a:t>
                      </a:r>
                      <a:endParaRPr lang="cs-CZ" sz="2400" dirty="0">
                        <a:effectLst/>
                      </a:endParaRPr>
                    </a:p>
                  </a:txBody>
                  <a:tcPr marL="0" marR="0" marT="0" marB="0">
                    <a:lnL w="9525" cap="flat" cmpd="dbl" algn="ctr">
                      <a:solidFill>
                        <a:schemeClr val="bg1"/>
                      </a:solidFill>
                      <a:prstDash val="solid"/>
                      <a:round/>
                      <a:headEnd type="none" w="med" len="med"/>
                      <a:tailEnd type="none" w="med" len="med"/>
                    </a:lnL>
                    <a:lnR w="9525" cap="flat" cmpd="dbl" algn="ctr">
                      <a:solidFill>
                        <a:schemeClr val="bg1"/>
                      </a:solidFill>
                      <a:prstDash val="solid"/>
                      <a:round/>
                      <a:headEnd type="none" w="med" len="med"/>
                      <a:tailEnd type="none" w="med" len="med"/>
                    </a:lnR>
                    <a:lnT w="9525" cap="flat" cmpd="dbl" algn="ctr">
                      <a:solidFill>
                        <a:schemeClr val="bg1"/>
                      </a:solidFill>
                      <a:prstDash val="solid"/>
                      <a:round/>
                      <a:headEnd type="none" w="med" len="med"/>
                      <a:tailEnd type="none" w="med" len="med"/>
                    </a:lnT>
                    <a:lnB w="9525" cap="flat" cmpd="dbl" algn="ctr">
                      <a:solidFill>
                        <a:schemeClr val="bg1"/>
                      </a:solidFill>
                      <a:prstDash val="solid"/>
                      <a:round/>
                      <a:headEnd type="none" w="med" len="med"/>
                      <a:tailEnd type="none" w="med" len="med"/>
                    </a:lnB>
                    <a:solidFill>
                      <a:srgbClr val="EAEAFF"/>
                    </a:solidFill>
                  </a:tcPr>
                </a:tc>
                <a:tc>
                  <a:txBody>
                    <a:bodyPr/>
                    <a:lstStyle/>
                    <a:p>
                      <a:r>
                        <a:rPr lang="cs-CZ" sz="2400" dirty="0" err="1">
                          <a:effectLst/>
                        </a:rPr>
                        <a:t>Customer</a:t>
                      </a:r>
                      <a:r>
                        <a:rPr lang="cs-CZ" sz="2400" dirty="0">
                          <a:effectLst/>
                        </a:rPr>
                        <a:t> </a:t>
                      </a:r>
                      <a:r>
                        <a:rPr lang="cs-CZ" sz="2400" dirty="0" err="1">
                          <a:effectLst/>
                        </a:rPr>
                        <a:t>Order</a:t>
                      </a:r>
                      <a:r>
                        <a:rPr lang="cs-CZ" sz="2400" dirty="0">
                          <a:effectLst/>
                        </a:rPr>
                        <a:t> – </a:t>
                      </a:r>
                      <a:r>
                        <a:rPr lang="cs-CZ" sz="2400" dirty="0" err="1">
                          <a:effectLst/>
                        </a:rPr>
                        <a:t>pull</a:t>
                      </a:r>
                      <a:endParaRPr lang="cs-CZ" sz="2400" dirty="0">
                        <a:effectLst/>
                      </a:endParaRPr>
                    </a:p>
                  </a:txBody>
                  <a:tcPr marL="0" marR="0" marT="0" marB="0">
                    <a:lnL w="9525" cap="flat" cmpd="dbl" algn="ctr">
                      <a:solidFill>
                        <a:schemeClr val="bg1"/>
                      </a:solidFill>
                      <a:prstDash val="solid"/>
                      <a:round/>
                      <a:headEnd type="none" w="med" len="med"/>
                      <a:tailEnd type="none" w="med" len="med"/>
                    </a:lnL>
                    <a:lnR w="9525" cap="flat" cmpd="dbl" algn="ctr">
                      <a:solidFill>
                        <a:schemeClr val="bg1"/>
                      </a:solidFill>
                      <a:prstDash val="solid"/>
                      <a:round/>
                      <a:headEnd type="none" w="med" len="med"/>
                      <a:tailEnd type="none" w="med" len="med"/>
                    </a:lnR>
                    <a:lnT w="9525" cap="flat" cmpd="dbl" algn="ctr">
                      <a:solidFill>
                        <a:schemeClr val="bg1"/>
                      </a:solidFill>
                      <a:prstDash val="solid"/>
                      <a:round/>
                      <a:headEnd type="none" w="med" len="med"/>
                      <a:tailEnd type="none" w="med" len="med"/>
                    </a:lnT>
                    <a:lnB w="9525" cap="flat" cmpd="dbl" algn="ctr">
                      <a:solidFill>
                        <a:schemeClr val="bg1"/>
                      </a:solidFill>
                      <a:prstDash val="solid"/>
                      <a:round/>
                      <a:headEnd type="none" w="med" len="med"/>
                      <a:tailEnd type="none" w="med" len="med"/>
                    </a:lnB>
                    <a:solidFill>
                      <a:srgbClr val="FFFFCC"/>
                    </a:solidFill>
                  </a:tcPr>
                </a:tc>
              </a:tr>
              <a:tr h="389965">
                <a:tc>
                  <a:txBody>
                    <a:bodyPr/>
                    <a:lstStyle/>
                    <a:p>
                      <a:r>
                        <a:rPr lang="cs-CZ" sz="2400" b="1">
                          <a:effectLst/>
                        </a:rPr>
                        <a:t>Production</a:t>
                      </a:r>
                      <a:endParaRPr lang="cs-CZ" sz="2400">
                        <a:effectLst/>
                      </a:endParaRPr>
                    </a:p>
                  </a:txBody>
                  <a:tcPr marL="0" marR="0" marT="0" marB="0">
                    <a:lnL w="9525" cap="flat" cmpd="dbl" algn="ctr">
                      <a:solidFill>
                        <a:schemeClr val="bg1"/>
                      </a:solidFill>
                      <a:prstDash val="solid"/>
                      <a:round/>
                      <a:headEnd type="none" w="med" len="med"/>
                      <a:tailEnd type="none" w="med" len="med"/>
                    </a:lnL>
                    <a:lnR w="9525" cap="flat" cmpd="dbl" algn="ctr">
                      <a:solidFill>
                        <a:schemeClr val="bg1"/>
                      </a:solidFill>
                      <a:prstDash val="solid"/>
                      <a:round/>
                      <a:headEnd type="none" w="med" len="med"/>
                      <a:tailEnd type="none" w="med" len="med"/>
                    </a:lnR>
                    <a:lnT w="9525" cap="flat" cmpd="dbl" algn="ctr">
                      <a:solidFill>
                        <a:schemeClr val="bg1"/>
                      </a:solidFill>
                      <a:prstDash val="solid"/>
                      <a:round/>
                      <a:headEnd type="none" w="med" len="med"/>
                      <a:tailEnd type="none" w="med" len="med"/>
                    </a:lnT>
                    <a:lnB w="9525" cap="flat" cmpd="dbl" algn="ctr">
                      <a:solidFill>
                        <a:schemeClr val="bg1"/>
                      </a:solidFill>
                      <a:prstDash val="solid"/>
                      <a:round/>
                      <a:headEnd type="none" w="med" len="med"/>
                      <a:tailEnd type="none" w="med" len="med"/>
                    </a:lnB>
                    <a:solidFill>
                      <a:srgbClr val="336699"/>
                    </a:solidFill>
                  </a:tcPr>
                </a:tc>
                <a:tc>
                  <a:txBody>
                    <a:bodyPr/>
                    <a:lstStyle/>
                    <a:p>
                      <a:r>
                        <a:rPr lang="cs-CZ" sz="2400" dirty="0" err="1">
                          <a:effectLst/>
                        </a:rPr>
                        <a:t>Stock</a:t>
                      </a:r>
                      <a:endParaRPr lang="cs-CZ" sz="2400" dirty="0">
                        <a:effectLst/>
                      </a:endParaRPr>
                    </a:p>
                  </a:txBody>
                  <a:tcPr marL="0" marR="0" marT="0" marB="0">
                    <a:lnL w="9525" cap="flat" cmpd="dbl" algn="ctr">
                      <a:solidFill>
                        <a:schemeClr val="bg1"/>
                      </a:solidFill>
                      <a:prstDash val="solid"/>
                      <a:round/>
                      <a:headEnd type="none" w="med" len="med"/>
                      <a:tailEnd type="none" w="med" len="med"/>
                    </a:lnL>
                    <a:lnR w="9525" cap="flat" cmpd="dbl" algn="ctr">
                      <a:solidFill>
                        <a:schemeClr val="bg1"/>
                      </a:solidFill>
                      <a:prstDash val="solid"/>
                      <a:round/>
                      <a:headEnd type="none" w="med" len="med"/>
                      <a:tailEnd type="none" w="med" len="med"/>
                    </a:lnR>
                    <a:lnT w="9525" cap="flat" cmpd="dbl" algn="ctr">
                      <a:solidFill>
                        <a:schemeClr val="bg1"/>
                      </a:solidFill>
                      <a:prstDash val="solid"/>
                      <a:round/>
                      <a:headEnd type="none" w="med" len="med"/>
                      <a:tailEnd type="none" w="med" len="med"/>
                    </a:lnT>
                    <a:lnB w="9525" cap="flat" cmpd="dbl" algn="ctr">
                      <a:solidFill>
                        <a:schemeClr val="bg1"/>
                      </a:solidFill>
                      <a:prstDash val="solid"/>
                      <a:round/>
                      <a:headEnd type="none" w="med" len="med"/>
                      <a:tailEnd type="none" w="med" len="med"/>
                    </a:lnB>
                    <a:solidFill>
                      <a:srgbClr val="EAEAFF"/>
                    </a:solidFill>
                  </a:tcPr>
                </a:tc>
                <a:tc>
                  <a:txBody>
                    <a:bodyPr/>
                    <a:lstStyle/>
                    <a:p>
                      <a:r>
                        <a:rPr lang="cs-CZ" sz="2400" dirty="0" err="1">
                          <a:effectLst/>
                        </a:rPr>
                        <a:t>Customer</a:t>
                      </a:r>
                      <a:r>
                        <a:rPr lang="cs-CZ" sz="2400" dirty="0">
                          <a:effectLst/>
                        </a:rPr>
                        <a:t> </a:t>
                      </a:r>
                      <a:r>
                        <a:rPr lang="cs-CZ" sz="2400" dirty="0" err="1">
                          <a:effectLst/>
                        </a:rPr>
                        <a:t>Order</a:t>
                      </a:r>
                      <a:endParaRPr lang="cs-CZ" sz="2400" dirty="0">
                        <a:effectLst/>
                      </a:endParaRPr>
                    </a:p>
                  </a:txBody>
                  <a:tcPr marL="0" marR="0" marT="0" marB="0">
                    <a:lnL w="9525" cap="flat" cmpd="dbl" algn="ctr">
                      <a:solidFill>
                        <a:schemeClr val="bg1"/>
                      </a:solidFill>
                      <a:prstDash val="solid"/>
                      <a:round/>
                      <a:headEnd type="none" w="med" len="med"/>
                      <a:tailEnd type="none" w="med" len="med"/>
                    </a:lnL>
                    <a:lnR w="9525" cap="flat" cmpd="dbl" algn="ctr">
                      <a:solidFill>
                        <a:schemeClr val="bg1"/>
                      </a:solidFill>
                      <a:prstDash val="solid"/>
                      <a:round/>
                      <a:headEnd type="none" w="med" len="med"/>
                      <a:tailEnd type="none" w="med" len="med"/>
                    </a:lnR>
                    <a:lnT w="9525" cap="flat" cmpd="dbl" algn="ctr">
                      <a:solidFill>
                        <a:schemeClr val="bg1"/>
                      </a:solidFill>
                      <a:prstDash val="solid"/>
                      <a:round/>
                      <a:headEnd type="none" w="med" len="med"/>
                      <a:tailEnd type="none" w="med" len="med"/>
                    </a:lnT>
                    <a:lnB w="9525" cap="flat" cmpd="dbl" algn="ctr">
                      <a:solidFill>
                        <a:schemeClr val="bg1"/>
                      </a:solidFill>
                      <a:prstDash val="solid"/>
                      <a:round/>
                      <a:headEnd type="none" w="med" len="med"/>
                      <a:tailEnd type="none" w="med" len="med"/>
                    </a:lnB>
                    <a:solidFill>
                      <a:srgbClr val="FFFFCC"/>
                    </a:solidFill>
                  </a:tcPr>
                </a:tc>
              </a:tr>
              <a:tr h="129988">
                <a:tc>
                  <a:txBody>
                    <a:bodyPr/>
                    <a:lstStyle/>
                    <a:p>
                      <a:r>
                        <a:rPr lang="cs-CZ" sz="2400" b="1">
                          <a:effectLst/>
                        </a:rPr>
                        <a:t>Lead Time</a:t>
                      </a:r>
                      <a:endParaRPr lang="cs-CZ" sz="2400">
                        <a:effectLst/>
                      </a:endParaRPr>
                    </a:p>
                  </a:txBody>
                  <a:tcPr marL="0" marR="0" marT="0" marB="0">
                    <a:lnL w="9525" cap="flat" cmpd="dbl" algn="ctr">
                      <a:solidFill>
                        <a:schemeClr val="bg1"/>
                      </a:solidFill>
                      <a:prstDash val="solid"/>
                      <a:round/>
                      <a:headEnd type="none" w="med" len="med"/>
                      <a:tailEnd type="none" w="med" len="med"/>
                    </a:lnL>
                    <a:lnR w="9525" cap="flat" cmpd="dbl" algn="ctr">
                      <a:solidFill>
                        <a:schemeClr val="bg1"/>
                      </a:solidFill>
                      <a:prstDash val="solid"/>
                      <a:round/>
                      <a:headEnd type="none" w="med" len="med"/>
                      <a:tailEnd type="none" w="med" len="med"/>
                    </a:lnR>
                    <a:lnT w="9525" cap="flat" cmpd="dbl" algn="ctr">
                      <a:solidFill>
                        <a:schemeClr val="bg1"/>
                      </a:solidFill>
                      <a:prstDash val="solid"/>
                      <a:round/>
                      <a:headEnd type="none" w="med" len="med"/>
                      <a:tailEnd type="none" w="med" len="med"/>
                    </a:lnT>
                    <a:lnB w="9525" cap="flat" cmpd="dbl" algn="ctr">
                      <a:solidFill>
                        <a:schemeClr val="bg1"/>
                      </a:solidFill>
                      <a:prstDash val="solid"/>
                      <a:round/>
                      <a:headEnd type="none" w="med" len="med"/>
                      <a:tailEnd type="none" w="med" len="med"/>
                    </a:lnB>
                    <a:solidFill>
                      <a:srgbClr val="336699"/>
                    </a:solidFill>
                  </a:tcPr>
                </a:tc>
                <a:tc>
                  <a:txBody>
                    <a:bodyPr/>
                    <a:lstStyle/>
                    <a:p>
                      <a:r>
                        <a:rPr lang="cs-CZ" sz="2400" dirty="0">
                          <a:effectLst/>
                        </a:rPr>
                        <a:t>Long</a:t>
                      </a:r>
                    </a:p>
                  </a:txBody>
                  <a:tcPr marL="0" marR="0" marT="0" marB="0">
                    <a:lnL w="9525" cap="flat" cmpd="dbl" algn="ctr">
                      <a:solidFill>
                        <a:schemeClr val="bg1"/>
                      </a:solidFill>
                      <a:prstDash val="solid"/>
                      <a:round/>
                      <a:headEnd type="none" w="med" len="med"/>
                      <a:tailEnd type="none" w="med" len="med"/>
                    </a:lnL>
                    <a:lnR w="9525" cap="flat" cmpd="dbl" algn="ctr">
                      <a:solidFill>
                        <a:schemeClr val="bg1"/>
                      </a:solidFill>
                      <a:prstDash val="solid"/>
                      <a:round/>
                      <a:headEnd type="none" w="med" len="med"/>
                      <a:tailEnd type="none" w="med" len="med"/>
                    </a:lnR>
                    <a:lnT w="9525" cap="flat" cmpd="dbl" algn="ctr">
                      <a:solidFill>
                        <a:schemeClr val="bg1"/>
                      </a:solidFill>
                      <a:prstDash val="solid"/>
                      <a:round/>
                      <a:headEnd type="none" w="med" len="med"/>
                      <a:tailEnd type="none" w="med" len="med"/>
                    </a:lnT>
                    <a:lnB w="9525" cap="flat" cmpd="dbl" algn="ctr">
                      <a:solidFill>
                        <a:schemeClr val="bg1"/>
                      </a:solidFill>
                      <a:prstDash val="solid"/>
                      <a:round/>
                      <a:headEnd type="none" w="med" len="med"/>
                      <a:tailEnd type="none" w="med" len="med"/>
                    </a:lnB>
                    <a:solidFill>
                      <a:srgbClr val="EAEAFF"/>
                    </a:solidFill>
                  </a:tcPr>
                </a:tc>
                <a:tc>
                  <a:txBody>
                    <a:bodyPr/>
                    <a:lstStyle/>
                    <a:p>
                      <a:r>
                        <a:rPr lang="cs-CZ" sz="2400" dirty="0" err="1">
                          <a:effectLst/>
                        </a:rPr>
                        <a:t>Short</a:t>
                      </a:r>
                      <a:endParaRPr lang="cs-CZ" sz="2400" dirty="0">
                        <a:effectLst/>
                      </a:endParaRPr>
                    </a:p>
                  </a:txBody>
                  <a:tcPr marL="0" marR="0" marT="0" marB="0">
                    <a:lnL w="9525" cap="flat" cmpd="dbl" algn="ctr">
                      <a:solidFill>
                        <a:schemeClr val="bg1"/>
                      </a:solidFill>
                      <a:prstDash val="solid"/>
                      <a:round/>
                      <a:headEnd type="none" w="med" len="med"/>
                      <a:tailEnd type="none" w="med" len="med"/>
                    </a:lnL>
                    <a:lnR w="9525" cap="flat" cmpd="dbl" algn="ctr">
                      <a:solidFill>
                        <a:schemeClr val="bg1"/>
                      </a:solidFill>
                      <a:prstDash val="solid"/>
                      <a:round/>
                      <a:headEnd type="none" w="med" len="med"/>
                      <a:tailEnd type="none" w="med" len="med"/>
                    </a:lnR>
                    <a:lnT w="9525" cap="flat" cmpd="dbl" algn="ctr">
                      <a:solidFill>
                        <a:schemeClr val="bg1"/>
                      </a:solidFill>
                      <a:prstDash val="solid"/>
                      <a:round/>
                      <a:headEnd type="none" w="med" len="med"/>
                      <a:tailEnd type="none" w="med" len="med"/>
                    </a:lnT>
                    <a:lnB w="9525" cap="flat" cmpd="dbl" algn="ctr">
                      <a:solidFill>
                        <a:schemeClr val="bg1"/>
                      </a:solidFill>
                      <a:prstDash val="solid"/>
                      <a:round/>
                      <a:headEnd type="none" w="med" len="med"/>
                      <a:tailEnd type="none" w="med" len="med"/>
                    </a:lnB>
                    <a:solidFill>
                      <a:srgbClr val="FFFFCC"/>
                    </a:solidFill>
                  </a:tcPr>
                </a:tc>
              </a:tr>
              <a:tr h="584948">
                <a:tc>
                  <a:txBody>
                    <a:bodyPr/>
                    <a:lstStyle/>
                    <a:p>
                      <a:r>
                        <a:rPr lang="cs-CZ" sz="2400" b="1">
                          <a:effectLst/>
                        </a:rPr>
                        <a:t>Batch Size</a:t>
                      </a:r>
                      <a:endParaRPr lang="cs-CZ" sz="2400">
                        <a:effectLst/>
                      </a:endParaRPr>
                    </a:p>
                  </a:txBody>
                  <a:tcPr marL="0" marR="0" marT="0" marB="0">
                    <a:lnL w="9525" cap="flat" cmpd="dbl" algn="ctr">
                      <a:solidFill>
                        <a:schemeClr val="bg1"/>
                      </a:solidFill>
                      <a:prstDash val="solid"/>
                      <a:round/>
                      <a:headEnd type="none" w="med" len="med"/>
                      <a:tailEnd type="none" w="med" len="med"/>
                    </a:lnL>
                    <a:lnR w="9525" cap="flat" cmpd="dbl" algn="ctr">
                      <a:solidFill>
                        <a:schemeClr val="bg1"/>
                      </a:solidFill>
                      <a:prstDash val="solid"/>
                      <a:round/>
                      <a:headEnd type="none" w="med" len="med"/>
                      <a:tailEnd type="none" w="med" len="med"/>
                    </a:lnR>
                    <a:lnT w="9525" cap="flat" cmpd="dbl" algn="ctr">
                      <a:solidFill>
                        <a:schemeClr val="bg1"/>
                      </a:solidFill>
                      <a:prstDash val="solid"/>
                      <a:round/>
                      <a:headEnd type="none" w="med" len="med"/>
                      <a:tailEnd type="none" w="med" len="med"/>
                    </a:lnT>
                    <a:lnB w="9525" cap="flat" cmpd="dbl" algn="ctr">
                      <a:solidFill>
                        <a:schemeClr val="bg1"/>
                      </a:solidFill>
                      <a:prstDash val="solid"/>
                      <a:round/>
                      <a:headEnd type="none" w="med" len="med"/>
                      <a:tailEnd type="none" w="med" len="med"/>
                    </a:lnB>
                    <a:solidFill>
                      <a:srgbClr val="336699"/>
                    </a:solidFill>
                  </a:tcPr>
                </a:tc>
                <a:tc>
                  <a:txBody>
                    <a:bodyPr/>
                    <a:lstStyle/>
                    <a:p>
                      <a:r>
                        <a:rPr lang="cs-CZ" sz="2400" dirty="0" err="1">
                          <a:effectLst/>
                        </a:rPr>
                        <a:t>Large</a:t>
                      </a:r>
                      <a:r>
                        <a:rPr lang="cs-CZ" sz="2400" dirty="0">
                          <a:effectLst/>
                        </a:rPr>
                        <a:t> </a:t>
                      </a:r>
                      <a:r>
                        <a:rPr lang="cs-CZ" sz="2400" b="1" dirty="0">
                          <a:effectLst/>
                        </a:rPr>
                        <a:t>‒</a:t>
                      </a:r>
                      <a:r>
                        <a:rPr lang="cs-CZ" sz="2400" dirty="0">
                          <a:effectLst/>
                        </a:rPr>
                        <a:t> </a:t>
                      </a:r>
                      <a:r>
                        <a:rPr lang="cs-CZ" sz="2400" dirty="0" err="1">
                          <a:effectLst/>
                        </a:rPr>
                        <a:t>Batch</a:t>
                      </a:r>
                      <a:r>
                        <a:rPr lang="cs-CZ" sz="2400" dirty="0">
                          <a:effectLst/>
                        </a:rPr>
                        <a:t> &amp; </a:t>
                      </a:r>
                      <a:r>
                        <a:rPr lang="cs-CZ" sz="2400" dirty="0" err="1">
                          <a:effectLst/>
                        </a:rPr>
                        <a:t>Queue</a:t>
                      </a:r>
                      <a:endParaRPr lang="cs-CZ" sz="2400" dirty="0">
                        <a:effectLst/>
                      </a:endParaRPr>
                    </a:p>
                  </a:txBody>
                  <a:tcPr marL="0" marR="0" marT="0" marB="0">
                    <a:lnL w="9525" cap="flat" cmpd="dbl" algn="ctr">
                      <a:solidFill>
                        <a:schemeClr val="bg1"/>
                      </a:solidFill>
                      <a:prstDash val="solid"/>
                      <a:round/>
                      <a:headEnd type="none" w="med" len="med"/>
                      <a:tailEnd type="none" w="med" len="med"/>
                    </a:lnL>
                    <a:lnR w="9525" cap="flat" cmpd="dbl" algn="ctr">
                      <a:solidFill>
                        <a:schemeClr val="bg1"/>
                      </a:solidFill>
                      <a:prstDash val="solid"/>
                      <a:round/>
                      <a:headEnd type="none" w="med" len="med"/>
                      <a:tailEnd type="none" w="med" len="med"/>
                    </a:lnR>
                    <a:lnT w="9525" cap="flat" cmpd="dbl" algn="ctr">
                      <a:solidFill>
                        <a:schemeClr val="bg1"/>
                      </a:solidFill>
                      <a:prstDash val="solid"/>
                      <a:round/>
                      <a:headEnd type="none" w="med" len="med"/>
                      <a:tailEnd type="none" w="med" len="med"/>
                    </a:lnT>
                    <a:lnB w="9525" cap="flat" cmpd="dbl" algn="ctr">
                      <a:solidFill>
                        <a:schemeClr val="bg1"/>
                      </a:solidFill>
                      <a:prstDash val="solid"/>
                      <a:round/>
                      <a:headEnd type="none" w="med" len="med"/>
                      <a:tailEnd type="none" w="med" len="med"/>
                    </a:lnB>
                    <a:solidFill>
                      <a:srgbClr val="EAEAFF"/>
                    </a:solidFill>
                  </a:tcPr>
                </a:tc>
                <a:tc>
                  <a:txBody>
                    <a:bodyPr/>
                    <a:lstStyle/>
                    <a:p>
                      <a:r>
                        <a:rPr lang="cs-CZ" sz="2400" dirty="0" err="1">
                          <a:effectLst/>
                        </a:rPr>
                        <a:t>Small</a:t>
                      </a:r>
                      <a:r>
                        <a:rPr lang="cs-CZ" sz="2400" dirty="0">
                          <a:effectLst/>
                        </a:rPr>
                        <a:t> </a:t>
                      </a:r>
                      <a:r>
                        <a:rPr lang="cs-CZ" sz="2400" b="1" dirty="0">
                          <a:effectLst/>
                        </a:rPr>
                        <a:t>‒</a:t>
                      </a:r>
                      <a:r>
                        <a:rPr lang="cs-CZ" sz="2400" dirty="0">
                          <a:effectLst/>
                        </a:rPr>
                        <a:t> </a:t>
                      </a:r>
                      <a:r>
                        <a:rPr lang="cs-CZ" sz="2400" dirty="0" err="1">
                          <a:effectLst/>
                        </a:rPr>
                        <a:t>Continuous</a:t>
                      </a:r>
                      <a:r>
                        <a:rPr lang="cs-CZ" sz="2400" dirty="0">
                          <a:effectLst/>
                        </a:rPr>
                        <a:t> </a:t>
                      </a:r>
                      <a:r>
                        <a:rPr lang="cs-CZ" sz="2400" dirty="0" err="1">
                          <a:effectLst/>
                        </a:rPr>
                        <a:t>Flow</a:t>
                      </a:r>
                      <a:endParaRPr lang="cs-CZ" sz="2400" dirty="0">
                        <a:effectLst/>
                      </a:endParaRPr>
                    </a:p>
                  </a:txBody>
                  <a:tcPr marL="0" marR="0" marT="0" marB="0">
                    <a:lnL w="9525" cap="flat" cmpd="dbl" algn="ctr">
                      <a:solidFill>
                        <a:schemeClr val="bg1"/>
                      </a:solidFill>
                      <a:prstDash val="solid"/>
                      <a:round/>
                      <a:headEnd type="none" w="med" len="med"/>
                      <a:tailEnd type="none" w="med" len="med"/>
                    </a:lnL>
                    <a:lnR w="9525" cap="flat" cmpd="dbl" algn="ctr">
                      <a:solidFill>
                        <a:schemeClr val="bg1"/>
                      </a:solidFill>
                      <a:prstDash val="solid"/>
                      <a:round/>
                      <a:headEnd type="none" w="med" len="med"/>
                      <a:tailEnd type="none" w="med" len="med"/>
                    </a:lnR>
                    <a:lnT w="9525" cap="flat" cmpd="dbl" algn="ctr">
                      <a:solidFill>
                        <a:schemeClr val="bg1"/>
                      </a:solidFill>
                      <a:prstDash val="solid"/>
                      <a:round/>
                      <a:headEnd type="none" w="med" len="med"/>
                      <a:tailEnd type="none" w="med" len="med"/>
                    </a:lnT>
                    <a:lnB w="9525" cap="flat" cmpd="dbl" algn="ctr">
                      <a:solidFill>
                        <a:schemeClr val="bg1"/>
                      </a:solidFill>
                      <a:prstDash val="solid"/>
                      <a:round/>
                      <a:headEnd type="none" w="med" len="med"/>
                      <a:tailEnd type="none" w="med" len="med"/>
                    </a:lnB>
                    <a:solidFill>
                      <a:srgbClr val="FFFFCC"/>
                    </a:solidFill>
                  </a:tcPr>
                </a:tc>
              </a:tr>
              <a:tr h="649942">
                <a:tc>
                  <a:txBody>
                    <a:bodyPr/>
                    <a:lstStyle/>
                    <a:p>
                      <a:r>
                        <a:rPr lang="cs-CZ" sz="2400" b="1">
                          <a:effectLst/>
                        </a:rPr>
                        <a:t>Inspection</a:t>
                      </a:r>
                      <a:endParaRPr lang="cs-CZ" sz="2400">
                        <a:effectLst/>
                      </a:endParaRPr>
                    </a:p>
                  </a:txBody>
                  <a:tcPr marL="0" marR="0" marT="0" marB="0">
                    <a:lnL w="9525" cap="flat" cmpd="dbl" algn="ctr">
                      <a:solidFill>
                        <a:schemeClr val="bg1"/>
                      </a:solidFill>
                      <a:prstDash val="solid"/>
                      <a:round/>
                      <a:headEnd type="none" w="med" len="med"/>
                      <a:tailEnd type="none" w="med" len="med"/>
                    </a:lnL>
                    <a:lnR w="9525" cap="flat" cmpd="dbl" algn="ctr">
                      <a:solidFill>
                        <a:schemeClr val="bg1"/>
                      </a:solidFill>
                      <a:prstDash val="solid"/>
                      <a:round/>
                      <a:headEnd type="none" w="med" len="med"/>
                      <a:tailEnd type="none" w="med" len="med"/>
                    </a:lnR>
                    <a:lnT w="9525" cap="flat" cmpd="dbl" algn="ctr">
                      <a:solidFill>
                        <a:schemeClr val="bg1"/>
                      </a:solidFill>
                      <a:prstDash val="solid"/>
                      <a:round/>
                      <a:headEnd type="none" w="med" len="med"/>
                      <a:tailEnd type="none" w="med" len="med"/>
                    </a:lnT>
                    <a:lnB w="9525" cap="flat" cmpd="dbl" algn="ctr">
                      <a:solidFill>
                        <a:schemeClr val="bg1"/>
                      </a:solidFill>
                      <a:prstDash val="solid"/>
                      <a:round/>
                      <a:headEnd type="none" w="med" len="med"/>
                      <a:tailEnd type="none" w="med" len="med"/>
                    </a:lnB>
                    <a:solidFill>
                      <a:srgbClr val="336699"/>
                    </a:solidFill>
                  </a:tcPr>
                </a:tc>
                <a:tc>
                  <a:txBody>
                    <a:bodyPr/>
                    <a:lstStyle/>
                    <a:p>
                      <a:r>
                        <a:rPr lang="cs-CZ" sz="2400">
                          <a:effectLst/>
                        </a:rPr>
                        <a:t>Sampling </a:t>
                      </a:r>
                      <a:r>
                        <a:rPr lang="cs-CZ" sz="2400" b="1">
                          <a:effectLst/>
                        </a:rPr>
                        <a:t>‒</a:t>
                      </a:r>
                      <a:r>
                        <a:rPr lang="cs-CZ" sz="2400">
                          <a:effectLst/>
                        </a:rPr>
                        <a:t> by inspectors</a:t>
                      </a:r>
                    </a:p>
                  </a:txBody>
                  <a:tcPr marL="0" marR="0" marT="0" marB="0">
                    <a:lnL w="9525" cap="flat" cmpd="dbl" algn="ctr">
                      <a:solidFill>
                        <a:schemeClr val="bg1"/>
                      </a:solidFill>
                      <a:prstDash val="solid"/>
                      <a:round/>
                      <a:headEnd type="none" w="med" len="med"/>
                      <a:tailEnd type="none" w="med" len="med"/>
                    </a:lnL>
                    <a:lnR w="9525" cap="flat" cmpd="dbl" algn="ctr">
                      <a:solidFill>
                        <a:schemeClr val="bg1"/>
                      </a:solidFill>
                      <a:prstDash val="solid"/>
                      <a:round/>
                      <a:headEnd type="none" w="med" len="med"/>
                      <a:tailEnd type="none" w="med" len="med"/>
                    </a:lnR>
                    <a:lnT w="9525" cap="flat" cmpd="dbl" algn="ctr">
                      <a:solidFill>
                        <a:schemeClr val="bg1"/>
                      </a:solidFill>
                      <a:prstDash val="solid"/>
                      <a:round/>
                      <a:headEnd type="none" w="med" len="med"/>
                      <a:tailEnd type="none" w="med" len="med"/>
                    </a:lnT>
                    <a:lnB w="9525" cap="flat" cmpd="dbl" algn="ctr">
                      <a:solidFill>
                        <a:schemeClr val="bg1"/>
                      </a:solidFill>
                      <a:prstDash val="solid"/>
                      <a:round/>
                      <a:headEnd type="none" w="med" len="med"/>
                      <a:tailEnd type="none" w="med" len="med"/>
                    </a:lnB>
                    <a:solidFill>
                      <a:srgbClr val="EAEAFF"/>
                    </a:solidFill>
                  </a:tcPr>
                </a:tc>
                <a:tc>
                  <a:txBody>
                    <a:bodyPr/>
                    <a:lstStyle/>
                    <a:p>
                      <a:r>
                        <a:rPr lang="en-US" sz="2400" dirty="0">
                          <a:effectLst/>
                        </a:rPr>
                        <a:t>100% ‒ at source by workers</a:t>
                      </a:r>
                    </a:p>
                  </a:txBody>
                  <a:tcPr marL="0" marR="0" marT="0" marB="0">
                    <a:lnL w="9525" cap="flat" cmpd="dbl" algn="ctr">
                      <a:solidFill>
                        <a:schemeClr val="bg1"/>
                      </a:solidFill>
                      <a:prstDash val="solid"/>
                      <a:round/>
                      <a:headEnd type="none" w="med" len="med"/>
                      <a:tailEnd type="none" w="med" len="med"/>
                    </a:lnL>
                    <a:lnR w="9525" cap="flat" cmpd="dbl" algn="ctr">
                      <a:solidFill>
                        <a:schemeClr val="bg1"/>
                      </a:solidFill>
                      <a:prstDash val="solid"/>
                      <a:round/>
                      <a:headEnd type="none" w="med" len="med"/>
                      <a:tailEnd type="none" w="med" len="med"/>
                    </a:lnR>
                    <a:lnT w="9525" cap="flat" cmpd="dbl" algn="ctr">
                      <a:solidFill>
                        <a:schemeClr val="bg1"/>
                      </a:solidFill>
                      <a:prstDash val="solid"/>
                      <a:round/>
                      <a:headEnd type="none" w="med" len="med"/>
                      <a:tailEnd type="none" w="med" len="med"/>
                    </a:lnT>
                    <a:lnB w="9525" cap="flat" cmpd="dbl" algn="ctr">
                      <a:solidFill>
                        <a:schemeClr val="bg1"/>
                      </a:solidFill>
                      <a:prstDash val="solid"/>
                      <a:round/>
                      <a:headEnd type="none" w="med" len="med"/>
                      <a:tailEnd type="none" w="med" len="med"/>
                    </a:lnB>
                    <a:solidFill>
                      <a:srgbClr val="FFFFCC"/>
                    </a:solidFill>
                  </a:tcPr>
                </a:tc>
              </a:tr>
              <a:tr h="324971">
                <a:tc>
                  <a:txBody>
                    <a:bodyPr/>
                    <a:lstStyle/>
                    <a:p>
                      <a:r>
                        <a:rPr lang="cs-CZ" sz="2400" b="1">
                          <a:effectLst/>
                        </a:rPr>
                        <a:t>Layout</a:t>
                      </a:r>
                      <a:endParaRPr lang="cs-CZ" sz="2400">
                        <a:effectLst/>
                      </a:endParaRPr>
                    </a:p>
                  </a:txBody>
                  <a:tcPr marL="0" marR="0" marT="0" marB="0">
                    <a:lnL w="9525" cap="flat" cmpd="dbl" algn="ctr">
                      <a:solidFill>
                        <a:schemeClr val="bg1"/>
                      </a:solidFill>
                      <a:prstDash val="solid"/>
                      <a:round/>
                      <a:headEnd type="none" w="med" len="med"/>
                      <a:tailEnd type="none" w="med" len="med"/>
                    </a:lnL>
                    <a:lnR w="9525" cap="flat" cmpd="dbl" algn="ctr">
                      <a:solidFill>
                        <a:schemeClr val="bg1"/>
                      </a:solidFill>
                      <a:prstDash val="solid"/>
                      <a:round/>
                      <a:headEnd type="none" w="med" len="med"/>
                      <a:tailEnd type="none" w="med" len="med"/>
                    </a:lnR>
                    <a:lnT w="9525" cap="flat" cmpd="dbl" algn="ctr">
                      <a:solidFill>
                        <a:schemeClr val="bg1"/>
                      </a:solidFill>
                      <a:prstDash val="solid"/>
                      <a:round/>
                      <a:headEnd type="none" w="med" len="med"/>
                      <a:tailEnd type="none" w="med" len="med"/>
                    </a:lnT>
                    <a:lnB w="9525" cap="flat" cmpd="dbl" algn="ctr">
                      <a:solidFill>
                        <a:schemeClr val="bg1"/>
                      </a:solidFill>
                      <a:prstDash val="solid"/>
                      <a:round/>
                      <a:headEnd type="none" w="med" len="med"/>
                      <a:tailEnd type="none" w="med" len="med"/>
                    </a:lnB>
                    <a:solidFill>
                      <a:srgbClr val="336699"/>
                    </a:solidFill>
                  </a:tcPr>
                </a:tc>
                <a:tc>
                  <a:txBody>
                    <a:bodyPr/>
                    <a:lstStyle/>
                    <a:p>
                      <a:r>
                        <a:rPr lang="cs-CZ" sz="2400">
                          <a:effectLst/>
                        </a:rPr>
                        <a:t>Functional</a:t>
                      </a:r>
                    </a:p>
                  </a:txBody>
                  <a:tcPr marL="0" marR="0" marT="0" marB="0">
                    <a:lnL w="9525" cap="flat" cmpd="dbl" algn="ctr">
                      <a:solidFill>
                        <a:schemeClr val="bg1"/>
                      </a:solidFill>
                      <a:prstDash val="solid"/>
                      <a:round/>
                      <a:headEnd type="none" w="med" len="med"/>
                      <a:tailEnd type="none" w="med" len="med"/>
                    </a:lnL>
                    <a:lnR w="9525" cap="flat" cmpd="dbl" algn="ctr">
                      <a:solidFill>
                        <a:schemeClr val="bg1"/>
                      </a:solidFill>
                      <a:prstDash val="solid"/>
                      <a:round/>
                      <a:headEnd type="none" w="med" len="med"/>
                      <a:tailEnd type="none" w="med" len="med"/>
                    </a:lnR>
                    <a:lnT w="9525" cap="flat" cmpd="dbl" algn="ctr">
                      <a:solidFill>
                        <a:schemeClr val="bg1"/>
                      </a:solidFill>
                      <a:prstDash val="solid"/>
                      <a:round/>
                      <a:headEnd type="none" w="med" len="med"/>
                      <a:tailEnd type="none" w="med" len="med"/>
                    </a:lnT>
                    <a:lnB w="9525" cap="flat" cmpd="dbl" algn="ctr">
                      <a:solidFill>
                        <a:schemeClr val="bg1"/>
                      </a:solidFill>
                      <a:prstDash val="solid"/>
                      <a:round/>
                      <a:headEnd type="none" w="med" len="med"/>
                      <a:tailEnd type="none" w="med" len="med"/>
                    </a:lnB>
                    <a:solidFill>
                      <a:srgbClr val="EAEAFF"/>
                    </a:solidFill>
                  </a:tcPr>
                </a:tc>
                <a:tc>
                  <a:txBody>
                    <a:bodyPr/>
                    <a:lstStyle/>
                    <a:p>
                      <a:r>
                        <a:rPr lang="cs-CZ" sz="2400" dirty="0" err="1">
                          <a:effectLst/>
                        </a:rPr>
                        <a:t>Product</a:t>
                      </a:r>
                      <a:r>
                        <a:rPr lang="cs-CZ" sz="2400" dirty="0">
                          <a:effectLst/>
                        </a:rPr>
                        <a:t> </a:t>
                      </a:r>
                      <a:r>
                        <a:rPr lang="cs-CZ" sz="2400" dirty="0" err="1">
                          <a:effectLst/>
                        </a:rPr>
                        <a:t>Flow</a:t>
                      </a:r>
                      <a:endParaRPr lang="cs-CZ" sz="2400" dirty="0">
                        <a:effectLst/>
                      </a:endParaRPr>
                    </a:p>
                  </a:txBody>
                  <a:tcPr marL="0" marR="0" marT="0" marB="0">
                    <a:lnL w="9525" cap="flat" cmpd="dbl" algn="ctr">
                      <a:solidFill>
                        <a:schemeClr val="bg1"/>
                      </a:solidFill>
                      <a:prstDash val="solid"/>
                      <a:round/>
                      <a:headEnd type="none" w="med" len="med"/>
                      <a:tailEnd type="none" w="med" len="med"/>
                    </a:lnL>
                    <a:lnR w="9525" cap="flat" cmpd="dbl" algn="ctr">
                      <a:solidFill>
                        <a:schemeClr val="bg1"/>
                      </a:solidFill>
                      <a:prstDash val="solid"/>
                      <a:round/>
                      <a:headEnd type="none" w="med" len="med"/>
                      <a:tailEnd type="none" w="med" len="med"/>
                    </a:lnR>
                    <a:lnT w="9525" cap="flat" cmpd="dbl" algn="ctr">
                      <a:solidFill>
                        <a:schemeClr val="bg1"/>
                      </a:solidFill>
                      <a:prstDash val="solid"/>
                      <a:round/>
                      <a:headEnd type="none" w="med" len="med"/>
                      <a:tailEnd type="none" w="med" len="med"/>
                    </a:lnT>
                    <a:lnB w="9525" cap="flat" cmpd="dbl" algn="ctr">
                      <a:solidFill>
                        <a:schemeClr val="bg1"/>
                      </a:solidFill>
                      <a:prstDash val="solid"/>
                      <a:round/>
                      <a:headEnd type="none" w="med" len="med"/>
                      <a:tailEnd type="none" w="med" len="med"/>
                    </a:lnB>
                    <a:solidFill>
                      <a:srgbClr val="FFFFCC"/>
                    </a:solidFill>
                  </a:tcPr>
                </a:tc>
              </a:tr>
              <a:tr h="129988">
                <a:tc>
                  <a:txBody>
                    <a:bodyPr/>
                    <a:lstStyle/>
                    <a:p>
                      <a:r>
                        <a:rPr lang="cs-CZ" sz="2400" b="1">
                          <a:effectLst/>
                        </a:rPr>
                        <a:t>Empowerment</a:t>
                      </a:r>
                      <a:endParaRPr lang="cs-CZ" sz="2400">
                        <a:effectLst/>
                      </a:endParaRPr>
                    </a:p>
                  </a:txBody>
                  <a:tcPr marL="0" marR="0" marT="0" marB="0">
                    <a:lnL w="9525" cap="flat" cmpd="dbl" algn="ctr">
                      <a:solidFill>
                        <a:schemeClr val="bg1"/>
                      </a:solidFill>
                      <a:prstDash val="solid"/>
                      <a:round/>
                      <a:headEnd type="none" w="med" len="med"/>
                      <a:tailEnd type="none" w="med" len="med"/>
                    </a:lnL>
                    <a:lnR w="9525" cap="flat" cmpd="dbl" algn="ctr">
                      <a:solidFill>
                        <a:schemeClr val="bg1"/>
                      </a:solidFill>
                      <a:prstDash val="solid"/>
                      <a:round/>
                      <a:headEnd type="none" w="med" len="med"/>
                      <a:tailEnd type="none" w="med" len="med"/>
                    </a:lnR>
                    <a:lnT w="9525" cap="flat" cmpd="dbl" algn="ctr">
                      <a:solidFill>
                        <a:schemeClr val="bg1"/>
                      </a:solidFill>
                      <a:prstDash val="solid"/>
                      <a:round/>
                      <a:headEnd type="none" w="med" len="med"/>
                      <a:tailEnd type="none" w="med" len="med"/>
                    </a:lnT>
                    <a:lnB w="9525" cap="flat" cmpd="dbl" algn="ctr">
                      <a:solidFill>
                        <a:schemeClr val="bg1"/>
                      </a:solidFill>
                      <a:prstDash val="solid"/>
                      <a:round/>
                      <a:headEnd type="none" w="med" len="med"/>
                      <a:tailEnd type="none" w="med" len="med"/>
                    </a:lnB>
                    <a:solidFill>
                      <a:srgbClr val="336699"/>
                    </a:solidFill>
                  </a:tcPr>
                </a:tc>
                <a:tc>
                  <a:txBody>
                    <a:bodyPr/>
                    <a:lstStyle/>
                    <a:p>
                      <a:r>
                        <a:rPr lang="cs-CZ" sz="2400">
                          <a:effectLst/>
                        </a:rPr>
                        <a:t>Low</a:t>
                      </a:r>
                    </a:p>
                  </a:txBody>
                  <a:tcPr marL="0" marR="0" marT="0" marB="0">
                    <a:lnL w="9525" cap="flat" cmpd="dbl" algn="ctr">
                      <a:solidFill>
                        <a:schemeClr val="bg1"/>
                      </a:solidFill>
                      <a:prstDash val="solid"/>
                      <a:round/>
                      <a:headEnd type="none" w="med" len="med"/>
                      <a:tailEnd type="none" w="med" len="med"/>
                    </a:lnL>
                    <a:lnR w="9525" cap="flat" cmpd="dbl" algn="ctr">
                      <a:solidFill>
                        <a:schemeClr val="bg1"/>
                      </a:solidFill>
                      <a:prstDash val="solid"/>
                      <a:round/>
                      <a:headEnd type="none" w="med" len="med"/>
                      <a:tailEnd type="none" w="med" len="med"/>
                    </a:lnR>
                    <a:lnT w="9525" cap="flat" cmpd="dbl" algn="ctr">
                      <a:solidFill>
                        <a:schemeClr val="bg1"/>
                      </a:solidFill>
                      <a:prstDash val="solid"/>
                      <a:round/>
                      <a:headEnd type="none" w="med" len="med"/>
                      <a:tailEnd type="none" w="med" len="med"/>
                    </a:lnT>
                    <a:lnB w="9525" cap="flat" cmpd="dbl" algn="ctr">
                      <a:solidFill>
                        <a:schemeClr val="bg1"/>
                      </a:solidFill>
                      <a:prstDash val="solid"/>
                      <a:round/>
                      <a:headEnd type="none" w="med" len="med"/>
                      <a:tailEnd type="none" w="med" len="med"/>
                    </a:lnB>
                    <a:solidFill>
                      <a:srgbClr val="EAEAFF"/>
                    </a:solidFill>
                  </a:tcPr>
                </a:tc>
                <a:tc>
                  <a:txBody>
                    <a:bodyPr/>
                    <a:lstStyle/>
                    <a:p>
                      <a:r>
                        <a:rPr lang="cs-CZ" sz="2400" dirty="0" err="1">
                          <a:effectLst/>
                        </a:rPr>
                        <a:t>High</a:t>
                      </a:r>
                      <a:endParaRPr lang="cs-CZ" sz="2400" dirty="0">
                        <a:effectLst/>
                      </a:endParaRPr>
                    </a:p>
                  </a:txBody>
                  <a:tcPr marL="0" marR="0" marT="0" marB="0">
                    <a:lnL w="9525" cap="flat" cmpd="dbl" algn="ctr">
                      <a:solidFill>
                        <a:schemeClr val="bg1"/>
                      </a:solidFill>
                      <a:prstDash val="solid"/>
                      <a:round/>
                      <a:headEnd type="none" w="med" len="med"/>
                      <a:tailEnd type="none" w="med" len="med"/>
                    </a:lnL>
                    <a:lnR w="9525" cap="flat" cmpd="dbl" algn="ctr">
                      <a:solidFill>
                        <a:schemeClr val="bg1"/>
                      </a:solidFill>
                      <a:prstDash val="solid"/>
                      <a:round/>
                      <a:headEnd type="none" w="med" len="med"/>
                      <a:tailEnd type="none" w="med" len="med"/>
                    </a:lnR>
                    <a:lnT w="9525" cap="flat" cmpd="dbl" algn="ctr">
                      <a:solidFill>
                        <a:schemeClr val="bg1"/>
                      </a:solidFill>
                      <a:prstDash val="solid"/>
                      <a:round/>
                      <a:headEnd type="none" w="med" len="med"/>
                      <a:tailEnd type="none" w="med" len="med"/>
                    </a:lnT>
                    <a:lnB w="9525" cap="flat" cmpd="dbl" algn="ctr">
                      <a:solidFill>
                        <a:schemeClr val="bg1"/>
                      </a:solidFill>
                      <a:prstDash val="solid"/>
                      <a:round/>
                      <a:headEnd type="none" w="med" len="med"/>
                      <a:tailEnd type="none" w="med" len="med"/>
                    </a:lnB>
                    <a:solidFill>
                      <a:srgbClr val="FFFFCC"/>
                    </a:solidFill>
                  </a:tcPr>
                </a:tc>
              </a:tr>
              <a:tr h="324971">
                <a:tc>
                  <a:txBody>
                    <a:bodyPr/>
                    <a:lstStyle/>
                    <a:p>
                      <a:r>
                        <a:rPr lang="cs-CZ" sz="2400" b="1">
                          <a:effectLst/>
                        </a:rPr>
                        <a:t>Inventory Turns</a:t>
                      </a:r>
                      <a:endParaRPr lang="cs-CZ" sz="2400">
                        <a:effectLst/>
                      </a:endParaRPr>
                    </a:p>
                  </a:txBody>
                  <a:tcPr marL="0" marR="0" marT="0" marB="0">
                    <a:lnL w="9525" cap="flat" cmpd="dbl" algn="ctr">
                      <a:solidFill>
                        <a:schemeClr val="bg1"/>
                      </a:solidFill>
                      <a:prstDash val="solid"/>
                      <a:round/>
                      <a:headEnd type="none" w="med" len="med"/>
                      <a:tailEnd type="none" w="med" len="med"/>
                    </a:lnL>
                    <a:lnR w="9525" cap="flat" cmpd="dbl" algn="ctr">
                      <a:solidFill>
                        <a:schemeClr val="bg1"/>
                      </a:solidFill>
                      <a:prstDash val="solid"/>
                      <a:round/>
                      <a:headEnd type="none" w="med" len="med"/>
                      <a:tailEnd type="none" w="med" len="med"/>
                    </a:lnR>
                    <a:lnT w="9525" cap="flat" cmpd="dbl" algn="ctr">
                      <a:solidFill>
                        <a:schemeClr val="bg1"/>
                      </a:solidFill>
                      <a:prstDash val="solid"/>
                      <a:round/>
                      <a:headEnd type="none" w="med" len="med"/>
                      <a:tailEnd type="none" w="med" len="med"/>
                    </a:lnT>
                    <a:lnB w="9525" cap="flat" cmpd="dbl" algn="ctr">
                      <a:solidFill>
                        <a:schemeClr val="bg1"/>
                      </a:solidFill>
                      <a:prstDash val="solid"/>
                      <a:round/>
                      <a:headEnd type="none" w="med" len="med"/>
                      <a:tailEnd type="none" w="med" len="med"/>
                    </a:lnB>
                    <a:solidFill>
                      <a:srgbClr val="336699"/>
                    </a:solidFill>
                  </a:tcPr>
                </a:tc>
                <a:tc>
                  <a:txBody>
                    <a:bodyPr/>
                    <a:lstStyle/>
                    <a:p>
                      <a:r>
                        <a:rPr lang="cs-CZ" sz="2400">
                          <a:effectLst/>
                        </a:rPr>
                        <a:t>Low – &lt;7 turns</a:t>
                      </a:r>
                    </a:p>
                  </a:txBody>
                  <a:tcPr marL="0" marR="0" marT="0" marB="0">
                    <a:lnL w="9525" cap="flat" cmpd="dbl" algn="ctr">
                      <a:solidFill>
                        <a:schemeClr val="bg1"/>
                      </a:solidFill>
                      <a:prstDash val="solid"/>
                      <a:round/>
                      <a:headEnd type="none" w="med" len="med"/>
                      <a:tailEnd type="none" w="med" len="med"/>
                    </a:lnL>
                    <a:lnR w="9525" cap="flat" cmpd="dbl" algn="ctr">
                      <a:solidFill>
                        <a:schemeClr val="bg1"/>
                      </a:solidFill>
                      <a:prstDash val="solid"/>
                      <a:round/>
                      <a:headEnd type="none" w="med" len="med"/>
                      <a:tailEnd type="none" w="med" len="med"/>
                    </a:lnR>
                    <a:lnT w="9525" cap="flat" cmpd="dbl" algn="ctr">
                      <a:solidFill>
                        <a:schemeClr val="bg1"/>
                      </a:solidFill>
                      <a:prstDash val="solid"/>
                      <a:round/>
                      <a:headEnd type="none" w="med" len="med"/>
                      <a:tailEnd type="none" w="med" len="med"/>
                    </a:lnT>
                    <a:lnB w="9525" cap="flat" cmpd="dbl" algn="ctr">
                      <a:solidFill>
                        <a:schemeClr val="bg1"/>
                      </a:solidFill>
                      <a:prstDash val="solid"/>
                      <a:round/>
                      <a:headEnd type="none" w="med" len="med"/>
                      <a:tailEnd type="none" w="med" len="med"/>
                    </a:lnB>
                    <a:solidFill>
                      <a:srgbClr val="EAEAFF"/>
                    </a:solidFill>
                  </a:tcPr>
                </a:tc>
                <a:tc>
                  <a:txBody>
                    <a:bodyPr/>
                    <a:lstStyle/>
                    <a:p>
                      <a:r>
                        <a:rPr lang="cs-CZ" sz="2400" dirty="0" err="1">
                          <a:effectLst/>
                        </a:rPr>
                        <a:t>High</a:t>
                      </a:r>
                      <a:r>
                        <a:rPr lang="cs-CZ" sz="2400" dirty="0">
                          <a:effectLst/>
                        </a:rPr>
                        <a:t> –  10+</a:t>
                      </a:r>
                    </a:p>
                  </a:txBody>
                  <a:tcPr marL="0" marR="0" marT="0" marB="0">
                    <a:lnL w="9525" cap="flat" cmpd="dbl" algn="ctr">
                      <a:solidFill>
                        <a:schemeClr val="bg1"/>
                      </a:solidFill>
                      <a:prstDash val="solid"/>
                      <a:round/>
                      <a:headEnd type="none" w="med" len="med"/>
                      <a:tailEnd type="none" w="med" len="med"/>
                    </a:lnL>
                    <a:lnR w="9525" cap="flat" cmpd="dbl" algn="ctr">
                      <a:solidFill>
                        <a:schemeClr val="bg1"/>
                      </a:solidFill>
                      <a:prstDash val="solid"/>
                      <a:round/>
                      <a:headEnd type="none" w="med" len="med"/>
                      <a:tailEnd type="none" w="med" len="med"/>
                    </a:lnR>
                    <a:lnT w="9525" cap="flat" cmpd="dbl" algn="ctr">
                      <a:solidFill>
                        <a:schemeClr val="bg1"/>
                      </a:solidFill>
                      <a:prstDash val="solid"/>
                      <a:round/>
                      <a:headEnd type="none" w="med" len="med"/>
                      <a:tailEnd type="none" w="med" len="med"/>
                    </a:lnT>
                    <a:lnB w="9525" cap="flat" cmpd="dbl" algn="ctr">
                      <a:solidFill>
                        <a:schemeClr val="bg1"/>
                      </a:solidFill>
                      <a:prstDash val="solid"/>
                      <a:round/>
                      <a:headEnd type="none" w="med" len="med"/>
                      <a:tailEnd type="none" w="med" len="med"/>
                    </a:lnB>
                    <a:solidFill>
                      <a:srgbClr val="FFFFCC"/>
                    </a:solidFill>
                  </a:tcPr>
                </a:tc>
              </a:tr>
              <a:tr h="129988">
                <a:tc>
                  <a:txBody>
                    <a:bodyPr/>
                    <a:lstStyle/>
                    <a:p>
                      <a:r>
                        <a:rPr lang="cs-CZ" sz="2400" b="1" u="none" strike="noStrike" dirty="0">
                          <a:effectLst/>
                          <a:latin typeface="Calibri"/>
                          <a:hlinkClick r:id="rId2" tooltip="Flexibility"/>
                        </a:rPr>
                        <a:t>→</a:t>
                      </a:r>
                      <a:r>
                        <a:rPr lang="cs-CZ" sz="2400" b="1" dirty="0">
                          <a:effectLst/>
                          <a:latin typeface="Calibri"/>
                        </a:rPr>
                        <a:t> Flexibility</a:t>
                      </a:r>
                      <a:endParaRPr lang="cs-CZ" sz="2400" dirty="0">
                        <a:effectLst/>
                      </a:endParaRPr>
                    </a:p>
                  </a:txBody>
                  <a:tcPr marL="0" marR="0" marT="0" marB="0">
                    <a:lnL w="9525" cap="flat" cmpd="dbl" algn="ctr">
                      <a:solidFill>
                        <a:schemeClr val="bg1"/>
                      </a:solidFill>
                      <a:prstDash val="solid"/>
                      <a:round/>
                      <a:headEnd type="none" w="med" len="med"/>
                      <a:tailEnd type="none" w="med" len="med"/>
                    </a:lnL>
                    <a:lnR w="9525" cap="flat" cmpd="dbl" algn="ctr">
                      <a:solidFill>
                        <a:schemeClr val="bg1"/>
                      </a:solidFill>
                      <a:prstDash val="solid"/>
                      <a:round/>
                      <a:headEnd type="none" w="med" len="med"/>
                      <a:tailEnd type="none" w="med" len="med"/>
                    </a:lnR>
                    <a:lnT w="9525" cap="flat" cmpd="dbl" algn="ctr">
                      <a:solidFill>
                        <a:schemeClr val="bg1"/>
                      </a:solidFill>
                      <a:prstDash val="solid"/>
                      <a:round/>
                      <a:headEnd type="none" w="med" len="med"/>
                      <a:tailEnd type="none" w="med" len="med"/>
                    </a:lnT>
                    <a:lnB w="9525" cap="flat" cmpd="dbl" algn="ctr">
                      <a:solidFill>
                        <a:schemeClr val="bg1"/>
                      </a:solidFill>
                      <a:prstDash val="solid"/>
                      <a:round/>
                      <a:headEnd type="none" w="med" len="med"/>
                      <a:tailEnd type="none" w="med" len="med"/>
                    </a:lnB>
                    <a:solidFill>
                      <a:srgbClr val="336699"/>
                    </a:solidFill>
                  </a:tcPr>
                </a:tc>
                <a:tc>
                  <a:txBody>
                    <a:bodyPr/>
                    <a:lstStyle/>
                    <a:p>
                      <a:r>
                        <a:rPr lang="cs-CZ" sz="2400">
                          <a:effectLst/>
                        </a:rPr>
                        <a:t>Low</a:t>
                      </a:r>
                    </a:p>
                  </a:txBody>
                  <a:tcPr marL="0" marR="0" marT="0" marB="0">
                    <a:lnL w="9525" cap="flat" cmpd="dbl" algn="ctr">
                      <a:solidFill>
                        <a:schemeClr val="bg1"/>
                      </a:solidFill>
                      <a:prstDash val="solid"/>
                      <a:round/>
                      <a:headEnd type="none" w="med" len="med"/>
                      <a:tailEnd type="none" w="med" len="med"/>
                    </a:lnL>
                    <a:lnR w="9525" cap="flat" cmpd="dbl" algn="ctr">
                      <a:solidFill>
                        <a:schemeClr val="bg1"/>
                      </a:solidFill>
                      <a:prstDash val="solid"/>
                      <a:round/>
                      <a:headEnd type="none" w="med" len="med"/>
                      <a:tailEnd type="none" w="med" len="med"/>
                    </a:lnR>
                    <a:lnT w="9525" cap="flat" cmpd="dbl" algn="ctr">
                      <a:solidFill>
                        <a:schemeClr val="bg1"/>
                      </a:solidFill>
                      <a:prstDash val="solid"/>
                      <a:round/>
                      <a:headEnd type="none" w="med" len="med"/>
                      <a:tailEnd type="none" w="med" len="med"/>
                    </a:lnT>
                    <a:lnB w="9525" cap="flat" cmpd="dbl" algn="ctr">
                      <a:solidFill>
                        <a:schemeClr val="bg1"/>
                      </a:solidFill>
                      <a:prstDash val="solid"/>
                      <a:round/>
                      <a:headEnd type="none" w="med" len="med"/>
                      <a:tailEnd type="none" w="med" len="med"/>
                    </a:lnB>
                    <a:solidFill>
                      <a:srgbClr val="EAEAFF"/>
                    </a:solidFill>
                  </a:tcPr>
                </a:tc>
                <a:tc>
                  <a:txBody>
                    <a:bodyPr/>
                    <a:lstStyle/>
                    <a:p>
                      <a:r>
                        <a:rPr lang="cs-CZ" sz="2400" dirty="0" err="1">
                          <a:effectLst/>
                        </a:rPr>
                        <a:t>High</a:t>
                      </a:r>
                      <a:endParaRPr lang="cs-CZ" sz="2400" dirty="0">
                        <a:effectLst/>
                      </a:endParaRPr>
                    </a:p>
                  </a:txBody>
                  <a:tcPr marL="0" marR="0" marT="0" marB="0">
                    <a:lnL w="9525" cap="flat" cmpd="dbl" algn="ctr">
                      <a:solidFill>
                        <a:schemeClr val="bg1"/>
                      </a:solidFill>
                      <a:prstDash val="solid"/>
                      <a:round/>
                      <a:headEnd type="none" w="med" len="med"/>
                      <a:tailEnd type="none" w="med" len="med"/>
                    </a:lnL>
                    <a:lnR w="9525" cap="flat" cmpd="dbl" algn="ctr">
                      <a:solidFill>
                        <a:schemeClr val="bg1"/>
                      </a:solidFill>
                      <a:prstDash val="solid"/>
                      <a:round/>
                      <a:headEnd type="none" w="med" len="med"/>
                      <a:tailEnd type="none" w="med" len="med"/>
                    </a:lnR>
                    <a:lnT w="9525" cap="flat" cmpd="dbl" algn="ctr">
                      <a:solidFill>
                        <a:schemeClr val="bg1"/>
                      </a:solidFill>
                      <a:prstDash val="solid"/>
                      <a:round/>
                      <a:headEnd type="none" w="med" len="med"/>
                      <a:tailEnd type="none" w="med" len="med"/>
                    </a:lnT>
                    <a:lnB w="9525" cap="flat" cmpd="dbl" algn="ctr">
                      <a:solidFill>
                        <a:schemeClr val="bg1"/>
                      </a:solidFill>
                      <a:prstDash val="solid"/>
                      <a:round/>
                      <a:headEnd type="none" w="med" len="med"/>
                      <a:tailEnd type="none" w="med" len="med"/>
                    </a:lnB>
                    <a:solidFill>
                      <a:srgbClr val="FFFFCC"/>
                    </a:solidFill>
                  </a:tcPr>
                </a:tc>
              </a:tr>
            </a:tbl>
          </a:graphicData>
        </a:graphic>
      </p:graphicFrame>
    </p:spTree>
    <p:extLst>
      <p:ext uri="{BB962C8B-B14F-4D97-AF65-F5344CB8AC3E}">
        <p14:creationId xmlns:p14="http://schemas.microsoft.com/office/powerpoint/2010/main" val="3286939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Tradition</a:t>
            </a:r>
            <a:r>
              <a:rPr lang="cs-CZ" dirty="0" smtClean="0"/>
              <a:t> </a:t>
            </a:r>
            <a:r>
              <a:rPr lang="cs-CZ" dirty="0" err="1" smtClean="0"/>
              <a:t>production</a:t>
            </a:r>
            <a:r>
              <a:rPr lang="cs-CZ" dirty="0" smtClean="0"/>
              <a:t> </a:t>
            </a:r>
            <a:r>
              <a:rPr lang="cs-CZ" dirty="0" err="1" smtClean="0"/>
              <a:t>system</a:t>
            </a:r>
            <a:endParaRPr lang="cs-CZ" dirty="0"/>
          </a:p>
        </p:txBody>
      </p:sp>
      <p:sp>
        <p:nvSpPr>
          <p:cNvPr id="3" name="Zástupný symbol pro obsah 2"/>
          <p:cNvSpPr>
            <a:spLocks noGrp="1"/>
          </p:cNvSpPr>
          <p:nvPr>
            <p:ph idx="1"/>
          </p:nvPr>
        </p:nvSpPr>
        <p:spPr/>
        <p:txBody>
          <a:bodyPr>
            <a:normAutofit fontScale="85000" lnSpcReduction="20000"/>
          </a:bodyPr>
          <a:lstStyle/>
          <a:p>
            <a:r>
              <a:rPr lang="cs-CZ" dirty="0" err="1" smtClean="0"/>
              <a:t>Rely</a:t>
            </a:r>
            <a:r>
              <a:rPr lang="cs-CZ" dirty="0" smtClean="0"/>
              <a:t> </a:t>
            </a:r>
            <a:r>
              <a:rPr lang="en-US" dirty="0" smtClean="0"/>
              <a:t>on </a:t>
            </a:r>
            <a:r>
              <a:rPr lang="en-US" dirty="0"/>
              <a:t>the accuracy of the </a:t>
            </a:r>
            <a:r>
              <a:rPr lang="en-US" dirty="0" smtClean="0"/>
              <a:t>schedules</a:t>
            </a:r>
            <a:r>
              <a:rPr lang="cs-CZ" dirty="0" smtClean="0"/>
              <a:t> </a:t>
            </a:r>
            <a:r>
              <a:rPr lang="cs-CZ" dirty="0" err="1" smtClean="0"/>
              <a:t>based</a:t>
            </a:r>
            <a:r>
              <a:rPr lang="cs-CZ" dirty="0" smtClean="0"/>
              <a:t> on </a:t>
            </a:r>
            <a:r>
              <a:rPr lang="en-US" dirty="0" smtClean="0"/>
              <a:t>MPS</a:t>
            </a:r>
            <a:r>
              <a:rPr lang="cs-CZ" dirty="0"/>
              <a:t> (Master </a:t>
            </a:r>
            <a:r>
              <a:rPr lang="cs-CZ" dirty="0" err="1"/>
              <a:t>Production</a:t>
            </a:r>
            <a:r>
              <a:rPr lang="cs-CZ" dirty="0"/>
              <a:t> </a:t>
            </a:r>
            <a:r>
              <a:rPr lang="cs-CZ" dirty="0" smtClean="0"/>
              <a:t>Schedule) </a:t>
            </a:r>
            <a:r>
              <a:rPr lang="cs-CZ" dirty="0" err="1" smtClean="0"/>
              <a:t>including</a:t>
            </a:r>
            <a:r>
              <a:rPr lang="cs-CZ" dirty="0" smtClean="0"/>
              <a:t> </a:t>
            </a:r>
            <a:r>
              <a:rPr lang="cs-CZ" dirty="0" err="1" smtClean="0"/>
              <a:t>the</a:t>
            </a:r>
            <a:r>
              <a:rPr lang="cs-CZ" dirty="0" smtClean="0"/>
              <a:t> </a:t>
            </a:r>
            <a:r>
              <a:rPr lang="cs-CZ" dirty="0" err="1" smtClean="0"/>
              <a:t>information</a:t>
            </a:r>
            <a:r>
              <a:rPr lang="cs-CZ" dirty="0" smtClean="0"/>
              <a:t> </a:t>
            </a:r>
            <a:r>
              <a:rPr lang="cs-CZ" dirty="0" err="1" smtClean="0"/>
              <a:t>about</a:t>
            </a:r>
            <a:r>
              <a:rPr lang="cs-CZ" dirty="0" smtClean="0"/>
              <a:t> </a:t>
            </a:r>
            <a:r>
              <a:rPr lang="cs-CZ" dirty="0" err="1" smtClean="0"/>
              <a:t>the</a:t>
            </a:r>
            <a:r>
              <a:rPr lang="cs-CZ" dirty="0" smtClean="0"/>
              <a:t> </a:t>
            </a:r>
            <a:r>
              <a:rPr lang="cs-CZ" dirty="0" err="1" smtClean="0"/>
              <a:t>customers</a:t>
            </a:r>
            <a:r>
              <a:rPr lang="cs-CZ" dirty="0" smtClean="0"/>
              <a:t>, </a:t>
            </a:r>
            <a:r>
              <a:rPr lang="en-US" dirty="0" smtClean="0"/>
              <a:t>demand </a:t>
            </a:r>
            <a:r>
              <a:rPr lang="en-US" dirty="0"/>
              <a:t>and lead times. </a:t>
            </a:r>
            <a:r>
              <a:rPr lang="cs-CZ" dirty="0" smtClean="0"/>
              <a:t>These </a:t>
            </a:r>
            <a:r>
              <a:rPr lang="cs-CZ" dirty="0" err="1" smtClean="0"/>
              <a:t>information</a:t>
            </a:r>
            <a:r>
              <a:rPr lang="cs-CZ" dirty="0" smtClean="0"/>
              <a:t> are </a:t>
            </a:r>
            <a:r>
              <a:rPr lang="cs-CZ" dirty="0" err="1" smtClean="0"/>
              <a:t>based</a:t>
            </a:r>
            <a:r>
              <a:rPr lang="cs-CZ" dirty="0" smtClean="0"/>
              <a:t> on </a:t>
            </a:r>
            <a:r>
              <a:rPr lang="cs-CZ" dirty="0" err="1" smtClean="0"/>
              <a:t>the</a:t>
            </a:r>
            <a:r>
              <a:rPr lang="cs-CZ" dirty="0" smtClean="0"/>
              <a:t> </a:t>
            </a:r>
          </a:p>
          <a:p>
            <a:r>
              <a:rPr lang="cs-CZ" dirty="0" err="1" smtClean="0"/>
              <a:t>Short</a:t>
            </a:r>
            <a:r>
              <a:rPr lang="cs-CZ" dirty="0" smtClean="0"/>
              <a:t> </a:t>
            </a:r>
            <a:r>
              <a:rPr lang="cs-CZ" dirty="0" err="1" smtClean="0"/>
              <a:t>planning</a:t>
            </a:r>
            <a:r>
              <a:rPr lang="cs-CZ" dirty="0" smtClean="0"/>
              <a:t> systém </a:t>
            </a:r>
            <a:r>
              <a:rPr lang="cs-CZ" dirty="0" err="1" smtClean="0"/>
              <a:t>called</a:t>
            </a:r>
            <a:r>
              <a:rPr lang="cs-CZ" dirty="0" smtClean="0"/>
              <a:t> RRPS (</a:t>
            </a:r>
            <a:r>
              <a:rPr lang="cs-CZ" dirty="0" err="1" smtClean="0"/>
              <a:t>Resource</a:t>
            </a:r>
            <a:r>
              <a:rPr lang="cs-CZ" dirty="0" smtClean="0"/>
              <a:t> </a:t>
            </a:r>
            <a:r>
              <a:rPr lang="cs-CZ" dirty="0" err="1" smtClean="0"/>
              <a:t>requirement</a:t>
            </a:r>
            <a:r>
              <a:rPr lang="cs-CZ" dirty="0" smtClean="0"/>
              <a:t> </a:t>
            </a:r>
            <a:r>
              <a:rPr lang="cs-CZ" dirty="0" err="1" smtClean="0"/>
              <a:t>planning</a:t>
            </a:r>
            <a:r>
              <a:rPr lang="cs-CZ" dirty="0" smtClean="0"/>
              <a:t> </a:t>
            </a:r>
            <a:r>
              <a:rPr lang="cs-CZ" dirty="0" err="1" smtClean="0"/>
              <a:t>system</a:t>
            </a:r>
            <a:r>
              <a:rPr lang="cs-CZ" dirty="0" smtClean="0"/>
              <a:t>). RRPS </a:t>
            </a:r>
            <a:r>
              <a:rPr lang="en-US" dirty="0" smtClean="0"/>
              <a:t>is </a:t>
            </a:r>
            <a:r>
              <a:rPr lang="cs-CZ" dirty="0" err="1" smtClean="0"/>
              <a:t>the</a:t>
            </a:r>
            <a:r>
              <a:rPr lang="en-US" dirty="0" smtClean="0"/>
              <a:t> </a:t>
            </a:r>
            <a:r>
              <a:rPr lang="en-US" dirty="0"/>
              <a:t>plan </a:t>
            </a:r>
            <a:r>
              <a:rPr lang="cs-CZ" dirty="0" err="1" smtClean="0"/>
              <a:t>for</a:t>
            </a:r>
            <a:r>
              <a:rPr lang="en-US" dirty="0" smtClean="0"/>
              <a:t> </a:t>
            </a:r>
            <a:r>
              <a:rPr lang="en-US" dirty="0"/>
              <a:t>requirements of productive resources including machine/equipment, workers, fund based on the Production Plan. </a:t>
            </a:r>
            <a:r>
              <a:rPr lang="cs-CZ" dirty="0" smtClean="0"/>
              <a:t>I</a:t>
            </a:r>
            <a:r>
              <a:rPr lang="en-US" dirty="0" smtClean="0"/>
              <a:t>t </a:t>
            </a:r>
            <a:r>
              <a:rPr lang="en-US" dirty="0"/>
              <a:t>is to calculate the requirements of each resource by period, referring to the product load profile, based on the planned production by </a:t>
            </a:r>
            <a:r>
              <a:rPr lang="en-US" dirty="0" smtClean="0"/>
              <a:t>month</a:t>
            </a:r>
            <a:r>
              <a:rPr lang="cs-CZ" dirty="0" smtClean="0"/>
              <a:t>.</a:t>
            </a:r>
          </a:p>
          <a:p>
            <a:r>
              <a:rPr lang="cs-CZ" dirty="0" err="1" smtClean="0"/>
              <a:t>Especially</a:t>
            </a:r>
            <a:r>
              <a:rPr lang="cs-CZ" dirty="0" smtClean="0"/>
              <a:t> </a:t>
            </a:r>
            <a:r>
              <a:rPr lang="cs-CZ" dirty="0" err="1" smtClean="0"/>
              <a:t>used</a:t>
            </a:r>
            <a:r>
              <a:rPr lang="cs-CZ" dirty="0" smtClean="0"/>
              <a:t> </a:t>
            </a:r>
            <a:r>
              <a:rPr lang="cs-CZ" dirty="0" err="1" smtClean="0"/>
              <a:t>for</a:t>
            </a:r>
            <a:r>
              <a:rPr lang="cs-CZ" dirty="0" smtClean="0"/>
              <a:t> </a:t>
            </a:r>
            <a:r>
              <a:rPr lang="cs-CZ" dirty="0" err="1" smtClean="0"/>
              <a:t>job</a:t>
            </a:r>
            <a:r>
              <a:rPr lang="cs-CZ" dirty="0" smtClean="0"/>
              <a:t> </a:t>
            </a:r>
            <a:r>
              <a:rPr lang="cs-CZ" dirty="0" err="1" smtClean="0"/>
              <a:t>production</a:t>
            </a:r>
            <a:r>
              <a:rPr lang="cs-CZ" dirty="0" smtClean="0"/>
              <a:t>.</a:t>
            </a:r>
            <a:endParaRPr lang="cs-CZ" dirty="0"/>
          </a:p>
        </p:txBody>
      </p:sp>
    </p:spTree>
    <p:extLst>
      <p:ext uri="{BB962C8B-B14F-4D97-AF65-F5344CB8AC3E}">
        <p14:creationId xmlns:p14="http://schemas.microsoft.com/office/powerpoint/2010/main" val="4276022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Lean</a:t>
            </a:r>
            <a:r>
              <a:rPr lang="cs-CZ" dirty="0" smtClean="0"/>
              <a:t> </a:t>
            </a:r>
            <a:r>
              <a:rPr lang="cs-CZ" dirty="0" err="1" smtClean="0"/>
              <a:t>manufacturing</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err="1" smtClean="0"/>
              <a:t>Known</a:t>
            </a:r>
            <a:r>
              <a:rPr lang="cs-CZ" dirty="0" smtClean="0"/>
              <a:t> as </a:t>
            </a:r>
            <a:r>
              <a:rPr lang="cs-CZ" dirty="0" err="1" smtClean="0"/>
              <a:t>pull</a:t>
            </a:r>
            <a:r>
              <a:rPr lang="cs-CZ" dirty="0" smtClean="0"/>
              <a:t> </a:t>
            </a:r>
            <a:r>
              <a:rPr lang="cs-CZ" dirty="0" err="1" smtClean="0"/>
              <a:t>system</a:t>
            </a:r>
            <a:r>
              <a:rPr lang="cs-CZ" dirty="0" smtClean="0"/>
              <a:t>, </a:t>
            </a:r>
            <a:r>
              <a:rPr lang="cs-CZ" dirty="0" err="1" smtClean="0"/>
              <a:t>it</a:t>
            </a:r>
            <a:r>
              <a:rPr lang="cs-CZ" dirty="0" smtClean="0"/>
              <a:t> </a:t>
            </a:r>
            <a:r>
              <a:rPr lang="cs-CZ" dirty="0" err="1" smtClean="0"/>
              <a:t>works</a:t>
            </a:r>
            <a:r>
              <a:rPr lang="cs-CZ" dirty="0" smtClean="0"/>
              <a:t> </a:t>
            </a:r>
            <a:r>
              <a:rPr lang="en-US" dirty="0"/>
              <a:t>works the opposite way as the </a:t>
            </a:r>
            <a:r>
              <a:rPr lang="cs-CZ" dirty="0" err="1" smtClean="0"/>
              <a:t>tradition</a:t>
            </a:r>
            <a:r>
              <a:rPr lang="cs-CZ" dirty="0" smtClean="0"/>
              <a:t> </a:t>
            </a:r>
            <a:r>
              <a:rPr lang="cs-CZ" dirty="0" err="1" smtClean="0"/>
              <a:t>production</a:t>
            </a:r>
            <a:r>
              <a:rPr lang="cs-CZ" dirty="0" smtClean="0"/>
              <a:t> </a:t>
            </a:r>
            <a:r>
              <a:rPr lang="en-US" dirty="0" smtClean="0"/>
              <a:t>system</a:t>
            </a:r>
            <a:endParaRPr lang="en-US" dirty="0"/>
          </a:p>
          <a:p>
            <a:r>
              <a:rPr lang="en-US" dirty="0" smtClean="0"/>
              <a:t>everything </a:t>
            </a:r>
            <a:r>
              <a:rPr lang="en-US" dirty="0"/>
              <a:t>is focused on the </a:t>
            </a:r>
            <a:r>
              <a:rPr lang="cs-CZ" dirty="0" err="1" smtClean="0"/>
              <a:t>following</a:t>
            </a:r>
            <a:r>
              <a:rPr lang="en-US" dirty="0" smtClean="0"/>
              <a:t> </a:t>
            </a:r>
            <a:r>
              <a:rPr lang="en-US" dirty="0"/>
              <a:t>stage of production and </a:t>
            </a:r>
            <a:r>
              <a:rPr lang="cs-CZ" dirty="0" err="1" smtClean="0"/>
              <a:t>its</a:t>
            </a:r>
            <a:r>
              <a:rPr lang="cs-CZ" dirty="0" smtClean="0"/>
              <a:t> </a:t>
            </a:r>
            <a:r>
              <a:rPr lang="cs-CZ" dirty="0" err="1" smtClean="0"/>
              <a:t>needs</a:t>
            </a:r>
            <a:r>
              <a:rPr lang="en-US" dirty="0" smtClean="0"/>
              <a:t> </a:t>
            </a:r>
            <a:r>
              <a:rPr lang="en-US" dirty="0"/>
              <a:t>(Customer Order Driven). </a:t>
            </a:r>
            <a:r>
              <a:rPr lang="cs-CZ" dirty="0" err="1" smtClean="0"/>
              <a:t>It</a:t>
            </a:r>
            <a:r>
              <a:rPr lang="cs-CZ" dirty="0" smtClean="0"/>
              <a:t> </a:t>
            </a:r>
            <a:r>
              <a:rPr lang="cs-CZ" dirty="0" err="1" smtClean="0"/>
              <a:t>is</a:t>
            </a:r>
            <a:r>
              <a:rPr lang="cs-CZ" dirty="0" smtClean="0"/>
              <a:t> </a:t>
            </a:r>
            <a:r>
              <a:rPr lang="cs-CZ" dirty="0" err="1" smtClean="0"/>
              <a:t>used</a:t>
            </a:r>
            <a:r>
              <a:rPr lang="cs-CZ" dirty="0" smtClean="0"/>
              <a:t> </a:t>
            </a:r>
            <a:r>
              <a:rPr lang="cs-CZ" dirty="0" err="1" smtClean="0"/>
              <a:t>for</a:t>
            </a:r>
            <a:r>
              <a:rPr lang="cs-CZ" dirty="0" smtClean="0"/>
              <a:t> </a:t>
            </a:r>
            <a:r>
              <a:rPr lang="en-US" dirty="0" smtClean="0"/>
              <a:t>producing </a:t>
            </a:r>
            <a:r>
              <a:rPr lang="cs-CZ" dirty="0" err="1" smtClean="0"/>
              <a:t>the</a:t>
            </a:r>
            <a:r>
              <a:rPr lang="cs-CZ" dirty="0" smtClean="0"/>
              <a:t> </a:t>
            </a:r>
            <a:r>
              <a:rPr lang="cs-CZ" dirty="0" err="1" smtClean="0"/>
              <a:t>goods</a:t>
            </a:r>
            <a:r>
              <a:rPr lang="cs-CZ" dirty="0" smtClean="0"/>
              <a:t> </a:t>
            </a:r>
            <a:r>
              <a:rPr lang="en-US" dirty="0" smtClean="0"/>
              <a:t>at </a:t>
            </a:r>
            <a:r>
              <a:rPr lang="en-US" dirty="0"/>
              <a:t>the same rate as customers </a:t>
            </a:r>
            <a:r>
              <a:rPr lang="cs-CZ" dirty="0" smtClean="0"/>
              <a:t>use </a:t>
            </a:r>
            <a:r>
              <a:rPr lang="cs-CZ" dirty="0" err="1" smtClean="0"/>
              <a:t>it</a:t>
            </a:r>
            <a:r>
              <a:rPr lang="cs-CZ" dirty="0" smtClean="0"/>
              <a:t>.</a:t>
            </a:r>
            <a:endParaRPr lang="en-US" dirty="0"/>
          </a:p>
          <a:p>
            <a:r>
              <a:rPr lang="en-US" dirty="0"/>
              <a:t>This system is </a:t>
            </a:r>
            <a:r>
              <a:rPr lang="cs-CZ" dirty="0" err="1" smtClean="0"/>
              <a:t>also</a:t>
            </a:r>
            <a:r>
              <a:rPr lang="cs-CZ" dirty="0" smtClean="0"/>
              <a:t> </a:t>
            </a:r>
            <a:r>
              <a:rPr lang="cs-CZ" dirty="0" err="1" smtClean="0"/>
              <a:t>known</a:t>
            </a:r>
            <a:r>
              <a:rPr lang="cs-CZ" dirty="0" smtClean="0"/>
              <a:t> as: </a:t>
            </a:r>
            <a:r>
              <a:rPr lang="en-US" dirty="0" smtClean="0"/>
              <a:t> </a:t>
            </a:r>
            <a:r>
              <a:rPr lang="en-US" dirty="0"/>
              <a:t>Toyota Production System (Toyota), </a:t>
            </a:r>
            <a:r>
              <a:rPr lang="en-US" dirty="0" smtClean="0"/>
              <a:t>Stockless</a:t>
            </a:r>
            <a:r>
              <a:rPr lang="cs-CZ" dirty="0" smtClean="0"/>
              <a:t> </a:t>
            </a:r>
            <a:r>
              <a:rPr lang="en-US" dirty="0" smtClean="0"/>
              <a:t>Production</a:t>
            </a:r>
            <a:r>
              <a:rPr lang="en-US" dirty="0"/>
              <a:t>, Action Workout (GE), the commonly accepted name is Just In Time (</a:t>
            </a:r>
            <a:r>
              <a:rPr lang="en-US" dirty="0" smtClean="0"/>
              <a:t>JIT)</a:t>
            </a:r>
            <a:r>
              <a:rPr lang="cs-CZ" dirty="0" smtClean="0"/>
              <a:t> </a:t>
            </a:r>
            <a:r>
              <a:rPr lang="en-US" dirty="0" smtClean="0"/>
              <a:t>manufacturing</a:t>
            </a:r>
            <a:r>
              <a:rPr lang="en-US" dirty="0"/>
              <a:t>.</a:t>
            </a:r>
          </a:p>
          <a:p>
            <a:endParaRPr lang="cs-CZ" dirty="0"/>
          </a:p>
        </p:txBody>
      </p:sp>
    </p:spTree>
    <p:extLst>
      <p:ext uri="{BB962C8B-B14F-4D97-AF65-F5344CB8AC3E}">
        <p14:creationId xmlns:p14="http://schemas.microsoft.com/office/powerpoint/2010/main" val="4124531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Production</a:t>
            </a:r>
            <a:r>
              <a:rPr lang="cs-CZ" dirty="0" smtClean="0"/>
              <a:t> </a:t>
            </a:r>
            <a:r>
              <a:rPr lang="cs-CZ" dirty="0" err="1" smtClean="0"/>
              <a:t>scheduling</a:t>
            </a:r>
            <a:endParaRPr lang="cs-CZ" dirty="0"/>
          </a:p>
        </p:txBody>
      </p:sp>
      <p:sp>
        <p:nvSpPr>
          <p:cNvPr id="3" name="Zástupný symbol pro obsah 2"/>
          <p:cNvSpPr>
            <a:spLocks noGrp="1"/>
          </p:cNvSpPr>
          <p:nvPr>
            <p:ph idx="1"/>
          </p:nvPr>
        </p:nvSpPr>
        <p:spPr/>
        <p:txBody>
          <a:bodyPr>
            <a:normAutofit/>
          </a:bodyPr>
          <a:lstStyle/>
          <a:p>
            <a:r>
              <a:rPr lang="en-US" sz="2400" dirty="0" smtClean="0"/>
              <a:t>have </a:t>
            </a:r>
            <a:r>
              <a:rPr lang="en-US" sz="2400" dirty="0"/>
              <a:t>a major impact on the productivity of a process. In manufacturing, the purpose of scheduling is to minimize the production time and costs, by telling a production facility when to make, with which staff, and on which equipment. Production scheduling aims to maximize the efficiency of the operation and reduce costs</a:t>
            </a:r>
            <a:r>
              <a:rPr lang="en-US" sz="2400" dirty="0" smtClean="0"/>
              <a:t>.</a:t>
            </a:r>
            <a:endParaRPr lang="cs-CZ" sz="2400" dirty="0" smtClean="0"/>
          </a:p>
          <a:p>
            <a:r>
              <a:rPr lang="en-US" sz="2400" dirty="0"/>
              <a:t>is the process of arranging, controlling and optimizing work and workloads in a production process</a:t>
            </a:r>
            <a:r>
              <a:rPr lang="cs-CZ" sz="1600" dirty="0" smtClean="0"/>
              <a:t>(wikipedie.org)</a:t>
            </a:r>
            <a:endParaRPr lang="cs-CZ" sz="1600" dirty="0"/>
          </a:p>
        </p:txBody>
      </p:sp>
    </p:spTree>
    <p:extLst>
      <p:ext uri="{BB962C8B-B14F-4D97-AF65-F5344CB8AC3E}">
        <p14:creationId xmlns:p14="http://schemas.microsoft.com/office/powerpoint/2010/main" val="468780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Regulized</a:t>
            </a:r>
            <a:r>
              <a:rPr lang="cs-CZ" dirty="0" smtClean="0"/>
              <a:t> </a:t>
            </a:r>
            <a:r>
              <a:rPr lang="cs-CZ" dirty="0" err="1" smtClean="0"/>
              <a:t>schedules</a:t>
            </a:r>
            <a:r>
              <a:rPr lang="cs-CZ" dirty="0" smtClean="0"/>
              <a:t> and </a:t>
            </a:r>
            <a:r>
              <a:rPr lang="cs-CZ" dirty="0" err="1" smtClean="0"/>
              <a:t>linear</a:t>
            </a:r>
            <a:r>
              <a:rPr lang="cs-CZ" dirty="0" smtClean="0"/>
              <a:t> output</a:t>
            </a:r>
            <a:endParaRPr lang="cs-CZ" dirty="0"/>
          </a:p>
        </p:txBody>
      </p:sp>
      <p:sp>
        <p:nvSpPr>
          <p:cNvPr id="3" name="Zástupný symbol pro obsah 2"/>
          <p:cNvSpPr>
            <a:spLocks noGrp="1"/>
          </p:cNvSpPr>
          <p:nvPr>
            <p:ph idx="1"/>
          </p:nvPr>
        </p:nvSpPr>
        <p:spPr/>
        <p:txBody>
          <a:bodyPr/>
          <a:lstStyle/>
          <a:p>
            <a:r>
              <a:rPr lang="cs-CZ" dirty="0" err="1" smtClean="0"/>
              <a:t>High</a:t>
            </a:r>
            <a:r>
              <a:rPr lang="cs-CZ" dirty="0" smtClean="0"/>
              <a:t> –</a:t>
            </a:r>
            <a:r>
              <a:rPr lang="cs-CZ" dirty="0" err="1" smtClean="0"/>
              <a:t>volume</a:t>
            </a:r>
            <a:r>
              <a:rPr lang="cs-CZ" dirty="0" smtClean="0"/>
              <a:t> </a:t>
            </a:r>
            <a:r>
              <a:rPr lang="cs-CZ" dirty="0" err="1" smtClean="0"/>
              <a:t>assembly</a:t>
            </a:r>
            <a:r>
              <a:rPr lang="cs-CZ" dirty="0" smtClean="0"/>
              <a:t> </a:t>
            </a:r>
            <a:r>
              <a:rPr lang="cs-CZ" dirty="0" err="1" smtClean="0"/>
              <a:t>industries</a:t>
            </a:r>
            <a:endParaRPr lang="cs-CZ" dirty="0" smtClean="0"/>
          </a:p>
          <a:p>
            <a:r>
              <a:rPr lang="cs-CZ" dirty="0" err="1" smtClean="0"/>
              <a:t>Tendency</a:t>
            </a:r>
            <a:r>
              <a:rPr lang="cs-CZ" dirty="0" smtClean="0"/>
              <a:t> to </a:t>
            </a:r>
            <a:r>
              <a:rPr lang="cs-CZ" dirty="0" err="1" smtClean="0"/>
              <a:t>schedule</a:t>
            </a:r>
            <a:r>
              <a:rPr lang="cs-CZ" dirty="0" smtClean="0"/>
              <a:t> in </a:t>
            </a:r>
            <a:r>
              <a:rPr lang="cs-CZ" dirty="0" err="1" smtClean="0"/>
              <a:t>work</a:t>
            </a:r>
            <a:r>
              <a:rPr lang="cs-CZ" dirty="0" smtClean="0"/>
              <a:t> </a:t>
            </a:r>
            <a:r>
              <a:rPr lang="cs-CZ" dirty="0" err="1" smtClean="0"/>
              <a:t>shifts</a:t>
            </a:r>
            <a:r>
              <a:rPr lang="cs-CZ" dirty="0" smtClean="0"/>
              <a:t> – interval </a:t>
            </a:r>
            <a:r>
              <a:rPr lang="cs-CZ" dirty="0" err="1" smtClean="0"/>
              <a:t>between</a:t>
            </a:r>
            <a:r>
              <a:rPr lang="cs-CZ" dirty="0" smtClean="0"/>
              <a:t> </a:t>
            </a:r>
            <a:r>
              <a:rPr lang="cs-CZ" dirty="0" err="1" smtClean="0"/>
              <a:t>production</a:t>
            </a:r>
            <a:r>
              <a:rPr lang="cs-CZ" dirty="0" smtClean="0"/>
              <a:t> </a:t>
            </a:r>
            <a:r>
              <a:rPr lang="cs-CZ" dirty="0" err="1" smtClean="0"/>
              <a:t>runs</a:t>
            </a:r>
            <a:r>
              <a:rPr lang="cs-CZ" dirty="0" smtClean="0"/>
              <a:t>, </a:t>
            </a:r>
            <a:r>
              <a:rPr lang="cs-CZ" dirty="0" err="1" smtClean="0"/>
              <a:t>or</a:t>
            </a:r>
            <a:r>
              <a:rPr lang="cs-CZ" dirty="0" smtClean="0"/>
              <a:t> </a:t>
            </a:r>
            <a:r>
              <a:rPr lang="cs-CZ" dirty="0" err="1" smtClean="0"/>
              <a:t>units</a:t>
            </a:r>
            <a:r>
              <a:rPr lang="cs-CZ" dirty="0" smtClean="0"/>
              <a:t>.</a:t>
            </a:r>
            <a:endParaRPr lang="cs-CZ" dirty="0"/>
          </a:p>
        </p:txBody>
      </p:sp>
    </p:spTree>
    <p:extLst>
      <p:ext uri="{BB962C8B-B14F-4D97-AF65-F5344CB8AC3E}">
        <p14:creationId xmlns:p14="http://schemas.microsoft.com/office/powerpoint/2010/main" val="510124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Irregular</a:t>
            </a:r>
            <a:r>
              <a:rPr lang="cs-CZ" dirty="0" smtClean="0"/>
              <a:t> </a:t>
            </a:r>
            <a:r>
              <a:rPr lang="cs-CZ" dirty="0" err="1" smtClean="0"/>
              <a:t>schedules</a:t>
            </a:r>
            <a:r>
              <a:rPr lang="cs-CZ" dirty="0" smtClean="0"/>
              <a:t> and output</a:t>
            </a:r>
            <a:endParaRPr lang="cs-CZ" dirty="0"/>
          </a:p>
        </p:txBody>
      </p:sp>
      <p:sp>
        <p:nvSpPr>
          <p:cNvPr id="3" name="Zástupný symbol pro obsah 2"/>
          <p:cNvSpPr>
            <a:spLocks noGrp="1"/>
          </p:cNvSpPr>
          <p:nvPr>
            <p:ph idx="1"/>
          </p:nvPr>
        </p:nvSpPr>
        <p:spPr/>
        <p:txBody>
          <a:bodyPr/>
          <a:lstStyle/>
          <a:p>
            <a:r>
              <a:rPr lang="cs-CZ" dirty="0" smtClean="0"/>
              <a:t>Sales are </a:t>
            </a:r>
            <a:r>
              <a:rPr lang="cs-CZ" dirty="0" err="1" smtClean="0"/>
              <a:t>uncertain</a:t>
            </a:r>
            <a:r>
              <a:rPr lang="cs-CZ" dirty="0" smtClean="0"/>
              <a:t> </a:t>
            </a:r>
            <a:r>
              <a:rPr lang="cs-CZ" dirty="0" err="1" smtClean="0"/>
              <a:t>about</a:t>
            </a:r>
            <a:r>
              <a:rPr lang="cs-CZ" dirty="0" smtClean="0"/>
              <a:t> </a:t>
            </a:r>
            <a:r>
              <a:rPr lang="cs-CZ" dirty="0" err="1" smtClean="0"/>
              <a:t>how</a:t>
            </a:r>
            <a:r>
              <a:rPr lang="cs-CZ" dirty="0" smtClean="0"/>
              <a:t> much </a:t>
            </a:r>
            <a:r>
              <a:rPr lang="cs-CZ" dirty="0" err="1" smtClean="0"/>
              <a:t>product</a:t>
            </a:r>
            <a:r>
              <a:rPr lang="cs-CZ" dirty="0" smtClean="0"/>
              <a:t> to </a:t>
            </a:r>
            <a:r>
              <a:rPr lang="cs-CZ" dirty="0" err="1" smtClean="0"/>
              <a:t>expect</a:t>
            </a:r>
            <a:r>
              <a:rPr lang="cs-CZ" dirty="0" smtClean="0"/>
              <a:t> </a:t>
            </a:r>
            <a:r>
              <a:rPr lang="cs-CZ" dirty="0" err="1" smtClean="0"/>
              <a:t>from</a:t>
            </a:r>
            <a:r>
              <a:rPr lang="cs-CZ" dirty="0" smtClean="0"/>
              <a:t> </a:t>
            </a:r>
            <a:r>
              <a:rPr lang="cs-CZ" dirty="0" err="1" smtClean="0"/>
              <a:t>operations</a:t>
            </a:r>
            <a:r>
              <a:rPr lang="cs-CZ" dirty="0" smtClean="0"/>
              <a:t>, </a:t>
            </a:r>
            <a:r>
              <a:rPr lang="cs-CZ" dirty="0" err="1" smtClean="0"/>
              <a:t>it</a:t>
            </a:r>
            <a:r>
              <a:rPr lang="cs-CZ" dirty="0" smtClean="0"/>
              <a:t> </a:t>
            </a:r>
            <a:r>
              <a:rPr lang="cs-CZ" dirty="0" err="1" smtClean="0"/>
              <a:t>tries</a:t>
            </a:r>
            <a:r>
              <a:rPr lang="cs-CZ" dirty="0" smtClean="0"/>
              <a:t> to </a:t>
            </a:r>
            <a:r>
              <a:rPr lang="cs-CZ" dirty="0" err="1" smtClean="0"/>
              <a:t>keep</a:t>
            </a:r>
            <a:r>
              <a:rPr lang="cs-CZ" dirty="0" smtClean="0"/>
              <a:t> </a:t>
            </a:r>
            <a:r>
              <a:rPr lang="cs-CZ" dirty="0" err="1" smtClean="0"/>
              <a:t>protective</a:t>
            </a:r>
            <a:r>
              <a:rPr lang="cs-CZ" dirty="0" smtClean="0"/>
              <a:t>- and </a:t>
            </a:r>
            <a:r>
              <a:rPr lang="cs-CZ" dirty="0" err="1" smtClean="0"/>
              <a:t>costly</a:t>
            </a:r>
            <a:r>
              <a:rPr lang="cs-CZ" dirty="0" smtClean="0"/>
              <a:t>- </a:t>
            </a:r>
            <a:r>
              <a:rPr lang="cs-CZ" dirty="0" err="1" smtClean="0"/>
              <a:t>buffer</a:t>
            </a:r>
            <a:r>
              <a:rPr lang="cs-CZ" dirty="0" smtClean="0"/>
              <a:t> </a:t>
            </a:r>
            <a:r>
              <a:rPr lang="cs-CZ" dirty="0" err="1" smtClean="0"/>
              <a:t>stocks</a:t>
            </a:r>
            <a:r>
              <a:rPr lang="cs-CZ" dirty="0" smtClean="0"/>
              <a:t> in </a:t>
            </a:r>
            <a:r>
              <a:rPr lang="cs-CZ" dirty="0" err="1" smtClean="0"/>
              <a:t>the</a:t>
            </a:r>
            <a:r>
              <a:rPr lang="cs-CZ" dirty="0" smtClean="0"/>
              <a:t> </a:t>
            </a:r>
            <a:r>
              <a:rPr lang="cs-CZ" dirty="0" err="1" smtClean="0"/>
              <a:t>distribution</a:t>
            </a:r>
            <a:r>
              <a:rPr lang="cs-CZ" dirty="0" smtClean="0"/>
              <a:t> </a:t>
            </a:r>
            <a:r>
              <a:rPr lang="cs-CZ" dirty="0" err="1" smtClean="0"/>
              <a:t>system</a:t>
            </a:r>
            <a:r>
              <a:rPr lang="cs-CZ" dirty="0" smtClean="0"/>
              <a:t>.</a:t>
            </a:r>
            <a:endParaRPr lang="cs-CZ" dirty="0"/>
          </a:p>
        </p:txBody>
      </p:sp>
    </p:spTree>
    <p:extLst>
      <p:ext uri="{BB962C8B-B14F-4D97-AF65-F5344CB8AC3E}">
        <p14:creationId xmlns:p14="http://schemas.microsoft.com/office/powerpoint/2010/main" val="2672294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a:defRPr sz="2000">
                <a:solidFill>
                  <a:schemeClr val="tx1"/>
                </a:solidFill>
                <a:latin typeface="Arial" charset="0"/>
              </a:defRPr>
            </a:lvl2pPr>
            <a:lvl3pPr>
              <a:defRPr sz="20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endParaRPr lang="de-AT" altLang="de-DE" sz="1400" dirty="0" smtClean="0"/>
          </a:p>
        </p:txBody>
      </p:sp>
      <p:sp>
        <p:nvSpPr>
          <p:cNvPr id="3075" name="Rectangle 2"/>
          <p:cNvSpPr>
            <a:spLocks noGrp="1" noChangeArrowheads="1"/>
          </p:cNvSpPr>
          <p:nvPr>
            <p:ph type="title"/>
          </p:nvPr>
        </p:nvSpPr>
        <p:spPr/>
        <p:txBody>
          <a:bodyPr/>
          <a:lstStyle/>
          <a:p>
            <a:pPr eaLnBrk="1" hangingPunct="1"/>
            <a:r>
              <a:rPr lang="de-DE" altLang="de-DE" b="1" smtClean="0"/>
              <a:t>Planning the Production Program</a:t>
            </a:r>
            <a:endParaRPr lang="de-AT" altLang="de-DE" b="1" smtClean="0"/>
          </a:p>
        </p:txBody>
      </p:sp>
      <p:sp>
        <p:nvSpPr>
          <p:cNvPr id="10244" name="Rectangle 3"/>
          <p:cNvSpPr>
            <a:spLocks noGrp="1" noChangeArrowheads="1"/>
          </p:cNvSpPr>
          <p:nvPr>
            <p:ph type="body" idx="1"/>
          </p:nvPr>
        </p:nvSpPr>
        <p:spPr/>
        <p:txBody>
          <a:bodyPr/>
          <a:lstStyle/>
          <a:p>
            <a:pPr eaLnBrk="1" hangingPunct="1"/>
            <a:r>
              <a:rPr lang="en-GB" altLang="de-DE" sz="2000" smtClean="0"/>
              <a:t>Based on demand forecasts and orders plan the production quantities for the (main) products for the „next“ periods</a:t>
            </a:r>
          </a:p>
          <a:p>
            <a:pPr eaLnBrk="1" hangingPunct="1"/>
            <a:r>
              <a:rPr lang="en-GB" altLang="de-DE" sz="2000" smtClean="0"/>
              <a:t>2 variants:</a:t>
            </a:r>
          </a:p>
          <a:p>
            <a:pPr eaLnBrk="1" hangingPunct="1"/>
            <a:r>
              <a:rPr lang="en-GB" altLang="de-DE" sz="2000" b="1" smtClean="0"/>
              <a:t>Aggregate Planning </a:t>
            </a:r>
            <a:br>
              <a:rPr lang="en-GB" altLang="de-DE" sz="2000" b="1" smtClean="0"/>
            </a:br>
            <a:r>
              <a:rPr lang="en-GB" altLang="de-DE" sz="2000" smtClean="0"/>
              <a:t>(aggregated view, tactical planning, medium run)</a:t>
            </a:r>
            <a:br>
              <a:rPr lang="en-GB" altLang="de-DE" sz="2000" smtClean="0"/>
            </a:br>
            <a:r>
              <a:rPr lang="en-GB" altLang="de-DE" sz="2000" smtClean="0"/>
              <a:t>few product groups for the next (months), quarters, or years</a:t>
            </a:r>
            <a:br>
              <a:rPr lang="en-GB" altLang="de-DE" sz="2000" smtClean="0"/>
            </a:br>
            <a:r>
              <a:rPr lang="en-GB" altLang="de-DE" sz="2000" smtClean="0"/>
              <a:t>capacities can be adjusted (hiring/firing, overtime, holidays, subcontracting ...)</a:t>
            </a:r>
          </a:p>
          <a:p>
            <a:pPr eaLnBrk="1" hangingPunct="1"/>
            <a:r>
              <a:rPr lang="en-GB" altLang="de-DE" sz="2000" b="1" smtClean="0"/>
              <a:t>Master Production Scheduling</a:t>
            </a:r>
            <a:r>
              <a:rPr lang="en-GB" altLang="de-DE" sz="2000" smtClean="0"/>
              <a:t/>
            </a:r>
            <a:br>
              <a:rPr lang="en-GB" altLang="de-DE" sz="2000" smtClean="0"/>
            </a:br>
            <a:r>
              <a:rPr lang="en-GB" altLang="de-DE" sz="2000" smtClean="0"/>
              <a:t>(more detailed view, operational planning, short run)</a:t>
            </a:r>
            <a:br>
              <a:rPr lang="en-GB" altLang="de-DE" sz="2000" smtClean="0"/>
            </a:br>
            <a:r>
              <a:rPr lang="en-GB" altLang="de-DE" sz="2000" smtClean="0"/>
              <a:t>all main end products for next few shifts, days, or weeks (or months)</a:t>
            </a:r>
            <a:br>
              <a:rPr lang="en-GB" altLang="de-DE" sz="2000" smtClean="0"/>
            </a:br>
            <a:r>
              <a:rPr lang="en-GB" altLang="de-DE" sz="2000" smtClean="0"/>
              <a:t>capacities more or less fixed (except for overtime)</a:t>
            </a:r>
          </a:p>
          <a:p>
            <a:pPr eaLnBrk="1" hangingPunct="1"/>
            <a:r>
              <a:rPr lang="en-GB" altLang="de-DE" sz="2000" smtClean="0"/>
              <a:t>Typically solved as an LP model</a:t>
            </a:r>
          </a:p>
        </p:txBody>
      </p:sp>
      <p:sp>
        <p:nvSpPr>
          <p:cNvPr id="3077" name="Rectangle 5"/>
          <p:cNvSpPr>
            <a:spLocks noChangeArrowheads="1"/>
          </p:cNvSpPr>
          <p:nvPr/>
        </p:nvSpPr>
        <p:spPr bwMode="auto">
          <a:xfrm>
            <a:off x="0" y="1600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de-DE" altLang="de-DE"/>
          </a:p>
        </p:txBody>
      </p:sp>
    </p:spTree>
    <p:extLst>
      <p:ext uri="{BB962C8B-B14F-4D97-AF65-F5344CB8AC3E}">
        <p14:creationId xmlns:p14="http://schemas.microsoft.com/office/powerpoint/2010/main" val="20067160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4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24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24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24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Operations</a:t>
            </a:r>
            <a:r>
              <a:rPr lang="cs-CZ" dirty="0" smtClean="0"/>
              <a:t> - </a:t>
            </a:r>
            <a:r>
              <a:rPr lang="cs-CZ" dirty="0" err="1" smtClean="0"/>
              <a:t>production</a:t>
            </a:r>
            <a:endParaRPr lang="cs-CZ" dirty="0"/>
          </a:p>
        </p:txBody>
      </p:sp>
      <p:sp>
        <p:nvSpPr>
          <p:cNvPr id="3" name="Zástupný symbol pro obsah 2"/>
          <p:cNvSpPr>
            <a:spLocks noGrp="1"/>
          </p:cNvSpPr>
          <p:nvPr>
            <p:ph idx="1"/>
          </p:nvPr>
        </p:nvSpPr>
        <p:spPr/>
        <p:txBody>
          <a:bodyPr>
            <a:normAutofit fontScale="92500" lnSpcReduction="10000"/>
          </a:bodyPr>
          <a:lstStyle/>
          <a:p>
            <a:r>
              <a:rPr lang="cs-CZ" b="1" dirty="0" err="1" smtClean="0"/>
              <a:t>Production</a:t>
            </a:r>
            <a:r>
              <a:rPr lang="cs-CZ" dirty="0" smtClean="0"/>
              <a:t> </a:t>
            </a:r>
            <a:r>
              <a:rPr lang="cs-CZ" dirty="0" err="1" smtClean="0"/>
              <a:t>can</a:t>
            </a:r>
            <a:r>
              <a:rPr lang="cs-CZ" dirty="0" smtClean="0"/>
              <a:t> </a:t>
            </a:r>
            <a:r>
              <a:rPr lang="cs-CZ" dirty="0" err="1" smtClean="0"/>
              <a:t>simply</a:t>
            </a:r>
            <a:r>
              <a:rPr lang="cs-CZ" dirty="0" smtClean="0"/>
              <a:t> </a:t>
            </a:r>
            <a:r>
              <a:rPr lang="cs-CZ" dirty="0" err="1" smtClean="0"/>
              <a:t>be</a:t>
            </a:r>
            <a:r>
              <a:rPr lang="cs-CZ" dirty="0" smtClean="0"/>
              <a:t> </a:t>
            </a:r>
            <a:r>
              <a:rPr lang="cs-CZ" dirty="0" err="1" smtClean="0"/>
              <a:t>defined</a:t>
            </a:r>
            <a:r>
              <a:rPr lang="cs-CZ" dirty="0" smtClean="0"/>
              <a:t> as </a:t>
            </a:r>
            <a:r>
              <a:rPr lang="cs-CZ" dirty="0" err="1" smtClean="0"/>
              <a:t>the</a:t>
            </a:r>
            <a:r>
              <a:rPr lang="cs-CZ" dirty="0" smtClean="0"/>
              <a:t> </a:t>
            </a:r>
            <a:r>
              <a:rPr lang="cs-CZ" dirty="0" err="1" smtClean="0"/>
              <a:t>activityof</a:t>
            </a:r>
            <a:r>
              <a:rPr lang="cs-CZ" dirty="0" smtClean="0"/>
              <a:t> </a:t>
            </a:r>
            <a:r>
              <a:rPr lang="cs-CZ" dirty="0" err="1" smtClean="0"/>
              <a:t>transformation</a:t>
            </a:r>
            <a:r>
              <a:rPr lang="cs-CZ" dirty="0" smtClean="0"/>
              <a:t> </a:t>
            </a:r>
            <a:r>
              <a:rPr lang="cs-CZ" dirty="0" err="1" smtClean="0"/>
              <a:t>raw</a:t>
            </a:r>
            <a:r>
              <a:rPr lang="cs-CZ" dirty="0" smtClean="0"/>
              <a:t> </a:t>
            </a:r>
            <a:r>
              <a:rPr lang="cs-CZ" dirty="0" err="1" smtClean="0"/>
              <a:t>materials</a:t>
            </a:r>
            <a:r>
              <a:rPr lang="cs-CZ" dirty="0" smtClean="0"/>
              <a:t> </a:t>
            </a:r>
            <a:r>
              <a:rPr lang="cs-CZ" dirty="0" err="1" smtClean="0"/>
              <a:t>or</a:t>
            </a:r>
            <a:r>
              <a:rPr lang="cs-CZ" dirty="0" smtClean="0"/>
              <a:t> </a:t>
            </a:r>
            <a:r>
              <a:rPr lang="cs-CZ" dirty="0" err="1" smtClean="0"/>
              <a:t>components</a:t>
            </a:r>
            <a:r>
              <a:rPr lang="cs-CZ" dirty="0" smtClean="0"/>
              <a:t> </a:t>
            </a:r>
            <a:r>
              <a:rPr lang="cs-CZ" dirty="0" err="1" smtClean="0"/>
              <a:t>into</a:t>
            </a:r>
            <a:r>
              <a:rPr lang="cs-CZ" dirty="0" smtClean="0"/>
              <a:t> </a:t>
            </a:r>
            <a:r>
              <a:rPr lang="cs-CZ" dirty="0" err="1" smtClean="0"/>
              <a:t>finished</a:t>
            </a:r>
            <a:r>
              <a:rPr lang="cs-CZ" dirty="0" smtClean="0"/>
              <a:t> </a:t>
            </a:r>
            <a:r>
              <a:rPr lang="cs-CZ" dirty="0" err="1" smtClean="0"/>
              <a:t>products</a:t>
            </a:r>
            <a:endParaRPr lang="cs-CZ" dirty="0" smtClean="0"/>
          </a:p>
          <a:p>
            <a:r>
              <a:rPr lang="cs-CZ" b="1" dirty="0" err="1" smtClean="0"/>
              <a:t>Production</a:t>
            </a:r>
            <a:r>
              <a:rPr lang="cs-CZ" b="1" dirty="0" smtClean="0"/>
              <a:t> </a:t>
            </a:r>
            <a:r>
              <a:rPr lang="cs-CZ" b="1" dirty="0" err="1" smtClean="0"/>
              <a:t>strategy</a:t>
            </a:r>
            <a:r>
              <a:rPr lang="cs-CZ" b="1" dirty="0" smtClean="0"/>
              <a:t> </a:t>
            </a:r>
            <a:r>
              <a:rPr lang="cs-CZ" dirty="0" err="1" smtClean="0"/>
              <a:t>is</a:t>
            </a:r>
            <a:r>
              <a:rPr lang="cs-CZ" dirty="0" smtClean="0"/>
              <a:t> </a:t>
            </a:r>
            <a:r>
              <a:rPr lang="cs-CZ" dirty="0" err="1" smtClean="0"/>
              <a:t>concerned</a:t>
            </a:r>
            <a:r>
              <a:rPr lang="cs-CZ" dirty="0" smtClean="0"/>
              <a:t> </a:t>
            </a:r>
            <a:r>
              <a:rPr lang="cs-CZ" dirty="0" err="1" smtClean="0"/>
              <a:t>with</a:t>
            </a:r>
            <a:r>
              <a:rPr lang="cs-CZ" dirty="0" smtClean="0"/>
              <a:t> </a:t>
            </a:r>
            <a:r>
              <a:rPr lang="cs-CZ" dirty="0" err="1" smtClean="0"/>
              <a:t>guiding</a:t>
            </a:r>
            <a:r>
              <a:rPr lang="cs-CZ" dirty="0" smtClean="0"/>
              <a:t> </a:t>
            </a:r>
            <a:r>
              <a:rPr lang="cs-CZ" dirty="0" err="1" smtClean="0"/>
              <a:t>investmen</a:t>
            </a:r>
            <a:r>
              <a:rPr lang="cs-CZ" dirty="0" smtClean="0"/>
              <a:t> </a:t>
            </a:r>
            <a:r>
              <a:rPr lang="cs-CZ" dirty="0" err="1" smtClean="0"/>
              <a:t>decision</a:t>
            </a:r>
            <a:r>
              <a:rPr lang="cs-CZ" dirty="0" smtClean="0"/>
              <a:t>. </a:t>
            </a:r>
            <a:r>
              <a:rPr lang="cs-CZ" dirty="0" err="1" smtClean="0"/>
              <a:t>Decision</a:t>
            </a:r>
            <a:r>
              <a:rPr lang="cs-CZ" dirty="0" smtClean="0"/>
              <a:t> made </a:t>
            </a:r>
            <a:r>
              <a:rPr lang="cs-CZ" dirty="0" err="1" smtClean="0"/>
              <a:t>today</a:t>
            </a:r>
            <a:r>
              <a:rPr lang="cs-CZ" dirty="0" smtClean="0"/>
              <a:t> </a:t>
            </a:r>
            <a:r>
              <a:rPr lang="cs-CZ" dirty="0" err="1" smtClean="0"/>
              <a:t>provide</a:t>
            </a:r>
            <a:r>
              <a:rPr lang="cs-CZ" dirty="0" smtClean="0"/>
              <a:t> </a:t>
            </a:r>
            <a:r>
              <a:rPr lang="cs-CZ" dirty="0" err="1" smtClean="0"/>
              <a:t>guidelines</a:t>
            </a:r>
            <a:r>
              <a:rPr lang="cs-CZ" dirty="0" smtClean="0"/>
              <a:t> </a:t>
            </a:r>
            <a:r>
              <a:rPr lang="cs-CZ" dirty="0" err="1" smtClean="0"/>
              <a:t>for</a:t>
            </a:r>
            <a:r>
              <a:rPr lang="cs-CZ" dirty="0" smtClean="0"/>
              <a:t> </a:t>
            </a:r>
            <a:r>
              <a:rPr lang="cs-CZ" dirty="0" err="1" smtClean="0"/>
              <a:t>future</a:t>
            </a:r>
            <a:r>
              <a:rPr lang="cs-CZ" dirty="0" smtClean="0"/>
              <a:t> </a:t>
            </a:r>
            <a:r>
              <a:rPr lang="cs-CZ" dirty="0" err="1" smtClean="0"/>
              <a:t>production</a:t>
            </a:r>
            <a:r>
              <a:rPr lang="cs-CZ" dirty="0" smtClean="0"/>
              <a:t> </a:t>
            </a:r>
            <a:r>
              <a:rPr lang="cs-CZ" dirty="0" err="1" smtClean="0"/>
              <a:t>operations</a:t>
            </a:r>
            <a:endParaRPr lang="cs-CZ" dirty="0" smtClean="0"/>
          </a:p>
          <a:p>
            <a:r>
              <a:rPr lang="cs-CZ" b="1" dirty="0" err="1" smtClean="0"/>
              <a:t>Production</a:t>
            </a:r>
            <a:r>
              <a:rPr lang="cs-CZ" b="1" dirty="0" smtClean="0"/>
              <a:t> </a:t>
            </a:r>
            <a:r>
              <a:rPr lang="cs-CZ" b="1" dirty="0" err="1" smtClean="0"/>
              <a:t>policy</a:t>
            </a:r>
            <a:r>
              <a:rPr lang="cs-CZ" b="1" dirty="0" smtClean="0"/>
              <a:t> </a:t>
            </a:r>
            <a:r>
              <a:rPr lang="cs-CZ" dirty="0" smtClean="0"/>
              <a:t>- </a:t>
            </a:r>
            <a:r>
              <a:rPr lang="cs-CZ" dirty="0" err="1" smtClean="0"/>
              <a:t>Process</a:t>
            </a:r>
            <a:r>
              <a:rPr lang="cs-CZ" dirty="0" smtClean="0"/>
              <a:t> </a:t>
            </a:r>
            <a:r>
              <a:rPr lang="cs-CZ" dirty="0" err="1" smtClean="0"/>
              <a:t>of</a:t>
            </a:r>
            <a:r>
              <a:rPr lang="cs-CZ" dirty="0" smtClean="0"/>
              <a:t> </a:t>
            </a:r>
            <a:r>
              <a:rPr lang="cs-CZ" dirty="0" err="1" smtClean="0"/>
              <a:t>manufacture</a:t>
            </a:r>
            <a:r>
              <a:rPr lang="cs-CZ" dirty="0" smtClean="0"/>
              <a:t>, </a:t>
            </a:r>
            <a:r>
              <a:rPr lang="cs-CZ" dirty="0" err="1" smtClean="0"/>
              <a:t>machine</a:t>
            </a:r>
            <a:r>
              <a:rPr lang="cs-CZ" dirty="0" smtClean="0"/>
              <a:t> </a:t>
            </a:r>
            <a:r>
              <a:rPr lang="cs-CZ" dirty="0" err="1" smtClean="0"/>
              <a:t>requirements</a:t>
            </a:r>
            <a:r>
              <a:rPr lang="cs-CZ" dirty="0" smtClean="0"/>
              <a:t>, </a:t>
            </a:r>
            <a:r>
              <a:rPr lang="cs-CZ" dirty="0" err="1" smtClean="0"/>
              <a:t>factory</a:t>
            </a:r>
            <a:r>
              <a:rPr lang="cs-CZ" dirty="0" smtClean="0"/>
              <a:t> layout, </a:t>
            </a:r>
            <a:r>
              <a:rPr lang="cs-CZ" dirty="0" err="1" smtClean="0"/>
              <a:t>storage</a:t>
            </a:r>
            <a:r>
              <a:rPr lang="cs-CZ" dirty="0" smtClean="0"/>
              <a:t> and </a:t>
            </a:r>
            <a:r>
              <a:rPr lang="cs-CZ" dirty="0" err="1" smtClean="0"/>
              <a:t>handling</a:t>
            </a:r>
            <a:r>
              <a:rPr lang="cs-CZ" dirty="0" smtClean="0"/>
              <a:t> </a:t>
            </a:r>
            <a:r>
              <a:rPr lang="cs-CZ" dirty="0" err="1" smtClean="0"/>
              <a:t>systems</a:t>
            </a:r>
            <a:r>
              <a:rPr lang="cs-CZ" dirty="0" smtClean="0"/>
              <a:t>, </a:t>
            </a:r>
            <a:r>
              <a:rPr lang="cs-CZ" dirty="0" err="1" smtClean="0"/>
              <a:t>skills</a:t>
            </a:r>
            <a:r>
              <a:rPr lang="cs-CZ" dirty="0" smtClean="0"/>
              <a:t> </a:t>
            </a:r>
            <a:r>
              <a:rPr lang="cs-CZ" dirty="0" err="1" smtClean="0"/>
              <a:t>required</a:t>
            </a:r>
            <a:r>
              <a:rPr lang="cs-CZ" dirty="0" smtClean="0"/>
              <a:t> in </a:t>
            </a:r>
            <a:r>
              <a:rPr lang="cs-CZ" dirty="0" err="1" smtClean="0"/>
              <a:t>workmen</a:t>
            </a:r>
            <a:r>
              <a:rPr lang="cs-CZ" dirty="0" smtClean="0"/>
              <a:t> and </a:t>
            </a:r>
            <a:r>
              <a:rPr lang="cs-CZ" dirty="0" err="1" smtClean="0"/>
              <a:t>their</a:t>
            </a:r>
            <a:r>
              <a:rPr lang="cs-CZ" dirty="0" smtClean="0"/>
              <a:t> </a:t>
            </a:r>
            <a:r>
              <a:rPr lang="cs-CZ" dirty="0" err="1" smtClean="0"/>
              <a:t>method</a:t>
            </a:r>
            <a:r>
              <a:rPr lang="cs-CZ" dirty="0" smtClean="0"/>
              <a:t> </a:t>
            </a:r>
            <a:r>
              <a:rPr lang="cs-CZ" dirty="0" err="1" smtClean="0"/>
              <a:t>of</a:t>
            </a:r>
            <a:r>
              <a:rPr lang="cs-CZ" dirty="0" smtClean="0"/>
              <a:t> </a:t>
            </a:r>
            <a:r>
              <a:rPr lang="cs-CZ" dirty="0" err="1" smtClean="0"/>
              <a:t>training</a:t>
            </a:r>
            <a:endParaRPr lang="cs-CZ" dirty="0"/>
          </a:p>
        </p:txBody>
      </p:sp>
    </p:spTree>
    <p:extLst>
      <p:ext uri="{BB962C8B-B14F-4D97-AF65-F5344CB8AC3E}">
        <p14:creationId xmlns:p14="http://schemas.microsoft.com/office/powerpoint/2010/main" val="1941432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a:defRPr sz="2000">
                <a:solidFill>
                  <a:schemeClr val="tx1"/>
                </a:solidFill>
                <a:latin typeface="Arial" charset="0"/>
              </a:defRPr>
            </a:lvl2pPr>
            <a:lvl3pPr>
              <a:defRPr sz="20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endParaRPr lang="en-US" altLang="de-DE" sz="1400" dirty="0" smtClean="0"/>
          </a:p>
        </p:txBody>
      </p:sp>
      <p:sp>
        <p:nvSpPr>
          <p:cNvPr id="4099" name="Rectangle 2"/>
          <p:cNvSpPr>
            <a:spLocks noGrp="1" noChangeArrowheads="1"/>
          </p:cNvSpPr>
          <p:nvPr>
            <p:ph type="title"/>
          </p:nvPr>
        </p:nvSpPr>
        <p:spPr/>
        <p:txBody>
          <a:bodyPr/>
          <a:lstStyle/>
          <a:p>
            <a:pPr eaLnBrk="1" hangingPunct="1"/>
            <a:r>
              <a:rPr lang="en-US" altLang="de-DE" sz="2800" smtClean="0"/>
              <a:t>Aggregate Planning</a:t>
            </a:r>
          </a:p>
        </p:txBody>
      </p:sp>
      <p:sp>
        <p:nvSpPr>
          <p:cNvPr id="5123" name="Rectangle 3"/>
          <p:cNvSpPr>
            <a:spLocks noGrp="1" noChangeArrowheads="1"/>
          </p:cNvSpPr>
          <p:nvPr>
            <p:ph type="body" idx="1"/>
          </p:nvPr>
        </p:nvSpPr>
        <p:spPr/>
        <p:txBody>
          <a:bodyPr>
            <a:normAutofit fontScale="92500"/>
          </a:bodyPr>
          <a:lstStyle/>
          <a:p>
            <a:pPr marL="365125" indent="-365125" eaLnBrk="1" hangingPunct="1">
              <a:spcAft>
                <a:spcPts val="600"/>
              </a:spcAft>
              <a:buFontTx/>
              <a:buNone/>
              <a:defRPr/>
            </a:pPr>
            <a:r>
              <a:rPr lang="en-US" dirty="0" smtClean="0"/>
              <a:t>2 extreme scenarios in case of seasonal demand:</a:t>
            </a:r>
          </a:p>
          <a:p>
            <a:pPr marL="506413" eaLnBrk="1" hangingPunct="1">
              <a:spcAft>
                <a:spcPts val="600"/>
              </a:spcAft>
              <a:defRPr/>
            </a:pPr>
            <a:r>
              <a:rPr lang="en-US" sz="2200" dirty="0" smtClean="0">
                <a:sym typeface="Wingdings" pitchFamily="2" charset="2"/>
              </a:rPr>
              <a:t>Always produce the demand (forecast) </a:t>
            </a:r>
            <a:br>
              <a:rPr lang="en-US" sz="2200" dirty="0" smtClean="0">
                <a:sym typeface="Wingdings" pitchFamily="2" charset="2"/>
              </a:rPr>
            </a:br>
            <a:r>
              <a:rPr lang="en-US" sz="2200" dirty="0" smtClean="0">
                <a:sym typeface="Wingdings" pitchFamily="2" charset="2"/>
              </a:rPr>
              <a:t>„</a:t>
            </a:r>
            <a:r>
              <a:rPr lang="en-US" sz="2200" b="1" dirty="0" err="1" smtClean="0">
                <a:sym typeface="Wingdings" pitchFamily="2" charset="2"/>
                <a:hlinkClick r:id="" action="ppaction://hlinkshowjump?jump=nextslide"/>
              </a:rPr>
              <a:t>Synchronisation</a:t>
            </a:r>
            <a:r>
              <a:rPr lang="en-US" sz="2200" dirty="0" smtClean="0">
                <a:sym typeface="Wingdings" pitchFamily="2" charset="2"/>
              </a:rPr>
              <a:t>“ (</a:t>
            </a:r>
            <a:r>
              <a:rPr lang="en-US" sz="2200" b="1" dirty="0" smtClean="0">
                <a:sym typeface="Wingdings" pitchFamily="2" charset="2"/>
              </a:rPr>
              <a:t>zero inventory plan</a:t>
            </a:r>
            <a:r>
              <a:rPr lang="en-US" sz="2200" dirty="0" smtClean="0">
                <a:sym typeface="Wingdings" pitchFamily="2" charset="2"/>
              </a:rPr>
              <a:t>)</a:t>
            </a:r>
            <a:br>
              <a:rPr lang="en-US" sz="2200" dirty="0" smtClean="0">
                <a:sym typeface="Wingdings" pitchFamily="2" charset="2"/>
              </a:rPr>
            </a:br>
            <a:r>
              <a:rPr lang="en-US" sz="2200" dirty="0" smtClean="0">
                <a:sym typeface="Wingdings" pitchFamily="2" charset="2"/>
              </a:rPr>
              <a:t> cost of hiring/firing, overtime, subcontracting, idle time, …</a:t>
            </a:r>
          </a:p>
          <a:p>
            <a:pPr marL="506413" eaLnBrk="1" hangingPunct="1">
              <a:spcAft>
                <a:spcPts val="600"/>
              </a:spcAft>
              <a:defRPr/>
            </a:pPr>
            <a:r>
              <a:rPr lang="en-US" sz="2200" dirty="0" smtClean="0">
                <a:sym typeface="Wingdings" pitchFamily="2" charset="2"/>
              </a:rPr>
              <a:t>Always produce average yearly demand (high utilization)</a:t>
            </a:r>
            <a:br>
              <a:rPr lang="en-US" sz="2200" dirty="0" smtClean="0">
                <a:sym typeface="Wingdings" pitchFamily="2" charset="2"/>
              </a:rPr>
            </a:br>
            <a:r>
              <a:rPr lang="en-US" sz="2200" dirty="0" smtClean="0">
                <a:sym typeface="Wingdings" pitchFamily="2" charset="2"/>
              </a:rPr>
              <a:t>„</a:t>
            </a:r>
            <a:r>
              <a:rPr lang="en-US" sz="2200" b="1" dirty="0" smtClean="0">
                <a:sym typeface="Wingdings" pitchFamily="2" charset="2"/>
              </a:rPr>
              <a:t>Emancipation</a:t>
            </a:r>
            <a:r>
              <a:rPr lang="en-US" sz="2200" dirty="0" smtClean="0">
                <a:sym typeface="Wingdings" pitchFamily="2" charset="2"/>
              </a:rPr>
              <a:t>“ (</a:t>
            </a:r>
            <a:r>
              <a:rPr lang="en-US" sz="2200" b="1" dirty="0" smtClean="0">
                <a:sym typeface="Wingdings" pitchFamily="2" charset="2"/>
              </a:rPr>
              <a:t>level workforce plan</a:t>
            </a:r>
            <a:r>
              <a:rPr lang="en-US" sz="2200" dirty="0" smtClean="0">
                <a:sym typeface="Wingdings" pitchFamily="2" charset="2"/>
              </a:rPr>
              <a:t>)</a:t>
            </a:r>
            <a:br>
              <a:rPr lang="en-US" sz="2200" dirty="0" smtClean="0">
                <a:sym typeface="Wingdings" pitchFamily="2" charset="2"/>
              </a:rPr>
            </a:br>
            <a:r>
              <a:rPr lang="en-US" sz="2200" dirty="0" smtClean="0">
                <a:sym typeface="Wingdings" pitchFamily="2" charset="2"/>
              </a:rPr>
              <a:t> inventory holding cost</a:t>
            </a:r>
          </a:p>
          <a:p>
            <a:pPr marL="365125" indent="-365125" eaLnBrk="1" hangingPunct="1">
              <a:spcAft>
                <a:spcPts val="600"/>
              </a:spcAft>
              <a:buFontTx/>
              <a:buNone/>
              <a:defRPr/>
            </a:pPr>
            <a:r>
              <a:rPr lang="en-US" dirty="0" smtClean="0"/>
              <a:t>Goal:</a:t>
            </a:r>
          </a:p>
          <a:p>
            <a:pPr marL="365125" indent="-365125" eaLnBrk="1" hangingPunct="1">
              <a:spcAft>
                <a:spcPts val="600"/>
              </a:spcAft>
              <a:defRPr/>
            </a:pPr>
            <a:r>
              <a:rPr lang="en-US" sz="2000" b="1" dirty="0" smtClean="0"/>
              <a:t>Trade-off</a:t>
            </a:r>
            <a:r>
              <a:rPr lang="en-US" sz="2000" dirty="0" smtClean="0"/>
              <a:t> between these costs </a:t>
            </a:r>
            <a:r>
              <a:rPr lang="en-US" sz="2000" dirty="0" smtClean="0">
                <a:sym typeface="Symbol"/>
              </a:rPr>
              <a:t> minimize total costs</a:t>
            </a:r>
            <a:endParaRPr lang="en-US" sz="2000" dirty="0" smtClean="0"/>
          </a:p>
          <a:p>
            <a:pPr marL="365125" indent="-365125" eaLnBrk="1" hangingPunct="1">
              <a:spcAft>
                <a:spcPts val="600"/>
              </a:spcAft>
              <a:defRPr/>
            </a:pPr>
            <a:r>
              <a:rPr lang="en-US" sz="2000" dirty="0" smtClean="0"/>
              <a:t>Solution by column minimum procedure</a:t>
            </a:r>
          </a:p>
          <a:p>
            <a:pPr marL="906463" lvl="1" eaLnBrk="1" hangingPunct="1">
              <a:lnSpc>
                <a:spcPct val="80000"/>
              </a:lnSpc>
              <a:buFontTx/>
              <a:buNone/>
              <a:defRPr/>
            </a:pPr>
            <a:endParaRPr lang="en-US" dirty="0" smtClean="0">
              <a:sym typeface="Wingdings" pitchFamily="2" charset="2"/>
            </a:endParaRPr>
          </a:p>
          <a:p>
            <a:pPr marL="906463" lvl="1" eaLnBrk="1" hangingPunct="1">
              <a:lnSpc>
                <a:spcPct val="80000"/>
              </a:lnSpc>
              <a:defRPr/>
            </a:pPr>
            <a:endParaRPr lang="en-US" sz="1800" dirty="0" smtClean="0"/>
          </a:p>
        </p:txBody>
      </p:sp>
    </p:spTree>
    <p:extLst>
      <p:ext uri="{BB962C8B-B14F-4D97-AF65-F5344CB8AC3E}">
        <p14:creationId xmlns:p14="http://schemas.microsoft.com/office/powerpoint/2010/main" val="22679179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a:defRPr sz="2000">
                <a:solidFill>
                  <a:schemeClr val="tx1"/>
                </a:solidFill>
                <a:latin typeface="Arial" charset="0"/>
              </a:defRPr>
            </a:lvl2pPr>
            <a:lvl3pPr>
              <a:defRPr sz="20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endParaRPr lang="de-AT" altLang="de-DE" sz="1400" dirty="0" smtClean="0"/>
          </a:p>
        </p:txBody>
      </p:sp>
      <p:sp>
        <p:nvSpPr>
          <p:cNvPr id="5123" name="Rectangle 2"/>
          <p:cNvSpPr>
            <a:spLocks noGrp="1" noChangeArrowheads="1"/>
          </p:cNvSpPr>
          <p:nvPr>
            <p:ph type="title"/>
          </p:nvPr>
        </p:nvSpPr>
        <p:spPr/>
        <p:txBody>
          <a:bodyPr/>
          <a:lstStyle/>
          <a:p>
            <a:pPr eaLnBrk="1" hangingPunct="1"/>
            <a:r>
              <a:rPr lang="de-DE" altLang="de-DE" sz="2800" smtClean="0"/>
              <a:t>Synchronisation</a:t>
            </a:r>
            <a:endParaRPr lang="de-AT" altLang="de-DE" sz="2800" smtClean="0"/>
          </a:p>
        </p:txBody>
      </p:sp>
      <p:sp>
        <p:nvSpPr>
          <p:cNvPr id="5124" name="Rectangle 3"/>
          <p:cNvSpPr>
            <a:spLocks noGrp="1" noChangeArrowheads="1"/>
          </p:cNvSpPr>
          <p:nvPr>
            <p:ph type="body" idx="1"/>
          </p:nvPr>
        </p:nvSpPr>
        <p:spPr/>
        <p:txBody>
          <a:bodyPr>
            <a:normAutofit/>
          </a:bodyPr>
          <a:lstStyle/>
          <a:p>
            <a:pPr marL="0" indent="0" eaLnBrk="1" hangingPunct="1">
              <a:buFontTx/>
              <a:buNone/>
            </a:pPr>
            <a:r>
              <a:rPr lang="en-GB" altLang="de-DE" dirty="0" smtClean="0"/>
              <a:t>Synchronisation: </a:t>
            </a:r>
          </a:p>
          <a:p>
            <a:pPr marL="0" indent="0" eaLnBrk="1" hangingPunct="1">
              <a:buFontTx/>
              <a:buNone/>
            </a:pPr>
            <a:r>
              <a:rPr lang="en-GB" altLang="de-DE" sz="2000" dirty="0" smtClean="0"/>
              <a:t>No active planning, just reaction on demand (forecasts)</a:t>
            </a:r>
            <a:br>
              <a:rPr lang="en-GB" altLang="de-DE" sz="2000" dirty="0" smtClean="0"/>
            </a:br>
            <a:r>
              <a:rPr lang="de-DE" altLang="de-DE" sz="2000" dirty="0" smtClean="0">
                <a:sym typeface="Wingdings" pitchFamily="2" charset="2"/>
              </a:rPr>
              <a:t> </a:t>
            </a:r>
            <a:r>
              <a:rPr lang="de-DE" altLang="de-DE" sz="2000" dirty="0" err="1" smtClean="0">
                <a:sym typeface="Wingdings" pitchFamily="2" charset="2"/>
              </a:rPr>
              <a:t>Always</a:t>
            </a:r>
            <a:r>
              <a:rPr lang="de-DE" altLang="de-DE" sz="2000" dirty="0" smtClean="0">
                <a:sym typeface="Wingdings" pitchFamily="2" charset="2"/>
              </a:rPr>
              <a:t> </a:t>
            </a:r>
            <a:r>
              <a:rPr lang="de-DE" altLang="de-DE" sz="2000" dirty="0" err="1" smtClean="0">
                <a:sym typeface="Wingdings" pitchFamily="2" charset="2"/>
              </a:rPr>
              <a:t>produce</a:t>
            </a:r>
            <a:r>
              <a:rPr lang="de-DE" altLang="de-DE" sz="2000" dirty="0" smtClean="0">
                <a:sym typeface="Wingdings" pitchFamily="2" charset="2"/>
              </a:rPr>
              <a:t> </a:t>
            </a:r>
            <a:r>
              <a:rPr lang="de-DE" altLang="de-DE" sz="2000" dirty="0" err="1" smtClean="0">
                <a:sym typeface="Wingdings" pitchFamily="2" charset="2"/>
              </a:rPr>
              <a:t>the</a:t>
            </a:r>
            <a:r>
              <a:rPr lang="de-DE" altLang="de-DE" sz="2000" dirty="0" smtClean="0">
                <a:sym typeface="Wingdings" pitchFamily="2" charset="2"/>
              </a:rPr>
              <a:t> </a:t>
            </a:r>
            <a:r>
              <a:rPr lang="de-DE" altLang="de-DE" sz="2000" dirty="0" err="1" smtClean="0">
                <a:sym typeface="Wingdings" pitchFamily="2" charset="2"/>
              </a:rPr>
              <a:t>demand</a:t>
            </a:r>
            <a:r>
              <a:rPr lang="de-DE" altLang="de-DE" sz="2000" dirty="0" smtClean="0">
                <a:sym typeface="Wingdings" pitchFamily="2" charset="2"/>
              </a:rPr>
              <a:t> (</a:t>
            </a:r>
            <a:r>
              <a:rPr lang="de-DE" altLang="de-DE" sz="2000" dirty="0" err="1" smtClean="0">
                <a:sym typeface="Wingdings" pitchFamily="2" charset="2"/>
              </a:rPr>
              <a:t>forecast</a:t>
            </a:r>
            <a:r>
              <a:rPr lang="de-DE" altLang="de-DE" sz="2000" dirty="0" smtClean="0">
                <a:sym typeface="Wingdings" pitchFamily="2" charset="2"/>
              </a:rPr>
              <a:t>)</a:t>
            </a:r>
            <a:r>
              <a:rPr lang="en-GB" altLang="de-DE" sz="2000" dirty="0" smtClean="0"/>
              <a:t> </a:t>
            </a:r>
          </a:p>
          <a:p>
            <a:pPr marL="0" indent="0" eaLnBrk="1" hangingPunct="1">
              <a:buFontTx/>
              <a:buNone/>
            </a:pPr>
            <a:endParaRPr lang="en-GB" altLang="de-DE" sz="2000" dirty="0" smtClean="0"/>
          </a:p>
          <a:p>
            <a:pPr marL="0" indent="0" eaLnBrk="1" hangingPunct="1">
              <a:buFontTx/>
              <a:buNone/>
            </a:pPr>
            <a:endParaRPr lang="en-GB" altLang="de-DE" sz="2000" dirty="0" smtClean="0"/>
          </a:p>
          <a:p>
            <a:pPr marL="0" indent="0" eaLnBrk="1" hangingPunct="1">
              <a:buFontTx/>
              <a:buNone/>
            </a:pPr>
            <a:endParaRPr lang="en-GB" altLang="de-DE" sz="2000" dirty="0" smtClean="0"/>
          </a:p>
          <a:p>
            <a:pPr marL="0" indent="0" eaLnBrk="1" hangingPunct="1">
              <a:buFontTx/>
              <a:buNone/>
            </a:pPr>
            <a:endParaRPr lang="en-GB" altLang="de-DE" sz="2000" dirty="0" smtClean="0"/>
          </a:p>
          <a:p>
            <a:pPr marL="0" indent="0" eaLnBrk="1" hangingPunct="1">
              <a:buFontTx/>
              <a:buNone/>
            </a:pPr>
            <a:endParaRPr lang="en-GB" altLang="de-DE" sz="2000" dirty="0" smtClean="0"/>
          </a:p>
          <a:p>
            <a:pPr marL="0" indent="0" eaLnBrk="1" hangingPunct="1">
              <a:buFontTx/>
              <a:buNone/>
            </a:pPr>
            <a:endParaRPr lang="en-GB" altLang="de-DE" sz="2000" dirty="0" smtClean="0"/>
          </a:p>
          <a:p>
            <a:pPr marL="0" indent="0" eaLnBrk="1" hangingPunct="1">
              <a:buFontTx/>
              <a:buNone/>
            </a:pPr>
            <a:endParaRPr lang="en-GB" altLang="de-DE" sz="2000" dirty="0" smtClean="0"/>
          </a:p>
          <a:p>
            <a:pPr marL="0" indent="0" eaLnBrk="1" hangingPunct="1">
              <a:buFontTx/>
              <a:buNone/>
            </a:pPr>
            <a:endParaRPr lang="en-GB" altLang="de-DE" sz="2000" dirty="0" smtClean="0"/>
          </a:p>
          <a:p>
            <a:pPr marL="0" indent="0" eaLnBrk="1" hangingPunct="1">
              <a:buFontTx/>
              <a:buNone/>
            </a:pPr>
            <a:endParaRPr lang="en-GB" altLang="de-DE" sz="2000" dirty="0" smtClean="0"/>
          </a:p>
          <a:p>
            <a:pPr marL="0" indent="0" eaLnBrk="1" hangingPunct="1">
              <a:buFontTx/>
              <a:buNone/>
            </a:pPr>
            <a:endParaRPr lang="en-GB" altLang="de-DE" sz="2000" dirty="0" smtClean="0"/>
          </a:p>
        </p:txBody>
      </p:sp>
      <p:sp>
        <p:nvSpPr>
          <p:cNvPr id="5125" name="Rectangle 5"/>
          <p:cNvSpPr>
            <a:spLocks noChangeArrowheads="1"/>
          </p:cNvSpPr>
          <p:nvPr/>
        </p:nvSpPr>
        <p:spPr bwMode="auto">
          <a:xfrm>
            <a:off x="0" y="2338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de-DE" altLang="de-DE"/>
          </a:p>
        </p:txBody>
      </p:sp>
      <p:graphicFrame>
        <p:nvGraphicFramePr>
          <p:cNvPr id="6148" name="Object 4"/>
          <p:cNvGraphicFramePr>
            <a:graphicFrameLocks noChangeAspect="1"/>
          </p:cNvGraphicFramePr>
          <p:nvPr/>
        </p:nvGraphicFramePr>
        <p:xfrm>
          <a:off x="2268538" y="2852738"/>
          <a:ext cx="4321175" cy="3121025"/>
        </p:xfrm>
        <a:graphic>
          <a:graphicData uri="http://schemas.openxmlformats.org/presentationml/2006/ole">
            <mc:AlternateContent xmlns:mc="http://schemas.openxmlformats.org/markup-compatibility/2006">
              <mc:Choice xmlns:v="urn:schemas-microsoft-com:vml" Requires="v">
                <p:oleObj spid="_x0000_s1030" r:id="rId3" imgW="6378493" imgH="4214225" progId="MSPhotoEd.3">
                  <p:embed/>
                </p:oleObj>
              </mc:Choice>
              <mc:Fallback>
                <p:oleObj r:id="rId3" imgW="6378493" imgH="4214225"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2852738"/>
                        <a:ext cx="4321175"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50" name="Freeform 6"/>
          <p:cNvSpPr>
            <a:spLocks/>
          </p:cNvSpPr>
          <p:nvPr/>
        </p:nvSpPr>
        <p:spPr bwMode="auto">
          <a:xfrm>
            <a:off x="3465513" y="3067050"/>
            <a:ext cx="2316162" cy="1495425"/>
          </a:xfrm>
          <a:custGeom>
            <a:avLst/>
            <a:gdLst>
              <a:gd name="T0" fmla="*/ 0 w 1459"/>
              <a:gd name="T1" fmla="*/ 2147483647 h 942"/>
              <a:gd name="T2" fmla="*/ 2147483647 w 1459"/>
              <a:gd name="T3" fmla="*/ 2147483647 h 942"/>
              <a:gd name="T4" fmla="*/ 2147483647 w 1459"/>
              <a:gd name="T5" fmla="*/ 2147483647 h 942"/>
              <a:gd name="T6" fmla="*/ 2147483647 w 1459"/>
              <a:gd name="T7" fmla="*/ 2147483647 h 942"/>
              <a:gd name="T8" fmla="*/ 2147483647 w 1459"/>
              <a:gd name="T9" fmla="*/ 2147483647 h 942"/>
              <a:gd name="T10" fmla="*/ 2147483647 w 1459"/>
              <a:gd name="T11" fmla="*/ 2147483647 h 942"/>
              <a:gd name="T12" fmla="*/ 2147483647 w 1459"/>
              <a:gd name="T13" fmla="*/ 2147483647 h 942"/>
              <a:gd name="T14" fmla="*/ 2147483647 w 1459"/>
              <a:gd name="T15" fmla="*/ 2147483647 h 942"/>
              <a:gd name="T16" fmla="*/ 2147483647 w 1459"/>
              <a:gd name="T17" fmla="*/ 2147483647 h 942"/>
              <a:gd name="T18" fmla="*/ 2147483647 w 1459"/>
              <a:gd name="T19" fmla="*/ 2147483647 h 942"/>
              <a:gd name="T20" fmla="*/ 2147483647 w 1459"/>
              <a:gd name="T21" fmla="*/ 2147483647 h 942"/>
              <a:gd name="T22" fmla="*/ 2147483647 w 1459"/>
              <a:gd name="T23" fmla="*/ 0 h 9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59"/>
              <a:gd name="T37" fmla="*/ 0 h 942"/>
              <a:gd name="T38" fmla="*/ 1459 w 1459"/>
              <a:gd name="T39" fmla="*/ 942 h 9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59" h="942">
                <a:moveTo>
                  <a:pt x="0" y="519"/>
                </a:moveTo>
                <a:lnTo>
                  <a:pt x="134" y="506"/>
                </a:lnTo>
                <a:lnTo>
                  <a:pt x="268" y="477"/>
                </a:lnTo>
                <a:lnTo>
                  <a:pt x="402" y="834"/>
                </a:lnTo>
                <a:lnTo>
                  <a:pt x="535" y="729"/>
                </a:lnTo>
                <a:lnTo>
                  <a:pt x="664" y="663"/>
                </a:lnTo>
                <a:lnTo>
                  <a:pt x="796" y="942"/>
                </a:lnTo>
                <a:lnTo>
                  <a:pt x="928" y="846"/>
                </a:lnTo>
                <a:lnTo>
                  <a:pt x="1057" y="66"/>
                </a:lnTo>
                <a:lnTo>
                  <a:pt x="1195" y="204"/>
                </a:lnTo>
                <a:lnTo>
                  <a:pt x="1320" y="104"/>
                </a:lnTo>
                <a:lnTo>
                  <a:pt x="1459" y="0"/>
                </a:lnTo>
              </a:path>
            </a:pathLst>
          </a:custGeom>
          <a:noFill/>
          <a:ln w="19050" cmpd="sng">
            <a:solidFill>
              <a:srgbClr val="CC00CC"/>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Tree>
    <p:extLst>
      <p:ext uri="{BB962C8B-B14F-4D97-AF65-F5344CB8AC3E}">
        <p14:creationId xmlns:p14="http://schemas.microsoft.com/office/powerpoint/2010/main" val="28621595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a:defRPr sz="2000">
                <a:solidFill>
                  <a:schemeClr val="tx1"/>
                </a:solidFill>
                <a:latin typeface="Arial" charset="0"/>
              </a:defRPr>
            </a:lvl2pPr>
            <a:lvl3pPr>
              <a:defRPr sz="20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endParaRPr lang="de-AT" altLang="de-DE" sz="1400" dirty="0" smtClean="0"/>
          </a:p>
        </p:txBody>
      </p:sp>
      <p:sp>
        <p:nvSpPr>
          <p:cNvPr id="6147" name="Rectangle 2"/>
          <p:cNvSpPr>
            <a:spLocks noGrp="1" noChangeArrowheads="1"/>
          </p:cNvSpPr>
          <p:nvPr>
            <p:ph type="title"/>
          </p:nvPr>
        </p:nvSpPr>
        <p:spPr/>
        <p:txBody>
          <a:bodyPr/>
          <a:lstStyle/>
          <a:p>
            <a:pPr eaLnBrk="1" hangingPunct="1"/>
            <a:r>
              <a:rPr lang="de-DE" altLang="de-DE" sz="2800" smtClean="0"/>
              <a:t>Emancipation</a:t>
            </a:r>
            <a:endParaRPr lang="de-AT" altLang="de-DE" sz="2800" smtClean="0"/>
          </a:p>
        </p:txBody>
      </p:sp>
      <p:sp>
        <p:nvSpPr>
          <p:cNvPr id="6148" name="Rectangle 3"/>
          <p:cNvSpPr>
            <a:spLocks noGrp="1" noChangeArrowheads="1"/>
          </p:cNvSpPr>
          <p:nvPr>
            <p:ph type="body" idx="1"/>
          </p:nvPr>
        </p:nvSpPr>
        <p:spPr/>
        <p:txBody>
          <a:bodyPr/>
          <a:lstStyle/>
          <a:p>
            <a:pPr marL="0" indent="0" eaLnBrk="1" hangingPunct="1">
              <a:buFontTx/>
              <a:buNone/>
            </a:pPr>
            <a:r>
              <a:rPr lang="en-GB" altLang="de-DE" dirty="0" smtClean="0"/>
              <a:t>Emancipation:</a:t>
            </a:r>
          </a:p>
          <a:p>
            <a:pPr marL="0" indent="0" eaLnBrk="1" hangingPunct="1">
              <a:buFontTx/>
              <a:buNone/>
            </a:pPr>
            <a:r>
              <a:rPr lang="en-GB" altLang="de-DE" sz="2000" dirty="0" smtClean="0"/>
              <a:t>More or less constant demand, constant (high) resource utilization, fluctuating demand is fulfilled by building up and depleting inventory.</a:t>
            </a:r>
          </a:p>
          <a:p>
            <a:pPr marL="0" indent="0" eaLnBrk="1" hangingPunct="1">
              <a:buFontTx/>
              <a:buNone/>
            </a:pPr>
            <a:endParaRPr lang="en-GB" altLang="de-DE" sz="2000" dirty="0" smtClean="0"/>
          </a:p>
          <a:p>
            <a:pPr marL="0" indent="0" eaLnBrk="1" hangingPunct="1">
              <a:buFontTx/>
              <a:buNone/>
            </a:pPr>
            <a:endParaRPr lang="en-GB" altLang="de-DE" sz="2000" dirty="0" smtClean="0"/>
          </a:p>
          <a:p>
            <a:pPr marL="0" indent="0" eaLnBrk="1" hangingPunct="1">
              <a:buFontTx/>
              <a:buNone/>
            </a:pPr>
            <a:endParaRPr lang="en-GB" altLang="de-DE" sz="2000" dirty="0" smtClean="0"/>
          </a:p>
          <a:p>
            <a:pPr marL="0" indent="0" eaLnBrk="1" hangingPunct="1">
              <a:buFontTx/>
              <a:buNone/>
            </a:pPr>
            <a:endParaRPr lang="en-GB" altLang="de-DE" sz="2000" dirty="0" smtClean="0"/>
          </a:p>
          <a:p>
            <a:pPr marL="0" indent="0" eaLnBrk="1" hangingPunct="1">
              <a:buFontTx/>
              <a:buNone/>
            </a:pPr>
            <a:endParaRPr lang="en-GB" altLang="de-DE" sz="2000" dirty="0" smtClean="0"/>
          </a:p>
          <a:p>
            <a:pPr marL="0" indent="0" eaLnBrk="1" hangingPunct="1">
              <a:buFontTx/>
              <a:buNone/>
            </a:pPr>
            <a:endParaRPr lang="en-GB" altLang="de-DE" sz="2000" dirty="0" smtClean="0"/>
          </a:p>
          <a:p>
            <a:pPr marL="0" indent="0" eaLnBrk="1" hangingPunct="1">
              <a:buFontTx/>
              <a:buNone/>
            </a:pPr>
            <a:endParaRPr lang="en-GB" altLang="de-DE" sz="2000" dirty="0" smtClean="0"/>
          </a:p>
        </p:txBody>
      </p:sp>
      <p:sp>
        <p:nvSpPr>
          <p:cNvPr id="6149" name="Rectangle 5"/>
          <p:cNvSpPr>
            <a:spLocks noChangeArrowheads="1"/>
          </p:cNvSpPr>
          <p:nvPr/>
        </p:nvSpPr>
        <p:spPr bwMode="auto">
          <a:xfrm>
            <a:off x="0" y="22240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de-DE" altLang="de-DE"/>
          </a:p>
        </p:txBody>
      </p:sp>
      <p:graphicFrame>
        <p:nvGraphicFramePr>
          <p:cNvPr id="7172" name="Object 4"/>
          <p:cNvGraphicFramePr>
            <a:graphicFrameLocks noChangeAspect="1"/>
          </p:cNvGraphicFramePr>
          <p:nvPr/>
        </p:nvGraphicFramePr>
        <p:xfrm>
          <a:off x="1979613" y="2997200"/>
          <a:ext cx="4392612" cy="3175000"/>
        </p:xfrm>
        <a:graphic>
          <a:graphicData uri="http://schemas.openxmlformats.org/presentationml/2006/ole">
            <mc:AlternateContent xmlns:mc="http://schemas.openxmlformats.org/markup-compatibility/2006">
              <mc:Choice xmlns:v="urn:schemas-microsoft-com:vml" Requires="v">
                <p:oleObj spid="_x0000_s2054" r:id="rId3" imgW="6469941" imgH="4336156" progId="MSPhotoEd.3">
                  <p:embed/>
                </p:oleObj>
              </mc:Choice>
              <mc:Fallback>
                <p:oleObj r:id="rId3" imgW="6469941" imgH="433615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2997200"/>
                        <a:ext cx="4392612"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4" name="Line 6"/>
          <p:cNvSpPr>
            <a:spLocks noChangeShapeType="1"/>
          </p:cNvSpPr>
          <p:nvPr/>
        </p:nvSpPr>
        <p:spPr bwMode="auto">
          <a:xfrm>
            <a:off x="5718175" y="4027488"/>
            <a:ext cx="865188"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cs-CZ"/>
          </a:p>
        </p:txBody>
      </p:sp>
      <p:sp>
        <p:nvSpPr>
          <p:cNvPr id="7175" name="Text Box 7"/>
          <p:cNvSpPr txBox="1">
            <a:spLocks noChangeArrowheads="1"/>
          </p:cNvSpPr>
          <p:nvPr/>
        </p:nvSpPr>
        <p:spPr bwMode="auto">
          <a:xfrm>
            <a:off x="6588125" y="3844925"/>
            <a:ext cx="25558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a:defRPr sz="2000">
                <a:solidFill>
                  <a:schemeClr val="tx1"/>
                </a:solidFill>
                <a:latin typeface="Arial" charset="0"/>
              </a:defRPr>
            </a:lvl2pPr>
            <a:lvl3pPr>
              <a:defRPr sz="20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de-DE" altLang="de-DE" sz="1800"/>
              <a:t>Constant Production</a:t>
            </a:r>
            <a:endParaRPr lang="de-AT" altLang="de-DE" sz="1800"/>
          </a:p>
        </p:txBody>
      </p:sp>
      <p:sp>
        <p:nvSpPr>
          <p:cNvPr id="7176" name="Line 8"/>
          <p:cNvSpPr>
            <a:spLocks noChangeShapeType="1"/>
          </p:cNvSpPr>
          <p:nvPr/>
        </p:nvSpPr>
        <p:spPr bwMode="auto">
          <a:xfrm flipV="1">
            <a:off x="3006725" y="4029075"/>
            <a:ext cx="2649538" cy="19050"/>
          </a:xfrm>
          <a:prstGeom prst="line">
            <a:avLst/>
          </a:prstGeom>
          <a:noFill/>
          <a:ln w="19050">
            <a:solidFill>
              <a:srgbClr val="CC00CC"/>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7177" name="Text Box 9"/>
          <p:cNvSpPr txBox="1">
            <a:spLocks noChangeArrowheads="1"/>
          </p:cNvSpPr>
          <p:nvPr/>
        </p:nvSpPr>
        <p:spPr bwMode="auto">
          <a:xfrm>
            <a:off x="3722688" y="4706938"/>
            <a:ext cx="1165225" cy="646112"/>
          </a:xfrm>
          <a:prstGeom prst="rect">
            <a:avLst/>
          </a:prstGeom>
          <a:noFill/>
          <a:ln w="3175">
            <a:solidFill>
              <a:srgbClr val="CC00C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defRPr>
            </a:lvl1pPr>
            <a:lvl2pPr>
              <a:defRPr sz="2000">
                <a:solidFill>
                  <a:schemeClr val="tx1"/>
                </a:solidFill>
                <a:latin typeface="Arial" charset="0"/>
              </a:defRPr>
            </a:lvl2pPr>
            <a:lvl3pPr>
              <a:defRPr sz="20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de-DE" altLang="de-DE" sz="1800">
                <a:solidFill>
                  <a:srgbClr val="CC00CC"/>
                </a:solidFill>
              </a:rPr>
              <a:t>Build up Inventory</a:t>
            </a:r>
            <a:endParaRPr lang="de-AT" altLang="de-DE" sz="1800">
              <a:solidFill>
                <a:srgbClr val="CC00CC"/>
              </a:solidFill>
            </a:endParaRPr>
          </a:p>
        </p:txBody>
      </p:sp>
      <p:sp>
        <p:nvSpPr>
          <p:cNvPr id="7178" name="Text Box 10"/>
          <p:cNvSpPr txBox="1">
            <a:spLocks noChangeArrowheads="1"/>
          </p:cNvSpPr>
          <p:nvPr/>
        </p:nvSpPr>
        <p:spPr bwMode="auto">
          <a:xfrm>
            <a:off x="4710113" y="4695825"/>
            <a:ext cx="1157287" cy="646113"/>
          </a:xfrm>
          <a:prstGeom prst="rect">
            <a:avLst/>
          </a:prstGeom>
          <a:noFill/>
          <a:ln w="31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defRPr>
            </a:lvl1pPr>
            <a:lvl2pPr>
              <a:defRPr sz="2000">
                <a:solidFill>
                  <a:schemeClr val="tx1"/>
                </a:solidFill>
                <a:latin typeface="Arial" charset="0"/>
              </a:defRPr>
            </a:lvl2pPr>
            <a:lvl3pPr>
              <a:defRPr sz="20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de-DE" altLang="de-DE" sz="1800">
                <a:solidFill>
                  <a:schemeClr val="accent2"/>
                </a:solidFill>
              </a:rPr>
              <a:t>Reduce Inventory</a:t>
            </a:r>
            <a:endParaRPr lang="de-AT" altLang="de-DE" sz="1800">
              <a:solidFill>
                <a:schemeClr val="accent2"/>
              </a:solidFill>
            </a:endParaRPr>
          </a:p>
        </p:txBody>
      </p:sp>
    </p:spTree>
    <p:extLst>
      <p:ext uri="{BB962C8B-B14F-4D97-AF65-F5344CB8AC3E}">
        <p14:creationId xmlns:p14="http://schemas.microsoft.com/office/powerpoint/2010/main" val="25748896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7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7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animBg="1"/>
      <p:bldP spid="7175" grpId="0"/>
      <p:bldP spid="7176" grpId="0" animBg="1"/>
      <p:bldP spid="7177" grpId="0" animBg="1"/>
      <p:bldP spid="717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3" name="Rectangle 11"/>
          <p:cNvSpPr>
            <a:spLocks noChangeArrowheads="1"/>
          </p:cNvSpPr>
          <p:nvPr/>
        </p:nvSpPr>
        <p:spPr bwMode="auto">
          <a:xfrm>
            <a:off x="1416050" y="5545138"/>
            <a:ext cx="5213350" cy="238125"/>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ltLang="de-DE"/>
          </a:p>
        </p:txBody>
      </p:sp>
      <p:sp>
        <p:nvSpPr>
          <p:cNvPr id="8199" name="Rectangle 7"/>
          <p:cNvSpPr>
            <a:spLocks noChangeArrowheads="1"/>
          </p:cNvSpPr>
          <p:nvPr/>
        </p:nvSpPr>
        <p:spPr bwMode="auto">
          <a:xfrm>
            <a:off x="1414463" y="5006975"/>
            <a:ext cx="6205537" cy="23812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de-DE" altLang="de-DE">
              <a:solidFill>
                <a:schemeClr val="folHlink"/>
              </a:solidFill>
            </a:endParaRPr>
          </a:p>
        </p:txBody>
      </p:sp>
      <p:sp>
        <p:nvSpPr>
          <p:cNvPr id="8200" name="Rectangle 8"/>
          <p:cNvSpPr>
            <a:spLocks noChangeArrowheads="1"/>
          </p:cNvSpPr>
          <p:nvPr/>
        </p:nvSpPr>
        <p:spPr bwMode="auto">
          <a:xfrm>
            <a:off x="1422400" y="4635500"/>
            <a:ext cx="314325" cy="325438"/>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de-DE" altLang="de-DE">
              <a:solidFill>
                <a:schemeClr val="folHlink"/>
              </a:solidFill>
            </a:endParaRPr>
          </a:p>
        </p:txBody>
      </p:sp>
      <p:sp>
        <p:nvSpPr>
          <p:cNvPr id="8198" name="Rectangle 6"/>
          <p:cNvSpPr>
            <a:spLocks noChangeArrowheads="1"/>
          </p:cNvSpPr>
          <p:nvPr/>
        </p:nvSpPr>
        <p:spPr bwMode="auto">
          <a:xfrm>
            <a:off x="1874838" y="4632325"/>
            <a:ext cx="762000" cy="32543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ltLang="de-DE"/>
          </a:p>
        </p:txBody>
      </p:sp>
      <p:sp>
        <p:nvSpPr>
          <p:cNvPr id="8197" name="Rectangle 5"/>
          <p:cNvSpPr>
            <a:spLocks noChangeArrowheads="1"/>
          </p:cNvSpPr>
          <p:nvPr/>
        </p:nvSpPr>
        <p:spPr bwMode="auto">
          <a:xfrm>
            <a:off x="1414463" y="5272088"/>
            <a:ext cx="4033837" cy="238125"/>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ltLang="de-DE"/>
          </a:p>
        </p:txBody>
      </p:sp>
      <p:sp>
        <p:nvSpPr>
          <p:cNvPr id="7176" name="Rectangle 2"/>
          <p:cNvSpPr>
            <a:spLocks noGrp="1" noChangeArrowheads="1"/>
          </p:cNvSpPr>
          <p:nvPr>
            <p:ph type="title"/>
          </p:nvPr>
        </p:nvSpPr>
        <p:spPr/>
        <p:txBody>
          <a:bodyPr/>
          <a:lstStyle/>
          <a:p>
            <a:pPr eaLnBrk="1" hangingPunct="1"/>
            <a:r>
              <a:rPr lang="en-US" altLang="de-DE" sz="2800" smtClean="0"/>
              <a:t>Column Minimum Procedure</a:t>
            </a:r>
            <a:endParaRPr lang="de-AT" altLang="de-DE" sz="2800" smtClean="0"/>
          </a:p>
        </p:txBody>
      </p:sp>
      <p:sp>
        <p:nvSpPr>
          <p:cNvPr id="8195" name="Rectangle 3"/>
          <p:cNvSpPr>
            <a:spLocks noGrp="1" noChangeArrowheads="1"/>
          </p:cNvSpPr>
          <p:nvPr>
            <p:ph type="body" idx="1"/>
          </p:nvPr>
        </p:nvSpPr>
        <p:spPr>
          <a:xfrm>
            <a:off x="457200" y="1627188"/>
            <a:ext cx="8229600" cy="4681537"/>
          </a:xfrm>
        </p:spPr>
        <p:txBody>
          <a:bodyPr/>
          <a:lstStyle/>
          <a:p>
            <a:pPr marL="365125" indent="-365125" eaLnBrk="1" hangingPunct="1"/>
            <a:r>
              <a:rPr lang="en-US" altLang="de-DE" sz="1800" smtClean="0"/>
              <a:t>In each period regular capacity can be extended at extra cost</a:t>
            </a:r>
            <a:br>
              <a:rPr lang="en-US" altLang="de-DE" sz="1800" smtClean="0"/>
            </a:br>
            <a:r>
              <a:rPr lang="en-US" altLang="de-DE" sz="1800" smtClean="0"/>
              <a:t>(overtime, subcontracting, …)</a:t>
            </a:r>
          </a:p>
          <a:p>
            <a:pPr marL="365125" indent="-365125" eaLnBrk="1" hangingPunct="1">
              <a:lnSpc>
                <a:spcPct val="150000"/>
              </a:lnSpc>
              <a:buFontTx/>
              <a:buNone/>
            </a:pPr>
            <a:r>
              <a:rPr lang="en-US" altLang="de-DE" sz="2000" smtClean="0"/>
              <a:t>Cope with fluctuating demand (capacity shortages):</a:t>
            </a:r>
          </a:p>
          <a:p>
            <a:pPr marL="365125" indent="-365125" eaLnBrk="1" hangingPunct="1"/>
            <a:r>
              <a:rPr lang="en-US" altLang="de-DE" sz="1800" smtClean="0"/>
              <a:t>Produce more than demand – build up inventory, OR</a:t>
            </a:r>
          </a:p>
          <a:p>
            <a:pPr marL="365125" indent="-365125" eaLnBrk="1" hangingPunct="1"/>
            <a:r>
              <a:rPr lang="en-US" altLang="de-DE" sz="1800" smtClean="0"/>
              <a:t>Use extra capacity</a:t>
            </a:r>
          </a:p>
          <a:p>
            <a:pPr marL="365125" indent="-365125" eaLnBrk="1" hangingPunct="1">
              <a:lnSpc>
                <a:spcPct val="150000"/>
              </a:lnSpc>
              <a:buFontTx/>
              <a:buNone/>
            </a:pPr>
            <a:r>
              <a:rPr lang="en-US" altLang="de-DE" sz="2000" b="1" smtClean="0"/>
              <a:t>Solution a special case (just one product group) as a TP</a:t>
            </a:r>
            <a:endParaRPr lang="en-US" altLang="de-DE" sz="1800" smtClean="0"/>
          </a:p>
          <a:p>
            <a:pPr marL="365125" indent="-365125" eaLnBrk="1" hangingPunct="1">
              <a:buFontTx/>
              <a:buNone/>
            </a:pPr>
            <a:r>
              <a:rPr lang="en-US" altLang="de-DE" sz="1800" smtClean="0"/>
              <a:t>In each cell (</a:t>
            </a:r>
            <a:r>
              <a:rPr lang="en-US" altLang="de-DE" sz="1800" b="1" smtClean="0"/>
              <a:t>row </a:t>
            </a:r>
            <a:r>
              <a:rPr lang="en-US" altLang="de-DE" sz="1800" b="1" i="1" smtClean="0"/>
              <a:t>t</a:t>
            </a:r>
            <a:r>
              <a:rPr lang="en-US" altLang="de-DE" sz="1800" smtClean="0"/>
              <a:t> … production period, half row </a:t>
            </a:r>
            <a:r>
              <a:rPr lang="en-US" altLang="de-DE" sz="1800" i="1" smtClean="0"/>
              <a:t>k </a:t>
            </a:r>
            <a:r>
              <a:rPr lang="en-US" altLang="de-DE" sz="1800" smtClean="0"/>
              <a:t>… capacity type, and </a:t>
            </a:r>
          </a:p>
          <a:p>
            <a:pPr marL="365125" indent="-365125" eaLnBrk="1" hangingPunct="1">
              <a:buFontTx/>
              <a:buNone/>
            </a:pPr>
            <a:r>
              <a:rPr lang="en-US" altLang="de-DE" sz="1800" b="1" smtClean="0"/>
              <a:t>column </a:t>
            </a:r>
            <a:r>
              <a:rPr lang="en-US" altLang="de-DE" sz="1800" b="1" i="1" smtClean="0">
                <a:sym typeface="Symbol" pitchFamily="18" charset="2"/>
              </a:rPr>
              <a:t></a:t>
            </a:r>
            <a:r>
              <a:rPr lang="en-US" altLang="de-DE" sz="1800" i="1" smtClean="0"/>
              <a:t>  </a:t>
            </a:r>
            <a:r>
              <a:rPr lang="en-US" altLang="de-DE" sz="1800" smtClean="0"/>
              <a:t>… demand period) the unit extra cost are:</a:t>
            </a:r>
            <a:endParaRPr lang="en-US" altLang="de-DE" sz="1800" i="1" smtClean="0"/>
          </a:p>
          <a:p>
            <a:pPr marL="365125" indent="-365125" eaLnBrk="1" hangingPunct="1">
              <a:buFontTx/>
              <a:buNone/>
            </a:pPr>
            <a:r>
              <a:rPr lang="en-US" altLang="de-DE" sz="1800" i="1" smtClean="0"/>
              <a:t>	c</a:t>
            </a:r>
            <a:r>
              <a:rPr lang="en-US" altLang="de-DE" sz="1800" i="1" baseline="-25000" smtClean="0"/>
              <a:t>tk</a:t>
            </a:r>
            <a:r>
              <a:rPr lang="en-US" altLang="de-DE" sz="1800" i="1" baseline="-25000" smtClean="0">
                <a:sym typeface="Symbol" pitchFamily="18" charset="2"/>
              </a:rPr>
              <a:t></a:t>
            </a:r>
            <a:r>
              <a:rPr lang="en-US" altLang="de-DE" sz="1800" i="1" smtClean="0"/>
              <a:t> </a:t>
            </a:r>
            <a:r>
              <a:rPr lang="en-US" altLang="de-DE" sz="1800" smtClean="0"/>
              <a:t>=</a:t>
            </a:r>
            <a:r>
              <a:rPr lang="en-US" altLang="de-DE" sz="1800" i="1" smtClean="0"/>
              <a:t> u</a:t>
            </a:r>
            <a:r>
              <a:rPr lang="en-US" altLang="de-DE" sz="1800" i="1" baseline="-25000" smtClean="0"/>
              <a:t>k</a:t>
            </a:r>
            <a:r>
              <a:rPr lang="en-US" altLang="de-DE" sz="1800" i="1" smtClean="0"/>
              <a:t> </a:t>
            </a:r>
            <a:r>
              <a:rPr lang="en-US" altLang="de-DE" sz="1800" smtClean="0"/>
              <a:t>+</a:t>
            </a:r>
            <a:r>
              <a:rPr lang="en-US" altLang="de-DE" sz="1800" i="1" smtClean="0"/>
              <a:t> h</a:t>
            </a:r>
            <a:r>
              <a:rPr lang="en-US" altLang="de-DE" sz="1800" smtClean="0"/>
              <a:t>(</a:t>
            </a:r>
            <a:r>
              <a:rPr lang="en-US" altLang="de-DE" sz="1800" i="1" smtClean="0">
                <a:sym typeface="Symbol" pitchFamily="18" charset="2"/>
              </a:rPr>
              <a:t></a:t>
            </a:r>
            <a:r>
              <a:rPr lang="en-US" altLang="de-DE" sz="1800" i="1" smtClean="0"/>
              <a:t> </a:t>
            </a:r>
            <a:r>
              <a:rPr lang="en-US" altLang="de-DE" sz="1800" smtClean="0"/>
              <a:t>-</a:t>
            </a:r>
            <a:r>
              <a:rPr lang="en-US" altLang="de-DE" sz="1800" i="1" smtClean="0"/>
              <a:t> t</a:t>
            </a:r>
            <a:r>
              <a:rPr lang="en-US" altLang="de-DE" sz="1800" smtClean="0"/>
              <a:t>)</a:t>
            </a:r>
          </a:p>
          <a:p>
            <a:pPr marL="365125" indent="-365125" eaLnBrk="1" hangingPunct="1">
              <a:buFontTx/>
              <a:buNone/>
            </a:pPr>
            <a:r>
              <a:rPr lang="en-US" altLang="de-DE" sz="1800" smtClean="0"/>
              <a:t>where</a:t>
            </a:r>
            <a:r>
              <a:rPr lang="en-US" altLang="de-DE" sz="1400" smtClean="0"/>
              <a:t>:	</a:t>
            </a:r>
            <a:r>
              <a:rPr lang="en-US" altLang="de-DE" sz="1400" i="1" smtClean="0"/>
              <a:t>u</a:t>
            </a:r>
            <a:r>
              <a:rPr lang="en-US" altLang="de-DE" sz="1400" i="1" baseline="-25000" smtClean="0"/>
              <a:t>k</a:t>
            </a:r>
            <a:r>
              <a:rPr lang="en-US" altLang="de-DE" sz="1400" i="1" smtClean="0"/>
              <a:t> ...</a:t>
            </a:r>
            <a:r>
              <a:rPr lang="en-US" altLang="de-DE" sz="1400" smtClean="0"/>
              <a:t> Extra cost (per unit) of production using </a:t>
            </a:r>
            <a:r>
              <a:rPr lang="en-US" altLang="de-DE" sz="1400" b="1" smtClean="0"/>
              <a:t>extra capacity </a:t>
            </a:r>
            <a:r>
              <a:rPr lang="en-US" altLang="de-DE" sz="1400" b="1" i="1" smtClean="0"/>
              <a:t>k </a:t>
            </a:r>
            <a:r>
              <a:rPr lang="en-US" altLang="de-DE" sz="1400" i="1" smtClean="0"/>
              <a:t>(e.g. overtime)</a:t>
            </a:r>
          </a:p>
          <a:p>
            <a:pPr marL="365125" indent="-365125" eaLnBrk="1" hangingPunct="1">
              <a:buFontTx/>
              <a:buNone/>
            </a:pPr>
            <a:r>
              <a:rPr lang="en-US" altLang="de-DE" sz="1400" i="1" smtClean="0"/>
              <a:t>		h</a:t>
            </a:r>
            <a:r>
              <a:rPr lang="en-US" altLang="de-DE" sz="1400" smtClean="0"/>
              <a:t> ... Inventory holding cost per unit and per period, </a:t>
            </a:r>
          </a:p>
          <a:p>
            <a:pPr marL="365125" indent="-365125" eaLnBrk="1" hangingPunct="1">
              <a:buFontTx/>
              <a:buNone/>
            </a:pPr>
            <a:r>
              <a:rPr lang="en-US" altLang="de-DE" sz="1400" i="1" smtClean="0"/>
              <a:t>		h</a:t>
            </a:r>
            <a:r>
              <a:rPr lang="en-US" altLang="de-DE" sz="1400" smtClean="0"/>
              <a:t>(</a:t>
            </a:r>
            <a:r>
              <a:rPr lang="en-US" altLang="de-DE" sz="1400" i="1" smtClean="0">
                <a:sym typeface="Symbol" pitchFamily="18" charset="2"/>
              </a:rPr>
              <a:t></a:t>
            </a:r>
            <a:r>
              <a:rPr lang="en-US" altLang="de-DE" sz="1400" i="1" smtClean="0"/>
              <a:t> </a:t>
            </a:r>
            <a:r>
              <a:rPr lang="en-US" altLang="de-DE" sz="1400" smtClean="0"/>
              <a:t>-</a:t>
            </a:r>
            <a:r>
              <a:rPr lang="en-US" altLang="de-DE" sz="1400" i="1" smtClean="0"/>
              <a:t> t</a:t>
            </a:r>
            <a:r>
              <a:rPr lang="en-US" altLang="de-DE" sz="1400" smtClean="0"/>
              <a:t>) ... Inventory holding per unit if  produced </a:t>
            </a:r>
            <a:r>
              <a:rPr lang="en-US" altLang="de-DE" sz="1400" i="1" smtClean="0">
                <a:sym typeface="Symbol" pitchFamily="18" charset="2"/>
              </a:rPr>
              <a:t></a:t>
            </a:r>
            <a:r>
              <a:rPr lang="en-US" altLang="de-DE" sz="1400" i="1" smtClean="0"/>
              <a:t> </a:t>
            </a:r>
            <a:r>
              <a:rPr lang="en-US" altLang="de-DE" sz="1400" smtClean="0"/>
              <a:t>-</a:t>
            </a:r>
            <a:r>
              <a:rPr lang="en-US" altLang="de-DE" sz="1400" i="1" smtClean="0"/>
              <a:t> t</a:t>
            </a:r>
            <a:r>
              <a:rPr lang="en-US" altLang="de-DE" sz="1400" smtClean="0"/>
              <a:t> periods early</a:t>
            </a:r>
          </a:p>
          <a:p>
            <a:pPr marL="365125" indent="-365125" eaLnBrk="1" hangingPunct="1">
              <a:buFontTx/>
              <a:buNone/>
            </a:pPr>
            <a:r>
              <a:rPr lang="en-US" altLang="de-DE" sz="1800" smtClean="0"/>
              <a:t>Solve as transportation problem using </a:t>
            </a:r>
            <a:r>
              <a:rPr lang="en-US" altLang="de-DE" sz="1800" b="1" smtClean="0"/>
              <a:t>Column Minimum Procedure</a:t>
            </a:r>
          </a:p>
        </p:txBody>
      </p:sp>
    </p:spTree>
    <p:extLst>
      <p:ext uri="{BB962C8B-B14F-4D97-AF65-F5344CB8AC3E}">
        <p14:creationId xmlns:p14="http://schemas.microsoft.com/office/powerpoint/2010/main" val="3240887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195">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20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195">
                                            <p:txEl>
                                              <p:pRg st="8" end="8"/>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199"/>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198"/>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195">
                                            <p:txEl>
                                              <p:pRg st="9" end="9"/>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197"/>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195">
                                            <p:txEl>
                                              <p:pRg st="10" end="10"/>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8195">
                                            <p:txEl>
                                              <p:pRg st="11" end="11"/>
                                            </p:tx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3" grpId="0" animBg="1"/>
      <p:bldP spid="8199" grpId="0" animBg="1"/>
      <p:bldP spid="8200" grpId="0" animBg="1"/>
      <p:bldP spid="8198" grpId="0" animBg="1"/>
      <p:bldP spid="8197" grpId="0" animBg="1"/>
      <p:bldP spid="819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Calculation</a:t>
            </a:r>
            <a:r>
              <a:rPr lang="cs-CZ" dirty="0" smtClean="0"/>
              <a:t> </a:t>
            </a:r>
            <a:r>
              <a:rPr lang="cs-CZ" dirty="0" err="1" smtClean="0"/>
              <a:t>optimal</a:t>
            </a:r>
            <a:r>
              <a:rPr lang="cs-CZ" dirty="0" smtClean="0"/>
              <a:t> </a:t>
            </a:r>
            <a:r>
              <a:rPr lang="cs-CZ" dirty="0" err="1" smtClean="0"/>
              <a:t>batch</a:t>
            </a:r>
            <a:r>
              <a:rPr lang="cs-CZ" dirty="0" smtClean="0"/>
              <a:t> </a:t>
            </a:r>
            <a:r>
              <a:rPr lang="cs-CZ" dirty="0" err="1" smtClean="0"/>
              <a:t>size</a:t>
            </a:r>
            <a:endParaRPr lang="cs-CZ" dirty="0"/>
          </a:p>
        </p:txBody>
      </p:sp>
      <p:sp>
        <p:nvSpPr>
          <p:cNvPr id="3" name="Zástupný symbol pro obsah 2"/>
          <p:cNvSpPr>
            <a:spLocks noGrp="1"/>
          </p:cNvSpPr>
          <p:nvPr>
            <p:ph idx="1"/>
          </p:nvPr>
        </p:nvSpPr>
        <p:spPr/>
        <p:txBody>
          <a:bodyPr>
            <a:normAutofit fontScale="92500"/>
          </a:bodyPr>
          <a:lstStyle/>
          <a:p>
            <a:r>
              <a:rPr lang="en-US" b="1" dirty="0"/>
              <a:t>The optimal batch size is at the minimum of the aggregation of transformation and holding costs.</a:t>
            </a:r>
            <a:r>
              <a:rPr lang="en-US" dirty="0"/>
              <a:t> The aggregated values form a kind of </a:t>
            </a:r>
            <a:r>
              <a:rPr lang="en-US" i="1" dirty="0"/>
              <a:t>U-shape</a:t>
            </a:r>
            <a:r>
              <a:rPr lang="en-US" dirty="0"/>
              <a:t>, hence the name: </a:t>
            </a:r>
            <a:r>
              <a:rPr lang="en-US" i="1" dirty="0"/>
              <a:t>U-Curve </a:t>
            </a:r>
            <a:r>
              <a:rPr lang="en-US" i="1" dirty="0" err="1"/>
              <a:t>optimisation</a:t>
            </a:r>
            <a:r>
              <a:rPr lang="en-US" dirty="0" smtClean="0"/>
              <a:t>.</a:t>
            </a:r>
            <a:endParaRPr lang="cs-CZ" dirty="0" smtClean="0"/>
          </a:p>
          <a:p>
            <a:r>
              <a:rPr lang="en-US" dirty="0"/>
              <a:t>The more items I </a:t>
            </a:r>
            <a:r>
              <a:rPr lang="en-US" i="1" dirty="0"/>
              <a:t>transfer</a:t>
            </a:r>
            <a:r>
              <a:rPr lang="en-US" dirty="0"/>
              <a:t> at once the lower the overall transaction cost is. On the other hand, the more items I have in a batch the larger my inventories are, which increases the holding cost</a:t>
            </a:r>
            <a:endParaRPr lang="cs-CZ" dirty="0"/>
          </a:p>
        </p:txBody>
      </p:sp>
    </p:spTree>
    <p:extLst>
      <p:ext uri="{BB962C8B-B14F-4D97-AF65-F5344CB8AC3E}">
        <p14:creationId xmlns:p14="http://schemas.microsoft.com/office/powerpoint/2010/main" val="904909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mc:AlternateContent xmlns:mc="http://schemas.openxmlformats.org/markup-compatibility/2006">
        <mc:Choice xmlns:a14="http://schemas.microsoft.com/office/drawing/2010/main" Requires="a14">
          <p:sp>
            <p:nvSpPr>
              <p:cNvPr id="3" name="Zástupný symbol pro obsah 2"/>
              <p:cNvSpPr>
                <a:spLocks noGrp="1"/>
              </p:cNvSpPr>
              <p:nvPr>
                <p:ph idx="1"/>
              </p:nvPr>
            </p:nvSpPr>
            <p:spPr/>
            <p:txBody>
              <a:bodyPr>
                <a:normAutofit fontScale="92500" lnSpcReduction="20000"/>
              </a:bodyPr>
              <a:lstStyle/>
              <a:p>
                <a:r>
                  <a:rPr lang="cs-CZ" dirty="0"/>
                  <a:t>Cost</a:t>
                </a:r>
                <a:r>
                  <a:rPr lang="cs-CZ" dirty="0"/>
                  <a:t> and </a:t>
                </a:r>
                <a:r>
                  <a:rPr lang="cs-CZ" dirty="0" err="1"/>
                  <a:t>minimalization</a:t>
                </a:r>
                <a:endParaRPr lang="cs-CZ" dirty="0"/>
              </a:p>
              <a:p>
                <a:pPr lvl="3"/>
                <a:r>
                  <a:rPr lang="en-US" dirty="0"/>
                  <a:t>K = </a:t>
                </a:r>
                <a:r>
                  <a:rPr lang="cs-CZ" dirty="0" err="1"/>
                  <a:t>cost</a:t>
                </a:r>
                <a:r>
                  <a:rPr lang="cs-CZ" dirty="0"/>
                  <a:t> </a:t>
                </a:r>
                <a:r>
                  <a:rPr lang="cs-CZ" dirty="0" err="1"/>
                  <a:t>of</a:t>
                </a:r>
                <a:r>
                  <a:rPr lang="cs-CZ" dirty="0"/>
                  <a:t> </a:t>
                </a:r>
                <a:r>
                  <a:rPr lang="cs-CZ" dirty="0" err="1"/>
                  <a:t>machine</a:t>
                </a:r>
                <a:r>
                  <a:rPr lang="cs-CZ" dirty="0"/>
                  <a:t> </a:t>
                </a:r>
                <a:r>
                  <a:rPr lang="cs-CZ" dirty="0" err="1"/>
                  <a:t>setup</a:t>
                </a:r>
                <a:r>
                  <a:rPr lang="cs-CZ" dirty="0"/>
                  <a:t> </a:t>
                </a:r>
                <a:r>
                  <a:rPr lang="cs-CZ" dirty="0" err="1"/>
                  <a:t>or</a:t>
                </a:r>
                <a:r>
                  <a:rPr lang="cs-CZ" dirty="0"/>
                  <a:t> </a:t>
                </a:r>
                <a:r>
                  <a:rPr lang="cs-CZ" dirty="0" err="1"/>
                  <a:t>order</a:t>
                </a:r>
                <a:r>
                  <a:rPr lang="cs-CZ" dirty="0"/>
                  <a:t> </a:t>
                </a:r>
                <a:r>
                  <a:rPr lang="cs-CZ" dirty="0" err="1"/>
                  <a:t>settings</a:t>
                </a:r>
                <a:endParaRPr lang="en-US" dirty="0"/>
              </a:p>
              <a:p>
                <a:pPr lvl="3"/>
                <a:r>
                  <a:rPr lang="en-US" dirty="0"/>
                  <a:t>D = </a:t>
                </a:r>
                <a:r>
                  <a:rPr lang="cs-CZ" dirty="0"/>
                  <a:t>sales in </a:t>
                </a:r>
                <a:r>
                  <a:rPr lang="cs-CZ" dirty="0" err="1"/>
                  <a:t>time</a:t>
                </a:r>
                <a:endParaRPr lang="en-US" dirty="0"/>
              </a:p>
              <a:p>
                <a:pPr lvl="3"/>
                <a:r>
                  <a:rPr lang="en-US" dirty="0"/>
                  <a:t>F = </a:t>
                </a:r>
                <a:r>
                  <a:rPr lang="cs-CZ" dirty="0"/>
                  <a:t>holding </a:t>
                </a:r>
                <a:r>
                  <a:rPr lang="cs-CZ" dirty="0" err="1"/>
                  <a:t>costs</a:t>
                </a:r>
                <a:r>
                  <a:rPr lang="cs-CZ" dirty="0"/>
                  <a:t> (technology + </a:t>
                </a:r>
                <a:r>
                  <a:rPr lang="cs-CZ" dirty="0" err="1"/>
                  <a:t>interest</a:t>
                </a:r>
                <a:r>
                  <a:rPr lang="cs-CZ" dirty="0"/>
                  <a:t>)</a:t>
                </a:r>
                <a:endParaRPr lang="en-US" dirty="0"/>
              </a:p>
              <a:p>
                <a:pPr lvl="3"/>
                <a:r>
                  <a:rPr lang="en-US" dirty="0"/>
                  <a:t>P = </a:t>
                </a:r>
                <a:r>
                  <a:rPr lang="cs-CZ" dirty="0" err="1"/>
                  <a:t>production</a:t>
                </a:r>
                <a:r>
                  <a:rPr lang="cs-CZ" dirty="0"/>
                  <a:t> in </a:t>
                </a:r>
                <a:r>
                  <a:rPr lang="cs-CZ" dirty="0" err="1"/>
                  <a:t>time</a:t>
                </a:r>
                <a:endParaRPr lang="en-US" dirty="0"/>
              </a:p>
              <a:p>
                <a:pPr lvl="3"/>
                <a:r>
                  <a:rPr lang="en-US" dirty="0"/>
                  <a:t>Q = </a:t>
                </a:r>
                <a:r>
                  <a:rPr lang="cs-CZ" dirty="0" err="1"/>
                  <a:t>stock</a:t>
                </a:r>
                <a:r>
                  <a:rPr lang="cs-CZ" dirty="0"/>
                  <a:t> </a:t>
                </a:r>
                <a:r>
                  <a:rPr lang="cs-CZ" dirty="0" err="1"/>
                  <a:t>inventory</a:t>
                </a:r>
                <a:endParaRPr lang="cs-CZ" dirty="0"/>
              </a:p>
              <a:p>
                <a:pPr lvl="3"/>
                <a:r>
                  <a:rPr lang="cs-CZ" dirty="0"/>
                  <a:t>x = D/P</a:t>
                </a:r>
                <a:endParaRPr lang="en-US" dirty="0"/>
              </a:p>
              <a:p>
                <a:r>
                  <a:rPr lang="cs-CZ" dirty="0"/>
                  <a:t>TC = Q/2* F (1-x)+D/Q*K</a:t>
                </a:r>
              </a:p>
              <a:p>
                <a:r>
                  <a:rPr lang="cs-CZ" dirty="0" err="1"/>
                  <a:t>Derivation</a:t>
                </a:r>
                <a:r>
                  <a:rPr lang="cs-CZ" dirty="0"/>
                  <a:t> per Q…</a:t>
                </a:r>
                <a:r>
                  <a:rPr lang="cs-CZ" dirty="0" err="1"/>
                  <a:t>equal</a:t>
                </a:r>
                <a:r>
                  <a:rPr lang="cs-CZ" dirty="0"/>
                  <a:t> to 0 === </a:t>
                </a:r>
                <a:r>
                  <a:rPr lang="cs-CZ" dirty="0" err="1"/>
                  <a:t>minimalization</a:t>
                </a:r>
                <a:endParaRPr lang="cs-CZ" dirty="0"/>
              </a:p>
              <a:p>
                <a14:m>
                  <m:oMath xmlns:m="http://schemas.openxmlformats.org/officeDocument/2006/math">
                    <m:r>
                      <a:rPr lang="cs-CZ" i="1">
                        <a:latin typeface="Cambria Math"/>
                      </a:rPr>
                      <m:t>𝐸𝑃𝑄</m:t>
                    </m:r>
                    <m:r>
                      <a:rPr lang="cs-CZ" i="1">
                        <a:latin typeface="Cambria Math"/>
                      </a:rPr>
                      <m:t>= </m:t>
                    </m:r>
                    <m:r>
                      <a:rPr lang="cs-CZ" i="1">
                        <a:latin typeface="Cambria Math"/>
                      </a:rPr>
                      <m:t>𝑄</m:t>
                    </m:r>
                    <m:r>
                      <a:rPr lang="cs-CZ" i="1">
                        <a:latin typeface="Cambria Math"/>
                      </a:rPr>
                      <m:t>= </m:t>
                    </m:r>
                    <m:rad>
                      <m:radPr>
                        <m:degHide m:val="on"/>
                        <m:ctrlPr>
                          <a:rPr lang="cs-CZ" i="1">
                            <a:latin typeface="Cambria Math"/>
                          </a:rPr>
                        </m:ctrlPr>
                      </m:radPr>
                      <m:deg/>
                      <m:e>
                        <m:f>
                          <m:fPr>
                            <m:ctrlPr>
                              <a:rPr lang="cs-CZ" i="1">
                                <a:latin typeface="Cambria Math"/>
                              </a:rPr>
                            </m:ctrlPr>
                          </m:fPr>
                          <m:num>
                            <m:r>
                              <a:rPr lang="cs-CZ" i="1">
                                <a:latin typeface="Cambria Math"/>
                              </a:rPr>
                              <m:t>2∗</m:t>
                            </m:r>
                            <m:r>
                              <a:rPr lang="cs-CZ" i="1">
                                <a:latin typeface="Cambria Math"/>
                              </a:rPr>
                              <m:t>𝐾</m:t>
                            </m:r>
                            <m:r>
                              <a:rPr lang="cs-CZ" i="1">
                                <a:latin typeface="Cambria Math"/>
                              </a:rPr>
                              <m:t>∗</m:t>
                            </m:r>
                            <m:r>
                              <a:rPr lang="cs-CZ" i="1">
                                <a:latin typeface="Cambria Math"/>
                              </a:rPr>
                              <m:t>𝐷</m:t>
                            </m:r>
                          </m:num>
                          <m:den>
                            <m:r>
                              <a:rPr lang="cs-CZ" i="1">
                                <a:latin typeface="Cambria Math"/>
                              </a:rPr>
                              <m:t>𝐹</m:t>
                            </m:r>
                            <m:r>
                              <a:rPr lang="cs-CZ" i="1">
                                <a:latin typeface="Cambria Math"/>
                              </a:rPr>
                              <m:t>∗(1−</m:t>
                            </m:r>
                            <m:r>
                              <a:rPr lang="cs-CZ" i="1">
                                <a:latin typeface="Cambria Math"/>
                              </a:rPr>
                              <m:t>𝑥</m:t>
                            </m:r>
                            <m:r>
                              <a:rPr lang="cs-CZ" i="1">
                                <a:latin typeface="Cambria Math"/>
                              </a:rPr>
                              <m:t>)</m:t>
                            </m:r>
                          </m:den>
                        </m:f>
                      </m:e>
                    </m:rad>
                  </m:oMath>
                </a14:m>
                <a:endParaRPr lang="en-GB" dirty="0"/>
              </a:p>
              <a:p>
                <a:endParaRPr lang="cs-CZ" dirty="0"/>
              </a:p>
            </p:txBody>
          </p:sp>
        </mc:Choice>
        <mc:Fallback>
          <p:sp>
            <p:nvSpPr>
              <p:cNvPr id="3" name="Zástupný symbol pro obsah 2"/>
              <p:cNvSpPr>
                <a:spLocks noGrp="1" noRot="1" noChangeAspect="1" noMove="1" noResize="1" noEditPoints="1" noAdjustHandles="1" noChangeArrowheads="1" noChangeShapeType="1" noTextEdit="1"/>
              </p:cNvSpPr>
              <p:nvPr>
                <p:ph idx="1"/>
              </p:nvPr>
            </p:nvSpPr>
            <p:spPr>
              <a:blipFill rotWithShape="1">
                <a:blip r:embed="rId2"/>
                <a:stretch>
                  <a:fillRect l="-1481" t="-3504"/>
                </a:stretch>
              </a:blipFill>
            </p:spPr>
            <p:txBody>
              <a:bodyPr/>
              <a:lstStyle/>
              <a:p>
                <a:r>
                  <a:rPr lang="cs-CZ">
                    <a:noFill/>
                  </a:rPr>
                  <a:t> </a:t>
                </a:r>
              </a:p>
            </p:txBody>
          </p:sp>
        </mc:Fallback>
      </mc:AlternateContent>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348880"/>
            <a:ext cx="3936556" cy="3332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7850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err="1" smtClean="0"/>
              <a:t>Productio</a:t>
            </a:r>
            <a:r>
              <a:rPr lang="cs-CZ" b="1" dirty="0" err="1" smtClean="0"/>
              <a:t>n</a:t>
            </a:r>
            <a:r>
              <a:rPr lang="cs-CZ" b="1" dirty="0" smtClean="0"/>
              <a:t> </a:t>
            </a:r>
            <a:r>
              <a:rPr lang="cs-CZ" b="1" dirty="0" err="1" smtClean="0"/>
              <a:t>organization</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err="1"/>
              <a:t>Mass</a:t>
            </a:r>
            <a:r>
              <a:rPr lang="cs-CZ" dirty="0"/>
              <a:t> (</a:t>
            </a:r>
            <a:r>
              <a:rPr lang="cs-CZ" dirty="0" smtClean="0"/>
              <a:t>line, </a:t>
            </a:r>
            <a:r>
              <a:rPr lang="cs-CZ" dirty="0" err="1" smtClean="0"/>
              <a:t>flow</a:t>
            </a:r>
            <a:r>
              <a:rPr lang="cs-CZ" dirty="0" smtClean="0"/>
              <a:t>) </a:t>
            </a:r>
            <a:r>
              <a:rPr lang="cs-CZ" dirty="0" err="1"/>
              <a:t>production</a:t>
            </a:r>
            <a:r>
              <a:rPr lang="cs-CZ" dirty="0"/>
              <a:t> – layout </a:t>
            </a:r>
            <a:r>
              <a:rPr lang="cs-CZ" dirty="0" err="1"/>
              <a:t>of</a:t>
            </a:r>
            <a:r>
              <a:rPr lang="cs-CZ" dirty="0"/>
              <a:t> </a:t>
            </a:r>
            <a:r>
              <a:rPr lang="cs-CZ" dirty="0" err="1"/>
              <a:t>machines</a:t>
            </a:r>
            <a:r>
              <a:rPr lang="cs-CZ" dirty="0"/>
              <a:t> </a:t>
            </a:r>
            <a:r>
              <a:rPr lang="cs-CZ" dirty="0" err="1"/>
              <a:t>according</a:t>
            </a:r>
            <a:r>
              <a:rPr lang="cs-CZ" dirty="0"/>
              <a:t> to </a:t>
            </a:r>
            <a:r>
              <a:rPr lang="cs-CZ" dirty="0" err="1"/>
              <a:t>production</a:t>
            </a:r>
            <a:r>
              <a:rPr lang="cs-CZ" dirty="0"/>
              <a:t> </a:t>
            </a:r>
            <a:r>
              <a:rPr lang="cs-CZ" dirty="0" err="1"/>
              <a:t>process</a:t>
            </a:r>
            <a:endParaRPr lang="cs-CZ" dirty="0"/>
          </a:p>
          <a:p>
            <a:r>
              <a:rPr lang="cs-CZ" dirty="0"/>
              <a:t>Workshop </a:t>
            </a:r>
            <a:r>
              <a:rPr lang="cs-CZ" dirty="0" err="1"/>
              <a:t>production</a:t>
            </a:r>
            <a:r>
              <a:rPr lang="cs-CZ" dirty="0"/>
              <a:t> – </a:t>
            </a:r>
            <a:r>
              <a:rPr lang="cs-CZ" dirty="0" err="1"/>
              <a:t>machines</a:t>
            </a:r>
            <a:r>
              <a:rPr lang="cs-CZ" dirty="0"/>
              <a:t> in </a:t>
            </a:r>
            <a:r>
              <a:rPr lang="cs-CZ" dirty="0" err="1"/>
              <a:t>workshops</a:t>
            </a:r>
            <a:r>
              <a:rPr lang="cs-CZ" dirty="0"/>
              <a:t> </a:t>
            </a:r>
            <a:r>
              <a:rPr lang="cs-CZ" dirty="0" err="1"/>
              <a:t>according</a:t>
            </a:r>
            <a:r>
              <a:rPr lang="cs-CZ" dirty="0"/>
              <a:t> to </a:t>
            </a:r>
            <a:r>
              <a:rPr lang="cs-CZ" dirty="0" err="1"/>
              <a:t>their</a:t>
            </a:r>
            <a:r>
              <a:rPr lang="cs-CZ" dirty="0"/>
              <a:t> </a:t>
            </a:r>
            <a:r>
              <a:rPr lang="cs-CZ" dirty="0" err="1"/>
              <a:t>function</a:t>
            </a:r>
            <a:endParaRPr lang="cs-CZ" dirty="0"/>
          </a:p>
          <a:p>
            <a:r>
              <a:rPr lang="cs-CZ" dirty="0" err="1"/>
              <a:t>Grouped</a:t>
            </a:r>
            <a:r>
              <a:rPr lang="cs-CZ" dirty="0"/>
              <a:t> </a:t>
            </a:r>
            <a:r>
              <a:rPr lang="cs-CZ" dirty="0" err="1"/>
              <a:t>production</a:t>
            </a:r>
            <a:r>
              <a:rPr lang="cs-CZ" dirty="0"/>
              <a:t> – mix </a:t>
            </a:r>
            <a:r>
              <a:rPr lang="cs-CZ" dirty="0" err="1"/>
              <a:t>of</a:t>
            </a:r>
            <a:r>
              <a:rPr lang="cs-CZ" dirty="0"/>
              <a:t> </a:t>
            </a:r>
            <a:r>
              <a:rPr lang="cs-CZ" dirty="0" err="1"/>
              <a:t>above</a:t>
            </a:r>
            <a:endParaRPr lang="cs-CZ" dirty="0"/>
          </a:p>
          <a:p>
            <a:r>
              <a:rPr lang="cs-CZ" dirty="0"/>
              <a:t>On-</a:t>
            </a:r>
            <a:r>
              <a:rPr lang="cs-CZ" dirty="0" err="1"/>
              <a:t>site</a:t>
            </a:r>
            <a:r>
              <a:rPr lang="cs-CZ" dirty="0"/>
              <a:t> </a:t>
            </a:r>
            <a:r>
              <a:rPr lang="cs-CZ" dirty="0" err="1"/>
              <a:t>production</a:t>
            </a:r>
            <a:r>
              <a:rPr lang="cs-CZ" dirty="0"/>
              <a:t> – </a:t>
            </a:r>
            <a:r>
              <a:rPr lang="cs-CZ" dirty="0" err="1"/>
              <a:t>production</a:t>
            </a:r>
            <a:r>
              <a:rPr lang="cs-CZ" dirty="0"/>
              <a:t> </a:t>
            </a:r>
            <a:r>
              <a:rPr lang="cs-CZ" dirty="0" err="1" smtClean="0"/>
              <a:t>factors</a:t>
            </a:r>
            <a:r>
              <a:rPr lang="cs-CZ" dirty="0" smtClean="0"/>
              <a:t> </a:t>
            </a:r>
            <a:r>
              <a:rPr lang="cs-CZ" dirty="0"/>
              <a:t>are </a:t>
            </a:r>
            <a:r>
              <a:rPr lang="cs-CZ" dirty="0" err="1"/>
              <a:t>travelling</a:t>
            </a:r>
            <a:r>
              <a:rPr lang="cs-CZ" dirty="0"/>
              <a:t> to </a:t>
            </a:r>
            <a:r>
              <a:rPr lang="cs-CZ" dirty="0" err="1" smtClean="0"/>
              <a:t>product</a:t>
            </a:r>
            <a:r>
              <a:rPr lang="cs-CZ" dirty="0" smtClean="0"/>
              <a:t> ( </a:t>
            </a:r>
            <a:r>
              <a:rPr lang="cs-CZ" dirty="0" err="1" smtClean="0"/>
              <a:t>construction</a:t>
            </a:r>
            <a:r>
              <a:rPr lang="cs-CZ" dirty="0" smtClean="0"/>
              <a:t> </a:t>
            </a:r>
            <a:r>
              <a:rPr lang="cs-CZ" dirty="0" err="1" smtClean="0"/>
              <a:t>industry</a:t>
            </a:r>
            <a:r>
              <a:rPr lang="cs-CZ" dirty="0" smtClean="0"/>
              <a:t>)</a:t>
            </a:r>
            <a:endParaRPr lang="cs-CZ" dirty="0"/>
          </a:p>
          <a:p>
            <a:r>
              <a:rPr lang="cs-CZ" dirty="0" err="1"/>
              <a:t>Production</a:t>
            </a:r>
            <a:r>
              <a:rPr lang="cs-CZ" dirty="0"/>
              <a:t> </a:t>
            </a:r>
            <a:r>
              <a:rPr lang="cs-CZ" dirty="0" err="1"/>
              <a:t>nest</a:t>
            </a:r>
            <a:r>
              <a:rPr lang="cs-CZ" dirty="0"/>
              <a:t> – </a:t>
            </a:r>
            <a:r>
              <a:rPr lang="cs-CZ" dirty="0" err="1"/>
              <a:t>unified</a:t>
            </a:r>
            <a:r>
              <a:rPr lang="cs-CZ" dirty="0"/>
              <a:t> </a:t>
            </a:r>
            <a:r>
              <a:rPr lang="cs-CZ" dirty="0" err="1"/>
              <a:t>production</a:t>
            </a:r>
            <a:r>
              <a:rPr lang="cs-CZ" dirty="0"/>
              <a:t> </a:t>
            </a:r>
            <a:r>
              <a:rPr lang="cs-CZ" dirty="0" err="1"/>
              <a:t>centres</a:t>
            </a:r>
            <a:endParaRPr lang="cs-CZ" dirty="0"/>
          </a:p>
          <a:p>
            <a:pPr lvl="1"/>
            <a:r>
              <a:rPr lang="cs-CZ" dirty="0"/>
              <a:t>Job </a:t>
            </a:r>
            <a:r>
              <a:rPr lang="cs-CZ" dirty="0" err="1"/>
              <a:t>enrichment</a:t>
            </a:r>
            <a:r>
              <a:rPr lang="cs-CZ" dirty="0"/>
              <a:t> – </a:t>
            </a:r>
            <a:r>
              <a:rPr lang="cs-CZ" dirty="0" err="1"/>
              <a:t>increased</a:t>
            </a:r>
            <a:r>
              <a:rPr lang="cs-CZ" dirty="0"/>
              <a:t> </a:t>
            </a:r>
            <a:r>
              <a:rPr lang="cs-CZ" dirty="0" err="1"/>
              <a:t>control</a:t>
            </a:r>
            <a:r>
              <a:rPr lang="cs-CZ" dirty="0"/>
              <a:t> </a:t>
            </a:r>
            <a:r>
              <a:rPr lang="cs-CZ" dirty="0" err="1"/>
              <a:t>power</a:t>
            </a:r>
            <a:endParaRPr lang="cs-CZ" dirty="0"/>
          </a:p>
          <a:p>
            <a:pPr lvl="1"/>
            <a:r>
              <a:rPr lang="cs-CZ" dirty="0"/>
              <a:t>Job </a:t>
            </a:r>
            <a:r>
              <a:rPr lang="cs-CZ" dirty="0" err="1"/>
              <a:t>enlargement</a:t>
            </a:r>
            <a:r>
              <a:rPr lang="cs-CZ" dirty="0"/>
              <a:t> – </a:t>
            </a:r>
            <a:r>
              <a:rPr lang="cs-CZ" dirty="0" err="1"/>
              <a:t>increased</a:t>
            </a:r>
            <a:r>
              <a:rPr lang="cs-CZ" dirty="0"/>
              <a:t> </a:t>
            </a:r>
            <a:r>
              <a:rPr lang="cs-CZ" dirty="0" err="1"/>
              <a:t>range</a:t>
            </a:r>
            <a:r>
              <a:rPr lang="cs-CZ" dirty="0"/>
              <a:t> </a:t>
            </a:r>
            <a:r>
              <a:rPr lang="cs-CZ" dirty="0" err="1"/>
              <a:t>of</a:t>
            </a:r>
            <a:r>
              <a:rPr lang="cs-CZ" dirty="0"/>
              <a:t> </a:t>
            </a:r>
            <a:r>
              <a:rPr lang="cs-CZ" dirty="0" err="1"/>
              <a:t>jobs</a:t>
            </a:r>
            <a:endParaRPr lang="en-GB" dirty="0"/>
          </a:p>
          <a:p>
            <a:endParaRPr lang="cs-CZ" dirty="0"/>
          </a:p>
        </p:txBody>
      </p:sp>
    </p:spTree>
    <p:extLst>
      <p:ext uri="{BB962C8B-B14F-4D97-AF65-F5344CB8AC3E}">
        <p14:creationId xmlns:p14="http://schemas.microsoft.com/office/powerpoint/2010/main" val="1375665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smtClean="0"/>
              <a:t>Product</a:t>
            </a:r>
            <a:r>
              <a:rPr lang="cs-CZ" dirty="0" smtClean="0"/>
              <a:t> </a:t>
            </a:r>
            <a:r>
              <a:rPr lang="cs-CZ" dirty="0" err="1" smtClean="0"/>
              <a:t>lifecycle</a:t>
            </a:r>
            <a:endParaRPr lang="cs-CZ" dirty="0"/>
          </a:p>
        </p:txBody>
      </p:sp>
      <p:sp>
        <p:nvSpPr>
          <p:cNvPr id="3" name="Zástupný symbol pro obsah 2"/>
          <p:cNvSpPr>
            <a:spLocks noGrp="1"/>
          </p:cNvSpPr>
          <p:nvPr>
            <p:ph idx="1"/>
          </p:nvPr>
        </p:nvSpPr>
        <p:spPr>
          <a:xfrm>
            <a:off x="457200" y="1340768"/>
            <a:ext cx="8229600" cy="4785395"/>
          </a:xfrm>
        </p:spPr>
        <p:txBody>
          <a:bodyPr/>
          <a:lstStyle/>
          <a:p>
            <a:r>
              <a:rPr lang="cs-CZ" dirty="0" smtClean="0"/>
              <a:t>2 </a:t>
            </a:r>
            <a:r>
              <a:rPr lang="cs-CZ" dirty="0" err="1" smtClean="0"/>
              <a:t>ways</a:t>
            </a:r>
            <a:r>
              <a:rPr lang="cs-CZ" dirty="0" smtClean="0"/>
              <a:t> </a:t>
            </a:r>
            <a:r>
              <a:rPr lang="cs-CZ" dirty="0" err="1" smtClean="0"/>
              <a:t>of</a:t>
            </a:r>
            <a:r>
              <a:rPr lang="cs-CZ" dirty="0" smtClean="0"/>
              <a:t> </a:t>
            </a:r>
            <a:r>
              <a:rPr lang="cs-CZ" dirty="0" err="1" smtClean="0"/>
              <a:t>knowledge</a:t>
            </a:r>
            <a:r>
              <a:rPr lang="cs-CZ" dirty="0" smtClean="0"/>
              <a:t>: management </a:t>
            </a:r>
            <a:r>
              <a:rPr lang="cs-CZ" dirty="0" err="1" smtClean="0"/>
              <a:t>approach</a:t>
            </a:r>
            <a:r>
              <a:rPr lang="cs-CZ" dirty="0" smtClean="0"/>
              <a:t> vs. Marketing </a:t>
            </a:r>
            <a:r>
              <a:rPr lang="cs-CZ" dirty="0" err="1" smtClean="0"/>
              <a:t>approach</a:t>
            </a:r>
            <a:endParaRPr lang="cs-CZ" dirty="0" smtClean="0"/>
          </a:p>
          <a:p>
            <a:endParaRPr lang="cs-CZ" dirty="0" smtClean="0"/>
          </a:p>
          <a:p>
            <a:endParaRPr lang="cs-CZ"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9" y="2708920"/>
            <a:ext cx="4208650"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4799" y="3829326"/>
            <a:ext cx="4382784"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9512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a:t>Product</a:t>
            </a:r>
            <a:r>
              <a:rPr lang="cs-CZ" dirty="0"/>
              <a:t> </a:t>
            </a:r>
            <a:r>
              <a:rPr lang="cs-CZ" dirty="0" err="1" smtClean="0"/>
              <a:t>lifecycle</a:t>
            </a:r>
            <a:r>
              <a:rPr lang="cs-CZ" dirty="0" smtClean="0"/>
              <a:t> management </a:t>
            </a:r>
            <a:r>
              <a:rPr lang="cs-CZ" sz="1300" dirty="0" smtClean="0"/>
              <a:t>(Source: wikipedia.org)</a:t>
            </a:r>
            <a:endParaRPr lang="cs-CZ" sz="1300" dirty="0"/>
          </a:p>
        </p:txBody>
      </p:sp>
      <p:sp>
        <p:nvSpPr>
          <p:cNvPr id="3" name="Zástupný symbol pro obsah 2"/>
          <p:cNvSpPr>
            <a:spLocks noGrp="1"/>
          </p:cNvSpPr>
          <p:nvPr>
            <p:ph idx="1"/>
          </p:nvPr>
        </p:nvSpPr>
        <p:spPr/>
        <p:txBody>
          <a:bodyPr>
            <a:normAutofit fontScale="55000" lnSpcReduction="20000"/>
          </a:bodyPr>
          <a:lstStyle/>
          <a:p>
            <a:r>
              <a:rPr lang="en-US" dirty="0"/>
              <a:t>PLM there are five primary </a:t>
            </a:r>
            <a:r>
              <a:rPr lang="en-US" dirty="0" smtClean="0"/>
              <a:t>areas</a:t>
            </a:r>
            <a:r>
              <a:rPr lang="cs-CZ" dirty="0"/>
              <a:t>:</a:t>
            </a:r>
            <a:endParaRPr lang="en-US" dirty="0"/>
          </a:p>
          <a:p>
            <a:r>
              <a:rPr lang="en-US" b="1" dirty="0"/>
              <a:t>Systems engineering (SE) </a:t>
            </a:r>
            <a:r>
              <a:rPr lang="en-US" dirty="0"/>
              <a:t>is focused on meeting all requirements, primarily meeting customer needs, and coordinating the systems design process by involving all relevant disciplines. An important aspect for life cycle management is a subset within Systems Engineering called Reliability Engineering.</a:t>
            </a:r>
          </a:p>
          <a:p>
            <a:r>
              <a:rPr lang="en-US" b="1" dirty="0"/>
              <a:t>Product and portfolio </a:t>
            </a:r>
            <a:r>
              <a:rPr lang="en-US" b="1" dirty="0" smtClean="0"/>
              <a:t>m</a:t>
            </a:r>
            <a:r>
              <a:rPr lang="cs-CZ" b="1" dirty="0" err="1" smtClean="0"/>
              <a:t>anagement</a:t>
            </a:r>
            <a:r>
              <a:rPr lang="cs-CZ" b="1" dirty="0" smtClean="0"/>
              <a:t> </a:t>
            </a:r>
            <a:r>
              <a:rPr lang="en-US" b="1" dirty="0" smtClean="0"/>
              <a:t>(PPM</a:t>
            </a:r>
            <a:r>
              <a:rPr lang="en-US" b="1" dirty="0"/>
              <a:t>) </a:t>
            </a:r>
            <a:r>
              <a:rPr lang="en-US" dirty="0"/>
              <a:t>is focused on managing resource allocation, tracking progress, plan for new product development projects that are in process (or in a holding status). Portfolio management is a tool that assists management in tracking progress on new products and making trade-off decisions when allocating scarce resources.</a:t>
            </a:r>
          </a:p>
          <a:p>
            <a:r>
              <a:rPr lang="en-US" b="1" dirty="0"/>
              <a:t>Product design </a:t>
            </a:r>
            <a:r>
              <a:rPr lang="en-US" dirty="0" smtClean="0"/>
              <a:t>is </a:t>
            </a:r>
            <a:r>
              <a:rPr lang="en-US" dirty="0"/>
              <a:t>the process of creating a new product to be sold by a business to its customers.</a:t>
            </a:r>
          </a:p>
          <a:p>
            <a:r>
              <a:rPr lang="en-US" b="1" dirty="0"/>
              <a:t>Manufacturing process management (MPM) </a:t>
            </a:r>
            <a:r>
              <a:rPr lang="en-US" dirty="0"/>
              <a:t>is a collection of technologies and methods used to define how products are to be manufactured.</a:t>
            </a:r>
          </a:p>
          <a:p>
            <a:r>
              <a:rPr lang="en-US" b="1" dirty="0"/>
              <a:t>Product data management (PDM</a:t>
            </a:r>
            <a:r>
              <a:rPr lang="en-US" b="1" dirty="0" smtClean="0"/>
              <a:t>)</a:t>
            </a:r>
            <a:r>
              <a:rPr lang="cs-CZ" b="1" dirty="0" smtClean="0"/>
              <a:t> </a:t>
            </a:r>
            <a:r>
              <a:rPr lang="en-US" dirty="0" smtClean="0"/>
              <a:t>is </a:t>
            </a:r>
            <a:r>
              <a:rPr lang="en-US" dirty="0"/>
              <a:t>focused on capturing and maintaining information on products and/or services through their development and useful life. Change management is an important part of PDM/PLM.</a:t>
            </a:r>
          </a:p>
          <a:p>
            <a:endParaRPr lang="cs-CZ" dirty="0"/>
          </a:p>
        </p:txBody>
      </p:sp>
    </p:spTree>
    <p:extLst>
      <p:ext uri="{BB962C8B-B14F-4D97-AF65-F5344CB8AC3E}">
        <p14:creationId xmlns:p14="http://schemas.microsoft.com/office/powerpoint/2010/main" val="26058554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Product</a:t>
            </a:r>
            <a:r>
              <a:rPr lang="cs-CZ" dirty="0" smtClean="0"/>
              <a:t> </a:t>
            </a:r>
            <a:r>
              <a:rPr lang="cs-CZ" dirty="0" err="1" smtClean="0"/>
              <a:t>lifecycle</a:t>
            </a:r>
            <a:r>
              <a:rPr lang="cs-CZ" dirty="0"/>
              <a:t> </a:t>
            </a:r>
            <a:r>
              <a:rPr lang="cs-CZ" dirty="0" smtClean="0"/>
              <a:t>marketing</a:t>
            </a:r>
            <a:endParaRPr lang="cs-CZ" dirty="0"/>
          </a:p>
        </p:txBody>
      </p:sp>
      <p:sp>
        <p:nvSpPr>
          <p:cNvPr id="3" name="Zástupný symbol pro obsah 2"/>
          <p:cNvSpPr>
            <a:spLocks noGrp="1"/>
          </p:cNvSpPr>
          <p:nvPr>
            <p:ph idx="1"/>
          </p:nvPr>
        </p:nvSpPr>
        <p:spPr/>
        <p:txBody>
          <a:bodyPr/>
          <a:lstStyle/>
          <a:p>
            <a:r>
              <a:rPr lang="cs-CZ" dirty="0" smtClean="0"/>
              <a:t>4 </a:t>
            </a:r>
            <a:r>
              <a:rPr lang="cs-CZ" dirty="0" err="1" smtClean="0"/>
              <a:t>stages</a:t>
            </a:r>
            <a:r>
              <a:rPr lang="cs-CZ" dirty="0" smtClean="0"/>
              <a:t>:</a:t>
            </a:r>
          </a:p>
          <a:p>
            <a:r>
              <a:rPr lang="cs-CZ" dirty="0" err="1" smtClean="0"/>
              <a:t>Introduction</a:t>
            </a:r>
            <a:r>
              <a:rPr lang="cs-CZ" dirty="0" smtClean="0"/>
              <a:t> to </a:t>
            </a:r>
            <a:r>
              <a:rPr lang="cs-CZ" dirty="0" err="1" smtClean="0"/>
              <a:t>the</a:t>
            </a:r>
            <a:r>
              <a:rPr lang="cs-CZ" dirty="0" smtClean="0"/>
              <a:t> market</a:t>
            </a:r>
          </a:p>
          <a:p>
            <a:r>
              <a:rPr lang="cs-CZ" dirty="0" err="1" smtClean="0"/>
              <a:t>Growth</a:t>
            </a:r>
            <a:r>
              <a:rPr lang="cs-CZ" dirty="0" smtClean="0"/>
              <a:t> </a:t>
            </a:r>
            <a:r>
              <a:rPr lang="cs-CZ" dirty="0" err="1" smtClean="0"/>
              <a:t>stage</a:t>
            </a:r>
            <a:endParaRPr lang="cs-CZ" dirty="0" smtClean="0"/>
          </a:p>
          <a:p>
            <a:r>
              <a:rPr lang="cs-CZ" dirty="0" smtClean="0"/>
              <a:t>Maturity </a:t>
            </a:r>
            <a:r>
              <a:rPr lang="cs-CZ" dirty="0" err="1" smtClean="0"/>
              <a:t>stage</a:t>
            </a:r>
            <a:endParaRPr lang="cs-CZ" dirty="0" smtClean="0"/>
          </a:p>
          <a:p>
            <a:r>
              <a:rPr lang="cs-CZ" dirty="0" err="1" smtClean="0"/>
              <a:t>Saturation</a:t>
            </a:r>
            <a:r>
              <a:rPr lang="cs-CZ" dirty="0" smtClean="0"/>
              <a:t> and </a:t>
            </a:r>
            <a:r>
              <a:rPr lang="cs-CZ" dirty="0" err="1" smtClean="0"/>
              <a:t>decline</a:t>
            </a:r>
            <a:r>
              <a:rPr lang="cs-CZ" dirty="0" smtClean="0"/>
              <a:t> </a:t>
            </a:r>
            <a:r>
              <a:rPr lang="cs-CZ" dirty="0" err="1" smtClean="0"/>
              <a:t>stage</a:t>
            </a:r>
            <a:endParaRPr lang="cs-CZ" dirty="0"/>
          </a:p>
        </p:txBody>
      </p:sp>
    </p:spTree>
    <p:extLst>
      <p:ext uri="{BB962C8B-B14F-4D97-AF65-F5344CB8AC3E}">
        <p14:creationId xmlns:p14="http://schemas.microsoft.com/office/powerpoint/2010/main" val="1855584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Basic </a:t>
            </a:r>
            <a:r>
              <a:rPr lang="cs-CZ" b="1" dirty="0" err="1" smtClean="0"/>
              <a:t>questions</a:t>
            </a:r>
            <a:r>
              <a:rPr lang="cs-CZ" b="1" dirty="0" smtClean="0"/>
              <a:t> </a:t>
            </a:r>
            <a:r>
              <a:rPr lang="cs-CZ" b="1" dirty="0" err="1" smtClean="0"/>
              <a:t>connected</a:t>
            </a:r>
            <a:r>
              <a:rPr lang="cs-CZ" b="1" dirty="0" smtClean="0"/>
              <a:t> </a:t>
            </a:r>
            <a:r>
              <a:rPr lang="cs-CZ" b="1" dirty="0" err="1" smtClean="0"/>
              <a:t>with</a:t>
            </a:r>
            <a:r>
              <a:rPr lang="cs-CZ" b="1" dirty="0" smtClean="0"/>
              <a:t> </a:t>
            </a:r>
            <a:r>
              <a:rPr lang="cs-CZ" b="1" dirty="0" err="1" smtClean="0"/>
              <a:t>the</a:t>
            </a:r>
            <a:r>
              <a:rPr lang="cs-CZ" b="1" dirty="0" smtClean="0"/>
              <a:t> </a:t>
            </a:r>
            <a:r>
              <a:rPr lang="cs-CZ" b="1" dirty="0" err="1" smtClean="0"/>
              <a:t>production</a:t>
            </a:r>
            <a:endParaRPr lang="cs-CZ" b="1" dirty="0"/>
          </a:p>
        </p:txBody>
      </p:sp>
      <p:sp>
        <p:nvSpPr>
          <p:cNvPr id="3" name="Zástupný symbol pro obsah 2"/>
          <p:cNvSpPr>
            <a:spLocks noGrp="1"/>
          </p:cNvSpPr>
          <p:nvPr>
            <p:ph idx="1"/>
          </p:nvPr>
        </p:nvSpPr>
        <p:spPr/>
        <p:txBody>
          <a:bodyPr/>
          <a:lstStyle/>
          <a:p>
            <a:r>
              <a:rPr lang="cs-CZ" dirty="0" err="1" smtClean="0"/>
              <a:t>Should</a:t>
            </a:r>
            <a:r>
              <a:rPr lang="cs-CZ" dirty="0" smtClean="0"/>
              <a:t> </a:t>
            </a:r>
            <a:r>
              <a:rPr lang="cs-CZ" dirty="0" err="1" smtClean="0"/>
              <a:t>resources</a:t>
            </a:r>
            <a:r>
              <a:rPr lang="cs-CZ" dirty="0" smtClean="0"/>
              <a:t> </a:t>
            </a:r>
            <a:r>
              <a:rPr lang="cs-CZ" dirty="0" err="1" smtClean="0"/>
              <a:t>be</a:t>
            </a:r>
            <a:r>
              <a:rPr lang="cs-CZ" dirty="0" smtClean="0"/>
              <a:t> </a:t>
            </a:r>
            <a:r>
              <a:rPr lang="cs-CZ" dirty="0" err="1" smtClean="0"/>
              <a:t>placed</a:t>
            </a:r>
            <a:r>
              <a:rPr lang="cs-CZ" dirty="0" smtClean="0"/>
              <a:t> in </a:t>
            </a:r>
            <a:r>
              <a:rPr lang="cs-CZ" dirty="0" err="1" smtClean="0"/>
              <a:t>production</a:t>
            </a:r>
            <a:r>
              <a:rPr lang="cs-CZ" dirty="0" smtClean="0"/>
              <a:t> </a:t>
            </a:r>
            <a:r>
              <a:rPr lang="cs-CZ" dirty="0" err="1" smtClean="0"/>
              <a:t>rather</a:t>
            </a:r>
            <a:r>
              <a:rPr lang="cs-CZ" dirty="0" smtClean="0"/>
              <a:t> </a:t>
            </a:r>
            <a:r>
              <a:rPr lang="cs-CZ" dirty="0" err="1" smtClean="0"/>
              <a:t>than</a:t>
            </a:r>
            <a:r>
              <a:rPr lang="cs-CZ" dirty="0" smtClean="0"/>
              <a:t> in </a:t>
            </a:r>
            <a:r>
              <a:rPr lang="cs-CZ" dirty="0" err="1" smtClean="0"/>
              <a:t>other</a:t>
            </a:r>
            <a:r>
              <a:rPr lang="cs-CZ" dirty="0" smtClean="0"/>
              <a:t> </a:t>
            </a:r>
            <a:r>
              <a:rPr lang="cs-CZ" dirty="0" err="1" smtClean="0"/>
              <a:t>areas</a:t>
            </a:r>
            <a:r>
              <a:rPr lang="cs-CZ" dirty="0" smtClean="0"/>
              <a:t> </a:t>
            </a:r>
            <a:r>
              <a:rPr lang="cs-CZ" dirty="0" err="1" smtClean="0"/>
              <a:t>of</a:t>
            </a:r>
            <a:r>
              <a:rPr lang="cs-CZ" dirty="0" smtClean="0"/>
              <a:t> a business?</a:t>
            </a:r>
          </a:p>
          <a:p>
            <a:r>
              <a:rPr lang="cs-CZ" dirty="0" err="1" smtClean="0"/>
              <a:t>Decide</a:t>
            </a:r>
            <a:r>
              <a:rPr lang="cs-CZ" dirty="0" smtClean="0"/>
              <a:t> </a:t>
            </a:r>
            <a:r>
              <a:rPr lang="cs-CZ" dirty="0" err="1" smtClean="0"/>
              <a:t>capacity</a:t>
            </a:r>
            <a:r>
              <a:rPr lang="cs-CZ" dirty="0" smtClean="0"/>
              <a:t> </a:t>
            </a:r>
            <a:r>
              <a:rPr lang="cs-CZ" dirty="0" err="1" smtClean="0"/>
              <a:t>needed</a:t>
            </a:r>
            <a:r>
              <a:rPr lang="cs-CZ" dirty="0" smtClean="0"/>
              <a:t> to </a:t>
            </a:r>
            <a:r>
              <a:rPr lang="cs-CZ" dirty="0" err="1" smtClean="0"/>
              <a:t>meet</a:t>
            </a:r>
            <a:r>
              <a:rPr lang="cs-CZ" dirty="0" smtClean="0"/>
              <a:t> </a:t>
            </a:r>
            <a:r>
              <a:rPr lang="cs-CZ" dirty="0" err="1" smtClean="0"/>
              <a:t>agreed</a:t>
            </a:r>
            <a:r>
              <a:rPr lang="cs-CZ" dirty="0" smtClean="0"/>
              <a:t> </a:t>
            </a:r>
            <a:r>
              <a:rPr lang="cs-CZ" dirty="0" err="1" smtClean="0"/>
              <a:t>production</a:t>
            </a:r>
            <a:r>
              <a:rPr lang="cs-CZ" dirty="0" smtClean="0"/>
              <a:t> and </a:t>
            </a:r>
            <a:r>
              <a:rPr lang="cs-CZ" dirty="0" err="1" smtClean="0"/>
              <a:t>corporate</a:t>
            </a:r>
            <a:r>
              <a:rPr lang="cs-CZ" dirty="0" smtClean="0"/>
              <a:t> </a:t>
            </a:r>
            <a:r>
              <a:rPr lang="cs-CZ" dirty="0" err="1" smtClean="0"/>
              <a:t>objectives</a:t>
            </a:r>
            <a:r>
              <a:rPr lang="cs-CZ" dirty="0" smtClean="0"/>
              <a:t> and </a:t>
            </a:r>
            <a:r>
              <a:rPr lang="cs-CZ" dirty="0" err="1" smtClean="0"/>
              <a:t>when</a:t>
            </a:r>
            <a:r>
              <a:rPr lang="cs-CZ" dirty="0" smtClean="0"/>
              <a:t> </a:t>
            </a:r>
            <a:r>
              <a:rPr lang="cs-CZ" dirty="0" err="1" smtClean="0"/>
              <a:t>production</a:t>
            </a:r>
            <a:r>
              <a:rPr lang="cs-CZ" dirty="0" smtClean="0"/>
              <a:t> </a:t>
            </a:r>
            <a:r>
              <a:rPr lang="cs-CZ" dirty="0" err="1" smtClean="0"/>
              <a:t>should</a:t>
            </a:r>
            <a:r>
              <a:rPr lang="cs-CZ" dirty="0" smtClean="0"/>
              <a:t> </a:t>
            </a:r>
            <a:r>
              <a:rPr lang="cs-CZ" dirty="0" err="1" smtClean="0"/>
              <a:t>commence</a:t>
            </a:r>
            <a:r>
              <a:rPr lang="cs-CZ" dirty="0" smtClean="0"/>
              <a:t>?</a:t>
            </a:r>
          </a:p>
          <a:p>
            <a:r>
              <a:rPr lang="cs-CZ" dirty="0" err="1" smtClean="0"/>
              <a:t>Decide</a:t>
            </a:r>
            <a:r>
              <a:rPr lang="cs-CZ" dirty="0" smtClean="0"/>
              <a:t> </a:t>
            </a:r>
            <a:r>
              <a:rPr lang="cs-CZ" dirty="0" err="1" smtClean="0"/>
              <a:t>where</a:t>
            </a:r>
            <a:r>
              <a:rPr lang="cs-CZ" dirty="0" smtClean="0"/>
              <a:t> plant </a:t>
            </a:r>
            <a:r>
              <a:rPr lang="cs-CZ" dirty="0" err="1" smtClean="0"/>
              <a:t>should</a:t>
            </a:r>
            <a:r>
              <a:rPr lang="cs-CZ" dirty="0" smtClean="0"/>
              <a:t> </a:t>
            </a:r>
            <a:r>
              <a:rPr lang="cs-CZ" dirty="0" err="1" smtClean="0"/>
              <a:t>be</a:t>
            </a:r>
            <a:r>
              <a:rPr lang="cs-CZ" dirty="0" smtClean="0"/>
              <a:t> </a:t>
            </a:r>
            <a:r>
              <a:rPr lang="cs-CZ" dirty="0" err="1" smtClean="0"/>
              <a:t>located</a:t>
            </a:r>
            <a:r>
              <a:rPr lang="cs-CZ" dirty="0" smtClean="0"/>
              <a:t> and </a:t>
            </a:r>
            <a:r>
              <a:rPr lang="cs-CZ" dirty="0" err="1" smtClean="0"/>
              <a:t>the</a:t>
            </a:r>
            <a:r>
              <a:rPr lang="cs-CZ" dirty="0" smtClean="0"/>
              <a:t> type </a:t>
            </a:r>
            <a:r>
              <a:rPr lang="cs-CZ" dirty="0" err="1" smtClean="0"/>
              <a:t>of</a:t>
            </a:r>
            <a:r>
              <a:rPr lang="cs-CZ" dirty="0" smtClean="0"/>
              <a:t> technology to use. </a:t>
            </a:r>
            <a:endParaRPr lang="cs-CZ" dirty="0"/>
          </a:p>
        </p:txBody>
      </p:sp>
    </p:spTree>
    <p:extLst>
      <p:ext uri="{BB962C8B-B14F-4D97-AF65-F5344CB8AC3E}">
        <p14:creationId xmlns:p14="http://schemas.microsoft.com/office/powerpoint/2010/main" val="17847663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Introduction</a:t>
            </a:r>
            <a:r>
              <a:rPr lang="cs-CZ" dirty="0"/>
              <a:t> to </a:t>
            </a:r>
            <a:r>
              <a:rPr lang="cs-CZ" dirty="0" err="1"/>
              <a:t>the</a:t>
            </a:r>
            <a:r>
              <a:rPr lang="cs-CZ" dirty="0"/>
              <a:t> market</a:t>
            </a:r>
          </a:p>
        </p:txBody>
      </p:sp>
      <p:sp>
        <p:nvSpPr>
          <p:cNvPr id="3" name="Zástupný symbol pro obsah 2"/>
          <p:cNvSpPr>
            <a:spLocks noGrp="1"/>
          </p:cNvSpPr>
          <p:nvPr>
            <p:ph idx="1"/>
          </p:nvPr>
        </p:nvSpPr>
        <p:spPr/>
        <p:txBody>
          <a:bodyPr>
            <a:normAutofit fontScale="55000" lnSpcReduction="20000"/>
          </a:bodyPr>
          <a:lstStyle/>
          <a:p>
            <a:pPr algn="just"/>
            <a:r>
              <a:rPr lang="en-US" dirty="0" smtClean="0"/>
              <a:t>This </a:t>
            </a:r>
            <a:r>
              <a:rPr lang="en-US" dirty="0"/>
              <a:t>is the stage in which the product has been introduced first time in the market and the sales of the product starts to grow slowly and gradually and the profit received from the product is nominal and non-attained. The market for the product is not competitive initially and also the company spends initially on the advertisement and uses various other tools for promotion in order to motivate and produce awareness among the consumers, therefore generating discerning demands for particular brand. The products start to gain distribution as the product is initially new in the market and in this stage the quality of the product is not assured and the price of the product will also be determined as low or high</a:t>
            </a:r>
            <a:r>
              <a:rPr lang="en-US" dirty="0" smtClean="0"/>
              <a:t>.</a:t>
            </a:r>
            <a:r>
              <a:rPr lang="cs-CZ" baseline="30000" dirty="0" smtClean="0"/>
              <a:t>(</a:t>
            </a:r>
            <a:r>
              <a:rPr lang="sv-SE" i="1" dirty="0"/>
              <a:t>Anderson &amp; Zeithaml, Carl R. &amp; Carl P. </a:t>
            </a:r>
            <a:r>
              <a:rPr lang="cs-CZ" i="1" dirty="0"/>
              <a:t>,</a:t>
            </a:r>
            <a:r>
              <a:rPr lang="sv-SE" i="1" dirty="0" smtClean="0"/>
              <a:t>1984</a:t>
            </a:r>
            <a:r>
              <a:rPr lang="sv-SE" i="1" dirty="0"/>
              <a:t>). </a:t>
            </a:r>
            <a:r>
              <a:rPr lang="cs-CZ" i="1" dirty="0" smtClean="0"/>
              <a:t>)</a:t>
            </a:r>
            <a:endParaRPr lang="cs-CZ" dirty="0" smtClean="0"/>
          </a:p>
          <a:p>
            <a:pPr algn="just"/>
            <a:r>
              <a:rPr lang="en-US" dirty="0" smtClean="0"/>
              <a:t>costs </a:t>
            </a:r>
            <a:r>
              <a:rPr lang="en-US" dirty="0"/>
              <a:t>are very high</a:t>
            </a:r>
          </a:p>
          <a:p>
            <a:r>
              <a:rPr lang="en-US" dirty="0"/>
              <a:t>slow sales volumes to start</a:t>
            </a:r>
          </a:p>
          <a:p>
            <a:r>
              <a:rPr lang="en-US" dirty="0"/>
              <a:t>little or no competition</a:t>
            </a:r>
          </a:p>
          <a:p>
            <a:r>
              <a:rPr lang="en-US" dirty="0"/>
              <a:t>demand has to be created</a:t>
            </a:r>
          </a:p>
          <a:p>
            <a:r>
              <a:rPr lang="en-US" dirty="0"/>
              <a:t>customers have to be prompted to try the product</a:t>
            </a:r>
          </a:p>
          <a:p>
            <a:r>
              <a:rPr lang="en-US" dirty="0"/>
              <a:t>makes little money at this stage</a:t>
            </a:r>
          </a:p>
          <a:p>
            <a:endParaRPr lang="cs-CZ" dirty="0"/>
          </a:p>
        </p:txBody>
      </p:sp>
    </p:spTree>
    <p:extLst>
      <p:ext uri="{BB962C8B-B14F-4D97-AF65-F5344CB8AC3E}">
        <p14:creationId xmlns:p14="http://schemas.microsoft.com/office/powerpoint/2010/main" val="11301209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a:t>Growth</a:t>
            </a:r>
            <a:r>
              <a:rPr lang="cs-CZ" dirty="0"/>
              <a:t> </a:t>
            </a:r>
            <a:r>
              <a:rPr lang="cs-CZ" dirty="0" err="1" smtClean="0"/>
              <a:t>stage</a:t>
            </a:r>
            <a:r>
              <a:rPr lang="cs-CZ" dirty="0" smtClean="0"/>
              <a:t> </a:t>
            </a:r>
            <a:r>
              <a:rPr lang="cs-CZ" sz="1400" dirty="0" smtClean="0"/>
              <a:t>(wikipedie.org)</a:t>
            </a:r>
            <a:endParaRPr lang="cs-CZ" sz="1400" dirty="0"/>
          </a:p>
        </p:txBody>
      </p:sp>
      <p:sp>
        <p:nvSpPr>
          <p:cNvPr id="3" name="Zástupný symbol pro obsah 2"/>
          <p:cNvSpPr>
            <a:spLocks noGrp="1"/>
          </p:cNvSpPr>
          <p:nvPr>
            <p:ph idx="1"/>
          </p:nvPr>
        </p:nvSpPr>
        <p:spPr/>
        <p:txBody>
          <a:bodyPr>
            <a:normAutofit fontScale="55000" lnSpcReduction="20000"/>
          </a:bodyPr>
          <a:lstStyle/>
          <a:p>
            <a:pPr marL="0" indent="0" algn="just">
              <a:buNone/>
            </a:pPr>
            <a:r>
              <a:rPr lang="en-US" dirty="0"/>
              <a:t>In the growth stage, the product is present already in the market and the consumers of the products are habitual of the product and also there is quick growth in the product sales as more new and new customers are using and trying and are becoming aware of the product. The customers are becoming satisfied from the product and they bought it again and again. The ratio of the product repetition for the trial procurement risen and also at this level, the competitors have started to overflow the market with more appealing and attractive inventions. This helps in creating increased competition in the market and also results in decreasing the product price. </a:t>
            </a:r>
            <a:endParaRPr lang="cs-CZ" dirty="0" smtClean="0"/>
          </a:p>
          <a:p>
            <a:pPr algn="just"/>
            <a:endParaRPr lang="cs-CZ" dirty="0"/>
          </a:p>
          <a:p>
            <a:r>
              <a:rPr lang="en-US" dirty="0" smtClean="0"/>
              <a:t>costs </a:t>
            </a:r>
            <a:r>
              <a:rPr lang="en-US" dirty="0"/>
              <a:t>reduced due to economies of scale</a:t>
            </a:r>
          </a:p>
          <a:p>
            <a:r>
              <a:rPr lang="en-US" dirty="0"/>
              <a:t>sales volume increases significantly</a:t>
            </a:r>
          </a:p>
          <a:p>
            <a:r>
              <a:rPr lang="en-US" dirty="0"/>
              <a:t>profitability begins to rise</a:t>
            </a:r>
          </a:p>
          <a:p>
            <a:r>
              <a:rPr lang="en-US" dirty="0"/>
              <a:t>public awareness increases</a:t>
            </a:r>
          </a:p>
          <a:p>
            <a:r>
              <a:rPr lang="en-US" dirty="0"/>
              <a:t>competition begins to increase with a few new players in establishing market</a:t>
            </a:r>
          </a:p>
          <a:p>
            <a:r>
              <a:rPr lang="en-US" dirty="0"/>
              <a:t>increased competition leads to price decreases</a:t>
            </a:r>
          </a:p>
          <a:p>
            <a:endParaRPr lang="cs-CZ" dirty="0"/>
          </a:p>
        </p:txBody>
      </p:sp>
    </p:spTree>
    <p:extLst>
      <p:ext uri="{BB962C8B-B14F-4D97-AF65-F5344CB8AC3E}">
        <p14:creationId xmlns:p14="http://schemas.microsoft.com/office/powerpoint/2010/main" val="27523464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Maturity </a:t>
            </a:r>
            <a:r>
              <a:rPr lang="cs-CZ" dirty="0" err="1" smtClean="0"/>
              <a:t>stage</a:t>
            </a:r>
            <a:endParaRPr lang="cs-CZ" dirty="0"/>
          </a:p>
        </p:txBody>
      </p:sp>
      <p:sp>
        <p:nvSpPr>
          <p:cNvPr id="3" name="Zástupný symbol pro obsah 2"/>
          <p:cNvSpPr>
            <a:spLocks noGrp="1"/>
          </p:cNvSpPr>
          <p:nvPr>
            <p:ph idx="1"/>
          </p:nvPr>
        </p:nvSpPr>
        <p:spPr/>
        <p:txBody>
          <a:bodyPr>
            <a:normAutofit fontScale="55000" lnSpcReduction="20000"/>
          </a:bodyPr>
          <a:lstStyle/>
          <a:p>
            <a:r>
              <a:rPr lang="en-US" dirty="0"/>
              <a:t>In maturity stage, the cost of the product has been decreased because of the increased volume of the product and the product started to experience the curve effects. Also, more and more competitors have seen to be leaving the market. In this way very few buyers have been left for the product and this results in less sales of the product. The decline of the product and cost of attaining new buyers in this level is more as compare to the resulted profit. The brand or the product differentiation via rebating and discounts in price supports in recalling the outlet distribution. Also, there is a decline in the entire cost of marketing through enhancing the distribution and promotional efficiency with switching brand and </a:t>
            </a:r>
            <a:r>
              <a:rPr lang="en-US" dirty="0" smtClean="0"/>
              <a:t>segmentation.</a:t>
            </a:r>
            <a:r>
              <a:rPr lang="cs-CZ" baseline="30000" dirty="0" smtClean="0"/>
              <a:t> </a:t>
            </a:r>
            <a:r>
              <a:rPr lang="cs-CZ" dirty="0" smtClean="0"/>
              <a:t> (</a:t>
            </a:r>
            <a:r>
              <a:rPr lang="cs-CZ" i="1" dirty="0" err="1" smtClean="0"/>
              <a:t>Griffin</a:t>
            </a:r>
            <a:r>
              <a:rPr lang="cs-CZ" i="1" dirty="0"/>
              <a:t>, </a:t>
            </a:r>
            <a:r>
              <a:rPr lang="cs-CZ" i="1" dirty="0" err="1"/>
              <a:t>Abbie</a:t>
            </a:r>
            <a:r>
              <a:rPr lang="cs-CZ" i="1" dirty="0"/>
              <a:t> </a:t>
            </a:r>
            <a:r>
              <a:rPr lang="cs-CZ" i="1" dirty="0" smtClean="0"/>
              <a:t>, 1997)</a:t>
            </a:r>
            <a:endParaRPr lang="cs-CZ" dirty="0" smtClean="0"/>
          </a:p>
          <a:p>
            <a:r>
              <a:rPr lang="en-US" dirty="0" smtClean="0"/>
              <a:t>costs </a:t>
            </a:r>
            <a:r>
              <a:rPr lang="en-US" dirty="0"/>
              <a:t>are decreased as a result of production volumes increasing and experience curve effects</a:t>
            </a:r>
          </a:p>
          <a:p>
            <a:r>
              <a:rPr lang="en-US" dirty="0"/>
              <a:t>sales volume peaks and market saturation is reached</a:t>
            </a:r>
          </a:p>
          <a:p>
            <a:r>
              <a:rPr lang="en-US" dirty="0"/>
              <a:t>increase in competitors entering the market</a:t>
            </a:r>
          </a:p>
          <a:p>
            <a:r>
              <a:rPr lang="en-US" dirty="0"/>
              <a:t>prices tend to drop due to the proliferation of competing products</a:t>
            </a:r>
          </a:p>
          <a:p>
            <a:r>
              <a:rPr lang="en-US" dirty="0"/>
              <a:t>brand differentiation and feature diversification is emphasized to maintain or increase market share</a:t>
            </a:r>
          </a:p>
          <a:p>
            <a:r>
              <a:rPr lang="en-US" dirty="0"/>
              <a:t>industrial profits go down</a:t>
            </a:r>
          </a:p>
          <a:p>
            <a:endParaRPr lang="cs-CZ" dirty="0"/>
          </a:p>
        </p:txBody>
      </p:sp>
    </p:spTree>
    <p:extLst>
      <p:ext uri="{BB962C8B-B14F-4D97-AF65-F5344CB8AC3E}">
        <p14:creationId xmlns:p14="http://schemas.microsoft.com/office/powerpoint/2010/main" val="9026524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Saturation</a:t>
            </a:r>
            <a:r>
              <a:rPr lang="cs-CZ" dirty="0" smtClean="0"/>
              <a:t> and </a:t>
            </a:r>
            <a:r>
              <a:rPr lang="cs-CZ" dirty="0" err="1" smtClean="0"/>
              <a:t>decline</a:t>
            </a:r>
            <a:endParaRPr lang="cs-CZ" dirty="0"/>
          </a:p>
        </p:txBody>
      </p:sp>
      <p:sp>
        <p:nvSpPr>
          <p:cNvPr id="3" name="Zástupný symbol pro obsah 2"/>
          <p:cNvSpPr>
            <a:spLocks noGrp="1"/>
          </p:cNvSpPr>
          <p:nvPr>
            <p:ph idx="1"/>
          </p:nvPr>
        </p:nvSpPr>
        <p:spPr/>
        <p:txBody>
          <a:bodyPr>
            <a:normAutofit fontScale="85000" lnSpcReduction="20000"/>
          </a:bodyPr>
          <a:lstStyle/>
          <a:p>
            <a:r>
              <a:rPr lang="en-US" dirty="0"/>
              <a:t>In this stage, the profit as well as the sales of the product has started to decline because of the deletion of the product from the market. The market for the product in this stage, started to show negative rate of growth and corroding cash flows. The product, at this stage may be kept but there should be less adverts</a:t>
            </a:r>
            <a:r>
              <a:rPr lang="en-US" dirty="0" smtClean="0"/>
              <a:t>.</a:t>
            </a:r>
            <a:r>
              <a:rPr lang="cs-CZ" baseline="30000" dirty="0"/>
              <a:t> </a:t>
            </a:r>
            <a:r>
              <a:rPr lang="cs-CZ" baseline="30000" dirty="0" smtClean="0"/>
              <a:t>(</a:t>
            </a:r>
            <a:r>
              <a:rPr lang="cs-CZ" i="1" dirty="0" err="1" smtClean="0"/>
              <a:t>Steffens</a:t>
            </a:r>
            <a:r>
              <a:rPr lang="cs-CZ" i="1" dirty="0"/>
              <a:t>, </a:t>
            </a:r>
            <a:r>
              <a:rPr lang="cs-CZ" i="1" dirty="0" smtClean="0"/>
              <a:t>Paul,2002</a:t>
            </a:r>
            <a:r>
              <a:rPr lang="cs-CZ" i="1" dirty="0"/>
              <a:t>)</a:t>
            </a:r>
            <a:endParaRPr lang="cs-CZ" dirty="0" smtClean="0"/>
          </a:p>
          <a:p>
            <a:r>
              <a:rPr lang="en-US" dirty="0" smtClean="0"/>
              <a:t>costs </a:t>
            </a:r>
            <a:r>
              <a:rPr lang="en-US" dirty="0"/>
              <a:t>become counter-optimal</a:t>
            </a:r>
          </a:p>
          <a:p>
            <a:r>
              <a:rPr lang="en-US" dirty="0"/>
              <a:t>sales volume decline</a:t>
            </a:r>
          </a:p>
          <a:p>
            <a:r>
              <a:rPr lang="en-US" dirty="0"/>
              <a:t>prices, profitability diminish</a:t>
            </a:r>
          </a:p>
          <a:p>
            <a:r>
              <a:rPr lang="en-US" dirty="0"/>
              <a:t>profit becomes more a challenge of production/distribution efficiency than increased sales</a:t>
            </a:r>
          </a:p>
          <a:p>
            <a:endParaRPr lang="cs-CZ" dirty="0"/>
          </a:p>
        </p:txBody>
      </p:sp>
    </p:spTree>
    <p:extLst>
      <p:ext uri="{BB962C8B-B14F-4D97-AF65-F5344CB8AC3E}">
        <p14:creationId xmlns:p14="http://schemas.microsoft.com/office/powerpoint/2010/main" val="7527635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BCG </a:t>
            </a:r>
            <a:r>
              <a:rPr lang="cs-CZ" dirty="0" smtClean="0"/>
              <a:t>matrix</a:t>
            </a:r>
            <a:endParaRPr lang="cs-CZ" sz="1300" dirty="0"/>
          </a:p>
        </p:txBody>
      </p:sp>
      <p:sp>
        <p:nvSpPr>
          <p:cNvPr id="3" name="Zástupný symbol pro obsah 2"/>
          <p:cNvSpPr>
            <a:spLocks noGrp="1"/>
          </p:cNvSpPr>
          <p:nvPr>
            <p:ph idx="1"/>
          </p:nvPr>
        </p:nvSpPr>
        <p:spPr/>
        <p:txBody>
          <a:bodyPr/>
          <a:lstStyle/>
          <a:p>
            <a:r>
              <a:rPr lang="en-US" i="1" dirty="0"/>
              <a:t>BCG matrix</a:t>
            </a:r>
            <a:r>
              <a:rPr lang="en-US" dirty="0"/>
              <a:t> (or growth-share matrix) is a corporate planning tool, which is used to portray firm’s brand portfolio or SBUs on a quadrant along relative market share axis (horizontal axis) and speed of market growth (vertical axis) axis. </a:t>
            </a:r>
            <a:endParaRPr lang="cs-CZ" dirty="0" smtClean="0"/>
          </a:p>
          <a:p>
            <a:r>
              <a:rPr lang="cs-CZ" sz="1600" dirty="0" smtClean="0"/>
              <a:t>(https</a:t>
            </a:r>
            <a:r>
              <a:rPr lang="cs-CZ" sz="1600" dirty="0"/>
              <a:t>://www.strategicmanagementinsight.com/</a:t>
            </a:r>
            <a:r>
              <a:rPr lang="cs-CZ" sz="1600" dirty="0" err="1"/>
              <a:t>tools</a:t>
            </a:r>
            <a:r>
              <a:rPr lang="cs-CZ" sz="1600" dirty="0"/>
              <a:t>/bcg-matrix-growth-share.html)</a:t>
            </a:r>
          </a:p>
        </p:txBody>
      </p:sp>
    </p:spTree>
    <p:extLst>
      <p:ext uri="{BB962C8B-B14F-4D97-AF65-F5344CB8AC3E}">
        <p14:creationId xmlns:p14="http://schemas.microsoft.com/office/powerpoint/2010/main" val="27731334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85000" lnSpcReduction="20000"/>
          </a:bodyPr>
          <a:lstStyle/>
          <a:p>
            <a:r>
              <a:rPr lang="en-US" dirty="0"/>
              <a:t>BCG matrix is a framework created by Boston Consulting Group to evaluate the strategic position of the business brand portfolio and its potential. It classifies business portfolio into four categories based on industry attractiveness (growth rate of that industry) and competitive position (relative market share). These two dimensions reveal likely profitability of the business portfolio in terms of cash needed to support that unit and cash generated by it. The general purpose of the analysis is to help understand, which brands the firm should invest in and which ones should be divested</a:t>
            </a:r>
            <a:r>
              <a:rPr lang="en-US" dirty="0" smtClean="0"/>
              <a:t>.</a:t>
            </a:r>
            <a:endParaRPr lang="cs-CZ" dirty="0" smtClean="0"/>
          </a:p>
          <a:p>
            <a:r>
              <a:rPr lang="cs-CZ" sz="1800" dirty="0"/>
              <a:t>(https://www.strategicmanagementinsight.com/</a:t>
            </a:r>
            <a:r>
              <a:rPr lang="cs-CZ" sz="1800" dirty="0" err="1"/>
              <a:t>tools</a:t>
            </a:r>
            <a:r>
              <a:rPr lang="cs-CZ" sz="1800" dirty="0"/>
              <a:t>/bcg-matrix-growth-share.html)</a:t>
            </a:r>
          </a:p>
          <a:p>
            <a:endParaRPr lang="cs-CZ" dirty="0"/>
          </a:p>
        </p:txBody>
      </p:sp>
    </p:spTree>
    <p:extLst>
      <p:ext uri="{BB962C8B-B14F-4D97-AF65-F5344CB8AC3E}">
        <p14:creationId xmlns:p14="http://schemas.microsoft.com/office/powerpoint/2010/main" val="38749375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lnSpcReduction="10000"/>
          </a:bodyPr>
          <a:lstStyle/>
          <a:p>
            <a:r>
              <a:rPr lang="en-US" b="1" dirty="0"/>
              <a:t>Market growth rate.</a:t>
            </a:r>
            <a:r>
              <a:rPr lang="en-US" dirty="0"/>
              <a:t> High market growth rate means higher earnings and sometimes profits but it also consumes lots of cash, which is used as investment to stimulate further growth. Therefore, business units that operate in rapid growth industries are cash users and are worth investing in only when they are expected to grow or maintain market share in the future</a:t>
            </a:r>
            <a:r>
              <a:rPr lang="en-US" dirty="0" smtClean="0"/>
              <a:t>.</a:t>
            </a:r>
            <a:endParaRPr lang="cs-CZ" dirty="0" smtClean="0"/>
          </a:p>
          <a:p>
            <a:r>
              <a:rPr lang="cs-CZ" sz="1300" dirty="0"/>
              <a:t>(https://www.strategicmanagementinsight.com/</a:t>
            </a:r>
            <a:r>
              <a:rPr lang="cs-CZ" sz="1300" dirty="0" err="1"/>
              <a:t>tools</a:t>
            </a:r>
            <a:r>
              <a:rPr lang="cs-CZ" sz="1300" dirty="0"/>
              <a:t>/bcg-matrix-growth-share.html)</a:t>
            </a:r>
          </a:p>
          <a:p>
            <a:endParaRPr lang="cs-CZ" dirty="0"/>
          </a:p>
          <a:p>
            <a:endParaRPr lang="cs-CZ" dirty="0"/>
          </a:p>
        </p:txBody>
      </p:sp>
    </p:spTree>
    <p:extLst>
      <p:ext uri="{BB962C8B-B14F-4D97-AF65-F5344CB8AC3E}">
        <p14:creationId xmlns:p14="http://schemas.microsoft.com/office/powerpoint/2010/main" val="36991371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92500" lnSpcReduction="10000"/>
          </a:bodyPr>
          <a:lstStyle/>
          <a:p>
            <a:r>
              <a:rPr lang="en-US" b="1" dirty="0"/>
              <a:t>Relative market share.</a:t>
            </a:r>
            <a:r>
              <a:rPr lang="en-US" dirty="0"/>
              <a:t> One of the dimensions used to evaluate business portfolio is relative market share. Higher corporate’s market share results in higher cash returns. This is because a firm that produces more, benefits from higher economies of scale and experience curve, which results in higher profits. Nonetheless, it is worth to note that some firms may experience the same benefits with lower production outputs and lower market share</a:t>
            </a:r>
            <a:r>
              <a:rPr lang="en-US" dirty="0" smtClean="0"/>
              <a:t>.</a:t>
            </a:r>
            <a:endParaRPr lang="cs-CZ" dirty="0" smtClean="0"/>
          </a:p>
          <a:p>
            <a:r>
              <a:rPr lang="cs-CZ" sz="1500" dirty="0"/>
              <a:t>(https://www.strategicmanagementinsight.com/</a:t>
            </a:r>
            <a:r>
              <a:rPr lang="cs-CZ" sz="1500" dirty="0" err="1"/>
              <a:t>tools</a:t>
            </a:r>
            <a:r>
              <a:rPr lang="cs-CZ" sz="1500" dirty="0"/>
              <a:t>/bcg-matrix-growth-share.html)</a:t>
            </a:r>
          </a:p>
          <a:p>
            <a:endParaRPr lang="cs-CZ" dirty="0"/>
          </a:p>
          <a:p>
            <a:endParaRPr lang="cs-CZ" dirty="0"/>
          </a:p>
        </p:txBody>
      </p:sp>
    </p:spTree>
    <p:extLst>
      <p:ext uri="{BB962C8B-B14F-4D97-AF65-F5344CB8AC3E}">
        <p14:creationId xmlns:p14="http://schemas.microsoft.com/office/powerpoint/2010/main" val="10024179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a:t>There are four quadrants into which firms brands are classified:</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err="1" smtClean="0"/>
              <a:t>Dogs</a:t>
            </a:r>
            <a:r>
              <a:rPr lang="cs-CZ" dirty="0" smtClean="0"/>
              <a:t>: </a:t>
            </a:r>
            <a:r>
              <a:rPr lang="fr-FR" dirty="0"/>
              <a:t>Strategic choices: Retrenchment, divestiture, </a:t>
            </a:r>
            <a:r>
              <a:rPr lang="fr-FR" dirty="0" smtClean="0"/>
              <a:t>liquidation</a:t>
            </a:r>
            <a:endParaRPr lang="cs-CZ" dirty="0" smtClean="0"/>
          </a:p>
          <a:p>
            <a:r>
              <a:rPr lang="cs-CZ" dirty="0" err="1" smtClean="0"/>
              <a:t>Stars</a:t>
            </a:r>
            <a:r>
              <a:rPr lang="cs-CZ" dirty="0" smtClean="0"/>
              <a:t>:</a:t>
            </a:r>
            <a:r>
              <a:rPr lang="en-US" dirty="0"/>
              <a:t>Strategic choices: Vertical integration, horizontal integration, market penetration, market development, product development</a:t>
            </a:r>
            <a:endParaRPr lang="cs-CZ" dirty="0" smtClean="0"/>
          </a:p>
          <a:p>
            <a:r>
              <a:rPr lang="cs-CZ" dirty="0" err="1" smtClean="0"/>
              <a:t>Question</a:t>
            </a:r>
            <a:r>
              <a:rPr lang="cs-CZ" dirty="0"/>
              <a:t> </a:t>
            </a:r>
            <a:r>
              <a:rPr lang="cs-CZ" dirty="0" err="1"/>
              <a:t>marks:Strategic</a:t>
            </a:r>
            <a:r>
              <a:rPr lang="cs-CZ" dirty="0"/>
              <a:t> </a:t>
            </a:r>
            <a:r>
              <a:rPr lang="cs-CZ" dirty="0" err="1"/>
              <a:t>choices</a:t>
            </a:r>
            <a:r>
              <a:rPr lang="cs-CZ" dirty="0"/>
              <a:t>: Market </a:t>
            </a:r>
            <a:r>
              <a:rPr lang="cs-CZ" dirty="0" err="1"/>
              <a:t>penetration</a:t>
            </a:r>
            <a:r>
              <a:rPr lang="cs-CZ" dirty="0"/>
              <a:t>, market </a:t>
            </a:r>
            <a:r>
              <a:rPr lang="cs-CZ" dirty="0" err="1"/>
              <a:t>development</a:t>
            </a:r>
            <a:r>
              <a:rPr lang="cs-CZ" dirty="0"/>
              <a:t>, </a:t>
            </a:r>
            <a:r>
              <a:rPr lang="cs-CZ" dirty="0" err="1"/>
              <a:t>product</a:t>
            </a:r>
            <a:r>
              <a:rPr lang="cs-CZ" dirty="0"/>
              <a:t> </a:t>
            </a:r>
            <a:r>
              <a:rPr lang="cs-CZ" dirty="0" err="1"/>
              <a:t>development</a:t>
            </a:r>
            <a:r>
              <a:rPr lang="cs-CZ" dirty="0"/>
              <a:t>, </a:t>
            </a:r>
            <a:r>
              <a:rPr lang="cs-CZ"/>
              <a:t>divestiture</a:t>
            </a:r>
            <a:endParaRPr lang="cs-CZ" dirty="0" smtClean="0"/>
          </a:p>
          <a:p>
            <a:r>
              <a:rPr lang="cs-CZ" dirty="0" err="1"/>
              <a:t>Cows:Strategic</a:t>
            </a:r>
            <a:r>
              <a:rPr lang="cs-CZ" dirty="0"/>
              <a:t> </a:t>
            </a:r>
            <a:r>
              <a:rPr lang="cs-CZ" dirty="0" err="1"/>
              <a:t>choices</a:t>
            </a:r>
            <a:r>
              <a:rPr lang="cs-CZ" dirty="0"/>
              <a:t>: </a:t>
            </a:r>
            <a:r>
              <a:rPr lang="cs-CZ" dirty="0" err="1"/>
              <a:t>Product</a:t>
            </a:r>
            <a:r>
              <a:rPr lang="cs-CZ" dirty="0"/>
              <a:t> </a:t>
            </a:r>
            <a:r>
              <a:rPr lang="cs-CZ" dirty="0" err="1"/>
              <a:t>development</a:t>
            </a:r>
            <a:r>
              <a:rPr lang="cs-CZ" dirty="0"/>
              <a:t>, </a:t>
            </a:r>
            <a:r>
              <a:rPr lang="cs-CZ" dirty="0" err="1"/>
              <a:t>diversification</a:t>
            </a:r>
            <a:r>
              <a:rPr lang="cs-CZ" dirty="0"/>
              <a:t>, </a:t>
            </a:r>
            <a:r>
              <a:rPr lang="cs-CZ" dirty="0" err="1"/>
              <a:t>divestiture</a:t>
            </a:r>
            <a:r>
              <a:rPr lang="cs-CZ" dirty="0"/>
              <a:t>, </a:t>
            </a:r>
            <a:r>
              <a:rPr lang="cs-CZ" dirty="0" err="1"/>
              <a:t>retrenchment</a:t>
            </a:r>
            <a:endParaRPr lang="cs-CZ" dirty="0"/>
          </a:p>
        </p:txBody>
      </p:sp>
    </p:spTree>
    <p:extLst>
      <p:ext uri="{BB962C8B-B14F-4D97-AF65-F5344CB8AC3E}">
        <p14:creationId xmlns:p14="http://schemas.microsoft.com/office/powerpoint/2010/main" val="2358292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BCG matice a životní cyklus produktu</a:t>
            </a:r>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55410" y="1825625"/>
            <a:ext cx="4433181" cy="4351338"/>
          </a:xfrm>
        </p:spPr>
      </p:pic>
      <p:sp>
        <p:nvSpPr>
          <p:cNvPr id="3" name="TextovéPole 2"/>
          <p:cNvSpPr txBox="1"/>
          <p:nvPr/>
        </p:nvSpPr>
        <p:spPr>
          <a:xfrm>
            <a:off x="323528" y="6093296"/>
            <a:ext cx="3168352" cy="276999"/>
          </a:xfrm>
          <a:prstGeom prst="rect">
            <a:avLst/>
          </a:prstGeom>
          <a:noFill/>
        </p:spPr>
        <p:txBody>
          <a:bodyPr wrap="square" rtlCol="0">
            <a:spAutoFit/>
          </a:bodyPr>
          <a:lstStyle/>
          <a:p>
            <a:r>
              <a:rPr lang="cs-CZ" sz="1200" dirty="0" smtClean="0"/>
              <a:t>Zdroj: www.dreamstime.com</a:t>
            </a:r>
            <a:endParaRPr lang="cs-CZ" sz="1200" dirty="0"/>
          </a:p>
        </p:txBody>
      </p:sp>
    </p:spTree>
    <p:extLst>
      <p:ext uri="{BB962C8B-B14F-4D97-AF65-F5344CB8AC3E}">
        <p14:creationId xmlns:p14="http://schemas.microsoft.com/office/powerpoint/2010/main" val="4267672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92500" lnSpcReduction="20000"/>
          </a:bodyPr>
          <a:lstStyle/>
          <a:p>
            <a:r>
              <a:rPr lang="cs-CZ" b="1" dirty="0" err="1" smtClean="0"/>
              <a:t>Types</a:t>
            </a:r>
            <a:r>
              <a:rPr lang="cs-CZ" b="1" dirty="0" smtClean="0"/>
              <a:t> </a:t>
            </a:r>
            <a:r>
              <a:rPr lang="cs-CZ" b="1" dirty="0" err="1" smtClean="0"/>
              <a:t>of</a:t>
            </a:r>
            <a:r>
              <a:rPr lang="cs-CZ" b="1" dirty="0" smtClean="0"/>
              <a:t> </a:t>
            </a:r>
            <a:r>
              <a:rPr lang="cs-CZ" b="1" dirty="0" err="1" smtClean="0"/>
              <a:t>production</a:t>
            </a:r>
            <a:r>
              <a:rPr lang="cs-CZ" b="1" dirty="0" smtClean="0"/>
              <a:t> </a:t>
            </a:r>
            <a:r>
              <a:rPr lang="cs-CZ" dirty="0" smtClean="0"/>
              <a:t>are </a:t>
            </a:r>
            <a:r>
              <a:rPr lang="cs-CZ" dirty="0" err="1" smtClean="0"/>
              <a:t>determinated</a:t>
            </a:r>
            <a:r>
              <a:rPr lang="cs-CZ" dirty="0" smtClean="0"/>
              <a:t> by </a:t>
            </a:r>
            <a:r>
              <a:rPr lang="cs-CZ" dirty="0" err="1" smtClean="0"/>
              <a:t>amount</a:t>
            </a:r>
            <a:r>
              <a:rPr lang="cs-CZ" dirty="0" smtClean="0"/>
              <a:t> </a:t>
            </a:r>
            <a:r>
              <a:rPr lang="cs-CZ" dirty="0" err="1" smtClean="0"/>
              <a:t>of</a:t>
            </a:r>
            <a:r>
              <a:rPr lang="cs-CZ" dirty="0" smtClean="0"/>
              <a:t> </a:t>
            </a:r>
            <a:r>
              <a:rPr lang="cs-CZ" dirty="0" err="1" smtClean="0"/>
              <a:t>repetition</a:t>
            </a:r>
            <a:r>
              <a:rPr lang="cs-CZ" dirty="0" smtClean="0"/>
              <a:t>, </a:t>
            </a:r>
            <a:r>
              <a:rPr lang="cs-CZ" dirty="0" err="1" smtClean="0"/>
              <a:t>range</a:t>
            </a:r>
            <a:r>
              <a:rPr lang="cs-CZ" dirty="0" smtClean="0"/>
              <a:t> </a:t>
            </a:r>
            <a:r>
              <a:rPr lang="cs-CZ" dirty="0" err="1" smtClean="0"/>
              <a:t>of</a:t>
            </a:r>
            <a:r>
              <a:rPr lang="cs-CZ" dirty="0" smtClean="0"/>
              <a:t> </a:t>
            </a:r>
            <a:r>
              <a:rPr lang="cs-CZ" dirty="0" err="1" smtClean="0"/>
              <a:t>products</a:t>
            </a:r>
            <a:r>
              <a:rPr lang="cs-CZ" dirty="0" smtClean="0"/>
              <a:t>, </a:t>
            </a:r>
            <a:r>
              <a:rPr lang="cs-CZ" dirty="0" err="1" smtClean="0"/>
              <a:t>quality</a:t>
            </a:r>
            <a:r>
              <a:rPr lang="cs-CZ" dirty="0" smtClean="0"/>
              <a:t>.</a:t>
            </a:r>
          </a:p>
          <a:p>
            <a:r>
              <a:rPr lang="cs-CZ" b="1" dirty="0" err="1" smtClean="0"/>
              <a:t>Factory</a:t>
            </a:r>
            <a:r>
              <a:rPr lang="cs-CZ" b="1" dirty="0" smtClean="0"/>
              <a:t> </a:t>
            </a:r>
            <a:r>
              <a:rPr lang="cs-CZ" b="1" dirty="0" err="1" smtClean="0"/>
              <a:t>location</a:t>
            </a:r>
            <a:r>
              <a:rPr lang="cs-CZ" b="1" dirty="0" smtClean="0"/>
              <a:t> and layout </a:t>
            </a:r>
            <a:r>
              <a:rPr lang="cs-CZ" dirty="0" err="1" smtClean="0"/>
              <a:t>is</a:t>
            </a:r>
            <a:r>
              <a:rPr lang="cs-CZ" dirty="0" smtClean="0"/>
              <a:t> </a:t>
            </a:r>
            <a:r>
              <a:rPr lang="cs-CZ" dirty="0" err="1" smtClean="0"/>
              <a:t>determinated</a:t>
            </a:r>
            <a:r>
              <a:rPr lang="cs-CZ" dirty="0" smtClean="0"/>
              <a:t> by </a:t>
            </a:r>
            <a:r>
              <a:rPr lang="cs-CZ" dirty="0" err="1" smtClean="0"/>
              <a:t>availability</a:t>
            </a:r>
            <a:r>
              <a:rPr lang="cs-CZ" dirty="0" smtClean="0"/>
              <a:t> </a:t>
            </a:r>
            <a:r>
              <a:rPr lang="cs-CZ" dirty="0" err="1" smtClean="0"/>
              <a:t>of</a:t>
            </a:r>
            <a:r>
              <a:rPr lang="cs-CZ" dirty="0" smtClean="0"/>
              <a:t> </a:t>
            </a:r>
            <a:r>
              <a:rPr lang="cs-CZ" dirty="0" err="1" smtClean="0"/>
              <a:t>land</a:t>
            </a:r>
            <a:r>
              <a:rPr lang="cs-CZ" dirty="0" smtClean="0"/>
              <a:t>, </a:t>
            </a:r>
            <a:r>
              <a:rPr lang="cs-CZ" dirty="0" err="1" smtClean="0"/>
              <a:t>labour</a:t>
            </a:r>
            <a:r>
              <a:rPr lang="cs-CZ" dirty="0" smtClean="0"/>
              <a:t>, </a:t>
            </a:r>
            <a:r>
              <a:rPr lang="cs-CZ" dirty="0" err="1" smtClean="0"/>
              <a:t>raw</a:t>
            </a:r>
            <a:r>
              <a:rPr lang="cs-CZ" dirty="0" smtClean="0"/>
              <a:t> </a:t>
            </a:r>
            <a:r>
              <a:rPr lang="cs-CZ" dirty="0" err="1" smtClean="0"/>
              <a:t>materials</a:t>
            </a:r>
            <a:r>
              <a:rPr lang="cs-CZ" dirty="0" smtClean="0"/>
              <a:t>, </a:t>
            </a:r>
            <a:r>
              <a:rPr lang="cs-CZ" dirty="0" err="1" smtClean="0"/>
              <a:t>climate</a:t>
            </a:r>
            <a:r>
              <a:rPr lang="cs-CZ" dirty="0" smtClean="0"/>
              <a:t>, </a:t>
            </a:r>
            <a:r>
              <a:rPr lang="cs-CZ" dirty="0" err="1" smtClean="0"/>
              <a:t>local</a:t>
            </a:r>
            <a:r>
              <a:rPr lang="cs-CZ" dirty="0" smtClean="0"/>
              <a:t> </a:t>
            </a:r>
            <a:r>
              <a:rPr lang="cs-CZ" dirty="0" err="1" smtClean="0"/>
              <a:t>regulations</a:t>
            </a:r>
            <a:r>
              <a:rPr lang="cs-CZ" dirty="0" smtClean="0"/>
              <a:t> </a:t>
            </a:r>
            <a:r>
              <a:rPr lang="cs-CZ" dirty="0" err="1" smtClean="0"/>
              <a:t>or</a:t>
            </a:r>
            <a:r>
              <a:rPr lang="cs-CZ" dirty="0" smtClean="0"/>
              <a:t> by-</a:t>
            </a:r>
            <a:r>
              <a:rPr lang="cs-CZ" dirty="0" err="1" smtClean="0"/>
              <a:t>laws</a:t>
            </a:r>
            <a:r>
              <a:rPr lang="cs-CZ" dirty="0" smtClean="0"/>
              <a:t>, </a:t>
            </a:r>
            <a:r>
              <a:rPr lang="cs-CZ" dirty="0" err="1" smtClean="0"/>
              <a:t>climate</a:t>
            </a:r>
            <a:r>
              <a:rPr lang="cs-CZ" dirty="0" smtClean="0"/>
              <a:t>, </a:t>
            </a:r>
            <a:r>
              <a:rPr lang="cs-CZ" dirty="0" err="1" smtClean="0"/>
              <a:t>social</a:t>
            </a:r>
            <a:r>
              <a:rPr lang="cs-CZ" dirty="0" smtClean="0"/>
              <a:t> </a:t>
            </a:r>
            <a:r>
              <a:rPr lang="cs-CZ" dirty="0" err="1" smtClean="0"/>
              <a:t>facilities</a:t>
            </a:r>
            <a:endParaRPr lang="cs-CZ" dirty="0" smtClean="0"/>
          </a:p>
          <a:p>
            <a:r>
              <a:rPr lang="cs-CZ" b="1" dirty="0" err="1" smtClean="0"/>
              <a:t>Production</a:t>
            </a:r>
            <a:r>
              <a:rPr lang="cs-CZ" b="1" dirty="0" smtClean="0"/>
              <a:t> </a:t>
            </a:r>
            <a:r>
              <a:rPr lang="cs-CZ" b="1" dirty="0" err="1" smtClean="0"/>
              <a:t>organization</a:t>
            </a:r>
            <a:r>
              <a:rPr lang="cs-CZ" b="1" dirty="0" smtClean="0"/>
              <a:t> </a:t>
            </a:r>
            <a:r>
              <a:rPr lang="cs-CZ" dirty="0" err="1" smtClean="0"/>
              <a:t>is</a:t>
            </a:r>
            <a:r>
              <a:rPr lang="cs-CZ" dirty="0" smtClean="0"/>
              <a:t> </a:t>
            </a:r>
            <a:r>
              <a:rPr lang="cs-CZ" dirty="0" err="1" smtClean="0"/>
              <a:t>determined</a:t>
            </a:r>
            <a:r>
              <a:rPr lang="cs-CZ" dirty="0" smtClean="0"/>
              <a:t> by </a:t>
            </a:r>
            <a:r>
              <a:rPr lang="cs-CZ" dirty="0" err="1" smtClean="0"/>
              <a:t>RandD</a:t>
            </a:r>
            <a:r>
              <a:rPr lang="cs-CZ" dirty="0" smtClean="0"/>
              <a:t>, </a:t>
            </a:r>
            <a:r>
              <a:rPr lang="cs-CZ" dirty="0" err="1" smtClean="0"/>
              <a:t>estimating</a:t>
            </a:r>
            <a:r>
              <a:rPr lang="cs-CZ" dirty="0" smtClean="0"/>
              <a:t>, </a:t>
            </a:r>
            <a:r>
              <a:rPr lang="cs-CZ" dirty="0" err="1" smtClean="0"/>
              <a:t>standardization</a:t>
            </a:r>
            <a:r>
              <a:rPr lang="cs-CZ" dirty="0" smtClean="0"/>
              <a:t>, </a:t>
            </a:r>
            <a:r>
              <a:rPr lang="cs-CZ" dirty="0" err="1" smtClean="0"/>
              <a:t>simplification</a:t>
            </a:r>
            <a:r>
              <a:rPr lang="cs-CZ" dirty="0" smtClean="0"/>
              <a:t> and </a:t>
            </a:r>
            <a:r>
              <a:rPr lang="cs-CZ" dirty="0" err="1" smtClean="0"/>
              <a:t>specialization</a:t>
            </a:r>
            <a:r>
              <a:rPr lang="cs-CZ" dirty="0" smtClean="0"/>
              <a:t>, </a:t>
            </a:r>
            <a:r>
              <a:rPr lang="cs-CZ" dirty="0" err="1" smtClean="0"/>
              <a:t>quality</a:t>
            </a:r>
            <a:r>
              <a:rPr lang="cs-CZ" dirty="0" smtClean="0"/>
              <a:t> </a:t>
            </a:r>
            <a:r>
              <a:rPr lang="cs-CZ" dirty="0" err="1" smtClean="0"/>
              <a:t>control</a:t>
            </a:r>
            <a:r>
              <a:rPr lang="cs-CZ" dirty="0" smtClean="0"/>
              <a:t>, </a:t>
            </a:r>
            <a:r>
              <a:rPr lang="cs-CZ" dirty="0" err="1" smtClean="0"/>
              <a:t>purchasing</a:t>
            </a:r>
            <a:r>
              <a:rPr lang="cs-CZ" dirty="0" smtClean="0"/>
              <a:t>, </a:t>
            </a:r>
            <a:r>
              <a:rPr lang="cs-CZ" dirty="0" err="1" smtClean="0"/>
              <a:t>maintanance</a:t>
            </a:r>
            <a:r>
              <a:rPr lang="cs-CZ" dirty="0" smtClean="0"/>
              <a:t> </a:t>
            </a:r>
            <a:r>
              <a:rPr lang="cs-CZ" dirty="0" err="1" smtClean="0"/>
              <a:t>of</a:t>
            </a:r>
            <a:r>
              <a:rPr lang="cs-CZ" dirty="0" smtClean="0"/>
              <a:t> plant, </a:t>
            </a:r>
            <a:r>
              <a:rPr lang="cs-CZ" dirty="0" err="1" smtClean="0"/>
              <a:t>equipment</a:t>
            </a:r>
            <a:r>
              <a:rPr lang="cs-CZ" dirty="0" smtClean="0"/>
              <a:t> and </a:t>
            </a:r>
            <a:r>
              <a:rPr lang="cs-CZ" dirty="0" err="1" smtClean="0"/>
              <a:t>buildings</a:t>
            </a:r>
            <a:r>
              <a:rPr lang="cs-CZ" dirty="0" smtClean="0"/>
              <a:t>, </a:t>
            </a:r>
            <a:r>
              <a:rPr lang="cs-CZ" dirty="0" err="1" smtClean="0"/>
              <a:t>production</a:t>
            </a:r>
            <a:r>
              <a:rPr lang="cs-CZ" dirty="0" smtClean="0"/>
              <a:t> </a:t>
            </a:r>
            <a:r>
              <a:rPr lang="cs-CZ" dirty="0" err="1" smtClean="0"/>
              <a:t>control</a:t>
            </a:r>
            <a:r>
              <a:rPr lang="cs-CZ" dirty="0" smtClean="0"/>
              <a:t>, management </a:t>
            </a:r>
            <a:r>
              <a:rPr lang="cs-CZ" dirty="0" err="1" smtClean="0"/>
              <a:t>of</a:t>
            </a:r>
            <a:r>
              <a:rPr lang="cs-CZ" dirty="0" smtClean="0"/>
              <a:t> </a:t>
            </a:r>
            <a:r>
              <a:rPr lang="cs-CZ" dirty="0" err="1" smtClean="0"/>
              <a:t>energy</a:t>
            </a:r>
            <a:r>
              <a:rPr lang="cs-CZ" dirty="0" smtClean="0"/>
              <a:t>.</a:t>
            </a:r>
          </a:p>
          <a:p>
            <a:endParaRPr lang="cs-CZ" dirty="0" smtClean="0"/>
          </a:p>
          <a:p>
            <a:endParaRPr lang="cs-CZ" dirty="0" smtClean="0"/>
          </a:p>
        </p:txBody>
      </p:sp>
    </p:spTree>
    <p:extLst>
      <p:ext uri="{BB962C8B-B14F-4D97-AF65-F5344CB8AC3E}">
        <p14:creationId xmlns:p14="http://schemas.microsoft.com/office/powerpoint/2010/main" val="1610569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Factors</a:t>
            </a:r>
            <a:r>
              <a:rPr lang="cs-CZ" dirty="0" smtClean="0"/>
              <a:t> </a:t>
            </a:r>
            <a:r>
              <a:rPr lang="cs-CZ" dirty="0" err="1" smtClean="0"/>
              <a:t>of</a:t>
            </a:r>
            <a:r>
              <a:rPr lang="cs-CZ" dirty="0" smtClean="0"/>
              <a:t> </a:t>
            </a:r>
            <a:r>
              <a:rPr lang="cs-CZ" dirty="0" err="1" smtClean="0"/>
              <a:t>production</a:t>
            </a:r>
            <a:r>
              <a:rPr lang="cs-CZ" dirty="0" smtClean="0"/>
              <a:t> to </a:t>
            </a:r>
            <a:r>
              <a:rPr lang="cs-CZ" dirty="0" err="1" smtClean="0"/>
              <a:t>consider</a:t>
            </a:r>
            <a:r>
              <a:rPr lang="cs-CZ" dirty="0"/>
              <a:t> </a:t>
            </a:r>
            <a:r>
              <a:rPr lang="cs-CZ" dirty="0" smtClean="0"/>
              <a:t>are:</a:t>
            </a:r>
            <a:endParaRPr lang="cs-CZ" dirty="0"/>
          </a:p>
        </p:txBody>
      </p:sp>
      <p:sp>
        <p:nvSpPr>
          <p:cNvPr id="3" name="Zástupný symbol pro obsah 2"/>
          <p:cNvSpPr>
            <a:spLocks noGrp="1"/>
          </p:cNvSpPr>
          <p:nvPr>
            <p:ph idx="1"/>
          </p:nvPr>
        </p:nvSpPr>
        <p:spPr/>
        <p:txBody>
          <a:bodyPr/>
          <a:lstStyle/>
          <a:p>
            <a:r>
              <a:rPr lang="cs-CZ" dirty="0" err="1" smtClean="0"/>
              <a:t>Amount</a:t>
            </a:r>
            <a:r>
              <a:rPr lang="cs-CZ" dirty="0" smtClean="0"/>
              <a:t> </a:t>
            </a:r>
            <a:r>
              <a:rPr lang="cs-CZ" dirty="0" err="1" smtClean="0"/>
              <a:t>of</a:t>
            </a:r>
            <a:r>
              <a:rPr lang="cs-CZ" dirty="0" smtClean="0"/>
              <a:t> </a:t>
            </a:r>
            <a:r>
              <a:rPr lang="cs-CZ" dirty="0" err="1" smtClean="0"/>
              <a:t>repetition</a:t>
            </a:r>
            <a:endParaRPr lang="cs-CZ" dirty="0" smtClean="0"/>
          </a:p>
          <a:p>
            <a:r>
              <a:rPr lang="cs-CZ" dirty="0" err="1" smtClean="0"/>
              <a:t>Range</a:t>
            </a:r>
            <a:r>
              <a:rPr lang="cs-CZ" dirty="0" smtClean="0"/>
              <a:t> </a:t>
            </a:r>
            <a:r>
              <a:rPr lang="cs-CZ" dirty="0" err="1" smtClean="0"/>
              <a:t>of</a:t>
            </a:r>
            <a:r>
              <a:rPr lang="cs-CZ" dirty="0" smtClean="0"/>
              <a:t> </a:t>
            </a:r>
            <a:r>
              <a:rPr lang="cs-CZ" dirty="0" err="1" smtClean="0"/>
              <a:t>products</a:t>
            </a:r>
            <a:endParaRPr lang="cs-CZ" dirty="0" smtClean="0"/>
          </a:p>
          <a:p>
            <a:r>
              <a:rPr lang="cs-CZ" dirty="0" err="1" smtClean="0"/>
              <a:t>Quality</a:t>
            </a:r>
            <a:endParaRPr lang="cs-CZ" dirty="0"/>
          </a:p>
        </p:txBody>
      </p:sp>
    </p:spTree>
    <p:extLst>
      <p:ext uri="{BB962C8B-B14F-4D97-AF65-F5344CB8AC3E}">
        <p14:creationId xmlns:p14="http://schemas.microsoft.com/office/powerpoint/2010/main" val="3190053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Types</a:t>
            </a:r>
            <a:r>
              <a:rPr lang="cs-CZ" dirty="0" smtClean="0"/>
              <a:t> </a:t>
            </a:r>
            <a:r>
              <a:rPr lang="cs-CZ" dirty="0" err="1" smtClean="0"/>
              <a:t>of</a:t>
            </a:r>
            <a:r>
              <a:rPr lang="cs-CZ" dirty="0" smtClean="0"/>
              <a:t> </a:t>
            </a:r>
            <a:r>
              <a:rPr lang="cs-CZ" dirty="0" err="1" smtClean="0"/>
              <a:t>production</a:t>
            </a:r>
            <a:endParaRPr lang="cs-CZ" dirty="0"/>
          </a:p>
        </p:txBody>
      </p:sp>
      <p:sp>
        <p:nvSpPr>
          <p:cNvPr id="3" name="Zástupný symbol pro obsah 2"/>
          <p:cNvSpPr>
            <a:spLocks noGrp="1"/>
          </p:cNvSpPr>
          <p:nvPr>
            <p:ph idx="1"/>
          </p:nvPr>
        </p:nvSpPr>
        <p:spPr/>
        <p:txBody>
          <a:bodyPr/>
          <a:lstStyle/>
          <a:p>
            <a:r>
              <a:rPr lang="cs-CZ" dirty="0" smtClean="0"/>
              <a:t>Job ( unit) </a:t>
            </a:r>
            <a:r>
              <a:rPr lang="cs-CZ" dirty="0" err="1" smtClean="0"/>
              <a:t>production</a:t>
            </a:r>
            <a:endParaRPr lang="cs-CZ" dirty="0" smtClean="0"/>
          </a:p>
          <a:p>
            <a:r>
              <a:rPr lang="cs-CZ" dirty="0" err="1" smtClean="0"/>
              <a:t>Batch</a:t>
            </a:r>
            <a:r>
              <a:rPr lang="cs-CZ" dirty="0" smtClean="0"/>
              <a:t> </a:t>
            </a:r>
            <a:r>
              <a:rPr lang="cs-CZ" dirty="0" err="1" smtClean="0"/>
              <a:t>production</a:t>
            </a:r>
            <a:endParaRPr lang="cs-CZ" dirty="0" smtClean="0"/>
          </a:p>
          <a:p>
            <a:r>
              <a:rPr lang="cs-CZ" dirty="0" err="1" smtClean="0"/>
              <a:t>Flow</a:t>
            </a:r>
            <a:r>
              <a:rPr lang="cs-CZ" dirty="0" smtClean="0"/>
              <a:t> </a:t>
            </a:r>
            <a:r>
              <a:rPr lang="cs-CZ" dirty="0" err="1" smtClean="0"/>
              <a:t>production</a:t>
            </a:r>
            <a:endParaRPr lang="cs-CZ" dirty="0"/>
          </a:p>
        </p:txBody>
      </p:sp>
    </p:spTree>
    <p:extLst>
      <p:ext uri="{BB962C8B-B14F-4D97-AF65-F5344CB8AC3E}">
        <p14:creationId xmlns:p14="http://schemas.microsoft.com/office/powerpoint/2010/main" val="2904680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Job ( unit) </a:t>
            </a:r>
            <a:r>
              <a:rPr lang="cs-CZ" dirty="0" err="1" smtClean="0"/>
              <a:t>production</a:t>
            </a:r>
            <a:endParaRPr lang="cs-CZ" dirty="0"/>
          </a:p>
        </p:txBody>
      </p:sp>
      <p:sp>
        <p:nvSpPr>
          <p:cNvPr id="3" name="Zástupný symbol pro obsah 2"/>
          <p:cNvSpPr>
            <a:spLocks noGrp="1"/>
          </p:cNvSpPr>
          <p:nvPr>
            <p:ph idx="1"/>
          </p:nvPr>
        </p:nvSpPr>
        <p:spPr/>
        <p:txBody>
          <a:bodyPr/>
          <a:lstStyle/>
          <a:p>
            <a:r>
              <a:rPr lang="cs-CZ" dirty="0" err="1" smtClean="0"/>
              <a:t>Customer</a:t>
            </a:r>
            <a:r>
              <a:rPr lang="cs-CZ" dirty="0" smtClean="0"/>
              <a:t> </a:t>
            </a:r>
            <a:r>
              <a:rPr lang="cs-CZ" dirty="0" err="1" smtClean="0"/>
              <a:t>oriented</a:t>
            </a:r>
            <a:r>
              <a:rPr lang="cs-CZ" dirty="0" smtClean="0"/>
              <a:t> – </a:t>
            </a:r>
            <a:r>
              <a:rPr lang="cs-CZ" dirty="0" err="1"/>
              <a:t>customer</a:t>
            </a:r>
            <a:r>
              <a:rPr lang="cs-CZ" dirty="0"/>
              <a:t> </a:t>
            </a:r>
            <a:r>
              <a:rPr lang="cs-CZ" dirty="0" err="1"/>
              <a:t>requires</a:t>
            </a:r>
            <a:r>
              <a:rPr lang="cs-CZ" dirty="0"/>
              <a:t> single </a:t>
            </a:r>
            <a:r>
              <a:rPr lang="cs-CZ" dirty="0" err="1"/>
              <a:t>product</a:t>
            </a:r>
            <a:r>
              <a:rPr lang="cs-CZ" dirty="0"/>
              <a:t> made to his </a:t>
            </a:r>
            <a:r>
              <a:rPr lang="cs-CZ" dirty="0" err="1"/>
              <a:t>specifications</a:t>
            </a:r>
            <a:r>
              <a:rPr lang="cs-CZ" dirty="0"/>
              <a:t> </a:t>
            </a:r>
            <a:r>
              <a:rPr lang="cs-CZ" dirty="0" err="1"/>
              <a:t>e.g</a:t>
            </a:r>
            <a:r>
              <a:rPr lang="cs-CZ" dirty="0"/>
              <a:t>. </a:t>
            </a:r>
            <a:r>
              <a:rPr lang="cs-CZ" dirty="0" smtClean="0"/>
              <a:t>Suit</a:t>
            </a:r>
          </a:p>
          <a:p>
            <a:r>
              <a:rPr lang="cs-CZ" dirty="0" err="1" smtClean="0"/>
              <a:t>Demand</a:t>
            </a:r>
            <a:r>
              <a:rPr lang="cs-CZ" dirty="0" smtClean="0"/>
              <a:t> </a:t>
            </a:r>
            <a:r>
              <a:rPr lang="cs-CZ" dirty="0" err="1" smtClean="0"/>
              <a:t>can</a:t>
            </a:r>
            <a:r>
              <a:rPr lang="cs-CZ" dirty="0" smtClean="0"/>
              <a:t> </a:t>
            </a:r>
            <a:r>
              <a:rPr lang="cs-CZ" dirty="0" err="1" smtClean="0"/>
              <a:t>be</a:t>
            </a:r>
            <a:r>
              <a:rPr lang="cs-CZ" dirty="0" smtClean="0"/>
              <a:t> </a:t>
            </a:r>
            <a:r>
              <a:rPr lang="cs-CZ" dirty="0" err="1" smtClean="0"/>
              <a:t>only</a:t>
            </a:r>
            <a:r>
              <a:rPr lang="cs-CZ" dirty="0" smtClean="0"/>
              <a:t> </a:t>
            </a:r>
            <a:r>
              <a:rPr lang="cs-CZ" dirty="0" err="1" smtClean="0"/>
              <a:t>broadly</a:t>
            </a:r>
            <a:r>
              <a:rPr lang="cs-CZ" dirty="0" smtClean="0"/>
              <a:t> </a:t>
            </a:r>
            <a:r>
              <a:rPr lang="cs-CZ" dirty="0" err="1" smtClean="0"/>
              <a:t>forecteing</a:t>
            </a:r>
            <a:endParaRPr lang="cs-CZ" dirty="0" smtClean="0"/>
          </a:p>
          <a:p>
            <a:r>
              <a:rPr lang="cs-CZ" dirty="0" smtClean="0"/>
              <a:t>No </a:t>
            </a:r>
            <a:r>
              <a:rPr lang="cs-CZ" dirty="0" err="1" smtClean="0"/>
              <a:t>production</a:t>
            </a:r>
            <a:r>
              <a:rPr lang="cs-CZ" dirty="0" smtClean="0"/>
              <a:t> </a:t>
            </a:r>
            <a:r>
              <a:rPr lang="cs-CZ" dirty="0" err="1" smtClean="0"/>
              <a:t>stocks</a:t>
            </a:r>
            <a:endParaRPr lang="cs-CZ" dirty="0" smtClean="0"/>
          </a:p>
          <a:p>
            <a:r>
              <a:rPr lang="cs-CZ" dirty="0" err="1" smtClean="0"/>
              <a:t>Wider</a:t>
            </a:r>
            <a:r>
              <a:rPr lang="cs-CZ" dirty="0" smtClean="0"/>
              <a:t> variety </a:t>
            </a:r>
            <a:r>
              <a:rPr lang="cs-CZ" dirty="0" err="1" smtClean="0"/>
              <a:t>of</a:t>
            </a:r>
            <a:r>
              <a:rPr lang="cs-CZ" dirty="0" smtClean="0"/>
              <a:t> </a:t>
            </a:r>
            <a:r>
              <a:rPr lang="cs-CZ" dirty="0" err="1" smtClean="0"/>
              <a:t>machines</a:t>
            </a:r>
            <a:r>
              <a:rPr lang="cs-CZ" dirty="0" smtClean="0"/>
              <a:t> and </a:t>
            </a:r>
            <a:r>
              <a:rPr lang="cs-CZ" dirty="0" err="1" smtClean="0"/>
              <a:t>equipment</a:t>
            </a:r>
            <a:endParaRPr lang="cs-CZ" dirty="0" smtClean="0"/>
          </a:p>
          <a:p>
            <a:pPr marL="0" indent="0">
              <a:buNone/>
            </a:pPr>
            <a:endParaRPr lang="cs-CZ" dirty="0"/>
          </a:p>
          <a:p>
            <a:endParaRPr lang="cs-CZ" dirty="0"/>
          </a:p>
        </p:txBody>
      </p:sp>
    </p:spTree>
    <p:extLst>
      <p:ext uri="{BB962C8B-B14F-4D97-AF65-F5344CB8AC3E}">
        <p14:creationId xmlns:p14="http://schemas.microsoft.com/office/powerpoint/2010/main" val="1534549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Batch</a:t>
            </a:r>
            <a:r>
              <a:rPr lang="cs-CZ" dirty="0" smtClean="0"/>
              <a:t> </a:t>
            </a:r>
            <a:r>
              <a:rPr lang="cs-CZ" dirty="0" err="1" smtClean="0"/>
              <a:t>production</a:t>
            </a:r>
            <a:endParaRPr lang="cs-CZ" dirty="0"/>
          </a:p>
        </p:txBody>
      </p:sp>
      <p:sp>
        <p:nvSpPr>
          <p:cNvPr id="3" name="Zástupný symbol pro obsah 2"/>
          <p:cNvSpPr>
            <a:spLocks noGrp="1"/>
          </p:cNvSpPr>
          <p:nvPr>
            <p:ph idx="1"/>
          </p:nvPr>
        </p:nvSpPr>
        <p:spPr/>
        <p:txBody>
          <a:bodyPr/>
          <a:lstStyle/>
          <a:p>
            <a:r>
              <a:rPr lang="cs-CZ" dirty="0" err="1" smtClean="0"/>
              <a:t>Quantity</a:t>
            </a:r>
            <a:r>
              <a:rPr lang="cs-CZ" dirty="0" smtClean="0"/>
              <a:t> </a:t>
            </a:r>
            <a:r>
              <a:rPr lang="cs-CZ" dirty="0" err="1" smtClean="0"/>
              <a:t>of</a:t>
            </a:r>
            <a:r>
              <a:rPr lang="cs-CZ" dirty="0" smtClean="0"/>
              <a:t> </a:t>
            </a:r>
            <a:r>
              <a:rPr lang="cs-CZ" dirty="0" err="1" smtClean="0"/>
              <a:t>products</a:t>
            </a:r>
            <a:r>
              <a:rPr lang="cs-CZ" dirty="0" smtClean="0"/>
              <a:t> </a:t>
            </a:r>
            <a:r>
              <a:rPr lang="cs-CZ" dirty="0" err="1" smtClean="0"/>
              <a:t>or</a:t>
            </a:r>
            <a:r>
              <a:rPr lang="cs-CZ" dirty="0" smtClean="0"/>
              <a:t> </a:t>
            </a:r>
            <a:r>
              <a:rPr lang="cs-CZ" dirty="0" err="1" smtClean="0"/>
              <a:t>components</a:t>
            </a:r>
            <a:r>
              <a:rPr lang="cs-CZ" dirty="0" smtClean="0"/>
              <a:t> are made </a:t>
            </a:r>
            <a:r>
              <a:rPr lang="cs-CZ" dirty="0" err="1" smtClean="0"/>
              <a:t>at</a:t>
            </a:r>
            <a:r>
              <a:rPr lang="cs-CZ" dirty="0" smtClean="0"/>
              <a:t> </a:t>
            </a:r>
            <a:r>
              <a:rPr lang="cs-CZ" dirty="0" err="1" smtClean="0"/>
              <a:t>the</a:t>
            </a:r>
            <a:r>
              <a:rPr lang="cs-CZ" dirty="0" smtClean="0"/>
              <a:t> </a:t>
            </a:r>
            <a:r>
              <a:rPr lang="cs-CZ" dirty="0" err="1" smtClean="0"/>
              <a:t>same</a:t>
            </a:r>
            <a:r>
              <a:rPr lang="cs-CZ" dirty="0" smtClean="0"/>
              <a:t> </a:t>
            </a:r>
            <a:r>
              <a:rPr lang="cs-CZ" dirty="0" err="1" smtClean="0"/>
              <a:t>time</a:t>
            </a:r>
            <a:endParaRPr lang="cs-CZ" dirty="0" smtClean="0"/>
          </a:p>
          <a:p>
            <a:r>
              <a:rPr lang="cs-CZ" dirty="0" err="1" smtClean="0"/>
              <a:t>There</a:t>
            </a:r>
            <a:r>
              <a:rPr lang="cs-CZ" dirty="0" smtClean="0"/>
              <a:t> </a:t>
            </a:r>
            <a:r>
              <a:rPr lang="cs-CZ" dirty="0" err="1" smtClean="0"/>
              <a:t>is</a:t>
            </a:r>
            <a:r>
              <a:rPr lang="cs-CZ" dirty="0" smtClean="0"/>
              <a:t> a </a:t>
            </a:r>
            <a:r>
              <a:rPr lang="cs-CZ" dirty="0" err="1" smtClean="0"/>
              <a:t>repetition</a:t>
            </a:r>
            <a:r>
              <a:rPr lang="cs-CZ" dirty="0" smtClean="0"/>
              <a:t>, but not </a:t>
            </a:r>
            <a:r>
              <a:rPr lang="cs-CZ" dirty="0" err="1" smtClean="0"/>
              <a:t>continous</a:t>
            </a:r>
            <a:r>
              <a:rPr lang="cs-CZ" dirty="0" smtClean="0"/>
              <a:t> </a:t>
            </a:r>
            <a:r>
              <a:rPr lang="cs-CZ" dirty="0" err="1" smtClean="0"/>
              <a:t>production</a:t>
            </a:r>
            <a:endParaRPr lang="cs-CZ" dirty="0" smtClean="0"/>
          </a:p>
          <a:p>
            <a:r>
              <a:rPr lang="cs-CZ" dirty="0" err="1" smtClean="0"/>
              <a:t>Production</a:t>
            </a:r>
            <a:r>
              <a:rPr lang="cs-CZ" dirty="0" smtClean="0"/>
              <a:t> </a:t>
            </a:r>
            <a:r>
              <a:rPr lang="cs-CZ" dirty="0" err="1" smtClean="0"/>
              <a:t>often</a:t>
            </a:r>
            <a:r>
              <a:rPr lang="cs-CZ" dirty="0" smtClean="0"/>
              <a:t> </a:t>
            </a:r>
            <a:r>
              <a:rPr lang="cs-CZ" dirty="0" err="1" smtClean="0"/>
              <a:t>for</a:t>
            </a:r>
            <a:r>
              <a:rPr lang="cs-CZ" dirty="0" smtClean="0"/>
              <a:t> </a:t>
            </a:r>
            <a:r>
              <a:rPr lang="cs-CZ" dirty="0" err="1" smtClean="0"/>
              <a:t>stock</a:t>
            </a:r>
            <a:endParaRPr lang="cs-CZ" dirty="0" smtClean="0"/>
          </a:p>
          <a:p>
            <a:r>
              <a:rPr lang="cs-CZ" dirty="0" err="1" smtClean="0"/>
              <a:t>Flow</a:t>
            </a:r>
            <a:r>
              <a:rPr lang="cs-CZ" dirty="0" smtClean="0"/>
              <a:t> </a:t>
            </a:r>
            <a:r>
              <a:rPr lang="cs-CZ" dirty="0" err="1" smtClean="0"/>
              <a:t>production</a:t>
            </a:r>
            <a:endParaRPr lang="cs-CZ" dirty="0"/>
          </a:p>
        </p:txBody>
      </p:sp>
    </p:spTree>
    <p:extLst>
      <p:ext uri="{BB962C8B-B14F-4D97-AF65-F5344CB8AC3E}">
        <p14:creationId xmlns:p14="http://schemas.microsoft.com/office/powerpoint/2010/main" val="2312143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Flow</a:t>
            </a:r>
            <a:r>
              <a:rPr lang="cs-CZ" dirty="0" smtClean="0"/>
              <a:t> </a:t>
            </a:r>
            <a:r>
              <a:rPr lang="cs-CZ" dirty="0" err="1" smtClean="0"/>
              <a:t>production</a:t>
            </a:r>
            <a:endParaRPr lang="cs-CZ" dirty="0"/>
          </a:p>
        </p:txBody>
      </p:sp>
      <p:sp>
        <p:nvSpPr>
          <p:cNvPr id="3" name="Zástupný symbol pro obsah 2"/>
          <p:cNvSpPr>
            <a:spLocks noGrp="1"/>
          </p:cNvSpPr>
          <p:nvPr>
            <p:ph idx="1"/>
          </p:nvPr>
        </p:nvSpPr>
        <p:spPr/>
        <p:txBody>
          <a:bodyPr/>
          <a:lstStyle/>
          <a:p>
            <a:r>
              <a:rPr lang="cs-CZ" dirty="0" err="1" smtClean="0"/>
              <a:t>Continuos</a:t>
            </a:r>
            <a:r>
              <a:rPr lang="cs-CZ" dirty="0" smtClean="0"/>
              <a:t> </a:t>
            </a:r>
            <a:r>
              <a:rPr lang="cs-CZ" dirty="0" err="1" smtClean="0"/>
              <a:t>production</a:t>
            </a:r>
            <a:r>
              <a:rPr lang="cs-CZ" dirty="0" smtClean="0"/>
              <a:t> </a:t>
            </a:r>
            <a:r>
              <a:rPr lang="cs-CZ" dirty="0" err="1" smtClean="0"/>
              <a:t>of</a:t>
            </a:r>
            <a:r>
              <a:rPr lang="cs-CZ" dirty="0" smtClean="0"/>
              <a:t> </a:t>
            </a:r>
            <a:r>
              <a:rPr lang="cs-CZ" dirty="0" err="1" smtClean="0"/>
              <a:t>products</a:t>
            </a:r>
            <a:r>
              <a:rPr lang="cs-CZ" dirty="0" smtClean="0"/>
              <a:t> </a:t>
            </a:r>
            <a:r>
              <a:rPr lang="cs-CZ" dirty="0" err="1" smtClean="0"/>
              <a:t>of</a:t>
            </a:r>
            <a:r>
              <a:rPr lang="cs-CZ" dirty="0" smtClean="0"/>
              <a:t> a more </a:t>
            </a:r>
            <a:r>
              <a:rPr lang="cs-CZ" dirty="0" err="1" smtClean="0"/>
              <a:t>or</a:t>
            </a:r>
            <a:r>
              <a:rPr lang="cs-CZ" dirty="0" smtClean="0"/>
              <a:t> </a:t>
            </a:r>
            <a:r>
              <a:rPr lang="cs-CZ" dirty="0" err="1" smtClean="0"/>
              <a:t>less</a:t>
            </a:r>
            <a:r>
              <a:rPr lang="cs-CZ" dirty="0" smtClean="0"/>
              <a:t> </a:t>
            </a:r>
            <a:r>
              <a:rPr lang="cs-CZ" dirty="0" err="1" smtClean="0"/>
              <a:t>identical</a:t>
            </a:r>
            <a:r>
              <a:rPr lang="cs-CZ" dirty="0" smtClean="0"/>
              <a:t> </a:t>
            </a:r>
            <a:r>
              <a:rPr lang="cs-CZ" dirty="0" err="1" smtClean="0"/>
              <a:t>nature</a:t>
            </a:r>
            <a:endParaRPr lang="cs-CZ" dirty="0" smtClean="0"/>
          </a:p>
          <a:p>
            <a:r>
              <a:rPr lang="cs-CZ" dirty="0" err="1" smtClean="0"/>
              <a:t>Machine</a:t>
            </a:r>
            <a:r>
              <a:rPr lang="cs-CZ" dirty="0" smtClean="0"/>
              <a:t> </a:t>
            </a:r>
            <a:r>
              <a:rPr lang="cs-CZ" dirty="0" err="1" smtClean="0"/>
              <a:t>is</a:t>
            </a:r>
            <a:r>
              <a:rPr lang="cs-CZ" dirty="0" smtClean="0"/>
              <a:t> </a:t>
            </a:r>
            <a:r>
              <a:rPr lang="cs-CZ" dirty="0" err="1" smtClean="0"/>
              <a:t>continually</a:t>
            </a:r>
            <a:r>
              <a:rPr lang="cs-CZ" dirty="0" smtClean="0"/>
              <a:t> </a:t>
            </a:r>
            <a:r>
              <a:rPr lang="cs-CZ" dirty="0" err="1" smtClean="0"/>
              <a:t>used</a:t>
            </a:r>
            <a:r>
              <a:rPr lang="cs-CZ" dirty="0" smtClean="0"/>
              <a:t> </a:t>
            </a:r>
            <a:r>
              <a:rPr lang="cs-CZ" dirty="0" err="1" smtClean="0"/>
              <a:t>for</a:t>
            </a:r>
            <a:r>
              <a:rPr lang="cs-CZ" dirty="0" smtClean="0"/>
              <a:t> </a:t>
            </a:r>
            <a:r>
              <a:rPr lang="cs-CZ" dirty="0" err="1" smtClean="0"/>
              <a:t>one</a:t>
            </a:r>
            <a:r>
              <a:rPr lang="cs-CZ" dirty="0" smtClean="0"/>
              <a:t> </a:t>
            </a:r>
            <a:r>
              <a:rPr lang="cs-CZ" dirty="0" err="1" smtClean="0"/>
              <a:t>product</a:t>
            </a:r>
            <a:endParaRPr lang="cs-CZ" dirty="0" smtClean="0"/>
          </a:p>
          <a:p>
            <a:r>
              <a:rPr lang="cs-CZ" dirty="0" err="1" smtClean="0"/>
              <a:t>Must</a:t>
            </a:r>
            <a:r>
              <a:rPr lang="cs-CZ" dirty="0" smtClean="0"/>
              <a:t> </a:t>
            </a:r>
            <a:r>
              <a:rPr lang="cs-CZ" dirty="0" err="1" smtClean="0"/>
              <a:t>be</a:t>
            </a:r>
            <a:r>
              <a:rPr lang="cs-CZ" dirty="0" smtClean="0"/>
              <a:t> a </a:t>
            </a:r>
            <a:r>
              <a:rPr lang="cs-CZ" dirty="0" err="1" smtClean="0"/>
              <a:t>continuos</a:t>
            </a:r>
            <a:r>
              <a:rPr lang="cs-CZ" dirty="0" smtClean="0"/>
              <a:t> </a:t>
            </a:r>
            <a:r>
              <a:rPr lang="cs-CZ" dirty="0" err="1" smtClean="0"/>
              <a:t>demand</a:t>
            </a:r>
            <a:r>
              <a:rPr lang="cs-CZ" dirty="0" smtClean="0"/>
              <a:t> </a:t>
            </a:r>
            <a:r>
              <a:rPr lang="cs-CZ" dirty="0" err="1" smtClean="0"/>
              <a:t>for</a:t>
            </a:r>
            <a:r>
              <a:rPr lang="cs-CZ" dirty="0" smtClean="0"/>
              <a:t> </a:t>
            </a:r>
            <a:r>
              <a:rPr lang="cs-CZ" dirty="0" err="1" smtClean="0"/>
              <a:t>the</a:t>
            </a:r>
            <a:r>
              <a:rPr lang="cs-CZ" dirty="0" smtClean="0"/>
              <a:t> </a:t>
            </a:r>
            <a:r>
              <a:rPr lang="cs-CZ" dirty="0" err="1" smtClean="0"/>
              <a:t>products</a:t>
            </a:r>
            <a:endParaRPr lang="cs-CZ" dirty="0"/>
          </a:p>
        </p:txBody>
      </p:sp>
    </p:spTree>
    <p:extLst>
      <p:ext uri="{BB962C8B-B14F-4D97-AF65-F5344CB8AC3E}">
        <p14:creationId xmlns:p14="http://schemas.microsoft.com/office/powerpoint/2010/main" val="2946714236"/>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570</TotalTime>
  <Words>2446</Words>
  <Application>Microsoft Office PowerPoint</Application>
  <PresentationFormat>Předvádění na obrazovce (4:3)</PresentationFormat>
  <Paragraphs>226</Paragraphs>
  <Slides>39</Slides>
  <Notes>0</Notes>
  <HiddenSlides>0</HiddenSlides>
  <MMClips>0</MMClips>
  <ScaleCrop>false</ScaleCrop>
  <HeadingPairs>
    <vt:vector size="6" baseType="variant">
      <vt:variant>
        <vt:lpstr>Motiv</vt:lpstr>
      </vt:variant>
      <vt:variant>
        <vt:i4>1</vt:i4>
      </vt:variant>
      <vt:variant>
        <vt:lpstr>Vložené servery OLE</vt:lpstr>
      </vt:variant>
      <vt:variant>
        <vt:i4>1</vt:i4>
      </vt:variant>
      <vt:variant>
        <vt:lpstr>Nadpisy snímků</vt:lpstr>
      </vt:variant>
      <vt:variant>
        <vt:i4>39</vt:i4>
      </vt:variant>
    </vt:vector>
  </HeadingPairs>
  <TitlesOfParts>
    <vt:vector size="41" baseType="lpstr">
      <vt:lpstr>Motiv systému Office</vt:lpstr>
      <vt:lpstr>MSPhotoEd.3</vt:lpstr>
      <vt:lpstr>Primary activities - Operations</vt:lpstr>
      <vt:lpstr>Operations - production</vt:lpstr>
      <vt:lpstr>Basic questions connected with the production</vt:lpstr>
      <vt:lpstr>Prezentace aplikace PowerPoint</vt:lpstr>
      <vt:lpstr>Factors of production to consider are:</vt:lpstr>
      <vt:lpstr>Types of production</vt:lpstr>
      <vt:lpstr>Job ( unit) production</vt:lpstr>
      <vt:lpstr>Batch production</vt:lpstr>
      <vt:lpstr>Flow production</vt:lpstr>
      <vt:lpstr>Prezentace aplikace PowerPoint</vt:lpstr>
      <vt:lpstr>Types of production (Drucker)</vt:lpstr>
      <vt:lpstr>Tradition production system vs. JIT system </vt:lpstr>
      <vt:lpstr>Tradition production system vs. Lean manufacturing</vt:lpstr>
      <vt:lpstr>Tradition production system</vt:lpstr>
      <vt:lpstr>Lean manufacturing</vt:lpstr>
      <vt:lpstr>Production scheduling</vt:lpstr>
      <vt:lpstr>Regulized schedules and linear output</vt:lpstr>
      <vt:lpstr>Irregular schedules and output</vt:lpstr>
      <vt:lpstr>Planning the Production Program</vt:lpstr>
      <vt:lpstr>Aggregate Planning</vt:lpstr>
      <vt:lpstr>Synchronisation</vt:lpstr>
      <vt:lpstr>Emancipation</vt:lpstr>
      <vt:lpstr>Column Minimum Procedure</vt:lpstr>
      <vt:lpstr>Calculation optimal batch size</vt:lpstr>
      <vt:lpstr>Prezentace aplikace PowerPoint</vt:lpstr>
      <vt:lpstr>Production organization</vt:lpstr>
      <vt:lpstr>Product lifecycle</vt:lpstr>
      <vt:lpstr>Product lifecycle management (Source: wikipedia.org)</vt:lpstr>
      <vt:lpstr>Product lifecycle marketing</vt:lpstr>
      <vt:lpstr>Introduction to the market</vt:lpstr>
      <vt:lpstr>Growth stage (wikipedie.org)</vt:lpstr>
      <vt:lpstr>Maturity stage</vt:lpstr>
      <vt:lpstr>Saturation and decline</vt:lpstr>
      <vt:lpstr>BCG matrix</vt:lpstr>
      <vt:lpstr>Prezentace aplikace PowerPoint</vt:lpstr>
      <vt:lpstr>Prezentace aplikace PowerPoint</vt:lpstr>
      <vt:lpstr>Prezentace aplikace PowerPoint</vt:lpstr>
      <vt:lpstr>There are four quadrants into which firms brands are classified:</vt:lpstr>
      <vt:lpstr>BCG matice a životní cyklus produktu</vt:lpstr>
    </vt:vector>
  </TitlesOfParts>
  <Company>Ekonomicko-správní fakulta Masarykovy univerzity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Hlavní podnikové funkce -zhotovení produktu</dc:title>
  <dc:creator>Odehnalova Pavla</dc:creator>
  <cp:lastModifiedBy>Uzivatel</cp:lastModifiedBy>
  <cp:revision>38</cp:revision>
  <dcterms:created xsi:type="dcterms:W3CDTF">2017-02-08T07:52:01Z</dcterms:created>
  <dcterms:modified xsi:type="dcterms:W3CDTF">2018-01-09T12:27:10Z</dcterms:modified>
</cp:coreProperties>
</file>