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9" r:id="rId3"/>
    <p:sldId id="310" r:id="rId4"/>
    <p:sldId id="259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284" r:id="rId13"/>
    <p:sldId id="287" r:id="rId14"/>
    <p:sldId id="319" r:id="rId15"/>
    <p:sldId id="320" r:id="rId16"/>
    <p:sldId id="321" r:id="rId17"/>
    <p:sldId id="322" r:id="rId18"/>
    <p:sldId id="323" r:id="rId19"/>
    <p:sldId id="261" r:id="rId20"/>
    <p:sldId id="318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338479-7322-4243-A069-7474A5BA8AB8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C22D71FF-E7A2-4F41-B756-48FE061C2BCA}">
      <dgm:prSet phldrT="[Text]"/>
      <dgm:spPr/>
      <dgm:t>
        <a:bodyPr/>
        <a:lstStyle/>
        <a:p>
          <a:r>
            <a:rPr lang="cs-CZ" dirty="0" smtClean="0"/>
            <a:t>CUSTOMERS</a:t>
          </a:r>
          <a:endParaRPr lang="cs-CZ" dirty="0"/>
        </a:p>
      </dgm:t>
    </dgm:pt>
    <dgm:pt modelId="{05849CC9-A43A-415D-A84B-BF8B9F165B95}" type="parTrans" cxnId="{90946EFF-0555-44BE-A4BC-F7B606F53F25}">
      <dgm:prSet/>
      <dgm:spPr/>
      <dgm:t>
        <a:bodyPr/>
        <a:lstStyle/>
        <a:p>
          <a:endParaRPr lang="cs-CZ"/>
        </a:p>
      </dgm:t>
    </dgm:pt>
    <dgm:pt modelId="{271AA15C-EDBD-4E1E-90D9-D3FC053C509E}" type="sibTrans" cxnId="{90946EFF-0555-44BE-A4BC-F7B606F53F25}">
      <dgm:prSet/>
      <dgm:spPr/>
      <dgm:t>
        <a:bodyPr/>
        <a:lstStyle/>
        <a:p>
          <a:endParaRPr lang="cs-CZ"/>
        </a:p>
      </dgm:t>
    </dgm:pt>
    <dgm:pt modelId="{642EEDC7-8F6A-4422-8E0A-8C3093534419}">
      <dgm:prSet phldrT="[Text]"/>
      <dgm:spPr/>
      <dgm:t>
        <a:bodyPr/>
        <a:lstStyle/>
        <a:p>
          <a:r>
            <a:rPr lang="cs-CZ" dirty="0" smtClean="0"/>
            <a:t>WHO </a:t>
          </a:r>
          <a:r>
            <a:rPr lang="cs-CZ" dirty="0" err="1" smtClean="0"/>
            <a:t>is</a:t>
          </a:r>
          <a:r>
            <a:rPr lang="cs-CZ" dirty="0" smtClean="0"/>
            <a:t> </a:t>
          </a:r>
          <a:r>
            <a:rPr lang="cs-CZ" dirty="0" err="1" smtClean="0"/>
            <a:t>involved</a:t>
          </a:r>
          <a:r>
            <a:rPr lang="cs-CZ" dirty="0" smtClean="0"/>
            <a:t> in </a:t>
          </a:r>
          <a:r>
            <a:rPr lang="cs-CZ" dirty="0" err="1" smtClean="0"/>
            <a:t>buying</a:t>
          </a:r>
          <a:r>
            <a:rPr lang="cs-CZ" dirty="0" smtClean="0"/>
            <a:t> and </a:t>
          </a:r>
          <a:r>
            <a:rPr lang="cs-CZ" dirty="0" err="1" smtClean="0"/>
            <a:t>consuming</a:t>
          </a:r>
          <a:r>
            <a:rPr lang="cs-CZ" dirty="0" smtClean="0"/>
            <a:t>?</a:t>
          </a:r>
          <a:endParaRPr lang="cs-CZ" dirty="0"/>
        </a:p>
      </dgm:t>
    </dgm:pt>
    <dgm:pt modelId="{66963622-B9AB-4E63-87C3-E7223294784E}" type="parTrans" cxnId="{DC763843-A74E-401C-B6AE-5438CBF07A0A}">
      <dgm:prSet/>
      <dgm:spPr/>
      <dgm:t>
        <a:bodyPr/>
        <a:lstStyle/>
        <a:p>
          <a:endParaRPr lang="cs-CZ"/>
        </a:p>
      </dgm:t>
    </dgm:pt>
    <dgm:pt modelId="{8A161A29-D25C-4F6E-A68B-3505E5EEB944}" type="sibTrans" cxnId="{DC763843-A74E-401C-B6AE-5438CBF07A0A}">
      <dgm:prSet/>
      <dgm:spPr/>
      <dgm:t>
        <a:bodyPr/>
        <a:lstStyle/>
        <a:p>
          <a:endParaRPr lang="cs-CZ"/>
        </a:p>
      </dgm:t>
    </dgm:pt>
    <dgm:pt modelId="{15EBA732-4C98-443B-9852-3D7FE4D44DE8}">
      <dgm:prSet phldrT="[Text]"/>
      <dgm:spPr/>
      <dgm:t>
        <a:bodyPr/>
        <a:lstStyle/>
        <a:p>
          <a:r>
            <a:rPr lang="cs-CZ" dirty="0" smtClean="0"/>
            <a:t>WHY Do </a:t>
          </a:r>
          <a:r>
            <a:rPr lang="cs-CZ" dirty="0" err="1" smtClean="0"/>
            <a:t>they</a:t>
          </a:r>
          <a:r>
            <a:rPr lang="cs-CZ" dirty="0" smtClean="0"/>
            <a:t> </a:t>
          </a:r>
          <a:r>
            <a:rPr lang="cs-CZ" dirty="0" err="1" smtClean="0"/>
            <a:t>buy</a:t>
          </a:r>
          <a:r>
            <a:rPr lang="cs-CZ" dirty="0" smtClean="0"/>
            <a:t>/use </a:t>
          </a:r>
          <a:r>
            <a:rPr lang="cs-CZ" dirty="0" err="1" smtClean="0"/>
            <a:t>the</a:t>
          </a:r>
          <a:r>
            <a:rPr lang="cs-CZ" dirty="0" smtClean="0"/>
            <a:t> </a:t>
          </a:r>
          <a:r>
            <a:rPr lang="cs-CZ" dirty="0" err="1" smtClean="0"/>
            <a:t>product</a:t>
          </a:r>
          <a:r>
            <a:rPr lang="cs-CZ" dirty="0" smtClean="0"/>
            <a:t>?</a:t>
          </a:r>
          <a:endParaRPr lang="cs-CZ" dirty="0"/>
        </a:p>
      </dgm:t>
    </dgm:pt>
    <dgm:pt modelId="{0E640970-ADDC-494F-8F54-CD6C304A2CAD}" type="parTrans" cxnId="{6653C1B0-2612-4CB8-A94C-B3BF12F765DD}">
      <dgm:prSet/>
      <dgm:spPr/>
      <dgm:t>
        <a:bodyPr/>
        <a:lstStyle/>
        <a:p>
          <a:endParaRPr lang="cs-CZ"/>
        </a:p>
      </dgm:t>
    </dgm:pt>
    <dgm:pt modelId="{5EE6FA26-3C18-42F7-A11A-E914230CEE96}" type="sibTrans" cxnId="{6653C1B0-2612-4CB8-A94C-B3BF12F765DD}">
      <dgm:prSet/>
      <dgm:spPr/>
      <dgm:t>
        <a:bodyPr/>
        <a:lstStyle/>
        <a:p>
          <a:endParaRPr lang="cs-CZ"/>
        </a:p>
      </dgm:t>
    </dgm:pt>
    <dgm:pt modelId="{13A61E78-204D-4770-AB0E-DEEED9151ED1}">
      <dgm:prSet phldrT="[Text]"/>
      <dgm:spPr/>
      <dgm:t>
        <a:bodyPr/>
        <a:lstStyle/>
        <a:p>
          <a:r>
            <a:rPr lang="cs-CZ" dirty="0" smtClean="0"/>
            <a:t>WHERE </a:t>
          </a:r>
          <a:r>
            <a:rPr lang="cs-CZ" dirty="0" err="1" smtClean="0"/>
            <a:t>Dothey</a:t>
          </a:r>
          <a:r>
            <a:rPr lang="cs-CZ" dirty="0" smtClean="0"/>
            <a:t> </a:t>
          </a:r>
          <a:r>
            <a:rPr lang="cs-CZ" dirty="0" err="1" smtClean="0"/>
            <a:t>buy</a:t>
          </a:r>
          <a:r>
            <a:rPr lang="cs-CZ" dirty="0" smtClean="0"/>
            <a:t>?</a:t>
          </a:r>
          <a:endParaRPr lang="cs-CZ" dirty="0"/>
        </a:p>
      </dgm:t>
    </dgm:pt>
    <dgm:pt modelId="{C7CE9AFB-2C73-4E38-9430-8F1A9D428CD1}" type="parTrans" cxnId="{467FBAE6-A97E-47A6-A812-063CD43A15FC}">
      <dgm:prSet/>
      <dgm:spPr/>
      <dgm:t>
        <a:bodyPr/>
        <a:lstStyle/>
        <a:p>
          <a:endParaRPr lang="cs-CZ"/>
        </a:p>
      </dgm:t>
    </dgm:pt>
    <dgm:pt modelId="{F34CD164-8D7B-4B5E-9BB3-516C813798E0}" type="sibTrans" cxnId="{467FBAE6-A97E-47A6-A812-063CD43A15FC}">
      <dgm:prSet/>
      <dgm:spPr/>
      <dgm:t>
        <a:bodyPr/>
        <a:lstStyle/>
        <a:p>
          <a:endParaRPr lang="cs-CZ"/>
        </a:p>
      </dgm:t>
    </dgm:pt>
    <dgm:pt modelId="{68A2B666-809C-4150-A588-9E7BACDBB2F8}">
      <dgm:prSet phldrT="[Text]"/>
      <dgm:spPr/>
      <dgm:t>
        <a:bodyPr/>
        <a:lstStyle/>
        <a:p>
          <a:r>
            <a:rPr lang="cs-CZ" dirty="0" smtClean="0"/>
            <a:t>HOW Do </a:t>
          </a:r>
          <a:r>
            <a:rPr lang="cs-CZ" dirty="0" err="1" smtClean="0"/>
            <a:t>they</a:t>
          </a:r>
          <a:r>
            <a:rPr lang="cs-CZ" dirty="0" smtClean="0"/>
            <a:t> use </a:t>
          </a:r>
          <a:r>
            <a:rPr lang="cs-CZ" dirty="0" err="1" smtClean="0"/>
            <a:t>the</a:t>
          </a:r>
          <a:r>
            <a:rPr lang="cs-CZ" dirty="0" smtClean="0"/>
            <a:t> </a:t>
          </a:r>
          <a:r>
            <a:rPr lang="cs-CZ" dirty="0" err="1" smtClean="0"/>
            <a:t>product</a:t>
          </a:r>
          <a:r>
            <a:rPr lang="cs-CZ" dirty="0" smtClean="0"/>
            <a:t>?</a:t>
          </a:r>
          <a:endParaRPr lang="cs-CZ" dirty="0"/>
        </a:p>
      </dgm:t>
    </dgm:pt>
    <dgm:pt modelId="{DE35DA78-342D-4DD6-814C-111B63F7F8B2}" type="parTrans" cxnId="{7279B920-1554-45A5-B220-EA6173D102F2}">
      <dgm:prSet/>
      <dgm:spPr/>
      <dgm:t>
        <a:bodyPr/>
        <a:lstStyle/>
        <a:p>
          <a:endParaRPr lang="cs-CZ"/>
        </a:p>
      </dgm:t>
    </dgm:pt>
    <dgm:pt modelId="{07813680-C93C-4D1C-BF1E-5E5DE8B9456B}" type="sibTrans" cxnId="{7279B920-1554-45A5-B220-EA6173D102F2}">
      <dgm:prSet/>
      <dgm:spPr/>
      <dgm:t>
        <a:bodyPr/>
        <a:lstStyle/>
        <a:p>
          <a:endParaRPr lang="cs-CZ"/>
        </a:p>
      </dgm:t>
    </dgm:pt>
    <dgm:pt modelId="{AD2C8630-362B-43B6-AB10-883AB048B2DE}">
      <dgm:prSet phldrT="[Text]"/>
      <dgm:spPr/>
      <dgm:t>
        <a:bodyPr/>
        <a:lstStyle/>
        <a:p>
          <a:r>
            <a:rPr lang="cs-CZ" dirty="0" smtClean="0"/>
            <a:t>WHEN Do </a:t>
          </a:r>
          <a:r>
            <a:rPr lang="cs-CZ" dirty="0" err="1" smtClean="0"/>
            <a:t>they</a:t>
          </a:r>
          <a:r>
            <a:rPr lang="cs-CZ" dirty="0" smtClean="0"/>
            <a:t> </a:t>
          </a:r>
          <a:r>
            <a:rPr lang="cs-CZ" dirty="0" err="1" smtClean="0"/>
            <a:t>buy</a:t>
          </a:r>
          <a:r>
            <a:rPr lang="cs-CZ" dirty="0" smtClean="0"/>
            <a:t>/use </a:t>
          </a:r>
          <a:r>
            <a:rPr lang="cs-CZ" dirty="0" err="1" smtClean="0"/>
            <a:t>product</a:t>
          </a:r>
          <a:r>
            <a:rPr lang="cs-CZ" dirty="0" smtClean="0"/>
            <a:t>?</a:t>
          </a:r>
          <a:endParaRPr lang="cs-CZ" dirty="0"/>
        </a:p>
      </dgm:t>
    </dgm:pt>
    <dgm:pt modelId="{AB53E0B7-F84B-4721-A816-768D461EF4CD}" type="parTrans" cxnId="{E76A99B3-0BEB-48AB-955D-60C8F2364B25}">
      <dgm:prSet/>
      <dgm:spPr/>
      <dgm:t>
        <a:bodyPr/>
        <a:lstStyle/>
        <a:p>
          <a:endParaRPr lang="cs-CZ"/>
        </a:p>
      </dgm:t>
    </dgm:pt>
    <dgm:pt modelId="{13D80A42-A46B-46D6-8574-005940EB4577}" type="sibTrans" cxnId="{E76A99B3-0BEB-48AB-955D-60C8F2364B25}">
      <dgm:prSet/>
      <dgm:spPr/>
      <dgm:t>
        <a:bodyPr/>
        <a:lstStyle/>
        <a:p>
          <a:endParaRPr lang="cs-CZ"/>
        </a:p>
      </dgm:t>
    </dgm:pt>
    <dgm:pt modelId="{AF4FC9A8-4311-4EDE-9FD8-E3EB469189CF}">
      <dgm:prSet phldrT="[Text]"/>
      <dgm:spPr/>
      <dgm:t>
        <a:bodyPr/>
        <a:lstStyle/>
        <a:p>
          <a:r>
            <a:rPr lang="cs-CZ" dirty="0" smtClean="0"/>
            <a:t>WHAT Are </a:t>
          </a:r>
          <a:r>
            <a:rPr lang="cs-CZ" dirty="0" err="1" smtClean="0"/>
            <a:t>their</a:t>
          </a:r>
          <a:r>
            <a:rPr lang="cs-CZ" dirty="0" smtClean="0"/>
            <a:t> </a:t>
          </a:r>
          <a:r>
            <a:rPr lang="cs-CZ" dirty="0" err="1" smtClean="0"/>
            <a:t>choice</a:t>
          </a:r>
          <a:r>
            <a:rPr lang="cs-CZ" dirty="0" smtClean="0"/>
            <a:t> </a:t>
          </a:r>
          <a:r>
            <a:rPr lang="cs-CZ" dirty="0" err="1" smtClean="0"/>
            <a:t>criteria</a:t>
          </a:r>
          <a:r>
            <a:rPr lang="cs-CZ" dirty="0" smtClean="0"/>
            <a:t>?</a:t>
          </a:r>
          <a:endParaRPr lang="cs-CZ" dirty="0"/>
        </a:p>
      </dgm:t>
    </dgm:pt>
    <dgm:pt modelId="{9065A151-2FC9-4822-9402-D04FC7F26964}" type="parTrans" cxnId="{AD760846-44D5-49E9-8346-3517CFF109C2}">
      <dgm:prSet/>
      <dgm:spPr/>
      <dgm:t>
        <a:bodyPr/>
        <a:lstStyle/>
        <a:p>
          <a:endParaRPr lang="cs-CZ"/>
        </a:p>
      </dgm:t>
    </dgm:pt>
    <dgm:pt modelId="{2EC6DC3E-AE91-4A25-BACD-884DC7E588DD}" type="sibTrans" cxnId="{AD760846-44D5-49E9-8346-3517CFF109C2}">
      <dgm:prSet/>
      <dgm:spPr/>
      <dgm:t>
        <a:bodyPr/>
        <a:lstStyle/>
        <a:p>
          <a:endParaRPr lang="cs-CZ"/>
        </a:p>
      </dgm:t>
    </dgm:pt>
    <dgm:pt modelId="{64F85664-7BBA-4A18-B53F-10C065016FAF}" type="pres">
      <dgm:prSet presAssocID="{F6338479-7322-4243-A069-7474A5BA8AB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A266FD7-2195-41DF-B2D8-EDC947081FC4}" type="pres">
      <dgm:prSet presAssocID="{C22D71FF-E7A2-4F41-B756-48FE061C2BCA}" presName="centerShape" presStyleLbl="node0" presStyleIdx="0" presStyleCnt="1"/>
      <dgm:spPr/>
    </dgm:pt>
    <dgm:pt modelId="{5EE03DDA-EDB6-4DB2-A1C6-5BD10146E5F3}" type="pres">
      <dgm:prSet presAssocID="{66963622-B9AB-4E63-87C3-E7223294784E}" presName="Name9" presStyleLbl="parChTrans1D2" presStyleIdx="0" presStyleCnt="6"/>
      <dgm:spPr/>
    </dgm:pt>
    <dgm:pt modelId="{C2F827D2-842F-4824-926D-DC2233FDC220}" type="pres">
      <dgm:prSet presAssocID="{66963622-B9AB-4E63-87C3-E7223294784E}" presName="connTx" presStyleLbl="parChTrans1D2" presStyleIdx="0" presStyleCnt="6"/>
      <dgm:spPr/>
    </dgm:pt>
    <dgm:pt modelId="{2BEB0069-14E0-4BE5-8140-6FAC4F3DF6A2}" type="pres">
      <dgm:prSet presAssocID="{642EEDC7-8F6A-4422-8E0A-8C3093534419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5A5D73-56D1-4F73-BC4E-89006C0815D5}" type="pres">
      <dgm:prSet presAssocID="{0E640970-ADDC-494F-8F54-CD6C304A2CAD}" presName="Name9" presStyleLbl="parChTrans1D2" presStyleIdx="1" presStyleCnt="6"/>
      <dgm:spPr/>
    </dgm:pt>
    <dgm:pt modelId="{A7DB00E0-1802-4496-BF48-F06BFDE451A8}" type="pres">
      <dgm:prSet presAssocID="{0E640970-ADDC-494F-8F54-CD6C304A2CAD}" presName="connTx" presStyleLbl="parChTrans1D2" presStyleIdx="1" presStyleCnt="6"/>
      <dgm:spPr/>
    </dgm:pt>
    <dgm:pt modelId="{1AC71077-8DBE-4B09-A785-352AFD22B906}" type="pres">
      <dgm:prSet presAssocID="{15EBA732-4C98-443B-9852-3D7FE4D44DE8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0ADF2C-192A-407C-91D7-2E181D8EDF59}" type="pres">
      <dgm:prSet presAssocID="{C7CE9AFB-2C73-4E38-9430-8F1A9D428CD1}" presName="Name9" presStyleLbl="parChTrans1D2" presStyleIdx="2" presStyleCnt="6"/>
      <dgm:spPr/>
    </dgm:pt>
    <dgm:pt modelId="{C5281AA3-3A03-42EB-B2B9-19E071FDC73B}" type="pres">
      <dgm:prSet presAssocID="{C7CE9AFB-2C73-4E38-9430-8F1A9D428CD1}" presName="connTx" presStyleLbl="parChTrans1D2" presStyleIdx="2" presStyleCnt="6"/>
      <dgm:spPr/>
    </dgm:pt>
    <dgm:pt modelId="{E2E74CE7-15A5-4B7C-89C2-1F36D0174137}" type="pres">
      <dgm:prSet presAssocID="{13A61E78-204D-4770-AB0E-DEEED9151ED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BA975FC-1532-48DC-8EF6-7BB2E4268131}" type="pres">
      <dgm:prSet presAssocID="{DE35DA78-342D-4DD6-814C-111B63F7F8B2}" presName="Name9" presStyleLbl="parChTrans1D2" presStyleIdx="3" presStyleCnt="6"/>
      <dgm:spPr/>
    </dgm:pt>
    <dgm:pt modelId="{7F86C1EA-0393-497F-AEEE-C4046759AF27}" type="pres">
      <dgm:prSet presAssocID="{DE35DA78-342D-4DD6-814C-111B63F7F8B2}" presName="connTx" presStyleLbl="parChTrans1D2" presStyleIdx="3" presStyleCnt="6"/>
      <dgm:spPr/>
    </dgm:pt>
    <dgm:pt modelId="{E551B437-6DDC-44F7-A5D0-F081C7967667}" type="pres">
      <dgm:prSet presAssocID="{68A2B666-809C-4150-A588-9E7BACDBB2F8}" presName="node" presStyleLbl="node1" presStyleIdx="3" presStyleCnt="6">
        <dgm:presLayoutVars>
          <dgm:bulletEnabled val="1"/>
        </dgm:presLayoutVars>
      </dgm:prSet>
      <dgm:spPr/>
    </dgm:pt>
    <dgm:pt modelId="{328362E9-53EA-4818-97FF-DEF654ABC122}" type="pres">
      <dgm:prSet presAssocID="{AB53E0B7-F84B-4721-A816-768D461EF4CD}" presName="Name9" presStyleLbl="parChTrans1D2" presStyleIdx="4" presStyleCnt="6"/>
      <dgm:spPr/>
    </dgm:pt>
    <dgm:pt modelId="{113049B3-3D5A-4B27-88B5-0D1CCD83DDD3}" type="pres">
      <dgm:prSet presAssocID="{AB53E0B7-F84B-4721-A816-768D461EF4CD}" presName="connTx" presStyleLbl="parChTrans1D2" presStyleIdx="4" presStyleCnt="6"/>
      <dgm:spPr/>
    </dgm:pt>
    <dgm:pt modelId="{B6D83255-8B8D-433C-B203-C948529EA00A}" type="pres">
      <dgm:prSet presAssocID="{AD2C8630-362B-43B6-AB10-883AB048B2D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5F54978-C3C4-4A28-8325-79558A63C6A5}" type="pres">
      <dgm:prSet presAssocID="{9065A151-2FC9-4822-9402-D04FC7F26964}" presName="Name9" presStyleLbl="parChTrans1D2" presStyleIdx="5" presStyleCnt="6"/>
      <dgm:spPr/>
    </dgm:pt>
    <dgm:pt modelId="{C94CBD08-CE4A-40DC-92E6-2DB125A20BB0}" type="pres">
      <dgm:prSet presAssocID="{9065A151-2FC9-4822-9402-D04FC7F26964}" presName="connTx" presStyleLbl="parChTrans1D2" presStyleIdx="5" presStyleCnt="6"/>
      <dgm:spPr/>
    </dgm:pt>
    <dgm:pt modelId="{7A934CE0-A796-455F-9057-C5E2187EB677}" type="pres">
      <dgm:prSet presAssocID="{AF4FC9A8-4311-4EDE-9FD8-E3EB469189CF}" presName="node" presStyleLbl="node1" presStyleIdx="5" presStyleCnt="6">
        <dgm:presLayoutVars>
          <dgm:bulletEnabled val="1"/>
        </dgm:presLayoutVars>
      </dgm:prSet>
      <dgm:spPr/>
    </dgm:pt>
  </dgm:ptLst>
  <dgm:cxnLst>
    <dgm:cxn modelId="{90946EFF-0555-44BE-A4BC-F7B606F53F25}" srcId="{F6338479-7322-4243-A069-7474A5BA8AB8}" destId="{C22D71FF-E7A2-4F41-B756-48FE061C2BCA}" srcOrd="0" destOrd="0" parTransId="{05849CC9-A43A-415D-A84B-BF8B9F165B95}" sibTransId="{271AA15C-EDBD-4E1E-90D9-D3FC053C509E}"/>
    <dgm:cxn modelId="{AD760846-44D5-49E9-8346-3517CFF109C2}" srcId="{C22D71FF-E7A2-4F41-B756-48FE061C2BCA}" destId="{AF4FC9A8-4311-4EDE-9FD8-E3EB469189CF}" srcOrd="5" destOrd="0" parTransId="{9065A151-2FC9-4822-9402-D04FC7F26964}" sibTransId="{2EC6DC3E-AE91-4A25-BACD-884DC7E588DD}"/>
    <dgm:cxn modelId="{A5539D81-AEF2-4323-B2D6-E7025482B8E2}" type="presOf" srcId="{AF4FC9A8-4311-4EDE-9FD8-E3EB469189CF}" destId="{7A934CE0-A796-455F-9057-C5E2187EB677}" srcOrd="0" destOrd="0" presId="urn:microsoft.com/office/officeart/2005/8/layout/radial1"/>
    <dgm:cxn modelId="{6653C1B0-2612-4CB8-A94C-B3BF12F765DD}" srcId="{C22D71FF-E7A2-4F41-B756-48FE061C2BCA}" destId="{15EBA732-4C98-443B-9852-3D7FE4D44DE8}" srcOrd="1" destOrd="0" parTransId="{0E640970-ADDC-494F-8F54-CD6C304A2CAD}" sibTransId="{5EE6FA26-3C18-42F7-A11A-E914230CEE96}"/>
    <dgm:cxn modelId="{CBED25D2-947D-46F0-A45E-7F317B75A476}" type="presOf" srcId="{AB53E0B7-F84B-4721-A816-768D461EF4CD}" destId="{328362E9-53EA-4818-97FF-DEF654ABC122}" srcOrd="0" destOrd="0" presId="urn:microsoft.com/office/officeart/2005/8/layout/radial1"/>
    <dgm:cxn modelId="{63A2DE05-87B8-4215-85E5-AC7CF275A50F}" type="presOf" srcId="{AD2C8630-362B-43B6-AB10-883AB048B2DE}" destId="{B6D83255-8B8D-433C-B203-C948529EA00A}" srcOrd="0" destOrd="0" presId="urn:microsoft.com/office/officeart/2005/8/layout/radial1"/>
    <dgm:cxn modelId="{F2A0AA82-DE4C-471C-AA9B-747DA21545B9}" type="presOf" srcId="{0E640970-ADDC-494F-8F54-CD6C304A2CAD}" destId="{A7DB00E0-1802-4496-BF48-F06BFDE451A8}" srcOrd="1" destOrd="0" presId="urn:microsoft.com/office/officeart/2005/8/layout/radial1"/>
    <dgm:cxn modelId="{E50B8A50-B506-4D19-8F76-DAABCD49E94E}" type="presOf" srcId="{642EEDC7-8F6A-4422-8E0A-8C3093534419}" destId="{2BEB0069-14E0-4BE5-8140-6FAC4F3DF6A2}" srcOrd="0" destOrd="0" presId="urn:microsoft.com/office/officeart/2005/8/layout/radial1"/>
    <dgm:cxn modelId="{E76A99B3-0BEB-48AB-955D-60C8F2364B25}" srcId="{C22D71FF-E7A2-4F41-B756-48FE061C2BCA}" destId="{AD2C8630-362B-43B6-AB10-883AB048B2DE}" srcOrd="4" destOrd="0" parTransId="{AB53E0B7-F84B-4721-A816-768D461EF4CD}" sibTransId="{13D80A42-A46B-46D6-8574-005940EB4577}"/>
    <dgm:cxn modelId="{8BB27491-45C5-498D-9595-8C1D7CD8AA8E}" type="presOf" srcId="{9065A151-2FC9-4822-9402-D04FC7F26964}" destId="{C94CBD08-CE4A-40DC-92E6-2DB125A20BB0}" srcOrd="1" destOrd="0" presId="urn:microsoft.com/office/officeart/2005/8/layout/radial1"/>
    <dgm:cxn modelId="{467FBAE6-A97E-47A6-A812-063CD43A15FC}" srcId="{C22D71FF-E7A2-4F41-B756-48FE061C2BCA}" destId="{13A61E78-204D-4770-AB0E-DEEED9151ED1}" srcOrd="2" destOrd="0" parTransId="{C7CE9AFB-2C73-4E38-9430-8F1A9D428CD1}" sibTransId="{F34CD164-8D7B-4B5E-9BB3-516C813798E0}"/>
    <dgm:cxn modelId="{15410EDA-7041-4E3A-B863-4D9372C58819}" type="presOf" srcId="{F6338479-7322-4243-A069-7474A5BA8AB8}" destId="{64F85664-7BBA-4A18-B53F-10C065016FAF}" srcOrd="0" destOrd="0" presId="urn:microsoft.com/office/officeart/2005/8/layout/radial1"/>
    <dgm:cxn modelId="{DC763843-A74E-401C-B6AE-5438CBF07A0A}" srcId="{C22D71FF-E7A2-4F41-B756-48FE061C2BCA}" destId="{642EEDC7-8F6A-4422-8E0A-8C3093534419}" srcOrd="0" destOrd="0" parTransId="{66963622-B9AB-4E63-87C3-E7223294784E}" sibTransId="{8A161A29-D25C-4F6E-A68B-3505E5EEB944}"/>
    <dgm:cxn modelId="{93F662C4-A185-45AB-9A77-436FC0E44403}" type="presOf" srcId="{0E640970-ADDC-494F-8F54-CD6C304A2CAD}" destId="{B75A5D73-56D1-4F73-BC4E-89006C0815D5}" srcOrd="0" destOrd="0" presId="urn:microsoft.com/office/officeart/2005/8/layout/radial1"/>
    <dgm:cxn modelId="{FCE1B034-3863-45F7-8073-174D9240888E}" type="presOf" srcId="{C22D71FF-E7A2-4F41-B756-48FE061C2BCA}" destId="{8A266FD7-2195-41DF-B2D8-EDC947081FC4}" srcOrd="0" destOrd="0" presId="urn:microsoft.com/office/officeart/2005/8/layout/radial1"/>
    <dgm:cxn modelId="{15270086-80E0-41BB-803C-63C45EAC9546}" type="presOf" srcId="{15EBA732-4C98-443B-9852-3D7FE4D44DE8}" destId="{1AC71077-8DBE-4B09-A785-352AFD22B906}" srcOrd="0" destOrd="0" presId="urn:microsoft.com/office/officeart/2005/8/layout/radial1"/>
    <dgm:cxn modelId="{66787991-15DB-41FE-95D1-7D40F0407849}" type="presOf" srcId="{13A61E78-204D-4770-AB0E-DEEED9151ED1}" destId="{E2E74CE7-15A5-4B7C-89C2-1F36D0174137}" srcOrd="0" destOrd="0" presId="urn:microsoft.com/office/officeart/2005/8/layout/radial1"/>
    <dgm:cxn modelId="{7279B920-1554-45A5-B220-EA6173D102F2}" srcId="{C22D71FF-E7A2-4F41-B756-48FE061C2BCA}" destId="{68A2B666-809C-4150-A588-9E7BACDBB2F8}" srcOrd="3" destOrd="0" parTransId="{DE35DA78-342D-4DD6-814C-111B63F7F8B2}" sibTransId="{07813680-C93C-4D1C-BF1E-5E5DE8B9456B}"/>
    <dgm:cxn modelId="{7725F2AE-620C-4102-B37F-E73AB5287396}" type="presOf" srcId="{C7CE9AFB-2C73-4E38-9430-8F1A9D428CD1}" destId="{C5281AA3-3A03-42EB-B2B9-19E071FDC73B}" srcOrd="1" destOrd="0" presId="urn:microsoft.com/office/officeart/2005/8/layout/radial1"/>
    <dgm:cxn modelId="{C1ED12E5-FE31-4065-A4A9-A2E58424690D}" type="presOf" srcId="{66963622-B9AB-4E63-87C3-E7223294784E}" destId="{5EE03DDA-EDB6-4DB2-A1C6-5BD10146E5F3}" srcOrd="0" destOrd="0" presId="urn:microsoft.com/office/officeart/2005/8/layout/radial1"/>
    <dgm:cxn modelId="{43311E82-0965-4AA5-9B04-EA1F133AA542}" type="presOf" srcId="{68A2B666-809C-4150-A588-9E7BACDBB2F8}" destId="{E551B437-6DDC-44F7-A5D0-F081C7967667}" srcOrd="0" destOrd="0" presId="urn:microsoft.com/office/officeart/2005/8/layout/radial1"/>
    <dgm:cxn modelId="{31727C85-CA4F-49E5-B581-1A7531047622}" type="presOf" srcId="{DE35DA78-342D-4DD6-814C-111B63F7F8B2}" destId="{CBA975FC-1532-48DC-8EF6-7BB2E4268131}" srcOrd="0" destOrd="0" presId="urn:microsoft.com/office/officeart/2005/8/layout/radial1"/>
    <dgm:cxn modelId="{FABC6E05-9024-4891-891A-735D02DE1496}" type="presOf" srcId="{C7CE9AFB-2C73-4E38-9430-8F1A9D428CD1}" destId="{D60ADF2C-192A-407C-91D7-2E181D8EDF59}" srcOrd="0" destOrd="0" presId="urn:microsoft.com/office/officeart/2005/8/layout/radial1"/>
    <dgm:cxn modelId="{45EFF73A-54ED-465D-858B-D8D1711D8609}" type="presOf" srcId="{DE35DA78-342D-4DD6-814C-111B63F7F8B2}" destId="{7F86C1EA-0393-497F-AEEE-C4046759AF27}" srcOrd="1" destOrd="0" presId="urn:microsoft.com/office/officeart/2005/8/layout/radial1"/>
    <dgm:cxn modelId="{B14E0544-9585-4267-A860-A3C719541090}" type="presOf" srcId="{9065A151-2FC9-4822-9402-D04FC7F26964}" destId="{C5F54978-C3C4-4A28-8325-79558A63C6A5}" srcOrd="0" destOrd="0" presId="urn:microsoft.com/office/officeart/2005/8/layout/radial1"/>
    <dgm:cxn modelId="{BE4129DC-4540-42E0-8C2B-F746FEFCAFFD}" type="presOf" srcId="{AB53E0B7-F84B-4721-A816-768D461EF4CD}" destId="{113049B3-3D5A-4B27-88B5-0D1CCD83DDD3}" srcOrd="1" destOrd="0" presId="urn:microsoft.com/office/officeart/2005/8/layout/radial1"/>
    <dgm:cxn modelId="{25628E70-6200-4C18-97B9-257D2E744884}" type="presOf" srcId="{66963622-B9AB-4E63-87C3-E7223294784E}" destId="{C2F827D2-842F-4824-926D-DC2233FDC220}" srcOrd="1" destOrd="0" presId="urn:microsoft.com/office/officeart/2005/8/layout/radial1"/>
    <dgm:cxn modelId="{C5002BB5-64C2-4529-9371-6F827BB2C94A}" type="presParOf" srcId="{64F85664-7BBA-4A18-B53F-10C065016FAF}" destId="{8A266FD7-2195-41DF-B2D8-EDC947081FC4}" srcOrd="0" destOrd="0" presId="urn:microsoft.com/office/officeart/2005/8/layout/radial1"/>
    <dgm:cxn modelId="{17E4B45E-058A-4EE0-8B7B-2CDACF339C86}" type="presParOf" srcId="{64F85664-7BBA-4A18-B53F-10C065016FAF}" destId="{5EE03DDA-EDB6-4DB2-A1C6-5BD10146E5F3}" srcOrd="1" destOrd="0" presId="urn:microsoft.com/office/officeart/2005/8/layout/radial1"/>
    <dgm:cxn modelId="{4601FC9E-8C20-47DA-9491-EA1010E78FC0}" type="presParOf" srcId="{5EE03DDA-EDB6-4DB2-A1C6-5BD10146E5F3}" destId="{C2F827D2-842F-4824-926D-DC2233FDC220}" srcOrd="0" destOrd="0" presId="urn:microsoft.com/office/officeart/2005/8/layout/radial1"/>
    <dgm:cxn modelId="{882C3E7C-B217-4162-9465-8DC3466A4512}" type="presParOf" srcId="{64F85664-7BBA-4A18-B53F-10C065016FAF}" destId="{2BEB0069-14E0-4BE5-8140-6FAC4F3DF6A2}" srcOrd="2" destOrd="0" presId="urn:microsoft.com/office/officeart/2005/8/layout/radial1"/>
    <dgm:cxn modelId="{EBE7577A-FE63-44F6-9860-EE49AE0FC26D}" type="presParOf" srcId="{64F85664-7BBA-4A18-B53F-10C065016FAF}" destId="{B75A5D73-56D1-4F73-BC4E-89006C0815D5}" srcOrd="3" destOrd="0" presId="urn:microsoft.com/office/officeart/2005/8/layout/radial1"/>
    <dgm:cxn modelId="{3E5367FB-579B-4D4A-AD35-C9BD75DB174B}" type="presParOf" srcId="{B75A5D73-56D1-4F73-BC4E-89006C0815D5}" destId="{A7DB00E0-1802-4496-BF48-F06BFDE451A8}" srcOrd="0" destOrd="0" presId="urn:microsoft.com/office/officeart/2005/8/layout/radial1"/>
    <dgm:cxn modelId="{81C7FC13-A90F-4F14-871E-7252F34C19A3}" type="presParOf" srcId="{64F85664-7BBA-4A18-B53F-10C065016FAF}" destId="{1AC71077-8DBE-4B09-A785-352AFD22B906}" srcOrd="4" destOrd="0" presId="urn:microsoft.com/office/officeart/2005/8/layout/radial1"/>
    <dgm:cxn modelId="{CC11E244-B84A-4A98-87F4-795C4B447DB6}" type="presParOf" srcId="{64F85664-7BBA-4A18-B53F-10C065016FAF}" destId="{D60ADF2C-192A-407C-91D7-2E181D8EDF59}" srcOrd="5" destOrd="0" presId="urn:microsoft.com/office/officeart/2005/8/layout/radial1"/>
    <dgm:cxn modelId="{EE33B064-5102-4B57-A6AA-8A695873B86F}" type="presParOf" srcId="{D60ADF2C-192A-407C-91D7-2E181D8EDF59}" destId="{C5281AA3-3A03-42EB-B2B9-19E071FDC73B}" srcOrd="0" destOrd="0" presId="urn:microsoft.com/office/officeart/2005/8/layout/radial1"/>
    <dgm:cxn modelId="{6FB3A479-989C-4253-9620-8A57D756AB1B}" type="presParOf" srcId="{64F85664-7BBA-4A18-B53F-10C065016FAF}" destId="{E2E74CE7-15A5-4B7C-89C2-1F36D0174137}" srcOrd="6" destOrd="0" presId="urn:microsoft.com/office/officeart/2005/8/layout/radial1"/>
    <dgm:cxn modelId="{2510C8E1-550E-4927-8D5C-3CEC5C9F22B3}" type="presParOf" srcId="{64F85664-7BBA-4A18-B53F-10C065016FAF}" destId="{CBA975FC-1532-48DC-8EF6-7BB2E4268131}" srcOrd="7" destOrd="0" presId="urn:microsoft.com/office/officeart/2005/8/layout/radial1"/>
    <dgm:cxn modelId="{A9781566-3CFA-481F-BDD5-9FD3EBBE47A0}" type="presParOf" srcId="{CBA975FC-1532-48DC-8EF6-7BB2E4268131}" destId="{7F86C1EA-0393-497F-AEEE-C4046759AF27}" srcOrd="0" destOrd="0" presId="urn:microsoft.com/office/officeart/2005/8/layout/radial1"/>
    <dgm:cxn modelId="{B6FC0DAA-C42F-4BC5-9514-F7565A4CF72F}" type="presParOf" srcId="{64F85664-7BBA-4A18-B53F-10C065016FAF}" destId="{E551B437-6DDC-44F7-A5D0-F081C7967667}" srcOrd="8" destOrd="0" presId="urn:microsoft.com/office/officeart/2005/8/layout/radial1"/>
    <dgm:cxn modelId="{A9E980FE-B518-4216-89BB-B89E776C663F}" type="presParOf" srcId="{64F85664-7BBA-4A18-B53F-10C065016FAF}" destId="{328362E9-53EA-4818-97FF-DEF654ABC122}" srcOrd="9" destOrd="0" presId="urn:microsoft.com/office/officeart/2005/8/layout/radial1"/>
    <dgm:cxn modelId="{FD9D7823-BB10-4AC3-9887-389E9F3012E8}" type="presParOf" srcId="{328362E9-53EA-4818-97FF-DEF654ABC122}" destId="{113049B3-3D5A-4B27-88B5-0D1CCD83DDD3}" srcOrd="0" destOrd="0" presId="urn:microsoft.com/office/officeart/2005/8/layout/radial1"/>
    <dgm:cxn modelId="{4246009F-8E87-4989-8E4C-C9CA52619099}" type="presParOf" srcId="{64F85664-7BBA-4A18-B53F-10C065016FAF}" destId="{B6D83255-8B8D-433C-B203-C948529EA00A}" srcOrd="10" destOrd="0" presId="urn:microsoft.com/office/officeart/2005/8/layout/radial1"/>
    <dgm:cxn modelId="{5A29893C-D999-410A-B9FF-435CEF487242}" type="presParOf" srcId="{64F85664-7BBA-4A18-B53F-10C065016FAF}" destId="{C5F54978-C3C4-4A28-8325-79558A63C6A5}" srcOrd="11" destOrd="0" presId="urn:microsoft.com/office/officeart/2005/8/layout/radial1"/>
    <dgm:cxn modelId="{24D8B479-75CF-4F19-9D5D-3A1CA6CB3DA2}" type="presParOf" srcId="{C5F54978-C3C4-4A28-8325-79558A63C6A5}" destId="{C94CBD08-CE4A-40DC-92E6-2DB125A20BB0}" srcOrd="0" destOrd="0" presId="urn:microsoft.com/office/officeart/2005/8/layout/radial1"/>
    <dgm:cxn modelId="{B17E24DC-901C-4DC2-97B1-D031541A088C}" type="presParOf" srcId="{64F85664-7BBA-4A18-B53F-10C065016FAF}" destId="{7A934CE0-A796-455F-9057-C5E2187EB677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66FD7-2195-41DF-B2D8-EDC947081FC4}">
      <dsp:nvSpPr>
        <dsp:cNvPr id="0" name=""/>
        <dsp:cNvSpPr/>
      </dsp:nvSpPr>
      <dsp:spPr>
        <a:xfrm>
          <a:off x="3486931" y="1635112"/>
          <a:ext cx="1255737" cy="12557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CUSTOMERS</a:t>
          </a:r>
          <a:endParaRPr lang="cs-CZ" sz="1300" kern="1200" dirty="0"/>
        </a:p>
      </dsp:txBody>
      <dsp:txXfrm>
        <a:off x="3670829" y="1819010"/>
        <a:ext cx="887941" cy="887941"/>
      </dsp:txXfrm>
    </dsp:sp>
    <dsp:sp modelId="{5EE03DDA-EDB6-4DB2-A1C6-5BD10146E5F3}">
      <dsp:nvSpPr>
        <dsp:cNvPr id="0" name=""/>
        <dsp:cNvSpPr/>
      </dsp:nvSpPr>
      <dsp:spPr>
        <a:xfrm rot="16200000">
          <a:off x="3926349" y="1432929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105377" y="1437239"/>
        <a:ext cx="18845" cy="18845"/>
      </dsp:txXfrm>
    </dsp:sp>
    <dsp:sp modelId="{2BEB0069-14E0-4BE5-8140-6FAC4F3DF6A2}">
      <dsp:nvSpPr>
        <dsp:cNvPr id="0" name=""/>
        <dsp:cNvSpPr/>
      </dsp:nvSpPr>
      <dsp:spPr>
        <a:xfrm>
          <a:off x="3486931" y="2474"/>
          <a:ext cx="1255737" cy="125573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WHO </a:t>
          </a:r>
          <a:r>
            <a:rPr lang="cs-CZ" sz="1400" kern="1200" dirty="0" err="1" smtClean="0"/>
            <a:t>is</a:t>
          </a:r>
          <a:r>
            <a:rPr lang="cs-CZ" sz="1400" kern="1200" dirty="0" smtClean="0"/>
            <a:t> </a:t>
          </a:r>
          <a:r>
            <a:rPr lang="cs-CZ" sz="1400" kern="1200" dirty="0" err="1" smtClean="0"/>
            <a:t>involved</a:t>
          </a:r>
          <a:r>
            <a:rPr lang="cs-CZ" sz="1400" kern="1200" dirty="0" smtClean="0"/>
            <a:t> in </a:t>
          </a:r>
          <a:r>
            <a:rPr lang="cs-CZ" sz="1400" kern="1200" dirty="0" err="1" smtClean="0"/>
            <a:t>buying</a:t>
          </a:r>
          <a:r>
            <a:rPr lang="cs-CZ" sz="1400" kern="1200" dirty="0" smtClean="0"/>
            <a:t> and </a:t>
          </a:r>
          <a:r>
            <a:rPr lang="cs-CZ" sz="1400" kern="1200" dirty="0" err="1" smtClean="0"/>
            <a:t>consuming</a:t>
          </a:r>
          <a:r>
            <a:rPr lang="cs-CZ" sz="1400" kern="1200" dirty="0" smtClean="0"/>
            <a:t>?</a:t>
          </a:r>
          <a:endParaRPr lang="cs-CZ" sz="1400" kern="1200" dirty="0"/>
        </a:p>
      </dsp:txBody>
      <dsp:txXfrm>
        <a:off x="3670829" y="186372"/>
        <a:ext cx="887941" cy="887941"/>
      </dsp:txXfrm>
    </dsp:sp>
    <dsp:sp modelId="{B75A5D73-56D1-4F73-BC4E-89006C0815D5}">
      <dsp:nvSpPr>
        <dsp:cNvPr id="0" name=""/>
        <dsp:cNvSpPr/>
      </dsp:nvSpPr>
      <dsp:spPr>
        <a:xfrm rot="19800000">
          <a:off x="4633302" y="1841089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812330" y="1845399"/>
        <a:ext cx="18845" cy="18845"/>
      </dsp:txXfrm>
    </dsp:sp>
    <dsp:sp modelId="{1AC71077-8DBE-4B09-A785-352AFD22B906}">
      <dsp:nvSpPr>
        <dsp:cNvPr id="0" name=""/>
        <dsp:cNvSpPr/>
      </dsp:nvSpPr>
      <dsp:spPr>
        <a:xfrm>
          <a:off x="4900837" y="818793"/>
          <a:ext cx="1255737" cy="125573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WHY Do </a:t>
          </a:r>
          <a:r>
            <a:rPr lang="cs-CZ" sz="1400" kern="1200" dirty="0" err="1" smtClean="0"/>
            <a:t>they</a:t>
          </a:r>
          <a:r>
            <a:rPr lang="cs-CZ" sz="1400" kern="1200" dirty="0" smtClean="0"/>
            <a:t> </a:t>
          </a:r>
          <a:r>
            <a:rPr lang="cs-CZ" sz="1400" kern="1200" dirty="0" err="1" smtClean="0"/>
            <a:t>buy</a:t>
          </a:r>
          <a:r>
            <a:rPr lang="cs-CZ" sz="1400" kern="1200" dirty="0" smtClean="0"/>
            <a:t>/use </a:t>
          </a:r>
          <a:r>
            <a:rPr lang="cs-CZ" sz="1400" kern="1200" dirty="0" err="1" smtClean="0"/>
            <a:t>the</a:t>
          </a:r>
          <a:r>
            <a:rPr lang="cs-CZ" sz="1400" kern="1200" dirty="0" smtClean="0"/>
            <a:t> </a:t>
          </a:r>
          <a:r>
            <a:rPr lang="cs-CZ" sz="1400" kern="1200" dirty="0" err="1" smtClean="0"/>
            <a:t>product</a:t>
          </a:r>
          <a:r>
            <a:rPr lang="cs-CZ" sz="1400" kern="1200" dirty="0" smtClean="0"/>
            <a:t>?</a:t>
          </a:r>
          <a:endParaRPr lang="cs-CZ" sz="1400" kern="1200" dirty="0"/>
        </a:p>
      </dsp:txBody>
      <dsp:txXfrm>
        <a:off x="5084735" y="1002691"/>
        <a:ext cx="887941" cy="887941"/>
      </dsp:txXfrm>
    </dsp:sp>
    <dsp:sp modelId="{D60ADF2C-192A-407C-91D7-2E181D8EDF59}">
      <dsp:nvSpPr>
        <dsp:cNvPr id="0" name=""/>
        <dsp:cNvSpPr/>
      </dsp:nvSpPr>
      <dsp:spPr>
        <a:xfrm rot="1800000">
          <a:off x="4633302" y="2657408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812330" y="2661718"/>
        <a:ext cx="18845" cy="18845"/>
      </dsp:txXfrm>
    </dsp:sp>
    <dsp:sp modelId="{E2E74CE7-15A5-4B7C-89C2-1F36D0174137}">
      <dsp:nvSpPr>
        <dsp:cNvPr id="0" name=""/>
        <dsp:cNvSpPr/>
      </dsp:nvSpPr>
      <dsp:spPr>
        <a:xfrm>
          <a:off x="4900837" y="2451431"/>
          <a:ext cx="1255737" cy="125573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WHERE </a:t>
          </a:r>
          <a:r>
            <a:rPr lang="cs-CZ" sz="1400" kern="1200" dirty="0" err="1" smtClean="0"/>
            <a:t>Dothey</a:t>
          </a:r>
          <a:r>
            <a:rPr lang="cs-CZ" sz="1400" kern="1200" dirty="0" smtClean="0"/>
            <a:t> </a:t>
          </a:r>
          <a:r>
            <a:rPr lang="cs-CZ" sz="1400" kern="1200" dirty="0" err="1" smtClean="0"/>
            <a:t>buy</a:t>
          </a:r>
          <a:r>
            <a:rPr lang="cs-CZ" sz="1400" kern="1200" dirty="0" smtClean="0"/>
            <a:t>?</a:t>
          </a:r>
          <a:endParaRPr lang="cs-CZ" sz="1400" kern="1200" dirty="0"/>
        </a:p>
      </dsp:txBody>
      <dsp:txXfrm>
        <a:off x="5084735" y="2635329"/>
        <a:ext cx="887941" cy="887941"/>
      </dsp:txXfrm>
    </dsp:sp>
    <dsp:sp modelId="{CBA975FC-1532-48DC-8EF6-7BB2E4268131}">
      <dsp:nvSpPr>
        <dsp:cNvPr id="0" name=""/>
        <dsp:cNvSpPr/>
      </dsp:nvSpPr>
      <dsp:spPr>
        <a:xfrm rot="5400000">
          <a:off x="3926349" y="3065567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105377" y="3069878"/>
        <a:ext cx="18845" cy="18845"/>
      </dsp:txXfrm>
    </dsp:sp>
    <dsp:sp modelId="{E551B437-6DDC-44F7-A5D0-F081C7967667}">
      <dsp:nvSpPr>
        <dsp:cNvPr id="0" name=""/>
        <dsp:cNvSpPr/>
      </dsp:nvSpPr>
      <dsp:spPr>
        <a:xfrm>
          <a:off x="3486931" y="3267751"/>
          <a:ext cx="1255737" cy="125573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HOW Do </a:t>
          </a:r>
          <a:r>
            <a:rPr lang="cs-CZ" sz="1400" kern="1200" dirty="0" err="1" smtClean="0"/>
            <a:t>they</a:t>
          </a:r>
          <a:r>
            <a:rPr lang="cs-CZ" sz="1400" kern="1200" dirty="0" smtClean="0"/>
            <a:t> use </a:t>
          </a:r>
          <a:r>
            <a:rPr lang="cs-CZ" sz="1400" kern="1200" dirty="0" err="1" smtClean="0"/>
            <a:t>the</a:t>
          </a:r>
          <a:r>
            <a:rPr lang="cs-CZ" sz="1400" kern="1200" dirty="0" smtClean="0"/>
            <a:t> </a:t>
          </a:r>
          <a:r>
            <a:rPr lang="cs-CZ" sz="1400" kern="1200" dirty="0" err="1" smtClean="0"/>
            <a:t>product</a:t>
          </a:r>
          <a:r>
            <a:rPr lang="cs-CZ" sz="1400" kern="1200" dirty="0" smtClean="0"/>
            <a:t>?</a:t>
          </a:r>
          <a:endParaRPr lang="cs-CZ" sz="1400" kern="1200" dirty="0"/>
        </a:p>
      </dsp:txBody>
      <dsp:txXfrm>
        <a:off x="3670829" y="3451649"/>
        <a:ext cx="887941" cy="887941"/>
      </dsp:txXfrm>
    </dsp:sp>
    <dsp:sp modelId="{328362E9-53EA-4818-97FF-DEF654ABC122}">
      <dsp:nvSpPr>
        <dsp:cNvPr id="0" name=""/>
        <dsp:cNvSpPr/>
      </dsp:nvSpPr>
      <dsp:spPr>
        <a:xfrm rot="9000000">
          <a:off x="3219396" y="2657408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3398424" y="2661718"/>
        <a:ext cx="18845" cy="18845"/>
      </dsp:txXfrm>
    </dsp:sp>
    <dsp:sp modelId="{B6D83255-8B8D-433C-B203-C948529EA00A}">
      <dsp:nvSpPr>
        <dsp:cNvPr id="0" name=""/>
        <dsp:cNvSpPr/>
      </dsp:nvSpPr>
      <dsp:spPr>
        <a:xfrm>
          <a:off x="2073025" y="2451431"/>
          <a:ext cx="1255737" cy="125573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WHEN Do </a:t>
          </a:r>
          <a:r>
            <a:rPr lang="cs-CZ" sz="1400" kern="1200" dirty="0" err="1" smtClean="0"/>
            <a:t>they</a:t>
          </a:r>
          <a:r>
            <a:rPr lang="cs-CZ" sz="1400" kern="1200" dirty="0" smtClean="0"/>
            <a:t> </a:t>
          </a:r>
          <a:r>
            <a:rPr lang="cs-CZ" sz="1400" kern="1200" dirty="0" err="1" smtClean="0"/>
            <a:t>buy</a:t>
          </a:r>
          <a:r>
            <a:rPr lang="cs-CZ" sz="1400" kern="1200" dirty="0" smtClean="0"/>
            <a:t>/use </a:t>
          </a:r>
          <a:r>
            <a:rPr lang="cs-CZ" sz="1400" kern="1200" dirty="0" err="1" smtClean="0"/>
            <a:t>product</a:t>
          </a:r>
          <a:r>
            <a:rPr lang="cs-CZ" sz="1400" kern="1200" dirty="0" smtClean="0"/>
            <a:t>?</a:t>
          </a:r>
          <a:endParaRPr lang="cs-CZ" sz="1400" kern="1200" dirty="0"/>
        </a:p>
      </dsp:txBody>
      <dsp:txXfrm>
        <a:off x="2256923" y="2635329"/>
        <a:ext cx="887941" cy="887941"/>
      </dsp:txXfrm>
    </dsp:sp>
    <dsp:sp modelId="{C5F54978-C3C4-4A28-8325-79558A63C6A5}">
      <dsp:nvSpPr>
        <dsp:cNvPr id="0" name=""/>
        <dsp:cNvSpPr/>
      </dsp:nvSpPr>
      <dsp:spPr>
        <a:xfrm rot="12600000">
          <a:off x="3219396" y="1841089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3398424" y="1845399"/>
        <a:ext cx="18845" cy="18845"/>
      </dsp:txXfrm>
    </dsp:sp>
    <dsp:sp modelId="{7A934CE0-A796-455F-9057-C5E2187EB677}">
      <dsp:nvSpPr>
        <dsp:cNvPr id="0" name=""/>
        <dsp:cNvSpPr/>
      </dsp:nvSpPr>
      <dsp:spPr>
        <a:xfrm>
          <a:off x="2073025" y="818793"/>
          <a:ext cx="1255737" cy="125573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WHAT Are </a:t>
          </a:r>
          <a:r>
            <a:rPr lang="cs-CZ" sz="1400" kern="1200" dirty="0" err="1" smtClean="0"/>
            <a:t>their</a:t>
          </a:r>
          <a:r>
            <a:rPr lang="cs-CZ" sz="1400" kern="1200" dirty="0" smtClean="0"/>
            <a:t> </a:t>
          </a:r>
          <a:r>
            <a:rPr lang="cs-CZ" sz="1400" kern="1200" dirty="0" err="1" smtClean="0"/>
            <a:t>choice</a:t>
          </a:r>
          <a:r>
            <a:rPr lang="cs-CZ" sz="1400" kern="1200" dirty="0" smtClean="0"/>
            <a:t> </a:t>
          </a:r>
          <a:r>
            <a:rPr lang="cs-CZ" sz="1400" kern="1200" dirty="0" err="1" smtClean="0"/>
            <a:t>criteria</a:t>
          </a:r>
          <a:r>
            <a:rPr lang="cs-CZ" sz="1400" kern="1200" dirty="0" smtClean="0"/>
            <a:t>?</a:t>
          </a:r>
          <a:endParaRPr lang="cs-CZ" sz="1400" kern="1200" dirty="0"/>
        </a:p>
      </dsp:txBody>
      <dsp:txXfrm>
        <a:off x="2256923" y="1002691"/>
        <a:ext cx="887941" cy="887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E1FF-23CF-42EC-B4DF-7488F7F52256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3525-DEC8-444F-BBF6-DDBA50B5F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310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E1FF-23CF-42EC-B4DF-7488F7F52256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3525-DEC8-444F-BBF6-DDBA50B5F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448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E1FF-23CF-42EC-B4DF-7488F7F52256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3525-DEC8-444F-BBF6-DDBA50B5F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166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E1FF-23CF-42EC-B4DF-7488F7F52256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3525-DEC8-444F-BBF6-DDBA50B5F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54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E1FF-23CF-42EC-B4DF-7488F7F52256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3525-DEC8-444F-BBF6-DDBA50B5F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94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E1FF-23CF-42EC-B4DF-7488F7F52256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3525-DEC8-444F-BBF6-DDBA50B5F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663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E1FF-23CF-42EC-B4DF-7488F7F52256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3525-DEC8-444F-BBF6-DDBA50B5F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01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E1FF-23CF-42EC-B4DF-7488F7F52256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3525-DEC8-444F-BBF6-DDBA50B5F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28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E1FF-23CF-42EC-B4DF-7488F7F52256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3525-DEC8-444F-BBF6-DDBA50B5F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186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E1FF-23CF-42EC-B4DF-7488F7F52256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3525-DEC8-444F-BBF6-DDBA50B5F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637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E1FF-23CF-42EC-B4DF-7488F7F52256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3525-DEC8-444F-BBF6-DDBA50B5F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452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4E1FF-23CF-42EC-B4DF-7488F7F52256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23525-DEC8-444F-BBF6-DDBA50B5F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84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cap="all" dirty="0" smtClean="0"/>
              <a:t>4.Business </a:t>
            </a:r>
            <a:r>
              <a:rPr lang="cs-CZ" b="1" cap="all" dirty="0" err="1" smtClean="0"/>
              <a:t>environment</a:t>
            </a:r>
            <a:r>
              <a:rPr lang="cs-CZ" b="1" cap="all" dirty="0"/>
              <a:t/>
            </a:r>
            <a:br>
              <a:rPr lang="cs-CZ" b="1" cap="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awareness of how environment in which company takes place is changing can be considered as the factors of success of each company. </a:t>
            </a:r>
          </a:p>
          <a:p>
            <a:r>
              <a:rPr lang="en-US" dirty="0" smtClean="0"/>
              <a:t>At its simplest business environment can be divided into </a:t>
            </a:r>
            <a:r>
              <a:rPr lang="en-US" b="1" dirty="0" smtClean="0"/>
              <a:t>competitive environment </a:t>
            </a:r>
            <a:r>
              <a:rPr lang="en-US" dirty="0" smtClean="0"/>
              <a:t>and </a:t>
            </a:r>
            <a:r>
              <a:rPr lang="en-US" b="1" dirty="0" smtClean="0"/>
              <a:t>macro- environment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Macro – environment – wider environment, social, political and economic setting in which </a:t>
            </a:r>
            <a:r>
              <a:rPr lang="en-US" dirty="0" err="1" smtClean="0"/>
              <a:t>organisations</a:t>
            </a:r>
            <a:r>
              <a:rPr lang="en-US" dirty="0" smtClean="0"/>
              <a:t> operate.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065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Porter´s</a:t>
            </a:r>
            <a:r>
              <a:rPr lang="cs-CZ" dirty="0" smtClean="0"/>
              <a:t> 5 </a:t>
            </a:r>
            <a:r>
              <a:rPr lang="cs-CZ" dirty="0" err="1" smtClean="0"/>
              <a:t>forces</a:t>
            </a:r>
            <a:r>
              <a:rPr lang="cs-CZ" dirty="0" smtClean="0"/>
              <a:t> - </a:t>
            </a:r>
            <a:r>
              <a:rPr lang="cs-CZ" dirty="0" err="1" smtClean="0"/>
              <a:t>Competitivness</a:t>
            </a:r>
            <a:r>
              <a:rPr lang="cs-CZ" dirty="0" smtClean="0"/>
              <a:t> </a:t>
            </a:r>
            <a:r>
              <a:rPr lang="cs-CZ" dirty="0" err="1" smtClean="0"/>
              <a:t>drivers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Where the following industry characteristics are present, expect greater levels of competition:</a:t>
            </a:r>
          </a:p>
          <a:p>
            <a:r>
              <a:rPr lang="en-US" dirty="0" smtClean="0"/>
              <a:t>There is little differentiation between offers</a:t>
            </a:r>
          </a:p>
          <a:p>
            <a:r>
              <a:rPr lang="en-US" dirty="0" smtClean="0"/>
              <a:t>Industry growth rates are low</a:t>
            </a:r>
          </a:p>
          <a:p>
            <a:r>
              <a:rPr lang="en-US" dirty="0" smtClean="0"/>
              <a:t>High fixed costs need to be </a:t>
            </a:r>
            <a:r>
              <a:rPr lang="en-US" dirty="0" err="1" smtClean="0"/>
              <a:t>recoverd</a:t>
            </a:r>
            <a:endParaRPr lang="en-US" dirty="0" smtClean="0"/>
          </a:p>
          <a:p>
            <a:r>
              <a:rPr lang="en-US" dirty="0" smtClean="0"/>
              <a:t>High supplier switching costs</a:t>
            </a:r>
          </a:p>
          <a:p>
            <a:r>
              <a:rPr lang="en-US" dirty="0" smtClean="0"/>
              <a:t>Low entry barriers</a:t>
            </a:r>
          </a:p>
          <a:p>
            <a:r>
              <a:rPr lang="en-US" dirty="0" smtClean="0"/>
              <a:t>High exit barriers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324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Map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Strategic group is composed of firms within a industry following similar strategies aimed at similar customers or customers groups.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212976"/>
            <a:ext cx="4041775" cy="303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8350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5779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cs-CZ" dirty="0" smtClean="0"/>
              <a:t>Variables for the composition of the map of strategic groups:</a:t>
            </a:r>
          </a:p>
          <a:p>
            <a:r>
              <a:rPr lang="en-US" altLang="cs-CZ" sz="2100" dirty="0" smtClean="0"/>
              <a:t>Sales</a:t>
            </a:r>
          </a:p>
          <a:p>
            <a:r>
              <a:rPr lang="en-US" altLang="cs-CZ" sz="2100" dirty="0" smtClean="0"/>
              <a:t>Size of the company</a:t>
            </a:r>
          </a:p>
          <a:p>
            <a:r>
              <a:rPr lang="en-US" altLang="cs-CZ" sz="2100" dirty="0" smtClean="0"/>
              <a:t>Product range</a:t>
            </a:r>
          </a:p>
          <a:p>
            <a:r>
              <a:rPr lang="en-US" altLang="cs-CZ" sz="2100" dirty="0" smtClean="0"/>
              <a:t>Pricing</a:t>
            </a:r>
          </a:p>
          <a:p>
            <a:r>
              <a:rPr lang="en-US" altLang="cs-CZ" sz="2100" dirty="0" smtClean="0"/>
              <a:t>Distribution</a:t>
            </a:r>
          </a:p>
          <a:p>
            <a:r>
              <a:rPr lang="en-US" altLang="cs-CZ" sz="2100" dirty="0" smtClean="0"/>
              <a:t>Targeting and segmentation</a:t>
            </a:r>
          </a:p>
          <a:p>
            <a:r>
              <a:rPr lang="en-US" altLang="cs-CZ" sz="2100" dirty="0" smtClean="0"/>
              <a:t>Etc.</a:t>
            </a:r>
            <a:endParaRPr lang="en-US" altLang="cs-CZ" sz="2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identification of strategic groups is fundamental to industry analysis</a:t>
            </a:r>
          </a:p>
          <a:p>
            <a:r>
              <a:rPr lang="en-US" dirty="0" smtClean="0"/>
              <a:t>Understanding the dynamics of existing strategic groups can be productive to understand their </a:t>
            </a:r>
            <a:r>
              <a:rPr lang="en-US" dirty="0" err="1" smtClean="0"/>
              <a:t>vulnerabity</a:t>
            </a:r>
            <a:r>
              <a:rPr lang="en-US" dirty="0" smtClean="0"/>
              <a:t> to competitive attack.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65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altLang="cs-CZ" sz="2600"/>
              <a:t>Mapa strategických konkurenčních skupin</a:t>
            </a:r>
          </a:p>
        </p:txBody>
      </p:sp>
      <p:sp>
        <p:nvSpPr>
          <p:cNvPr id="78851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cs-CZ" altLang="cs-CZ"/>
          </a:p>
        </p:txBody>
      </p:sp>
      <p:cxnSp>
        <p:nvCxnSpPr>
          <p:cNvPr id="7" name="Přímá spojovací šipka 6"/>
          <p:cNvCxnSpPr/>
          <p:nvPr/>
        </p:nvCxnSpPr>
        <p:spPr>
          <a:xfrm rot="5400000" flipH="1" flipV="1">
            <a:off x="427038" y="3714750"/>
            <a:ext cx="2859088" cy="1587"/>
          </a:xfrm>
          <a:prstGeom prst="straightConnector1">
            <a:avLst/>
          </a:prstGeom>
          <a:ln w="25400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1857375" y="5143500"/>
            <a:ext cx="4071938" cy="1588"/>
          </a:xfrm>
          <a:prstGeom prst="straightConnector1">
            <a:avLst/>
          </a:prstGeom>
          <a:ln w="25400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854" name="TextovéPole 9"/>
          <p:cNvSpPr txBox="1">
            <a:spLocks noChangeArrowheads="1"/>
          </p:cNvSpPr>
          <p:nvPr/>
        </p:nvSpPr>
        <p:spPr bwMode="auto">
          <a:xfrm>
            <a:off x="642938" y="1571625"/>
            <a:ext cx="1143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 dirty="0" err="1" smtClean="0"/>
              <a:t>Product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range</a:t>
            </a:r>
            <a:r>
              <a:rPr lang="cs-CZ" altLang="cs-CZ" sz="1400" dirty="0" smtClean="0"/>
              <a:t>(</a:t>
            </a:r>
            <a:r>
              <a:rPr lang="cs-CZ" altLang="cs-CZ" sz="1400" dirty="0" err="1" smtClean="0"/>
              <a:t>number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of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products</a:t>
            </a:r>
            <a:r>
              <a:rPr lang="cs-CZ" altLang="cs-CZ" sz="1400" dirty="0" smtClean="0"/>
              <a:t>)</a:t>
            </a:r>
            <a:endParaRPr lang="cs-CZ" altLang="cs-CZ" sz="1400" dirty="0"/>
          </a:p>
        </p:txBody>
      </p:sp>
      <p:sp>
        <p:nvSpPr>
          <p:cNvPr id="78855" name="TextovéPole 11"/>
          <p:cNvSpPr txBox="1">
            <a:spLocks noChangeArrowheads="1"/>
          </p:cNvSpPr>
          <p:nvPr/>
        </p:nvSpPr>
        <p:spPr bwMode="auto">
          <a:xfrm>
            <a:off x="5715000" y="5429250"/>
            <a:ext cx="20002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 err="1" smtClean="0"/>
              <a:t>Price</a:t>
            </a:r>
            <a:endParaRPr lang="cs-CZ" altLang="cs-CZ" dirty="0"/>
          </a:p>
        </p:txBody>
      </p:sp>
      <p:sp>
        <p:nvSpPr>
          <p:cNvPr id="78856" name="TextovéPole 12"/>
          <p:cNvSpPr txBox="1">
            <a:spLocks noChangeArrowheads="1"/>
          </p:cNvSpPr>
          <p:nvPr/>
        </p:nvSpPr>
        <p:spPr bwMode="auto">
          <a:xfrm>
            <a:off x="1857375" y="5357813"/>
            <a:ext cx="114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/>
              <a:t>Dumping</a:t>
            </a:r>
          </a:p>
        </p:txBody>
      </p:sp>
      <p:sp>
        <p:nvSpPr>
          <p:cNvPr id="78857" name="TextovéPole 13"/>
          <p:cNvSpPr txBox="1">
            <a:spLocks noChangeArrowheads="1"/>
          </p:cNvSpPr>
          <p:nvPr/>
        </p:nvSpPr>
        <p:spPr bwMode="auto">
          <a:xfrm>
            <a:off x="3143250" y="5357813"/>
            <a:ext cx="13573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 dirty="0" smtClean="0"/>
              <a:t>Medium</a:t>
            </a:r>
            <a:endParaRPr lang="cs-CZ" altLang="cs-CZ" sz="1400" dirty="0"/>
          </a:p>
        </p:txBody>
      </p:sp>
      <p:sp>
        <p:nvSpPr>
          <p:cNvPr id="78858" name="TextovéPole 14"/>
          <p:cNvSpPr txBox="1">
            <a:spLocks noChangeArrowheads="1"/>
          </p:cNvSpPr>
          <p:nvPr/>
        </p:nvSpPr>
        <p:spPr bwMode="auto">
          <a:xfrm>
            <a:off x="4357688" y="5357813"/>
            <a:ext cx="1214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 dirty="0" err="1" smtClean="0"/>
              <a:t>High</a:t>
            </a:r>
            <a:endParaRPr lang="cs-CZ" altLang="cs-CZ" sz="1400" dirty="0"/>
          </a:p>
        </p:txBody>
      </p:sp>
      <p:sp>
        <p:nvSpPr>
          <p:cNvPr id="78859" name="TextovéPole 15"/>
          <p:cNvSpPr txBox="1">
            <a:spLocks noChangeArrowheads="1"/>
          </p:cNvSpPr>
          <p:nvPr/>
        </p:nvSpPr>
        <p:spPr bwMode="auto">
          <a:xfrm>
            <a:off x="857250" y="4572000"/>
            <a:ext cx="857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600"/>
              <a:t>1000</a:t>
            </a:r>
          </a:p>
        </p:txBody>
      </p:sp>
      <p:sp>
        <p:nvSpPr>
          <p:cNvPr id="78860" name="TextovéPole 16"/>
          <p:cNvSpPr txBox="1">
            <a:spLocks noChangeArrowheads="1"/>
          </p:cNvSpPr>
          <p:nvPr/>
        </p:nvSpPr>
        <p:spPr bwMode="auto">
          <a:xfrm>
            <a:off x="857250" y="3786188"/>
            <a:ext cx="6397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600"/>
              <a:t>3000</a:t>
            </a:r>
          </a:p>
        </p:txBody>
      </p:sp>
      <p:sp>
        <p:nvSpPr>
          <p:cNvPr id="78861" name="TextovéPole 17"/>
          <p:cNvSpPr txBox="1">
            <a:spLocks noChangeArrowheads="1"/>
          </p:cNvSpPr>
          <p:nvPr/>
        </p:nvSpPr>
        <p:spPr bwMode="auto">
          <a:xfrm>
            <a:off x="857250" y="3143250"/>
            <a:ext cx="7858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600"/>
              <a:t>5000</a:t>
            </a:r>
          </a:p>
        </p:txBody>
      </p:sp>
      <p:sp>
        <p:nvSpPr>
          <p:cNvPr id="19" name="Elipsa 18"/>
          <p:cNvSpPr/>
          <p:nvPr/>
        </p:nvSpPr>
        <p:spPr>
          <a:xfrm>
            <a:off x="2357438" y="2500313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A</a:t>
            </a:r>
          </a:p>
        </p:txBody>
      </p:sp>
      <p:sp>
        <p:nvSpPr>
          <p:cNvPr id="20" name="Elipsa 19"/>
          <p:cNvSpPr/>
          <p:nvPr/>
        </p:nvSpPr>
        <p:spPr>
          <a:xfrm>
            <a:off x="3429000" y="2643188"/>
            <a:ext cx="1143000" cy="1000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B</a:t>
            </a:r>
          </a:p>
        </p:txBody>
      </p:sp>
      <p:sp>
        <p:nvSpPr>
          <p:cNvPr id="21" name="Elipsa 20"/>
          <p:cNvSpPr/>
          <p:nvPr/>
        </p:nvSpPr>
        <p:spPr>
          <a:xfrm>
            <a:off x="4071938" y="3357563"/>
            <a:ext cx="642937" cy="571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C</a:t>
            </a:r>
          </a:p>
        </p:txBody>
      </p:sp>
      <p:sp>
        <p:nvSpPr>
          <p:cNvPr id="22" name="Elipsa 21"/>
          <p:cNvSpPr/>
          <p:nvPr/>
        </p:nvSpPr>
        <p:spPr>
          <a:xfrm>
            <a:off x="2714625" y="3929063"/>
            <a:ext cx="642938" cy="571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D</a:t>
            </a:r>
          </a:p>
        </p:txBody>
      </p:sp>
      <p:sp>
        <p:nvSpPr>
          <p:cNvPr id="23" name="Elipsa 22"/>
          <p:cNvSpPr/>
          <p:nvPr/>
        </p:nvSpPr>
        <p:spPr>
          <a:xfrm>
            <a:off x="4143375" y="4357688"/>
            <a:ext cx="357188" cy="3571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E</a:t>
            </a:r>
          </a:p>
        </p:txBody>
      </p:sp>
      <p:sp>
        <p:nvSpPr>
          <p:cNvPr id="24" name="Elipsa 23"/>
          <p:cNvSpPr/>
          <p:nvPr/>
        </p:nvSpPr>
        <p:spPr>
          <a:xfrm>
            <a:off x="4786313" y="3929063"/>
            <a:ext cx="428625" cy="3571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087665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r>
              <a:rPr lang="cs-CZ" dirty="0" smtClean="0"/>
              <a:t> to </a:t>
            </a:r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customer</a:t>
            </a:r>
            <a:r>
              <a:rPr lang="cs-CZ" dirty="0" smtClean="0"/>
              <a:t> ( market </a:t>
            </a:r>
            <a:r>
              <a:rPr lang="cs-CZ" dirty="0" err="1" smtClean="0"/>
              <a:t>research</a:t>
            </a:r>
            <a:r>
              <a:rPr lang="cs-CZ" dirty="0" smtClean="0"/>
              <a:t>):</a:t>
            </a:r>
            <a:endParaRPr lang="cs-CZ" dirty="0" smtClean="0"/>
          </a:p>
          <a:p>
            <a:r>
              <a:rPr lang="cs-CZ" dirty="0" err="1" smtClean="0"/>
              <a:t>Current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Who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prome</a:t>
            </a:r>
            <a:r>
              <a:rPr lang="cs-CZ" dirty="0" smtClean="0"/>
              <a:t> market </a:t>
            </a:r>
            <a:r>
              <a:rPr lang="cs-CZ" dirty="0" err="1" smtClean="0"/>
              <a:t>targets</a:t>
            </a:r>
            <a:r>
              <a:rPr lang="cs-CZ" dirty="0" smtClean="0"/>
              <a:t>?</a:t>
            </a:r>
          </a:p>
          <a:p>
            <a:pPr lvl="1"/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gives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?</a:t>
            </a:r>
          </a:p>
          <a:p>
            <a:pPr lvl="1"/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brough</a:t>
            </a:r>
            <a:r>
              <a:rPr lang="cs-CZ" dirty="0" smtClean="0"/>
              <a:t> </a:t>
            </a:r>
            <a:r>
              <a:rPr lang="cs-CZ" dirty="0" err="1" smtClean="0"/>
              <a:t>closer</a:t>
            </a:r>
            <a:r>
              <a:rPr lang="cs-CZ" dirty="0" smtClean="0"/>
              <a:t>?</a:t>
            </a:r>
          </a:p>
          <a:p>
            <a:pPr lvl="1"/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better</a:t>
            </a:r>
            <a:r>
              <a:rPr lang="cs-CZ" dirty="0" smtClean="0"/>
              <a:t> </a:t>
            </a:r>
            <a:r>
              <a:rPr lang="cs-CZ" dirty="0" err="1" smtClean="0"/>
              <a:t>served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customers</a:t>
            </a:r>
            <a:r>
              <a:rPr lang="cs-CZ" dirty="0" smtClean="0"/>
              <a:t> and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r>
              <a:rPr lang="cs-CZ" dirty="0" smtClean="0"/>
              <a:t> and </a:t>
            </a:r>
            <a:r>
              <a:rPr lang="cs-CZ" dirty="0" err="1" smtClean="0"/>
              <a:t>requirement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r>
              <a:rPr lang="cs-CZ" dirty="0" smtClean="0"/>
              <a:t>?</a:t>
            </a:r>
          </a:p>
          <a:p>
            <a:pPr lvl="1"/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customers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pursue</a:t>
            </a:r>
            <a:r>
              <a:rPr lang="cs-CZ" dirty="0" smtClean="0"/>
              <a:t>?</a:t>
            </a:r>
          </a:p>
          <a:p>
            <a:pPr lvl="1"/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pursue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5515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Current</a:t>
            </a:r>
            <a:r>
              <a:rPr lang="cs-CZ" dirty="0" smtClean="0"/>
              <a:t> </a:t>
            </a:r>
            <a:r>
              <a:rPr lang="cs-CZ" dirty="0" err="1" smtClean="0"/>
              <a:t>customers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roles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current</a:t>
            </a:r>
            <a:r>
              <a:rPr lang="cs-CZ" dirty="0" smtClean="0"/>
              <a:t> </a:t>
            </a:r>
            <a:r>
              <a:rPr lang="cs-CZ" dirty="0" err="1" smtClean="0"/>
              <a:t>customers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differ</a:t>
            </a:r>
            <a:r>
              <a:rPr lang="cs-CZ" dirty="0" smtClean="0"/>
              <a:t> as </a:t>
            </a:r>
            <a:r>
              <a:rPr lang="cs-CZ" dirty="0" err="1" smtClean="0"/>
              <a:t>follows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initiator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influencer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decider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purchaser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user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720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417877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3282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customers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r>
              <a:rPr lang="cs-CZ" dirty="0" smtClean="0"/>
              <a:t> </a:t>
            </a:r>
            <a:r>
              <a:rPr lang="cs-CZ" dirty="0" err="1" smtClean="0"/>
              <a:t>essential</a:t>
            </a:r>
            <a:r>
              <a:rPr lang="cs-CZ" dirty="0" smtClean="0"/>
              <a:t> to </a:t>
            </a:r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:</a:t>
            </a:r>
          </a:p>
          <a:p>
            <a:r>
              <a:rPr lang="cs-CZ" dirty="0" smtClean="0"/>
              <a:t>1) </a:t>
            </a:r>
            <a:r>
              <a:rPr lang="cs-CZ" dirty="0" err="1" smtClean="0"/>
              <a:t>Changes</a:t>
            </a:r>
            <a:r>
              <a:rPr lang="cs-CZ" dirty="0" smtClean="0"/>
              <a:t> in </a:t>
            </a:r>
            <a:r>
              <a:rPr lang="cs-CZ" dirty="0" err="1" smtClean="0"/>
              <a:t>existing</a:t>
            </a:r>
            <a:r>
              <a:rPr lang="cs-CZ" dirty="0" smtClean="0"/>
              <a:t> </a:t>
            </a:r>
            <a:r>
              <a:rPr lang="cs-CZ" dirty="0" err="1" smtClean="0"/>
              <a:t>customers</a:t>
            </a:r>
            <a:r>
              <a:rPr lang="cs-CZ" dirty="0" smtClean="0"/>
              <a:t>: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wants</a:t>
            </a:r>
            <a:r>
              <a:rPr lang="cs-CZ" dirty="0" smtClean="0"/>
              <a:t>, </a:t>
            </a:r>
            <a:r>
              <a:rPr lang="cs-CZ" dirty="0" err="1" smtClean="0"/>
              <a:t>needs</a:t>
            </a:r>
            <a:r>
              <a:rPr lang="cs-CZ" dirty="0" smtClean="0"/>
              <a:t> and </a:t>
            </a:r>
            <a:r>
              <a:rPr lang="cs-CZ" dirty="0" err="1" smtClean="0"/>
              <a:t>expectations</a:t>
            </a:r>
            <a:r>
              <a:rPr lang="cs-CZ" dirty="0" smtClean="0"/>
              <a:t>.</a:t>
            </a:r>
          </a:p>
          <a:p>
            <a:r>
              <a:rPr lang="cs-CZ" dirty="0" smtClean="0"/>
              <a:t>2) </a:t>
            </a:r>
            <a:r>
              <a:rPr lang="cs-CZ" dirty="0" err="1" smtClean="0"/>
              <a:t>Changes</a:t>
            </a:r>
            <a:r>
              <a:rPr lang="cs-CZ" dirty="0" smtClean="0"/>
              <a:t> </a:t>
            </a:r>
            <a:r>
              <a:rPr lang="cs-CZ" dirty="0" err="1" smtClean="0"/>
              <a:t>come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customers</a:t>
            </a:r>
            <a:r>
              <a:rPr lang="cs-CZ" dirty="0" smtClean="0"/>
              <a:t> </a:t>
            </a:r>
            <a:r>
              <a:rPr lang="cs-CZ" dirty="0" err="1" smtClean="0"/>
              <a:t>emerging</a:t>
            </a:r>
            <a:r>
              <a:rPr lang="cs-CZ" dirty="0" smtClean="0"/>
              <a:t> as </a:t>
            </a:r>
            <a:r>
              <a:rPr lang="cs-CZ" dirty="0" err="1" smtClean="0"/>
              <a:t>potentialy</a:t>
            </a:r>
            <a:r>
              <a:rPr lang="cs-CZ" dirty="0" smtClean="0"/>
              <a:t> more </a:t>
            </a:r>
            <a:r>
              <a:rPr lang="cs-CZ" dirty="0" err="1" smtClean="0"/>
              <a:t>attractive</a:t>
            </a:r>
            <a:r>
              <a:rPr lang="cs-CZ" dirty="0" smtClean="0"/>
              <a:t> </a:t>
            </a:r>
            <a:r>
              <a:rPr lang="cs-CZ" dirty="0" err="1" smtClean="0"/>
              <a:t>targets</a:t>
            </a:r>
            <a:r>
              <a:rPr lang="cs-CZ" dirty="0" smtClean="0"/>
              <a:t>. ( </a:t>
            </a:r>
            <a:r>
              <a:rPr lang="cs-CZ" dirty="0" err="1" smtClean="0"/>
              <a:t>change</a:t>
            </a:r>
            <a:r>
              <a:rPr lang="cs-CZ" dirty="0" smtClean="0"/>
              <a:t> in </a:t>
            </a:r>
            <a:r>
              <a:rPr lang="cs-CZ" dirty="0" err="1" smtClean="0"/>
              <a:t>living</a:t>
            </a:r>
            <a:r>
              <a:rPr lang="cs-CZ" dirty="0" smtClean="0"/>
              <a:t> </a:t>
            </a:r>
            <a:r>
              <a:rPr lang="cs-CZ" dirty="0" err="1" smtClean="0"/>
              <a:t>standars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9586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Competitor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„</a:t>
            </a:r>
            <a:r>
              <a:rPr lang="cs-CZ" i="1" dirty="0" err="1" smtClean="0"/>
              <a:t>If</a:t>
            </a:r>
            <a:r>
              <a:rPr lang="cs-CZ" i="1" dirty="0" smtClean="0"/>
              <a:t> </a:t>
            </a:r>
            <a:r>
              <a:rPr lang="cs-CZ" i="1" dirty="0" err="1" smtClean="0"/>
              <a:t>you</a:t>
            </a:r>
            <a:r>
              <a:rPr lang="cs-CZ" i="1" dirty="0" smtClean="0"/>
              <a:t> </a:t>
            </a:r>
            <a:r>
              <a:rPr lang="cs-CZ" i="1" dirty="0" err="1" smtClean="0"/>
              <a:t>know</a:t>
            </a:r>
            <a:r>
              <a:rPr lang="cs-CZ" i="1" dirty="0" smtClean="0"/>
              <a:t> </a:t>
            </a:r>
            <a:r>
              <a:rPr lang="cs-CZ" i="1" dirty="0" err="1" smtClean="0"/>
              <a:t>your</a:t>
            </a:r>
            <a:r>
              <a:rPr lang="cs-CZ" i="1" dirty="0" smtClean="0"/>
              <a:t> </a:t>
            </a:r>
            <a:r>
              <a:rPr lang="cs-CZ" i="1" dirty="0" err="1" smtClean="0"/>
              <a:t>enemy</a:t>
            </a:r>
            <a:r>
              <a:rPr lang="cs-CZ" i="1" dirty="0" smtClean="0"/>
              <a:t> as </a:t>
            </a:r>
            <a:r>
              <a:rPr lang="cs-CZ" i="1" dirty="0" err="1" smtClean="0"/>
              <a:t>you</a:t>
            </a:r>
            <a:r>
              <a:rPr lang="cs-CZ" i="1" dirty="0" smtClean="0"/>
              <a:t> </a:t>
            </a:r>
            <a:r>
              <a:rPr lang="cs-CZ" i="1" dirty="0" err="1" smtClean="0"/>
              <a:t>know</a:t>
            </a:r>
            <a:r>
              <a:rPr lang="cs-CZ" i="1" dirty="0" smtClean="0"/>
              <a:t> </a:t>
            </a:r>
            <a:r>
              <a:rPr lang="cs-CZ" i="1" dirty="0" err="1" smtClean="0"/>
              <a:t>yourself</a:t>
            </a:r>
            <a:r>
              <a:rPr lang="cs-CZ" i="1" dirty="0" smtClean="0"/>
              <a:t>, </a:t>
            </a:r>
            <a:r>
              <a:rPr lang="cs-CZ" i="1" dirty="0" err="1" smtClean="0"/>
              <a:t>you</a:t>
            </a:r>
            <a:r>
              <a:rPr lang="cs-CZ" i="1" dirty="0" smtClean="0"/>
              <a:t> </a:t>
            </a:r>
            <a:r>
              <a:rPr lang="cs-CZ" i="1" dirty="0" err="1" smtClean="0"/>
              <a:t>need</a:t>
            </a:r>
            <a:r>
              <a:rPr lang="cs-CZ" i="1" dirty="0" smtClean="0"/>
              <a:t> not </a:t>
            </a:r>
            <a:r>
              <a:rPr lang="cs-CZ" i="1" dirty="0" err="1" smtClean="0"/>
              <a:t>fear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result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a </a:t>
            </a:r>
            <a:r>
              <a:rPr lang="cs-CZ" i="1" dirty="0" err="1" smtClean="0"/>
              <a:t>hundred</a:t>
            </a:r>
            <a:r>
              <a:rPr lang="cs-CZ" i="1" dirty="0" smtClean="0"/>
              <a:t> </a:t>
            </a:r>
            <a:r>
              <a:rPr lang="cs-CZ" i="1" dirty="0" err="1" smtClean="0"/>
              <a:t>battles</a:t>
            </a:r>
            <a:r>
              <a:rPr lang="cs-CZ" dirty="0" smtClean="0"/>
              <a:t>“ (Sun </a:t>
            </a:r>
            <a:r>
              <a:rPr lang="cs-CZ" dirty="0" err="1" smtClean="0"/>
              <a:t>Tzu</a:t>
            </a:r>
            <a:r>
              <a:rPr lang="cs-CZ" dirty="0" smtClean="0"/>
              <a:t>, 4th </a:t>
            </a:r>
            <a:r>
              <a:rPr lang="cs-CZ" dirty="0" err="1" smtClean="0"/>
              <a:t>century</a:t>
            </a:r>
            <a:r>
              <a:rPr lang="cs-CZ" dirty="0" smtClean="0"/>
              <a:t> BC)</a:t>
            </a:r>
          </a:p>
          <a:p>
            <a:r>
              <a:rPr lang="cs-CZ" dirty="0" err="1" smtClean="0"/>
              <a:t>Competitive</a:t>
            </a:r>
            <a:r>
              <a:rPr lang="cs-CZ" dirty="0" smtClean="0"/>
              <a:t> </a:t>
            </a:r>
            <a:r>
              <a:rPr lang="cs-CZ" dirty="0" err="1" smtClean="0"/>
              <a:t>benchmarking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measuring</a:t>
            </a:r>
            <a:r>
              <a:rPr lang="cs-CZ" dirty="0" smtClean="0"/>
              <a:t> </a:t>
            </a:r>
            <a:r>
              <a:rPr lang="cs-CZ" dirty="0" err="1" smtClean="0"/>
              <a:t>company´s</a:t>
            </a:r>
            <a:r>
              <a:rPr lang="cs-CZ" dirty="0" smtClean="0"/>
              <a:t> </a:t>
            </a:r>
            <a:r>
              <a:rPr lang="cs-CZ" dirty="0" err="1" smtClean="0"/>
              <a:t>strategies</a:t>
            </a:r>
            <a:r>
              <a:rPr lang="cs-CZ" dirty="0" smtClean="0"/>
              <a:t> and </a:t>
            </a:r>
            <a:r>
              <a:rPr lang="cs-CZ" dirty="0" err="1" smtClean="0"/>
              <a:t>operations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„ </a:t>
            </a:r>
            <a:r>
              <a:rPr lang="cs-CZ" dirty="0" err="1" smtClean="0"/>
              <a:t>best</a:t>
            </a:r>
            <a:r>
              <a:rPr lang="cs-CZ" dirty="0" smtClean="0"/>
              <a:t>-i-</a:t>
            </a:r>
            <a:r>
              <a:rPr lang="cs-CZ" dirty="0" err="1" smtClean="0"/>
              <a:t>class</a:t>
            </a:r>
            <a:r>
              <a:rPr lang="cs-CZ" dirty="0" smtClean="0"/>
              <a:t>“ </a:t>
            </a:r>
            <a:r>
              <a:rPr lang="cs-CZ" dirty="0" err="1" smtClean="0"/>
              <a:t>companies</a:t>
            </a:r>
            <a:r>
              <a:rPr lang="cs-CZ" dirty="0" smtClean="0"/>
              <a:t>, 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inside</a:t>
            </a:r>
            <a:r>
              <a:rPr lang="cs-CZ" dirty="0" smtClean="0"/>
              <a:t> and </a:t>
            </a:r>
            <a:r>
              <a:rPr lang="cs-CZ" dirty="0" err="1" smtClean="0"/>
              <a:t>outside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industry</a:t>
            </a:r>
            <a:r>
              <a:rPr lang="cs-CZ" dirty="0" smtClean="0"/>
              <a:t>. </a:t>
            </a:r>
          </a:p>
          <a:p>
            <a:r>
              <a:rPr lang="cs-CZ" dirty="0" smtClean="0"/>
              <a:t>4 </a:t>
            </a:r>
            <a:r>
              <a:rPr lang="cs-CZ" dirty="0" err="1" smtClean="0"/>
              <a:t>steps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benchmarking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Identifying</a:t>
            </a:r>
            <a:r>
              <a:rPr lang="cs-CZ" dirty="0" smtClean="0"/>
              <a:t> </a:t>
            </a:r>
            <a:r>
              <a:rPr lang="cs-CZ" dirty="0" err="1" smtClean="0"/>
              <a:t>who</a:t>
            </a:r>
            <a:r>
              <a:rPr lang="cs-CZ" dirty="0" smtClean="0"/>
              <a:t> to </a:t>
            </a:r>
            <a:r>
              <a:rPr lang="cs-CZ" dirty="0" err="1" smtClean="0"/>
              <a:t>benchmark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endParaRPr lang="cs-CZ" dirty="0" smtClean="0"/>
          </a:p>
          <a:p>
            <a:pPr lvl="1"/>
            <a:r>
              <a:rPr lang="cs-CZ" dirty="0" err="1" smtClean="0"/>
              <a:t>Identifying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aspects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business to </a:t>
            </a:r>
            <a:r>
              <a:rPr lang="cs-CZ" dirty="0" err="1" smtClean="0"/>
              <a:t>benchmark</a:t>
            </a:r>
            <a:endParaRPr lang="cs-CZ" dirty="0" smtClean="0"/>
          </a:p>
          <a:p>
            <a:pPr lvl="1"/>
            <a:r>
              <a:rPr lang="cs-CZ" dirty="0" err="1" smtClean="0"/>
              <a:t>Collecting</a:t>
            </a:r>
            <a:r>
              <a:rPr lang="cs-CZ" dirty="0" smtClean="0"/>
              <a:t> </a:t>
            </a:r>
            <a:r>
              <a:rPr lang="cs-CZ" dirty="0" err="1" smtClean="0"/>
              <a:t>relevant</a:t>
            </a:r>
            <a:r>
              <a:rPr lang="cs-CZ" dirty="0" smtClean="0"/>
              <a:t> data to </a:t>
            </a:r>
            <a:r>
              <a:rPr lang="cs-CZ" dirty="0" err="1" smtClean="0"/>
              <a:t>enable</a:t>
            </a:r>
            <a:r>
              <a:rPr lang="cs-CZ" dirty="0" smtClean="0"/>
              <a:t> </a:t>
            </a:r>
            <a:r>
              <a:rPr lang="cs-CZ" dirty="0" err="1" smtClean="0"/>
              <a:t>processes</a:t>
            </a:r>
            <a:r>
              <a:rPr lang="cs-CZ" dirty="0" smtClean="0"/>
              <a:t> and </a:t>
            </a:r>
            <a:r>
              <a:rPr lang="cs-CZ" dirty="0" err="1" smtClean="0"/>
              <a:t>operations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compared</a:t>
            </a:r>
            <a:endParaRPr lang="cs-CZ" dirty="0" smtClean="0"/>
          </a:p>
          <a:p>
            <a:pPr lvl="1"/>
            <a:r>
              <a:rPr lang="cs-CZ" dirty="0" err="1" smtClean="0"/>
              <a:t>Comparison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smtClean="0"/>
              <a:t>processes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8517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Relation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external</a:t>
            </a:r>
            <a:r>
              <a:rPr lang="cs-CZ" dirty="0" smtClean="0"/>
              <a:t> and 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097296"/>
            <a:ext cx="7643192" cy="676939"/>
          </a:xfrm>
        </p:spPr>
        <p:txBody>
          <a:bodyPr>
            <a:normAutofit/>
          </a:bodyPr>
          <a:lstStyle/>
          <a:p>
            <a:r>
              <a:rPr lang="cs-CZ" sz="1800" dirty="0" smtClean="0"/>
              <a:t>Source: </a:t>
            </a:r>
            <a:r>
              <a:rPr lang="en-US" sz="1800" dirty="0" smtClean="0"/>
              <a:t>Key </a:t>
            </a:r>
            <a:r>
              <a:rPr lang="en-US" sz="1800" dirty="0"/>
              <a:t>Drivers for Quick SWOT </a:t>
            </a:r>
            <a:r>
              <a:rPr lang="en-US" sz="1800" dirty="0" smtClean="0"/>
              <a:t>Analysis</a:t>
            </a:r>
            <a:r>
              <a:rPr lang="cs-CZ" sz="1800" dirty="0"/>
              <a:t>, http://2012books.lardbucket.org</a:t>
            </a:r>
          </a:p>
        </p:txBody>
      </p:sp>
      <p:pic>
        <p:nvPicPr>
          <p:cNvPr id="9218" name="Picture 2" descr="Výsledek obrázku pro external analys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60766"/>
            <a:ext cx="4849154" cy="4536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161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Macro – environment </a:t>
            </a:r>
            <a:r>
              <a:rPr lang="en-US" dirty="0"/>
              <a:t>– wider environment, social, political and economic setting in which </a:t>
            </a:r>
            <a:r>
              <a:rPr lang="en-US" dirty="0" err="1"/>
              <a:t>organisations</a:t>
            </a:r>
            <a:r>
              <a:rPr lang="en-US" dirty="0"/>
              <a:t> operate.</a:t>
            </a:r>
          </a:p>
          <a:p>
            <a:r>
              <a:rPr lang="cs-CZ" b="1" dirty="0" err="1" smtClean="0"/>
              <a:t>Competitive</a:t>
            </a:r>
            <a:r>
              <a:rPr lang="cs-CZ" b="1" dirty="0" smtClean="0"/>
              <a:t> </a:t>
            </a:r>
            <a:r>
              <a:rPr lang="cs-CZ" b="1" dirty="0" err="1" smtClean="0"/>
              <a:t>environment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including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,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immediate</a:t>
            </a:r>
            <a:r>
              <a:rPr lang="cs-CZ" dirty="0" smtClean="0"/>
              <a:t> </a:t>
            </a:r>
            <a:r>
              <a:rPr lang="cs-CZ" dirty="0" err="1" smtClean="0"/>
              <a:t>competitors</a:t>
            </a:r>
            <a:r>
              <a:rPr lang="cs-CZ" dirty="0" smtClean="0"/>
              <a:t> and </a:t>
            </a:r>
            <a:r>
              <a:rPr lang="cs-CZ" dirty="0" err="1" smtClean="0"/>
              <a:t>customers</a:t>
            </a:r>
            <a:r>
              <a:rPr lang="cs-CZ" dirty="0" smtClean="0"/>
              <a:t> ( Porter 5 </a:t>
            </a:r>
            <a:r>
              <a:rPr lang="cs-CZ" dirty="0" err="1" smtClean="0"/>
              <a:t>forces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405" y="2113058"/>
            <a:ext cx="3257275" cy="2900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076056" y="5373216"/>
            <a:ext cx="357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Source: </a:t>
            </a:r>
            <a:r>
              <a:rPr lang="cs-CZ" dirty="0"/>
              <a:t>O</a:t>
            </a:r>
            <a:r>
              <a:rPr lang="cs-CZ" dirty="0" smtClean="0"/>
              <a:t>xford </a:t>
            </a:r>
            <a:r>
              <a:rPr lang="cs-CZ" dirty="0" err="1" smtClean="0"/>
              <a:t>college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marketing)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06573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/>
          </a:bodyPr>
          <a:lstStyle/>
          <a:p>
            <a:r>
              <a:rPr lang="cs-CZ" altLang="cs-CZ" dirty="0" err="1" smtClean="0"/>
              <a:t>Life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cycle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product</a:t>
            </a:r>
            <a:r>
              <a:rPr lang="cs-CZ" altLang="cs-CZ" dirty="0" smtClean="0"/>
              <a:t> / </a:t>
            </a:r>
            <a:r>
              <a:rPr lang="cs-CZ" altLang="cs-CZ" dirty="0" err="1" smtClean="0"/>
              <a:t>industry</a:t>
            </a:r>
            <a:endParaRPr lang="cs-CZ" altLang="cs-CZ" dirty="0"/>
          </a:p>
        </p:txBody>
      </p:sp>
      <p:sp>
        <p:nvSpPr>
          <p:cNvPr id="8192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cs-CZ" altLang="cs-CZ" dirty="0"/>
          </a:p>
        </p:txBody>
      </p:sp>
      <p:cxnSp>
        <p:nvCxnSpPr>
          <p:cNvPr id="5" name="Přímá spojovací šipka 4"/>
          <p:cNvCxnSpPr/>
          <p:nvPr/>
        </p:nvCxnSpPr>
        <p:spPr>
          <a:xfrm rot="5400000" flipH="1" flipV="1">
            <a:off x="-37306" y="3964781"/>
            <a:ext cx="3073400" cy="1588"/>
          </a:xfrm>
          <a:prstGeom prst="straightConnector1">
            <a:avLst/>
          </a:prstGeom>
          <a:ln w="25400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 flipV="1">
            <a:off x="1500188" y="5429250"/>
            <a:ext cx="5072062" cy="71438"/>
          </a:xfrm>
          <a:prstGeom prst="straightConnector1">
            <a:avLst/>
          </a:prstGeom>
          <a:ln w="25400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26" name="TextovéPole 7"/>
          <p:cNvSpPr txBox="1">
            <a:spLocks noChangeArrowheads="1"/>
          </p:cNvSpPr>
          <p:nvPr/>
        </p:nvSpPr>
        <p:spPr bwMode="auto">
          <a:xfrm>
            <a:off x="428625" y="2214563"/>
            <a:ext cx="95891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600" dirty="0" err="1" smtClean="0"/>
              <a:t>Demand</a:t>
            </a:r>
            <a:endParaRPr lang="cs-CZ" altLang="cs-CZ" sz="1600" dirty="0"/>
          </a:p>
        </p:txBody>
      </p:sp>
      <p:sp>
        <p:nvSpPr>
          <p:cNvPr id="81927" name="TextovéPole 8"/>
          <p:cNvSpPr txBox="1">
            <a:spLocks noChangeArrowheads="1"/>
          </p:cNvSpPr>
          <p:nvPr/>
        </p:nvSpPr>
        <p:spPr bwMode="auto">
          <a:xfrm>
            <a:off x="5857875" y="5500688"/>
            <a:ext cx="63228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600" dirty="0" err="1" smtClean="0"/>
              <a:t>Time</a:t>
            </a:r>
            <a:endParaRPr lang="cs-CZ" altLang="cs-CZ" sz="1600" dirty="0"/>
          </a:p>
        </p:txBody>
      </p:sp>
      <p:cxnSp>
        <p:nvCxnSpPr>
          <p:cNvPr id="11" name="Přímá spojovací čára 10"/>
          <p:cNvCxnSpPr/>
          <p:nvPr/>
        </p:nvCxnSpPr>
        <p:spPr>
          <a:xfrm rot="5400000" flipH="1" flipV="1">
            <a:off x="1235323" y="4000500"/>
            <a:ext cx="29289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 flipH="1" flipV="1">
            <a:off x="2546639" y="3941120"/>
            <a:ext cx="3000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 flipH="1" flipV="1">
            <a:off x="3605657" y="3893344"/>
            <a:ext cx="3071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 flipH="1" flipV="1">
            <a:off x="4464844" y="3893344"/>
            <a:ext cx="3071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33" name="TextovéPole 20"/>
          <p:cNvSpPr txBox="1">
            <a:spLocks noChangeArrowheads="1"/>
          </p:cNvSpPr>
          <p:nvPr/>
        </p:nvSpPr>
        <p:spPr bwMode="auto">
          <a:xfrm>
            <a:off x="1571625" y="2500313"/>
            <a:ext cx="112816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 dirty="0" err="1" smtClean="0"/>
              <a:t>Introduction</a:t>
            </a:r>
            <a:endParaRPr lang="cs-CZ" altLang="cs-CZ" sz="1400" dirty="0"/>
          </a:p>
        </p:txBody>
      </p:sp>
      <p:sp>
        <p:nvSpPr>
          <p:cNvPr id="81934" name="TextovéPole 21"/>
          <p:cNvSpPr txBox="1">
            <a:spLocks noChangeArrowheads="1"/>
          </p:cNvSpPr>
          <p:nvPr/>
        </p:nvSpPr>
        <p:spPr bwMode="auto">
          <a:xfrm>
            <a:off x="2851984" y="2513148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 dirty="0" err="1" smtClean="0"/>
              <a:t>Growth</a:t>
            </a:r>
            <a:endParaRPr lang="cs-CZ" altLang="cs-CZ" sz="1400" dirty="0"/>
          </a:p>
        </p:txBody>
      </p:sp>
      <p:sp>
        <p:nvSpPr>
          <p:cNvPr id="81936" name="TextovéPole 23"/>
          <p:cNvSpPr txBox="1">
            <a:spLocks noChangeArrowheads="1"/>
          </p:cNvSpPr>
          <p:nvPr/>
        </p:nvSpPr>
        <p:spPr bwMode="auto">
          <a:xfrm>
            <a:off x="4160795" y="2542705"/>
            <a:ext cx="82105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 dirty="0" smtClean="0"/>
              <a:t>Maturity</a:t>
            </a:r>
            <a:endParaRPr lang="cs-CZ" altLang="cs-CZ" sz="1400" dirty="0"/>
          </a:p>
        </p:txBody>
      </p:sp>
      <p:sp>
        <p:nvSpPr>
          <p:cNvPr id="81937" name="TextovéPole 24"/>
          <p:cNvSpPr txBox="1">
            <a:spLocks noChangeArrowheads="1"/>
          </p:cNvSpPr>
          <p:nvPr/>
        </p:nvSpPr>
        <p:spPr bwMode="auto">
          <a:xfrm>
            <a:off x="5214938" y="2500313"/>
            <a:ext cx="7825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 dirty="0" err="1" smtClean="0"/>
              <a:t>Decline</a:t>
            </a:r>
            <a:endParaRPr lang="cs-CZ" altLang="cs-CZ" sz="1400" dirty="0"/>
          </a:p>
        </p:txBody>
      </p:sp>
      <p:sp>
        <p:nvSpPr>
          <p:cNvPr id="27" name="Volný tvar 26"/>
          <p:cNvSpPr/>
          <p:nvPr/>
        </p:nvSpPr>
        <p:spPr>
          <a:xfrm>
            <a:off x="1500188" y="3908425"/>
            <a:ext cx="4498975" cy="1587500"/>
          </a:xfrm>
          <a:custGeom>
            <a:avLst/>
            <a:gdLst>
              <a:gd name="connsiteX0" fmla="*/ 0 w 4498848"/>
              <a:gd name="connsiteY0" fmla="*/ 1586484 h 1586484"/>
              <a:gd name="connsiteX1" fmla="*/ 896112 w 4498848"/>
              <a:gd name="connsiteY1" fmla="*/ 1248156 h 1586484"/>
              <a:gd name="connsiteX2" fmla="*/ 1874520 w 4498848"/>
              <a:gd name="connsiteY2" fmla="*/ 562356 h 1586484"/>
              <a:gd name="connsiteX3" fmla="*/ 2788920 w 4498848"/>
              <a:gd name="connsiteY3" fmla="*/ 114300 h 1586484"/>
              <a:gd name="connsiteX4" fmla="*/ 3694176 w 4498848"/>
              <a:gd name="connsiteY4" fmla="*/ 22860 h 1586484"/>
              <a:gd name="connsiteX5" fmla="*/ 4498848 w 4498848"/>
              <a:gd name="connsiteY5" fmla="*/ 251460 h 1586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98848" h="1586484">
                <a:moveTo>
                  <a:pt x="0" y="1586484"/>
                </a:moveTo>
                <a:cubicBezTo>
                  <a:pt x="291846" y="1502664"/>
                  <a:pt x="583692" y="1418844"/>
                  <a:pt x="896112" y="1248156"/>
                </a:cubicBezTo>
                <a:cubicBezTo>
                  <a:pt x="1208532" y="1077468"/>
                  <a:pt x="1559052" y="751332"/>
                  <a:pt x="1874520" y="562356"/>
                </a:cubicBezTo>
                <a:cubicBezTo>
                  <a:pt x="2189988" y="373380"/>
                  <a:pt x="2485644" y="204216"/>
                  <a:pt x="2788920" y="114300"/>
                </a:cubicBezTo>
                <a:cubicBezTo>
                  <a:pt x="3092196" y="24384"/>
                  <a:pt x="3409188" y="0"/>
                  <a:pt x="3694176" y="22860"/>
                </a:cubicBezTo>
                <a:cubicBezTo>
                  <a:pt x="3979164" y="45720"/>
                  <a:pt x="4239006" y="148590"/>
                  <a:pt x="4498848" y="251460"/>
                </a:cubicBezTo>
              </a:path>
            </a:pathLst>
          </a:custGeom>
          <a:ln w="25400">
            <a:solidFill>
              <a:schemeClr val="accent5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156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 err="1" smtClean="0"/>
              <a:t>Macro-economic</a:t>
            </a:r>
            <a:r>
              <a:rPr lang="cs-CZ" sz="3100" dirty="0" smtClean="0"/>
              <a:t> </a:t>
            </a:r>
            <a:r>
              <a:rPr lang="cs-CZ" sz="3100" dirty="0" err="1" smtClean="0"/>
              <a:t>environment</a:t>
            </a:r>
            <a:r>
              <a:rPr lang="cs-CZ" sz="3100" dirty="0" smtClean="0"/>
              <a:t> – </a:t>
            </a:r>
            <a:r>
              <a:rPr lang="cs-CZ" sz="3100" dirty="0" err="1" smtClean="0"/>
              <a:t>methods</a:t>
            </a:r>
            <a:r>
              <a:rPr lang="cs-CZ" sz="3100" dirty="0" smtClean="0"/>
              <a:t> </a:t>
            </a:r>
            <a:r>
              <a:rPr lang="cs-CZ" sz="3100" dirty="0" err="1" smtClean="0"/>
              <a:t>of</a:t>
            </a:r>
            <a:r>
              <a:rPr lang="cs-CZ" sz="3100" dirty="0" smtClean="0"/>
              <a:t> </a:t>
            </a:r>
            <a:r>
              <a:rPr lang="cs-CZ" sz="3100" dirty="0" err="1" smtClean="0"/>
              <a:t>analysis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err="1" smtClean="0"/>
              <a:t>Politics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governement</a:t>
            </a:r>
            <a:r>
              <a:rPr lang="cs-CZ" dirty="0" smtClean="0"/>
              <a:t> type and </a:t>
            </a:r>
            <a:r>
              <a:rPr lang="cs-CZ" dirty="0" err="1" smtClean="0"/>
              <a:t>policy</a:t>
            </a:r>
            <a:r>
              <a:rPr lang="cs-CZ" dirty="0" smtClean="0"/>
              <a:t>, </a:t>
            </a:r>
            <a:r>
              <a:rPr lang="cs-CZ" dirty="0" err="1" smtClean="0"/>
              <a:t>funding</a:t>
            </a:r>
            <a:r>
              <a:rPr lang="cs-CZ" dirty="0" smtClean="0"/>
              <a:t> </a:t>
            </a:r>
            <a:r>
              <a:rPr lang="cs-CZ" dirty="0" err="1" smtClean="0"/>
              <a:t>grants</a:t>
            </a: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Economy</a:t>
            </a:r>
            <a:endParaRPr lang="cs-CZ" b="1" dirty="0" smtClean="0"/>
          </a:p>
          <a:p>
            <a:r>
              <a:rPr lang="cs-CZ" dirty="0" err="1" smtClean="0"/>
              <a:t>Inflation</a:t>
            </a:r>
            <a:r>
              <a:rPr lang="cs-CZ" dirty="0" smtClean="0"/>
              <a:t> and </a:t>
            </a:r>
            <a:r>
              <a:rPr lang="cs-CZ" dirty="0" err="1" smtClean="0"/>
              <a:t>interest</a:t>
            </a:r>
            <a:r>
              <a:rPr lang="cs-CZ" dirty="0" smtClean="0"/>
              <a:t> </a:t>
            </a:r>
            <a:r>
              <a:rPr lang="cs-CZ" dirty="0" err="1" smtClean="0"/>
              <a:t>ates</a:t>
            </a:r>
            <a:endParaRPr lang="cs-CZ" dirty="0" smtClean="0"/>
          </a:p>
          <a:p>
            <a:r>
              <a:rPr lang="cs-CZ" dirty="0" err="1" smtClean="0"/>
              <a:t>Labour</a:t>
            </a:r>
            <a:r>
              <a:rPr lang="cs-CZ" dirty="0" smtClean="0"/>
              <a:t> and </a:t>
            </a:r>
            <a:r>
              <a:rPr lang="cs-CZ" dirty="0" err="1" smtClean="0"/>
              <a:t>energy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Social</a:t>
            </a:r>
            <a:endParaRPr lang="cs-CZ" b="1" dirty="0" smtClean="0"/>
          </a:p>
          <a:p>
            <a:r>
              <a:rPr lang="cs-CZ" dirty="0" err="1" smtClean="0"/>
              <a:t>Population</a:t>
            </a:r>
            <a:r>
              <a:rPr lang="cs-CZ" dirty="0" smtClean="0"/>
              <a:t>, </a:t>
            </a:r>
            <a:r>
              <a:rPr lang="cs-CZ" dirty="0" err="1" smtClean="0"/>
              <a:t>education</a:t>
            </a:r>
            <a:r>
              <a:rPr lang="cs-CZ" dirty="0" smtClean="0"/>
              <a:t>, media</a:t>
            </a:r>
          </a:p>
          <a:p>
            <a:r>
              <a:rPr lang="cs-CZ" dirty="0" err="1" smtClean="0"/>
              <a:t>Lifestyle</a:t>
            </a:r>
            <a:r>
              <a:rPr lang="cs-CZ" dirty="0" smtClean="0"/>
              <a:t>, </a:t>
            </a:r>
            <a:r>
              <a:rPr lang="cs-CZ" dirty="0" err="1" smtClean="0"/>
              <a:t>fashion</a:t>
            </a:r>
            <a:r>
              <a:rPr lang="cs-CZ" dirty="0" smtClean="0"/>
              <a:t>, </a:t>
            </a:r>
            <a:r>
              <a:rPr lang="cs-CZ" dirty="0" err="1" smtClean="0"/>
              <a:t>culture</a:t>
            </a:r>
            <a:endParaRPr lang="cs-CZ" dirty="0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Technology</a:t>
            </a:r>
          </a:p>
          <a:p>
            <a:r>
              <a:rPr lang="cs-CZ" dirty="0" err="1"/>
              <a:t>Emerging</a:t>
            </a:r>
            <a:r>
              <a:rPr lang="cs-CZ" dirty="0"/>
              <a:t> </a:t>
            </a:r>
            <a:r>
              <a:rPr lang="cs-CZ" dirty="0" err="1"/>
              <a:t>technologies</a:t>
            </a:r>
            <a:r>
              <a:rPr lang="cs-CZ" dirty="0"/>
              <a:t>, web</a:t>
            </a:r>
          </a:p>
          <a:p>
            <a:r>
              <a:rPr lang="cs-CZ" dirty="0" err="1"/>
              <a:t>Information</a:t>
            </a:r>
            <a:r>
              <a:rPr lang="cs-CZ" dirty="0"/>
              <a:t> and </a:t>
            </a:r>
            <a:r>
              <a:rPr lang="cs-CZ" dirty="0" err="1"/>
              <a:t>communication</a:t>
            </a:r>
            <a:endParaRPr lang="cs-CZ" dirty="0"/>
          </a:p>
          <a:p>
            <a:pPr marL="0" indent="0">
              <a:buNone/>
            </a:pPr>
            <a:r>
              <a:rPr lang="cs-CZ" b="1" dirty="0" err="1"/>
              <a:t>Legal</a:t>
            </a:r>
            <a:endParaRPr lang="cs-CZ" b="1" dirty="0"/>
          </a:p>
          <a:p>
            <a:r>
              <a:rPr lang="cs-CZ" dirty="0" err="1"/>
              <a:t>Regulations</a:t>
            </a:r>
            <a:r>
              <a:rPr lang="cs-CZ" dirty="0"/>
              <a:t> and </a:t>
            </a:r>
            <a:r>
              <a:rPr lang="cs-CZ" dirty="0" err="1"/>
              <a:t>standards</a:t>
            </a:r>
            <a:endParaRPr lang="cs-CZ" dirty="0"/>
          </a:p>
          <a:p>
            <a:r>
              <a:rPr lang="cs-CZ" dirty="0" err="1"/>
              <a:t>Employment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  <a:p>
            <a:pPr marL="0" indent="0">
              <a:buNone/>
            </a:pPr>
            <a:r>
              <a:rPr lang="cs-CZ" b="1" dirty="0" err="1"/>
              <a:t>Environment</a:t>
            </a:r>
            <a:endParaRPr lang="cs-CZ" b="1" dirty="0"/>
          </a:p>
          <a:p>
            <a:r>
              <a:rPr lang="cs-CZ" dirty="0" err="1"/>
              <a:t>Weather</a:t>
            </a:r>
            <a:r>
              <a:rPr lang="cs-CZ" dirty="0"/>
              <a:t>, green and </a:t>
            </a:r>
            <a:r>
              <a:rPr lang="cs-CZ" dirty="0" err="1"/>
              <a:t>ethical</a:t>
            </a:r>
            <a:r>
              <a:rPr lang="cs-CZ" dirty="0"/>
              <a:t> </a:t>
            </a:r>
            <a:r>
              <a:rPr lang="cs-CZ" dirty="0" err="1"/>
              <a:t>issues</a:t>
            </a:r>
            <a:endParaRPr lang="cs-CZ" dirty="0"/>
          </a:p>
          <a:p>
            <a:r>
              <a:rPr lang="cs-CZ" dirty="0" err="1"/>
              <a:t>Pollution</a:t>
            </a:r>
            <a:r>
              <a:rPr lang="cs-CZ" dirty="0"/>
              <a:t>, </a:t>
            </a:r>
            <a:r>
              <a:rPr lang="cs-CZ" dirty="0" err="1"/>
              <a:t>waste</a:t>
            </a:r>
            <a:r>
              <a:rPr lang="cs-CZ" dirty="0"/>
              <a:t>, recycling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059832" y="98072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PESTLE </a:t>
            </a:r>
            <a:r>
              <a:rPr lang="cs-CZ" b="1" dirty="0" err="1" smtClean="0"/>
              <a:t>analysis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92719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Competitive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err="1" smtClean="0"/>
              <a:t>Porter´s</a:t>
            </a:r>
            <a:r>
              <a:rPr lang="cs-CZ" dirty="0" smtClean="0"/>
              <a:t> </a:t>
            </a:r>
            <a:r>
              <a:rPr lang="cs-CZ" dirty="0" err="1" smtClean="0"/>
              <a:t>five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644008" y="1484784"/>
            <a:ext cx="4041775" cy="936104"/>
          </a:xfrm>
        </p:spPr>
        <p:txBody>
          <a:bodyPr>
            <a:normAutofit/>
          </a:bodyPr>
          <a:lstStyle/>
          <a:p>
            <a:r>
              <a:rPr lang="cs-CZ" sz="1800" dirty="0" err="1" smtClean="0"/>
              <a:t>Strategic</a:t>
            </a:r>
            <a:r>
              <a:rPr lang="cs-CZ" sz="1800" dirty="0" smtClean="0"/>
              <a:t> </a:t>
            </a:r>
            <a:r>
              <a:rPr lang="cs-CZ" sz="1800" dirty="0" err="1" smtClean="0"/>
              <a:t>group</a:t>
            </a:r>
            <a:r>
              <a:rPr lang="cs-CZ" sz="1800" dirty="0" smtClean="0"/>
              <a:t> </a:t>
            </a:r>
            <a:r>
              <a:rPr lang="cs-CZ" sz="1800" dirty="0" err="1" smtClean="0"/>
              <a:t>mapping</a:t>
            </a:r>
            <a:endParaRPr lang="cs-CZ" sz="1800" dirty="0" smtClean="0"/>
          </a:p>
          <a:p>
            <a:r>
              <a:rPr lang="cs-CZ" sz="1200" dirty="0" smtClean="0"/>
              <a:t>(zdroj: Oxford Professional </a:t>
            </a:r>
            <a:r>
              <a:rPr lang="cs-CZ" sz="1200" dirty="0" err="1" smtClean="0"/>
              <a:t>Education</a:t>
            </a:r>
            <a:r>
              <a:rPr lang="cs-CZ" sz="1200" dirty="0" smtClean="0"/>
              <a:t> Group)</a:t>
            </a: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03127"/>
            <a:ext cx="4040188" cy="3094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636912"/>
            <a:ext cx="4041775" cy="3031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9573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err="1" smtClean="0"/>
              <a:t>Porter´s</a:t>
            </a:r>
            <a:r>
              <a:rPr lang="cs-CZ" sz="3600" dirty="0" smtClean="0"/>
              <a:t> 5 </a:t>
            </a:r>
            <a:r>
              <a:rPr lang="cs-CZ" sz="3600" dirty="0" err="1" smtClean="0"/>
              <a:t>forces</a:t>
            </a:r>
            <a:r>
              <a:rPr lang="cs-CZ" sz="3600" dirty="0" smtClean="0"/>
              <a:t> - </a:t>
            </a:r>
            <a:r>
              <a:rPr lang="cs-CZ" sz="3600" dirty="0" err="1"/>
              <a:t>Rivalry</a:t>
            </a:r>
            <a:r>
              <a:rPr lang="cs-CZ" sz="3600" dirty="0"/>
              <a:t> </a:t>
            </a:r>
            <a:r>
              <a:rPr lang="cs-CZ" sz="3600" dirty="0" err="1"/>
              <a:t>among</a:t>
            </a:r>
            <a:r>
              <a:rPr lang="cs-CZ" sz="3600" dirty="0"/>
              <a:t> </a:t>
            </a:r>
            <a:r>
              <a:rPr lang="cs-CZ" sz="3600" dirty="0" err="1"/>
              <a:t>existing</a:t>
            </a:r>
            <a:r>
              <a:rPr lang="cs-CZ" sz="3600" dirty="0"/>
              <a:t> </a:t>
            </a:r>
            <a:r>
              <a:rPr lang="cs-CZ" sz="3600" dirty="0" err="1"/>
              <a:t>companies</a:t>
            </a:r>
            <a:r>
              <a:rPr lang="cs-CZ" sz="3600" dirty="0"/>
              <a:t>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this rivalry is likely to be most intense where a number of conditions prevail:</a:t>
            </a:r>
          </a:p>
          <a:p>
            <a:pPr lvl="2"/>
            <a:r>
              <a:rPr lang="en-US" dirty="0" smtClean="0"/>
              <a:t>Where the competitors in the industry are </a:t>
            </a:r>
            <a:r>
              <a:rPr lang="en-US" dirty="0" err="1" smtClean="0"/>
              <a:t>roudghly</a:t>
            </a:r>
            <a:r>
              <a:rPr lang="en-US" dirty="0" smtClean="0"/>
              <a:t> evenly balanced in terms of size and/ or market share.</a:t>
            </a:r>
          </a:p>
          <a:p>
            <a:pPr lvl="2"/>
            <a:r>
              <a:rPr lang="en-US" dirty="0" smtClean="0"/>
              <a:t>During periods of low market growth</a:t>
            </a:r>
          </a:p>
          <a:p>
            <a:pPr lvl="2"/>
            <a:r>
              <a:rPr lang="en-US" dirty="0" smtClean="0"/>
              <a:t>Where exit </a:t>
            </a:r>
            <a:r>
              <a:rPr lang="en-US" dirty="0" err="1" smtClean="0"/>
              <a:t>ba</a:t>
            </a:r>
            <a:r>
              <a:rPr lang="cs-CZ" dirty="0" smtClean="0"/>
              <a:t>r</a:t>
            </a:r>
            <a:r>
              <a:rPr lang="en-US" dirty="0" err="1" smtClean="0"/>
              <a:t>riers</a:t>
            </a:r>
            <a:r>
              <a:rPr lang="en-US" dirty="0" smtClean="0"/>
              <a:t> are high.</a:t>
            </a:r>
          </a:p>
          <a:p>
            <a:pPr lvl="2"/>
            <a:r>
              <a:rPr lang="en-US" dirty="0" smtClean="0"/>
              <a:t>Where product differentiation is low</a:t>
            </a:r>
          </a:p>
          <a:p>
            <a:pPr lvl="2"/>
            <a:r>
              <a:rPr lang="en-US" dirty="0" smtClean="0"/>
              <a:t>Where fixed costs are relatively high.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168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Porter´s</a:t>
            </a:r>
            <a:r>
              <a:rPr lang="cs-CZ" dirty="0"/>
              <a:t> 5 </a:t>
            </a:r>
            <a:r>
              <a:rPr lang="cs-CZ" dirty="0" err="1" smtClean="0"/>
              <a:t>forces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threat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market </a:t>
            </a:r>
            <a:r>
              <a:rPr lang="cs-CZ" dirty="0" err="1" smtClean="0"/>
              <a:t>entry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Organistaion</a:t>
            </a:r>
            <a:r>
              <a:rPr lang="en-US" dirty="0" smtClean="0"/>
              <a:t> should also consider the potential for new entrants to emerge. Entry barriers can be low where the following hold:</a:t>
            </a:r>
          </a:p>
          <a:p>
            <a:pPr lvl="1"/>
            <a:r>
              <a:rPr lang="en-US" dirty="0" smtClean="0"/>
              <a:t>Cost of entry are low</a:t>
            </a:r>
          </a:p>
          <a:p>
            <a:pPr lvl="1"/>
            <a:r>
              <a:rPr lang="en-US" dirty="0" smtClean="0"/>
              <a:t>Existing or new distribution channels are open to use</a:t>
            </a:r>
          </a:p>
          <a:p>
            <a:pPr lvl="1"/>
            <a:r>
              <a:rPr lang="en-US" dirty="0" smtClean="0"/>
              <a:t>Little competitive retaliation is anticipated.</a:t>
            </a:r>
          </a:p>
          <a:p>
            <a:pPr lvl="1"/>
            <a:r>
              <a:rPr lang="en-US" dirty="0" smtClean="0"/>
              <a:t>Differentiation is low</a:t>
            </a:r>
          </a:p>
          <a:p>
            <a:pPr lvl="1"/>
            <a:r>
              <a:rPr lang="en-US" dirty="0" smtClean="0"/>
              <a:t>There are gaps in the market.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790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Porter´s</a:t>
            </a:r>
            <a:r>
              <a:rPr lang="cs-CZ" dirty="0"/>
              <a:t> 5 </a:t>
            </a:r>
            <a:r>
              <a:rPr lang="cs-CZ" dirty="0" err="1"/>
              <a:t>forces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threat</a:t>
            </a:r>
            <a:r>
              <a:rPr lang="cs-CZ" dirty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substitutes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Substitution can increase </a:t>
            </a:r>
            <a:r>
              <a:rPr lang="en-US" dirty="0" err="1" smtClean="0"/>
              <a:t>competitivness</a:t>
            </a:r>
            <a:r>
              <a:rPr lang="en-US" dirty="0" smtClean="0"/>
              <a:t> of an industry for a number of reasons.</a:t>
            </a:r>
          </a:p>
          <a:p>
            <a:pPr lvl="1"/>
            <a:r>
              <a:rPr lang="en-US" dirty="0" smtClean="0"/>
              <a:t>By making existing technologies redundant</a:t>
            </a:r>
          </a:p>
          <a:p>
            <a:pPr lvl="1"/>
            <a:r>
              <a:rPr lang="en-US" dirty="0" smtClean="0"/>
              <a:t>By incremental product 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829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Porter´s</a:t>
            </a:r>
            <a:r>
              <a:rPr lang="cs-CZ" dirty="0"/>
              <a:t> 5 </a:t>
            </a:r>
            <a:r>
              <a:rPr lang="cs-CZ" dirty="0" err="1" smtClean="0"/>
              <a:t>forces</a:t>
            </a:r>
            <a:r>
              <a:rPr lang="cs-CZ" dirty="0" smtClean="0"/>
              <a:t>  - </a:t>
            </a:r>
            <a:r>
              <a:rPr lang="cs-CZ" dirty="0" err="1" smtClean="0"/>
              <a:t>Bargaining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suppliers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Suppliers</a:t>
            </a:r>
            <a:r>
              <a:rPr lang="cs-CZ" dirty="0" smtClean="0"/>
              <a:t> </a:t>
            </a:r>
            <a:r>
              <a:rPr lang="cs-CZ" dirty="0" err="1" smtClean="0"/>
              <a:t>tend</a:t>
            </a:r>
            <a:r>
              <a:rPr lang="cs-CZ" dirty="0" smtClean="0"/>
              <a:t> to </a:t>
            </a:r>
            <a:r>
              <a:rPr lang="cs-CZ" dirty="0" err="1" smtClean="0"/>
              <a:t>have</a:t>
            </a:r>
            <a:r>
              <a:rPr lang="cs-CZ" dirty="0" smtClean="0"/>
              <a:t> more </a:t>
            </a:r>
            <a:r>
              <a:rPr lang="cs-CZ" dirty="0" err="1" smtClean="0"/>
              <a:t>bargaining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following</a:t>
            </a:r>
            <a:r>
              <a:rPr lang="cs-CZ" dirty="0" smtClean="0"/>
              <a:t> hold:</a:t>
            </a:r>
          </a:p>
          <a:p>
            <a:pPr lvl="1"/>
            <a:r>
              <a:rPr lang="cs-CZ" dirty="0" err="1" smtClean="0"/>
              <a:t>Suppliers</a:t>
            </a:r>
            <a:r>
              <a:rPr lang="cs-CZ" dirty="0" smtClean="0"/>
              <a:t> are more </a:t>
            </a:r>
            <a:r>
              <a:rPr lang="cs-CZ" dirty="0" err="1" smtClean="0"/>
              <a:t>concentrated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buyers</a:t>
            </a:r>
            <a:endParaRPr lang="cs-CZ" dirty="0" smtClean="0"/>
          </a:p>
          <a:p>
            <a:pPr lvl="1"/>
            <a:r>
              <a:rPr lang="cs-CZ" dirty="0" err="1" smtClean="0"/>
              <a:t>Cost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switching</a:t>
            </a:r>
            <a:r>
              <a:rPr lang="cs-CZ" dirty="0" smtClean="0"/>
              <a:t> </a:t>
            </a:r>
            <a:r>
              <a:rPr lang="cs-CZ" dirty="0" err="1" smtClean="0"/>
              <a:t>suppliers</a:t>
            </a:r>
            <a:r>
              <a:rPr lang="cs-CZ" dirty="0" smtClean="0"/>
              <a:t> are </a:t>
            </a:r>
            <a:r>
              <a:rPr lang="cs-CZ" dirty="0" err="1" smtClean="0"/>
              <a:t>high</a:t>
            </a:r>
            <a:endParaRPr lang="cs-CZ" dirty="0" smtClean="0"/>
          </a:p>
          <a:p>
            <a:pPr lvl="1"/>
            <a:r>
              <a:rPr lang="cs-CZ" dirty="0" err="1" smtClean="0"/>
              <a:t>Suppliers´offerings</a:t>
            </a:r>
            <a:r>
              <a:rPr lang="cs-CZ" dirty="0" smtClean="0"/>
              <a:t> are </a:t>
            </a:r>
            <a:r>
              <a:rPr lang="cs-CZ" dirty="0" err="1" smtClean="0"/>
              <a:t>highly</a:t>
            </a:r>
            <a:r>
              <a:rPr lang="cs-CZ" dirty="0" smtClean="0"/>
              <a:t> </a:t>
            </a:r>
            <a:r>
              <a:rPr lang="cs-CZ" dirty="0" err="1" smtClean="0"/>
              <a:t>differentiated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8681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Porter´s</a:t>
            </a:r>
            <a:r>
              <a:rPr lang="cs-CZ" dirty="0"/>
              <a:t> 5 </a:t>
            </a:r>
            <a:r>
              <a:rPr lang="cs-CZ" dirty="0" err="1"/>
              <a:t>forces</a:t>
            </a:r>
            <a:r>
              <a:rPr lang="cs-CZ" dirty="0"/>
              <a:t>  - </a:t>
            </a:r>
            <a:r>
              <a:rPr lang="cs-CZ" dirty="0" err="1"/>
              <a:t>Bargaining</a:t>
            </a:r>
            <a:r>
              <a:rPr lang="cs-CZ" dirty="0"/>
              <a:t> </a:t>
            </a:r>
            <a:r>
              <a:rPr lang="cs-CZ" dirty="0" err="1"/>
              <a:t>power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buyers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Buyers tend to be more powerful in the supply chain where the following is true:</a:t>
            </a:r>
          </a:p>
          <a:p>
            <a:pPr lvl="1"/>
            <a:r>
              <a:rPr lang="en-US" dirty="0" smtClean="0"/>
              <a:t>They are more concentrated than sellers</a:t>
            </a:r>
          </a:p>
          <a:p>
            <a:pPr lvl="1"/>
            <a:r>
              <a:rPr lang="en-US" dirty="0" smtClean="0"/>
              <a:t>There are readily available alternative sources of supply</a:t>
            </a:r>
          </a:p>
          <a:p>
            <a:pPr lvl="1"/>
            <a:r>
              <a:rPr lang="en-US" dirty="0" smtClean="0"/>
              <a:t>Buyers switching costs are low.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189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852</Words>
  <Application>Microsoft Office PowerPoint</Application>
  <PresentationFormat>Předvádění na obrazovce (4:3)</PresentationFormat>
  <Paragraphs>140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4.Business environment </vt:lpstr>
      <vt:lpstr>Prezentace aplikace PowerPoint</vt:lpstr>
      <vt:lpstr>Macro-economic environment – methods of analysis </vt:lpstr>
      <vt:lpstr>Competitive environment</vt:lpstr>
      <vt:lpstr> Porter´s 5 forces - Rivalry among existing companies  </vt:lpstr>
      <vt:lpstr>Porter´s 5 forces – The threat of market entry</vt:lpstr>
      <vt:lpstr>Porter´s 5 forces – The threat of substitutes</vt:lpstr>
      <vt:lpstr>Porter´s 5 forces  - Bargaining power of suppliers</vt:lpstr>
      <vt:lpstr>Porter´s 5 forces  - Bargaining power of buyers</vt:lpstr>
      <vt:lpstr>Porter´s 5 forces - Competitivness drivers</vt:lpstr>
      <vt:lpstr>Map of strategic groups</vt:lpstr>
      <vt:lpstr>Prezentace aplikace PowerPoint</vt:lpstr>
      <vt:lpstr>Mapa strategických konkurenčních skupin</vt:lpstr>
      <vt:lpstr>Customer analysis</vt:lpstr>
      <vt:lpstr>Current customers</vt:lpstr>
      <vt:lpstr>Prezentace aplikace PowerPoint</vt:lpstr>
      <vt:lpstr>Future customers</vt:lpstr>
      <vt:lpstr>Competitor analysis</vt:lpstr>
      <vt:lpstr>Relation between external and internal environment.</vt:lpstr>
      <vt:lpstr>Life cycle of product / industry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4.Podnikatelské prostředí</dc:title>
  <dc:creator>Odehnalova Pavla</dc:creator>
  <cp:lastModifiedBy>Odehnalova Pavla</cp:lastModifiedBy>
  <cp:revision>24</cp:revision>
  <dcterms:created xsi:type="dcterms:W3CDTF">2017-03-09T08:03:21Z</dcterms:created>
  <dcterms:modified xsi:type="dcterms:W3CDTF">2017-10-24T11:54:46Z</dcterms:modified>
</cp:coreProperties>
</file>