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89" r:id="rId5"/>
    <p:sldId id="286" r:id="rId6"/>
    <p:sldId id="287" r:id="rId7"/>
    <p:sldId id="288"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5" r:id="rId23"/>
    <p:sldId id="306" r:id="rId24"/>
    <p:sldId id="307" r:id="rId25"/>
    <p:sldId id="308" r:id="rId26"/>
    <p:sldId id="279" r:id="rId27"/>
    <p:sldId id="280"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2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8317F959-97BB-4681-B13E-47C3C8116BF9}" type="datetimeFigureOut">
              <a:rPr lang="cs-CZ" smtClean="0"/>
              <a:t>3.5.2018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FF4AC1-6AB6-4A57-9E16-7CC038ACA4A5}" type="slidenum">
              <a:rPr lang="cs-CZ" smtClean="0"/>
              <a:t>‹#›</a:t>
            </a:fld>
            <a:endParaRPr lang="cs-CZ"/>
          </a:p>
        </p:txBody>
      </p:sp>
    </p:spTree>
    <p:extLst>
      <p:ext uri="{BB962C8B-B14F-4D97-AF65-F5344CB8AC3E}">
        <p14:creationId xmlns:p14="http://schemas.microsoft.com/office/powerpoint/2010/main" val="314213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317F959-97BB-4681-B13E-47C3C8116BF9}" type="datetimeFigureOut">
              <a:rPr lang="cs-CZ" smtClean="0"/>
              <a:t>3.5.2018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FF4AC1-6AB6-4A57-9E16-7CC038ACA4A5}" type="slidenum">
              <a:rPr lang="cs-CZ" smtClean="0"/>
              <a:t>‹#›</a:t>
            </a:fld>
            <a:endParaRPr lang="cs-CZ"/>
          </a:p>
        </p:txBody>
      </p:sp>
    </p:spTree>
    <p:extLst>
      <p:ext uri="{BB962C8B-B14F-4D97-AF65-F5344CB8AC3E}">
        <p14:creationId xmlns:p14="http://schemas.microsoft.com/office/powerpoint/2010/main" val="462835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317F959-97BB-4681-B13E-47C3C8116BF9}" type="datetimeFigureOut">
              <a:rPr lang="cs-CZ" smtClean="0"/>
              <a:t>3.5.2018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FF4AC1-6AB6-4A57-9E16-7CC038ACA4A5}" type="slidenum">
              <a:rPr lang="cs-CZ" smtClean="0"/>
              <a:t>‹#›</a:t>
            </a:fld>
            <a:endParaRPr lang="cs-CZ"/>
          </a:p>
        </p:txBody>
      </p:sp>
    </p:spTree>
    <p:extLst>
      <p:ext uri="{BB962C8B-B14F-4D97-AF65-F5344CB8AC3E}">
        <p14:creationId xmlns:p14="http://schemas.microsoft.com/office/powerpoint/2010/main" val="408709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317F959-97BB-4681-B13E-47C3C8116BF9}" type="datetimeFigureOut">
              <a:rPr lang="cs-CZ" smtClean="0"/>
              <a:t>3.5.2018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FF4AC1-6AB6-4A57-9E16-7CC038ACA4A5}" type="slidenum">
              <a:rPr lang="cs-CZ" smtClean="0"/>
              <a:t>‹#›</a:t>
            </a:fld>
            <a:endParaRPr lang="cs-CZ"/>
          </a:p>
        </p:txBody>
      </p:sp>
    </p:spTree>
    <p:extLst>
      <p:ext uri="{BB962C8B-B14F-4D97-AF65-F5344CB8AC3E}">
        <p14:creationId xmlns:p14="http://schemas.microsoft.com/office/powerpoint/2010/main" val="361469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8317F959-97BB-4681-B13E-47C3C8116BF9}" type="datetimeFigureOut">
              <a:rPr lang="cs-CZ" smtClean="0"/>
              <a:t>3.5.2018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FF4AC1-6AB6-4A57-9E16-7CC038ACA4A5}" type="slidenum">
              <a:rPr lang="cs-CZ" smtClean="0"/>
              <a:t>‹#›</a:t>
            </a:fld>
            <a:endParaRPr lang="cs-CZ"/>
          </a:p>
        </p:txBody>
      </p:sp>
    </p:spTree>
    <p:extLst>
      <p:ext uri="{BB962C8B-B14F-4D97-AF65-F5344CB8AC3E}">
        <p14:creationId xmlns:p14="http://schemas.microsoft.com/office/powerpoint/2010/main" val="381738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317F959-97BB-4681-B13E-47C3C8116BF9}" type="datetimeFigureOut">
              <a:rPr lang="cs-CZ" smtClean="0"/>
              <a:t>3.5.2018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9FF4AC1-6AB6-4A57-9E16-7CC038ACA4A5}" type="slidenum">
              <a:rPr lang="cs-CZ" smtClean="0"/>
              <a:t>‹#›</a:t>
            </a:fld>
            <a:endParaRPr lang="cs-CZ"/>
          </a:p>
        </p:txBody>
      </p:sp>
    </p:spTree>
    <p:extLst>
      <p:ext uri="{BB962C8B-B14F-4D97-AF65-F5344CB8AC3E}">
        <p14:creationId xmlns:p14="http://schemas.microsoft.com/office/powerpoint/2010/main" val="383198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317F959-97BB-4681-B13E-47C3C8116BF9}" type="datetimeFigureOut">
              <a:rPr lang="cs-CZ" smtClean="0"/>
              <a:t>3.5.2018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9FF4AC1-6AB6-4A57-9E16-7CC038ACA4A5}" type="slidenum">
              <a:rPr lang="cs-CZ" smtClean="0"/>
              <a:t>‹#›</a:t>
            </a:fld>
            <a:endParaRPr lang="cs-CZ"/>
          </a:p>
        </p:txBody>
      </p:sp>
    </p:spTree>
    <p:extLst>
      <p:ext uri="{BB962C8B-B14F-4D97-AF65-F5344CB8AC3E}">
        <p14:creationId xmlns:p14="http://schemas.microsoft.com/office/powerpoint/2010/main" val="360033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8317F959-97BB-4681-B13E-47C3C8116BF9}" type="datetimeFigureOut">
              <a:rPr lang="cs-CZ" smtClean="0"/>
              <a:t>3.5.2018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9FF4AC1-6AB6-4A57-9E16-7CC038ACA4A5}" type="slidenum">
              <a:rPr lang="cs-CZ" smtClean="0"/>
              <a:t>‹#›</a:t>
            </a:fld>
            <a:endParaRPr lang="cs-CZ"/>
          </a:p>
        </p:txBody>
      </p:sp>
    </p:spTree>
    <p:extLst>
      <p:ext uri="{BB962C8B-B14F-4D97-AF65-F5344CB8AC3E}">
        <p14:creationId xmlns:p14="http://schemas.microsoft.com/office/powerpoint/2010/main" val="428808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317F959-97BB-4681-B13E-47C3C8116BF9}" type="datetimeFigureOut">
              <a:rPr lang="cs-CZ" smtClean="0"/>
              <a:t>3.5.2018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9FF4AC1-6AB6-4A57-9E16-7CC038ACA4A5}" type="slidenum">
              <a:rPr lang="cs-CZ" smtClean="0"/>
              <a:t>‹#›</a:t>
            </a:fld>
            <a:endParaRPr lang="cs-CZ"/>
          </a:p>
        </p:txBody>
      </p:sp>
    </p:spTree>
    <p:extLst>
      <p:ext uri="{BB962C8B-B14F-4D97-AF65-F5344CB8AC3E}">
        <p14:creationId xmlns:p14="http://schemas.microsoft.com/office/powerpoint/2010/main" val="392151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317F959-97BB-4681-B13E-47C3C8116BF9}" type="datetimeFigureOut">
              <a:rPr lang="cs-CZ" smtClean="0"/>
              <a:t>3.5.2018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9FF4AC1-6AB6-4A57-9E16-7CC038ACA4A5}" type="slidenum">
              <a:rPr lang="cs-CZ" smtClean="0"/>
              <a:t>‹#›</a:t>
            </a:fld>
            <a:endParaRPr lang="cs-CZ"/>
          </a:p>
        </p:txBody>
      </p:sp>
    </p:spTree>
    <p:extLst>
      <p:ext uri="{BB962C8B-B14F-4D97-AF65-F5344CB8AC3E}">
        <p14:creationId xmlns:p14="http://schemas.microsoft.com/office/powerpoint/2010/main" val="121815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317F959-97BB-4681-B13E-47C3C8116BF9}" type="datetimeFigureOut">
              <a:rPr lang="cs-CZ" smtClean="0"/>
              <a:t>3.5.2018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9FF4AC1-6AB6-4A57-9E16-7CC038ACA4A5}" type="slidenum">
              <a:rPr lang="cs-CZ" smtClean="0"/>
              <a:t>‹#›</a:t>
            </a:fld>
            <a:endParaRPr lang="cs-CZ"/>
          </a:p>
        </p:txBody>
      </p:sp>
    </p:spTree>
    <p:extLst>
      <p:ext uri="{BB962C8B-B14F-4D97-AF65-F5344CB8AC3E}">
        <p14:creationId xmlns:p14="http://schemas.microsoft.com/office/powerpoint/2010/main" val="52142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7F959-97BB-4681-B13E-47C3C8116BF9}" type="datetimeFigureOut">
              <a:rPr lang="cs-CZ" smtClean="0"/>
              <a:t>3.5.2018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F4AC1-6AB6-4A57-9E16-7CC038ACA4A5}" type="slidenum">
              <a:rPr lang="cs-CZ" smtClean="0"/>
              <a:t>‹#›</a:t>
            </a:fld>
            <a:endParaRPr lang="cs-CZ"/>
          </a:p>
        </p:txBody>
      </p:sp>
    </p:spTree>
    <p:extLst>
      <p:ext uri="{BB962C8B-B14F-4D97-AF65-F5344CB8AC3E}">
        <p14:creationId xmlns:p14="http://schemas.microsoft.com/office/powerpoint/2010/main" val="1782413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g3t7yu-naAhXFzKQKHRM6D08QjRx6BAgBEAU&amp;url=http%3A%2F%2Fwww.muji.us%2Fstore%2Fstationery%2Fpen-pencils.html&amp;psig=AOvVaw1AULCxDwWJFnB4SlifEdFH&amp;ust=1525434259396954"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111/j.1467-9310.2006.00436.x" TargetMode="External"/><Relationship Id="rId2" Type="http://schemas.openxmlformats.org/officeDocument/2006/relationships/hyperlink" Target="https://en.wikipedia.org/wiki/Digital_object_identifi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111/j.1467-9310.2006.00436.x" TargetMode="External"/><Relationship Id="rId2" Type="http://schemas.openxmlformats.org/officeDocument/2006/relationships/hyperlink" Target="https://en.wikipedia.org/wiki/Digital_object_identifie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Innovation</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51899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r>
              <a:rPr lang="en-US" dirty="0" smtClean="0"/>
              <a:t>Product system – how your product connects. E.g. Mozilla used an army of independent developers to create Firefox and its plug-ins.</a:t>
            </a:r>
          </a:p>
          <a:p>
            <a:r>
              <a:rPr lang="en-US" dirty="0" smtClean="0"/>
              <a:t>Service – additional support and enhancements. E.g. Zappos empowered customer reps to send flowers or order from a competitor.</a:t>
            </a:r>
          </a:p>
          <a:p>
            <a:r>
              <a:rPr lang="en-US" dirty="0" smtClean="0"/>
              <a:t>Channel – how you get to market. E.g. Amazon’s </a:t>
            </a:r>
            <a:r>
              <a:rPr lang="en-US" dirty="0" err="1" smtClean="0"/>
              <a:t>Whispernet</a:t>
            </a:r>
            <a:r>
              <a:rPr lang="en-US" dirty="0" smtClean="0"/>
              <a:t> service allows users to order and download a Kindle book in one minute.</a:t>
            </a:r>
          </a:p>
          <a:p>
            <a:r>
              <a:rPr lang="en-US" dirty="0" smtClean="0"/>
              <a:t>Brand – the promise you make. E.g. Virgin. From Cola to Space travel, all the many Virgin companies share a fun, challenger image.</a:t>
            </a:r>
          </a:p>
          <a:p>
            <a:r>
              <a:rPr lang="en-US" dirty="0" smtClean="0"/>
              <a:t>Customer Engagement – the client experience. E.g. Blizzard Entertainment’s World of Warcraft gives players a collaborative gaming experience.</a:t>
            </a:r>
            <a:endParaRPr lang="cs-CZ" dirty="0" smtClean="0"/>
          </a:p>
          <a:p>
            <a:r>
              <a:rPr lang="cs-CZ" dirty="0" smtClean="0"/>
              <a:t>(http://innovationexcellence.com)</a:t>
            </a:r>
          </a:p>
          <a:p>
            <a:endParaRPr lang="en-US" dirty="0" smtClean="0"/>
          </a:p>
          <a:p>
            <a:endParaRPr lang="cs-CZ" dirty="0" smtClean="0"/>
          </a:p>
          <a:p>
            <a:endParaRPr lang="cs-CZ" dirty="0"/>
          </a:p>
        </p:txBody>
      </p:sp>
    </p:spTree>
    <p:extLst>
      <p:ext uri="{BB962C8B-B14F-4D97-AF65-F5344CB8AC3E}">
        <p14:creationId xmlns:p14="http://schemas.microsoft.com/office/powerpoint/2010/main" val="220784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5 </a:t>
            </a:r>
            <a:r>
              <a:rPr lang="cs-CZ" dirty="0" err="1" smtClean="0"/>
              <a:t>steps</a:t>
            </a:r>
            <a:r>
              <a:rPr lang="cs-CZ" dirty="0" smtClean="0"/>
              <a:t> </a:t>
            </a:r>
            <a:r>
              <a:rPr lang="cs-CZ" dirty="0" err="1" smtClean="0"/>
              <a:t>innovation</a:t>
            </a:r>
            <a:r>
              <a:rPr lang="cs-CZ" dirty="0" smtClean="0"/>
              <a:t> </a:t>
            </a:r>
            <a:r>
              <a:rPr lang="cs-CZ" dirty="0" err="1" smtClean="0"/>
              <a:t>process</a:t>
            </a:r>
            <a:endParaRPr lang="cs-CZ" dirty="0"/>
          </a:p>
        </p:txBody>
      </p:sp>
      <p:sp>
        <p:nvSpPr>
          <p:cNvPr id="3" name="Zástupný symbol pro obsah 2"/>
          <p:cNvSpPr>
            <a:spLocks noGrp="1"/>
          </p:cNvSpPr>
          <p:nvPr>
            <p:ph idx="1"/>
          </p:nvPr>
        </p:nvSpPr>
        <p:spPr/>
        <p:txBody>
          <a:bodyPr/>
          <a:lstStyle/>
          <a:p>
            <a:r>
              <a:rPr lang="cs-CZ" dirty="0" smtClean="0"/>
              <a:t>Idea </a:t>
            </a:r>
            <a:r>
              <a:rPr lang="cs-CZ" dirty="0" err="1" smtClean="0"/>
              <a:t>generation</a:t>
            </a:r>
            <a:endParaRPr lang="cs-CZ" dirty="0" smtClean="0"/>
          </a:p>
          <a:p>
            <a:r>
              <a:rPr lang="cs-CZ" dirty="0" err="1" smtClean="0"/>
              <a:t>Advocacy</a:t>
            </a:r>
            <a:r>
              <a:rPr lang="cs-CZ" dirty="0" smtClean="0"/>
              <a:t> and </a:t>
            </a:r>
            <a:r>
              <a:rPr lang="cs-CZ" dirty="0" err="1" smtClean="0"/>
              <a:t>screening</a:t>
            </a:r>
            <a:endParaRPr lang="cs-CZ" dirty="0" smtClean="0"/>
          </a:p>
          <a:p>
            <a:r>
              <a:rPr lang="cs-CZ" dirty="0" err="1" smtClean="0"/>
              <a:t>Experimentation</a:t>
            </a:r>
            <a:endParaRPr lang="cs-CZ" dirty="0" smtClean="0"/>
          </a:p>
          <a:p>
            <a:r>
              <a:rPr lang="cs-CZ" dirty="0" err="1" smtClean="0"/>
              <a:t>Commerzialization</a:t>
            </a:r>
            <a:endParaRPr lang="cs-CZ" dirty="0" smtClean="0"/>
          </a:p>
          <a:p>
            <a:r>
              <a:rPr lang="cs-CZ" dirty="0" err="1" smtClean="0"/>
              <a:t>Diffusion</a:t>
            </a:r>
            <a:r>
              <a:rPr lang="cs-CZ" dirty="0" smtClean="0"/>
              <a:t> and </a:t>
            </a:r>
            <a:r>
              <a:rPr lang="cs-CZ" dirty="0" err="1" smtClean="0"/>
              <a:t>implementation</a:t>
            </a:r>
            <a:endParaRPr lang="cs-CZ" dirty="0"/>
          </a:p>
        </p:txBody>
      </p:sp>
    </p:spTree>
    <p:extLst>
      <p:ext uri="{BB962C8B-B14F-4D97-AF65-F5344CB8AC3E}">
        <p14:creationId xmlns:p14="http://schemas.microsoft.com/office/powerpoint/2010/main" val="1568170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Idea </a:t>
            </a:r>
            <a:r>
              <a:rPr lang="cs-CZ" dirty="0" err="1" smtClean="0"/>
              <a:t>generation</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SCAMPER</a:t>
            </a:r>
          </a:p>
          <a:p>
            <a:r>
              <a:rPr lang="cs-CZ" dirty="0" smtClean="0"/>
              <a:t>„S“ </a:t>
            </a:r>
            <a:r>
              <a:rPr lang="cs-CZ" dirty="0" err="1" smtClean="0"/>
              <a:t>substitutes</a:t>
            </a:r>
            <a:endParaRPr lang="cs-CZ" dirty="0" smtClean="0"/>
          </a:p>
          <a:p>
            <a:r>
              <a:rPr lang="cs-CZ" dirty="0" smtClean="0"/>
              <a:t>„C“ </a:t>
            </a:r>
            <a:r>
              <a:rPr lang="cs-CZ" dirty="0" err="1" smtClean="0"/>
              <a:t>combine</a:t>
            </a:r>
            <a:endParaRPr lang="cs-CZ" dirty="0" smtClean="0"/>
          </a:p>
          <a:p>
            <a:r>
              <a:rPr lang="cs-CZ" dirty="0" smtClean="0"/>
              <a:t>„A“ </a:t>
            </a:r>
            <a:r>
              <a:rPr lang="cs-CZ" dirty="0" err="1" smtClean="0"/>
              <a:t>adapt</a:t>
            </a:r>
            <a:endParaRPr lang="cs-CZ" dirty="0" smtClean="0"/>
          </a:p>
          <a:p>
            <a:r>
              <a:rPr lang="cs-CZ" dirty="0" smtClean="0"/>
              <a:t>„M“ </a:t>
            </a:r>
            <a:r>
              <a:rPr lang="cs-CZ" dirty="0" err="1" smtClean="0"/>
              <a:t>modify</a:t>
            </a:r>
            <a:endParaRPr lang="cs-CZ" dirty="0" smtClean="0"/>
          </a:p>
          <a:p>
            <a:r>
              <a:rPr lang="cs-CZ" dirty="0" smtClean="0"/>
              <a:t>„P“ </a:t>
            </a:r>
            <a:r>
              <a:rPr lang="cs-CZ" dirty="0" err="1" smtClean="0"/>
              <a:t>put</a:t>
            </a:r>
            <a:r>
              <a:rPr lang="cs-CZ" dirty="0" smtClean="0"/>
              <a:t> to </a:t>
            </a:r>
            <a:r>
              <a:rPr lang="cs-CZ" dirty="0" err="1" smtClean="0"/>
              <a:t>other</a:t>
            </a:r>
            <a:r>
              <a:rPr lang="cs-CZ" dirty="0" smtClean="0"/>
              <a:t> </a:t>
            </a:r>
            <a:r>
              <a:rPr lang="cs-CZ" dirty="0" err="1" smtClean="0"/>
              <a:t>uses</a:t>
            </a:r>
            <a:endParaRPr lang="cs-CZ" dirty="0" smtClean="0"/>
          </a:p>
          <a:p>
            <a:r>
              <a:rPr lang="cs-CZ" dirty="0" smtClean="0"/>
              <a:t>„E“ </a:t>
            </a:r>
            <a:r>
              <a:rPr lang="cs-CZ" dirty="0" err="1" smtClean="0"/>
              <a:t>eliminate</a:t>
            </a:r>
            <a:endParaRPr lang="cs-CZ" dirty="0" smtClean="0"/>
          </a:p>
          <a:p>
            <a:r>
              <a:rPr lang="cs-CZ" dirty="0" smtClean="0"/>
              <a:t>„R“ reverse, </a:t>
            </a:r>
            <a:r>
              <a:rPr lang="cs-CZ" dirty="0" err="1" smtClean="0"/>
              <a:t>rearrange</a:t>
            </a:r>
            <a:endParaRPr lang="cs-CZ" dirty="0"/>
          </a:p>
        </p:txBody>
      </p:sp>
    </p:spTree>
    <p:extLst>
      <p:ext uri="{BB962C8B-B14F-4D97-AF65-F5344CB8AC3E}">
        <p14:creationId xmlns:p14="http://schemas.microsoft.com/office/powerpoint/2010/main" val="3517499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Substitute</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20888"/>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3779912" y="3140968"/>
            <a:ext cx="1728192"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2" name="Picture 4" descr="Výsledek obrázku pro substitute pen in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348880"/>
            <a:ext cx="3049687" cy="304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572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smtClean="0"/>
              <a:t>Combine</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36912"/>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3707904" y="3613224"/>
            <a:ext cx="1224136" cy="679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84646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301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smtClean="0"/>
              <a:t>Adapt</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24944"/>
            <a:ext cx="216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3707904" y="3645024"/>
            <a:ext cx="172819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11068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9221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smtClean="0"/>
              <a:t>Modify</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6490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4067944" y="3140968"/>
            <a:ext cx="158417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4" name="Picture 4" descr="Výsledek obrázku pro watches dig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39344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031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smtClean="0"/>
              <a:t>Put</a:t>
            </a:r>
            <a:r>
              <a:rPr lang="cs-CZ" dirty="0" smtClean="0"/>
              <a:t> to </a:t>
            </a:r>
            <a:r>
              <a:rPr lang="cs-CZ" dirty="0" err="1" smtClean="0"/>
              <a:t>other</a:t>
            </a:r>
            <a:r>
              <a:rPr lang="cs-CZ" dirty="0" smtClean="0"/>
              <a:t> </a:t>
            </a:r>
            <a:r>
              <a:rPr lang="cs-CZ" dirty="0" err="1" smtClean="0"/>
              <a:t>uses</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179" y="2505074"/>
            <a:ext cx="3252310" cy="2436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49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smtClean="0"/>
              <a:t>Eliminate</a:t>
            </a:r>
            <a:endParaRPr lang="cs-CZ" dirty="0"/>
          </a:p>
        </p:txBody>
      </p:sp>
      <p:sp>
        <p:nvSpPr>
          <p:cNvPr id="4" name="Šipka doprava 3"/>
          <p:cNvSpPr/>
          <p:nvPr/>
        </p:nvSpPr>
        <p:spPr>
          <a:xfrm>
            <a:off x="3995936" y="3068960"/>
            <a:ext cx="129614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24138"/>
            <a:ext cx="2847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652713"/>
            <a:ext cx="28860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92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Reverse, </a:t>
            </a:r>
            <a:r>
              <a:rPr lang="cs-CZ" dirty="0" err="1" smtClean="0"/>
              <a:t>rearrange</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2494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924944"/>
            <a:ext cx="26289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3851920" y="3573016"/>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14970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cs-CZ" b="1" cap="all" dirty="0" err="1" smtClean="0"/>
              <a:t>Research</a:t>
            </a:r>
            <a:r>
              <a:rPr lang="cs-CZ" b="1" cap="all" dirty="0" smtClean="0"/>
              <a:t> and </a:t>
            </a:r>
            <a:r>
              <a:rPr lang="cs-CZ" b="1" cap="all" dirty="0" err="1" smtClean="0"/>
              <a:t>development</a:t>
            </a:r>
            <a:r>
              <a:rPr lang="cs-CZ" b="1" cap="all" dirty="0" smtClean="0"/>
              <a:t> in </a:t>
            </a:r>
            <a:r>
              <a:rPr lang="cs-CZ" b="1" cap="all" dirty="0" err="1" smtClean="0"/>
              <a:t>the</a:t>
            </a:r>
            <a:r>
              <a:rPr lang="cs-CZ" b="1" cap="all" dirty="0" smtClean="0"/>
              <a:t> </a:t>
            </a:r>
            <a:r>
              <a:rPr lang="cs-CZ" b="1" cap="all" dirty="0" err="1" smtClean="0"/>
              <a:t>company</a:t>
            </a:r>
            <a:r>
              <a:rPr lang="cs-CZ" b="1" cap="all" dirty="0" smtClean="0"/>
              <a:t>  </a:t>
            </a:r>
            <a:endParaRPr lang="cs-CZ" dirty="0"/>
          </a:p>
        </p:txBody>
      </p:sp>
      <p:sp>
        <p:nvSpPr>
          <p:cNvPr id="3" name="Zástupný symbol pro obsah 2"/>
          <p:cNvSpPr>
            <a:spLocks noGrp="1"/>
          </p:cNvSpPr>
          <p:nvPr>
            <p:ph idx="1"/>
          </p:nvPr>
        </p:nvSpPr>
        <p:spPr/>
        <p:txBody>
          <a:bodyPr>
            <a:normAutofit/>
          </a:bodyPr>
          <a:lstStyle/>
          <a:p>
            <a:r>
              <a:rPr lang="cs-CZ" dirty="0" err="1" smtClean="0"/>
              <a:t>Innovation</a:t>
            </a:r>
            <a:r>
              <a:rPr lang="cs-CZ" dirty="0" smtClean="0"/>
              <a:t> </a:t>
            </a:r>
            <a:r>
              <a:rPr lang="cs-CZ" dirty="0" smtClean="0"/>
              <a:t>- </a:t>
            </a:r>
            <a:r>
              <a:rPr lang="en-US" dirty="0" smtClean="0"/>
              <a:t>purposeful innovation results from analysis, systemic review and hard work and can be taught, replicated and learned </a:t>
            </a:r>
            <a:r>
              <a:rPr lang="cs-CZ" dirty="0" smtClean="0"/>
              <a:t>(</a:t>
            </a:r>
            <a:r>
              <a:rPr lang="cs-CZ" dirty="0" err="1" smtClean="0"/>
              <a:t>Drucker</a:t>
            </a:r>
            <a:r>
              <a:rPr lang="cs-CZ" dirty="0" smtClean="0"/>
              <a:t> </a:t>
            </a:r>
            <a:r>
              <a:rPr lang="cs-CZ" dirty="0" smtClean="0"/>
              <a:t>1993).  </a:t>
            </a:r>
            <a:endParaRPr lang="cs-CZ" dirty="0" smtClean="0"/>
          </a:p>
          <a:p>
            <a:r>
              <a:rPr lang="en-US" dirty="0" smtClean="0"/>
              <a:t>Purposeful, systemic innovation begins with the analysis of opportunities. The search must be organized and conducted on a regular basis</a:t>
            </a:r>
            <a:r>
              <a:rPr lang="cs-CZ" dirty="0" smtClean="0"/>
              <a:t>.</a:t>
            </a:r>
            <a:endParaRPr lang="cs-CZ" dirty="0"/>
          </a:p>
        </p:txBody>
      </p:sp>
    </p:spTree>
    <p:extLst>
      <p:ext uri="{BB962C8B-B14F-4D97-AF65-F5344CB8AC3E}">
        <p14:creationId xmlns:p14="http://schemas.microsoft.com/office/powerpoint/2010/main" val="590038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Open vs. </a:t>
            </a:r>
            <a:r>
              <a:rPr lang="cs-CZ" dirty="0" err="1" smtClean="0"/>
              <a:t>Closed</a:t>
            </a:r>
            <a:r>
              <a:rPr lang="cs-CZ" dirty="0" smtClean="0"/>
              <a:t> </a:t>
            </a:r>
            <a:r>
              <a:rPr lang="cs-CZ" dirty="0" err="1" smtClean="0"/>
              <a:t>innovation</a:t>
            </a:r>
            <a:endParaRPr lang="cs-CZ" dirty="0"/>
          </a:p>
        </p:txBody>
      </p:sp>
      <p:sp>
        <p:nvSpPr>
          <p:cNvPr id="8" name="Zástupný symbol pro obsah 7"/>
          <p:cNvSpPr>
            <a:spLocks noGrp="1"/>
          </p:cNvSpPr>
          <p:nvPr>
            <p:ph sz="half" idx="2"/>
          </p:nvPr>
        </p:nvSpPr>
        <p:spPr/>
        <p:txBody>
          <a:bodyPr/>
          <a:lstStyle/>
          <a:p>
            <a:r>
              <a:rPr lang="cs-CZ" dirty="0" err="1" smtClean="0"/>
              <a:t>Closed</a:t>
            </a:r>
            <a:endParaRPr lang="cs-CZ" dirty="0"/>
          </a:p>
        </p:txBody>
      </p:sp>
      <p:pic>
        <p:nvPicPr>
          <p:cNvPr id="9222" name="Picture 6" descr="http://www.innovativedutch.com/downloads/imageseu/openinnov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996952"/>
            <a:ext cx="4333875" cy="2266951"/>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4716016" y="1340768"/>
            <a:ext cx="4572000" cy="369332"/>
          </a:xfrm>
          <a:prstGeom prst="rect">
            <a:avLst/>
          </a:prstGeom>
        </p:spPr>
        <p:txBody>
          <a:bodyPr>
            <a:spAutoFit/>
          </a:bodyPr>
          <a:lstStyle/>
          <a:p>
            <a:r>
              <a:rPr lang="en-US" dirty="0" smtClean="0"/>
              <a:t>                                                                    </a:t>
            </a:r>
            <a:endParaRPr lang="en-US" dirty="0"/>
          </a:p>
        </p:txBody>
      </p:sp>
      <p:sp>
        <p:nvSpPr>
          <p:cNvPr id="9" name="Obdélník 8"/>
          <p:cNvSpPr/>
          <p:nvPr/>
        </p:nvSpPr>
        <p:spPr>
          <a:xfrm>
            <a:off x="323528" y="5229200"/>
            <a:ext cx="4104456" cy="1200329"/>
          </a:xfrm>
          <a:prstGeom prst="rect">
            <a:avLst/>
          </a:prstGeom>
        </p:spPr>
        <p:txBody>
          <a:bodyPr wrap="square">
            <a:spAutoFit/>
          </a:bodyPr>
          <a:lstStyle/>
          <a:p>
            <a:r>
              <a:rPr lang="cs-CZ" dirty="0" smtClean="0"/>
              <a:t>Open </a:t>
            </a:r>
            <a:r>
              <a:rPr lang="cs-CZ" dirty="0" err="1" smtClean="0"/>
              <a:t>innovation</a:t>
            </a:r>
            <a:r>
              <a:rPr lang="en-US" dirty="0" smtClean="0"/>
              <a:t> combining internal and external ideas as well as internal and external paths to market to advance the development of new technologies</a:t>
            </a:r>
            <a:endParaRPr lang="en-US" dirty="0"/>
          </a:p>
        </p:txBody>
      </p:sp>
      <p:sp>
        <p:nvSpPr>
          <p:cNvPr id="10" name="Obdélník 9"/>
          <p:cNvSpPr/>
          <p:nvPr/>
        </p:nvSpPr>
        <p:spPr>
          <a:xfrm>
            <a:off x="4393833" y="5263903"/>
            <a:ext cx="4572000" cy="1200329"/>
          </a:xfrm>
          <a:prstGeom prst="rect">
            <a:avLst/>
          </a:prstGeom>
        </p:spPr>
        <p:txBody>
          <a:bodyPr>
            <a:spAutoFit/>
          </a:bodyPr>
          <a:lstStyle/>
          <a:p>
            <a:r>
              <a:rPr lang="en-US" dirty="0" smtClean="0"/>
              <a:t>Traditionally, new business development processes and the marketing of new products took place within the firm boundaries (Figure 1).</a:t>
            </a:r>
            <a:endParaRPr lang="en-US" dirty="0" smtClean="0"/>
          </a:p>
        </p:txBody>
      </p:sp>
      <p:sp>
        <p:nvSpPr>
          <p:cNvPr id="11" name="Zástupný symbol pro obsah 10"/>
          <p:cNvSpPr>
            <a:spLocks noGrp="1"/>
          </p:cNvSpPr>
          <p:nvPr>
            <p:ph sz="half" idx="1"/>
          </p:nvPr>
        </p:nvSpPr>
        <p:spPr/>
        <p:txBody>
          <a:bodyPr/>
          <a:lstStyle/>
          <a:p>
            <a:r>
              <a:rPr lang="cs-CZ" dirty="0" smtClean="0"/>
              <a:t>Open</a:t>
            </a:r>
            <a:endParaRPr lang="cs-CZ" dirty="0"/>
          </a:p>
        </p:txBody>
      </p:sp>
      <p:pic>
        <p:nvPicPr>
          <p:cNvPr id="9224" name="Picture 8" descr="http://www.innovativedutch.com/downloads/imageseu/openinnovatio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66" y="2132856"/>
            <a:ext cx="428625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246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Open vs. </a:t>
            </a:r>
            <a:r>
              <a:rPr lang="cs-CZ" dirty="0" err="1" smtClean="0"/>
              <a:t>Closed</a:t>
            </a:r>
            <a:r>
              <a:rPr lang="cs-CZ" dirty="0" smtClean="0"/>
              <a:t> </a:t>
            </a:r>
            <a:r>
              <a:rPr lang="cs-CZ" dirty="0" err="1" smtClean="0"/>
              <a:t>innovation</a:t>
            </a:r>
            <a:endParaRPr lang="cs-CZ" dirty="0"/>
          </a:p>
        </p:txBody>
      </p:sp>
      <p:graphicFrame>
        <p:nvGraphicFramePr>
          <p:cNvPr id="4" name="Zástupný symbol pro obsah 3"/>
          <p:cNvGraphicFramePr>
            <a:graphicFrameLocks noGrp="1"/>
          </p:cNvGraphicFramePr>
          <p:nvPr>
            <p:ph idx="1"/>
          </p:nvPr>
        </p:nvGraphicFramePr>
        <p:xfrm>
          <a:off x="1454628" y="1440934"/>
          <a:ext cx="6234744" cy="4844496"/>
        </p:xfrm>
        <a:graphic>
          <a:graphicData uri="http://schemas.openxmlformats.org/drawingml/2006/table">
            <a:tbl>
              <a:tblPr/>
              <a:tblGrid>
                <a:gridCol w="3117372"/>
                <a:gridCol w="3117372"/>
              </a:tblGrid>
              <a:tr h="487811">
                <a:tc>
                  <a:txBody>
                    <a:bodyPr/>
                    <a:lstStyle/>
                    <a:p>
                      <a:r>
                        <a:rPr lang="cs-CZ" sz="1400" b="1"/>
                        <a:t>Closed Innovation Principles</a:t>
                      </a:r>
                      <a:br>
                        <a:rPr lang="cs-CZ" sz="1400" b="1"/>
                      </a:br>
                      <a:endParaRPr lang="cs-CZ" sz="1400"/>
                    </a:p>
                  </a:txBody>
                  <a:tcPr marL="36081" marR="36081" marT="36081" marB="36081">
                    <a:lnL>
                      <a:noFill/>
                    </a:lnL>
                    <a:lnR>
                      <a:noFill/>
                    </a:lnR>
                    <a:lnT>
                      <a:noFill/>
                    </a:lnT>
                    <a:lnB>
                      <a:noFill/>
                    </a:lnB>
                  </a:tcPr>
                </a:tc>
                <a:tc>
                  <a:txBody>
                    <a:bodyPr/>
                    <a:lstStyle/>
                    <a:p>
                      <a:r>
                        <a:rPr lang="cs-CZ" sz="1400" b="1"/>
                        <a:t>Open Innovation Principles</a:t>
                      </a:r>
                      <a:br>
                        <a:rPr lang="cs-CZ" sz="1400" b="1"/>
                      </a:br>
                      <a:endParaRPr lang="cs-CZ" sz="1400"/>
                    </a:p>
                  </a:txBody>
                  <a:tcPr marL="36081" marR="36081" marT="36081" marB="36081">
                    <a:lnL>
                      <a:noFill/>
                    </a:lnL>
                    <a:lnR>
                      <a:noFill/>
                    </a:lnR>
                    <a:lnT>
                      <a:noFill/>
                    </a:lnT>
                    <a:lnB>
                      <a:noFill/>
                    </a:lnB>
                  </a:tcPr>
                </a:tc>
              </a:tr>
              <a:tr h="279986">
                <a:tc gridSpan="2">
                  <a:txBody>
                    <a:bodyPr/>
                    <a:lstStyle/>
                    <a:p>
                      <a:endParaRPr lang="cs-CZ" sz="1400"/>
                    </a:p>
                  </a:txBody>
                  <a:tcPr marL="36081" marR="36081" marT="36081" marB="36081" anchor="ctr">
                    <a:lnL>
                      <a:noFill/>
                    </a:lnL>
                    <a:lnR>
                      <a:noFill/>
                    </a:lnR>
                    <a:lnT>
                      <a:noFill/>
                    </a:lnT>
                    <a:lnB>
                      <a:noFill/>
                    </a:lnB>
                    <a:solidFill>
                      <a:srgbClr val="E5E5E5"/>
                    </a:solidFill>
                  </a:tcPr>
                </a:tc>
                <a:tc hMerge="1">
                  <a:txBody>
                    <a:bodyPr/>
                    <a:lstStyle/>
                    <a:p>
                      <a:endParaRPr lang="cs-CZ"/>
                    </a:p>
                  </a:txBody>
                  <a:tcPr/>
                </a:tc>
              </a:tr>
              <a:tr h="903461">
                <a:tc>
                  <a:txBody>
                    <a:bodyPr/>
                    <a:lstStyle/>
                    <a:p>
                      <a:r>
                        <a:rPr lang="en-US" sz="1400"/>
                        <a:t>The smart people in the field work for us.</a:t>
                      </a:r>
                    </a:p>
                  </a:txBody>
                  <a:tcPr marL="36081" marR="36081" marT="36081" marB="36081">
                    <a:lnL>
                      <a:noFill/>
                    </a:lnL>
                    <a:lnR>
                      <a:noFill/>
                    </a:lnR>
                    <a:lnT>
                      <a:noFill/>
                    </a:lnT>
                    <a:lnB>
                      <a:noFill/>
                    </a:lnB>
                  </a:tcPr>
                </a:tc>
                <a:tc>
                  <a:txBody>
                    <a:bodyPr/>
                    <a:lstStyle/>
                    <a:p>
                      <a:r>
                        <a:rPr lang="en-US" sz="1400"/>
                        <a:t>Not all the smart people work for us, so owe must find and tap into the knowledge and expertise of bright individuals outside our company.</a:t>
                      </a:r>
                    </a:p>
                  </a:txBody>
                  <a:tcPr marL="36081" marR="36081" marT="36081" marB="36081">
                    <a:lnL>
                      <a:noFill/>
                    </a:lnL>
                    <a:lnR>
                      <a:noFill/>
                    </a:lnR>
                    <a:lnT>
                      <a:noFill/>
                    </a:lnT>
                    <a:lnB>
                      <a:noFill/>
                    </a:lnB>
                  </a:tcPr>
                </a:tc>
              </a:tr>
              <a:tr h="695636">
                <a:tc>
                  <a:txBody>
                    <a:bodyPr/>
                    <a:lstStyle/>
                    <a:p>
                      <a:r>
                        <a:rPr lang="en-US" sz="1400"/>
                        <a:t>To profit from R&amp;D, we must discover it, develop it, and ship it ourselves.</a:t>
                      </a:r>
                    </a:p>
                  </a:txBody>
                  <a:tcPr marL="36081" marR="36081" marT="36081" marB="36081">
                    <a:lnL>
                      <a:noFill/>
                    </a:lnL>
                    <a:lnR>
                      <a:noFill/>
                    </a:lnR>
                    <a:lnT>
                      <a:noFill/>
                    </a:lnT>
                    <a:lnB>
                      <a:noFill/>
                    </a:lnB>
                  </a:tcPr>
                </a:tc>
                <a:tc>
                  <a:txBody>
                    <a:bodyPr/>
                    <a:lstStyle/>
                    <a:p>
                      <a:r>
                        <a:rPr lang="en-US" sz="1400"/>
                        <a:t>External R&amp;D can create significant value: internal R&amp;D is needed to claim some portion of that value.</a:t>
                      </a:r>
                    </a:p>
                  </a:txBody>
                  <a:tcPr marL="36081" marR="36081" marT="36081" marB="36081">
                    <a:lnL>
                      <a:noFill/>
                    </a:lnL>
                    <a:lnR>
                      <a:noFill/>
                    </a:lnR>
                    <a:lnT>
                      <a:noFill/>
                    </a:lnT>
                    <a:lnB>
                      <a:noFill/>
                    </a:lnB>
                  </a:tcPr>
                </a:tc>
              </a:tr>
              <a:tr h="487811">
                <a:tc>
                  <a:txBody>
                    <a:bodyPr/>
                    <a:lstStyle/>
                    <a:p>
                      <a:r>
                        <a:rPr lang="en-US" sz="1400"/>
                        <a:t>If we discover it ourselves, we will get it to the market first.</a:t>
                      </a:r>
                    </a:p>
                  </a:txBody>
                  <a:tcPr marL="36081" marR="36081" marT="36081" marB="36081">
                    <a:lnL>
                      <a:noFill/>
                    </a:lnL>
                    <a:lnR>
                      <a:noFill/>
                    </a:lnR>
                    <a:lnT>
                      <a:noFill/>
                    </a:lnT>
                    <a:lnB>
                      <a:noFill/>
                    </a:lnB>
                  </a:tcPr>
                </a:tc>
                <a:tc>
                  <a:txBody>
                    <a:bodyPr/>
                    <a:lstStyle/>
                    <a:p>
                      <a:r>
                        <a:rPr lang="en-US" sz="1400"/>
                        <a:t>We don’t have to originate the research to profit from it.</a:t>
                      </a:r>
                    </a:p>
                  </a:txBody>
                  <a:tcPr marL="36081" marR="36081" marT="36081" marB="36081">
                    <a:lnL>
                      <a:noFill/>
                    </a:lnL>
                    <a:lnR>
                      <a:noFill/>
                    </a:lnR>
                    <a:lnT>
                      <a:noFill/>
                    </a:lnT>
                    <a:lnB>
                      <a:noFill/>
                    </a:lnB>
                  </a:tcPr>
                </a:tc>
              </a:tr>
              <a:tr h="487811">
                <a:tc>
                  <a:txBody>
                    <a:bodyPr/>
                    <a:lstStyle/>
                    <a:p>
                      <a:r>
                        <a:rPr lang="en-US" sz="1400"/>
                        <a:t>The company that gets an innovation to the market first will win.</a:t>
                      </a:r>
                    </a:p>
                  </a:txBody>
                  <a:tcPr marL="36081" marR="36081" marT="36081" marB="36081">
                    <a:lnL>
                      <a:noFill/>
                    </a:lnL>
                    <a:lnR>
                      <a:noFill/>
                    </a:lnR>
                    <a:lnT>
                      <a:noFill/>
                    </a:lnT>
                    <a:lnB>
                      <a:noFill/>
                    </a:lnB>
                  </a:tcPr>
                </a:tc>
                <a:tc>
                  <a:txBody>
                    <a:bodyPr/>
                    <a:lstStyle/>
                    <a:p>
                      <a:r>
                        <a:rPr lang="en-US" sz="1400"/>
                        <a:t>Building a better business model is better than getting to the market first.</a:t>
                      </a:r>
                    </a:p>
                  </a:txBody>
                  <a:tcPr marL="36081" marR="36081" marT="36081" marB="36081">
                    <a:lnL>
                      <a:noFill/>
                    </a:lnL>
                    <a:lnR>
                      <a:noFill/>
                    </a:lnR>
                    <a:lnT>
                      <a:noFill/>
                    </a:lnT>
                    <a:lnB>
                      <a:noFill/>
                    </a:lnB>
                  </a:tcPr>
                </a:tc>
              </a:tr>
              <a:tr h="487811">
                <a:tc>
                  <a:txBody>
                    <a:bodyPr/>
                    <a:lstStyle/>
                    <a:p>
                      <a:r>
                        <a:rPr lang="en-US" sz="1400"/>
                        <a:t>If we create the most and the best ideas in the industry, we will win.</a:t>
                      </a:r>
                    </a:p>
                  </a:txBody>
                  <a:tcPr marL="36081" marR="36081" marT="36081" marB="36081">
                    <a:lnL>
                      <a:noFill/>
                    </a:lnL>
                    <a:lnR>
                      <a:noFill/>
                    </a:lnR>
                    <a:lnT>
                      <a:noFill/>
                    </a:lnT>
                    <a:lnB>
                      <a:noFill/>
                    </a:lnB>
                  </a:tcPr>
                </a:tc>
                <a:tc>
                  <a:txBody>
                    <a:bodyPr/>
                    <a:lstStyle/>
                    <a:p>
                      <a:r>
                        <a:rPr lang="en-US" sz="1400"/>
                        <a:t>If we make the best use of internal and external ideas, we will win.</a:t>
                      </a:r>
                    </a:p>
                  </a:txBody>
                  <a:tcPr marL="36081" marR="36081" marT="36081" marB="36081">
                    <a:lnL>
                      <a:noFill/>
                    </a:lnL>
                    <a:lnR>
                      <a:noFill/>
                    </a:lnR>
                    <a:lnT>
                      <a:noFill/>
                    </a:lnT>
                    <a:lnB>
                      <a:noFill/>
                    </a:lnB>
                  </a:tcPr>
                </a:tc>
              </a:tr>
              <a:tr h="695636">
                <a:tc>
                  <a:txBody>
                    <a:bodyPr/>
                    <a:lstStyle/>
                    <a:p>
                      <a:r>
                        <a:rPr lang="en-US" sz="1400"/>
                        <a:t>We should control our intellectual property (IP) so that our competitors don’t profit from our ideas</a:t>
                      </a:r>
                    </a:p>
                  </a:txBody>
                  <a:tcPr marL="36081" marR="36081" marT="36081" marB="36081">
                    <a:lnL>
                      <a:noFill/>
                    </a:lnL>
                    <a:lnR>
                      <a:noFill/>
                    </a:lnR>
                    <a:lnT>
                      <a:noFill/>
                    </a:lnT>
                    <a:lnB>
                      <a:noFill/>
                    </a:lnB>
                  </a:tcPr>
                </a:tc>
                <a:tc>
                  <a:txBody>
                    <a:bodyPr/>
                    <a:lstStyle/>
                    <a:p>
                      <a:r>
                        <a:rPr lang="en-US" sz="1400" dirty="0"/>
                        <a:t>We should profit from others’ use of our IP, and we should buy others’ IP whenever it advances our business model.</a:t>
                      </a:r>
                    </a:p>
                  </a:txBody>
                  <a:tcPr marL="36081" marR="36081" marT="36081" marB="36081">
                    <a:lnL>
                      <a:noFill/>
                    </a:lnL>
                    <a:lnR>
                      <a:noFill/>
                    </a:lnR>
                    <a:lnT>
                      <a:noFill/>
                    </a:lnT>
                    <a:lnB>
                      <a:noFill/>
                    </a:lnB>
                  </a:tcPr>
                </a:tc>
              </a:tr>
            </a:tbl>
          </a:graphicData>
        </a:graphic>
      </p:graphicFrame>
    </p:spTree>
    <p:extLst>
      <p:ext uri="{BB962C8B-B14F-4D97-AF65-F5344CB8AC3E}">
        <p14:creationId xmlns:p14="http://schemas.microsoft.com/office/powerpoint/2010/main" val="4003850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r>
              <a:rPr lang="en-US" dirty="0" smtClean="0"/>
              <a:t>This means that within the company a shift should take place in the way people look at the company and its environment. Involving other parties when developing new products and technologies can be of great added value. Think for instance about cooperation with other firms in your sector, suppliers, universities, and of course end-users.</a:t>
            </a:r>
          </a:p>
          <a:p>
            <a:r>
              <a:rPr lang="en-US" dirty="0" smtClean="0"/>
              <a:t>The business model plays a crucial role in this is. After all, how and when external knowledge is required and used is to a large extent determined by the companies’ business model which describes how value can be created from innovations and which elements have to be sourced internally or externally.</a:t>
            </a:r>
            <a:br>
              <a:rPr lang="en-US" dirty="0" smtClean="0"/>
            </a:br>
            <a:r>
              <a:rPr lang="en-US" dirty="0" smtClean="0"/>
              <a:t>Reference: </a:t>
            </a:r>
            <a:r>
              <a:rPr lang="en-US" dirty="0" err="1" smtClean="0"/>
              <a:t>Chesbrough</a:t>
            </a:r>
            <a:r>
              <a:rPr lang="en-US" dirty="0" smtClean="0"/>
              <a:t>, H. (2003), “</a:t>
            </a:r>
            <a:r>
              <a:rPr lang="en-US" i="1" dirty="0" smtClean="0"/>
              <a:t>Open Innovation: The New Imperative for Creating and Profiting from Technology</a:t>
            </a:r>
            <a:r>
              <a:rPr lang="en-US" dirty="0" smtClean="0"/>
              <a:t>“, Harvard Business School Press.</a:t>
            </a:r>
          </a:p>
          <a:p>
            <a:endParaRPr lang="cs-CZ" dirty="0"/>
          </a:p>
        </p:txBody>
      </p:sp>
    </p:spTree>
    <p:extLst>
      <p:ext uri="{BB962C8B-B14F-4D97-AF65-F5344CB8AC3E}">
        <p14:creationId xmlns:p14="http://schemas.microsoft.com/office/powerpoint/2010/main" val="362422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355" y="1909244"/>
            <a:ext cx="5639289" cy="390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410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Advantages</a:t>
            </a:r>
            <a:r>
              <a:rPr lang="cs-CZ" dirty="0" smtClean="0"/>
              <a:t> </a:t>
            </a:r>
            <a:r>
              <a:rPr lang="cs-CZ" dirty="0" err="1" smtClean="0"/>
              <a:t>of</a:t>
            </a:r>
            <a:r>
              <a:rPr lang="cs-CZ" dirty="0" smtClean="0"/>
              <a:t> open </a:t>
            </a:r>
            <a:r>
              <a:rPr lang="cs-CZ" dirty="0" err="1" smtClean="0"/>
              <a:t>innovation</a:t>
            </a:r>
            <a:endParaRPr lang="cs-CZ" dirty="0"/>
          </a:p>
        </p:txBody>
      </p:sp>
      <p:sp>
        <p:nvSpPr>
          <p:cNvPr id="3" name="Zástupný symbol pro obsah 2"/>
          <p:cNvSpPr>
            <a:spLocks noGrp="1"/>
          </p:cNvSpPr>
          <p:nvPr>
            <p:ph idx="1"/>
          </p:nvPr>
        </p:nvSpPr>
        <p:spPr/>
        <p:txBody>
          <a:bodyPr>
            <a:normAutofit fontScale="77500" lnSpcReduction="20000"/>
          </a:bodyPr>
          <a:lstStyle/>
          <a:p>
            <a:r>
              <a:rPr lang="en-US" dirty="0" smtClean="0">
                <a:effectLst/>
              </a:rPr>
              <a:t>Open innovation offers several benefits to companies operating on a program of global collaboration:</a:t>
            </a:r>
          </a:p>
          <a:p>
            <a:r>
              <a:rPr lang="en-US" dirty="0" smtClean="0">
                <a:effectLst/>
              </a:rPr>
              <a:t>Reduced cost of conducting research and development</a:t>
            </a:r>
          </a:p>
          <a:p>
            <a:r>
              <a:rPr lang="en-US" dirty="0" smtClean="0">
                <a:effectLst/>
              </a:rPr>
              <a:t>Potential for improvement in development productivity</a:t>
            </a:r>
          </a:p>
          <a:p>
            <a:r>
              <a:rPr lang="en-US" dirty="0" smtClean="0">
                <a:effectLst/>
              </a:rPr>
              <a:t>Incorporation of customers early in the development process</a:t>
            </a:r>
          </a:p>
          <a:p>
            <a:r>
              <a:rPr lang="en-US" dirty="0" smtClean="0">
                <a:effectLst/>
              </a:rPr>
              <a:t>Increase in accuracy for market research and customer targeting</a:t>
            </a:r>
          </a:p>
          <a:p>
            <a:r>
              <a:rPr lang="en-US" dirty="0" smtClean="0">
                <a:effectLst/>
              </a:rPr>
              <a:t>Potential for synergism between internal and external innovations</a:t>
            </a:r>
          </a:p>
          <a:p>
            <a:r>
              <a:rPr lang="en-US" dirty="0" smtClean="0">
                <a:effectLst/>
              </a:rPr>
              <a:t>Potential for viral marketing</a:t>
            </a:r>
            <a:endParaRPr lang="cs-CZ" dirty="0" smtClean="0">
              <a:effectLst/>
            </a:endParaRPr>
          </a:p>
          <a:p>
            <a:pPr marL="0" indent="0">
              <a:buNone/>
            </a:pPr>
            <a:r>
              <a:rPr lang="en-US" sz="1400" i="1" dirty="0" smtClean="0">
                <a:effectLst/>
              </a:rPr>
              <a:t>West, J.; Gallagher, S. (2006). "Challenges of open innovation: The paradox of firm investment in open-source software". R and D Management. </a:t>
            </a:r>
            <a:r>
              <a:rPr lang="en-US" sz="1400" b="1" i="1" dirty="0" smtClean="0">
                <a:effectLst/>
              </a:rPr>
              <a:t>36</a:t>
            </a:r>
            <a:r>
              <a:rPr lang="en-US" sz="1400" i="1" dirty="0" smtClean="0">
                <a:effectLst/>
              </a:rPr>
              <a:t> (3): 319. </a:t>
            </a:r>
            <a:r>
              <a:rPr lang="en-US" sz="1400" i="1" dirty="0" smtClean="0">
                <a:effectLst/>
                <a:hlinkClick r:id="rId2" tooltip="Digital object identifier"/>
              </a:rPr>
              <a:t>doi</a:t>
            </a:r>
            <a:r>
              <a:rPr lang="en-US" sz="1400" i="1" dirty="0" smtClean="0">
                <a:effectLst/>
              </a:rPr>
              <a:t>:</a:t>
            </a:r>
            <a:r>
              <a:rPr lang="en-US" sz="1400" i="1" dirty="0" smtClean="0">
                <a:effectLst/>
                <a:hlinkClick r:id="rId3"/>
              </a:rPr>
              <a:t>10.1111/j.1467-9310.2006.00436.x</a:t>
            </a:r>
            <a:endParaRPr lang="cs-CZ" sz="1400" i="1" dirty="0" smtClean="0">
              <a:effectLst/>
            </a:endParaRPr>
          </a:p>
          <a:p>
            <a:pPr marL="0" indent="0">
              <a:buNone/>
            </a:pPr>
            <a:r>
              <a:rPr lang="en-US" sz="1400" i="1" dirty="0" err="1" smtClean="0">
                <a:effectLst/>
              </a:rPr>
              <a:t>Schutte</a:t>
            </a:r>
            <a:r>
              <a:rPr lang="en-US" sz="1400" i="1" dirty="0" smtClean="0">
                <a:effectLst/>
              </a:rPr>
              <a:t>, </a:t>
            </a:r>
            <a:r>
              <a:rPr lang="en-US" sz="1400" i="1" dirty="0" err="1" smtClean="0">
                <a:effectLst/>
              </a:rPr>
              <a:t>Corne</a:t>
            </a:r>
            <a:r>
              <a:rPr lang="en-US" sz="1400" i="1" dirty="0" smtClean="0">
                <a:effectLst/>
              </a:rPr>
              <a:t>; Marais, Stephan (2010). "The Development of Open Innovation Models to Assist the Innovation Process". University of Stellenbosch, South Africa.</a:t>
            </a:r>
            <a:endParaRPr lang="cs-CZ" sz="1400" dirty="0" smtClean="0"/>
          </a:p>
          <a:p>
            <a:endParaRPr lang="en-US" dirty="0" smtClean="0">
              <a:effectLst/>
            </a:endParaRPr>
          </a:p>
          <a:p>
            <a:endParaRPr lang="cs-CZ" dirty="0"/>
          </a:p>
        </p:txBody>
      </p:sp>
    </p:spTree>
    <p:extLst>
      <p:ext uri="{BB962C8B-B14F-4D97-AF65-F5344CB8AC3E}">
        <p14:creationId xmlns:p14="http://schemas.microsoft.com/office/powerpoint/2010/main" val="3968048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Disadvantages</a:t>
            </a:r>
            <a:r>
              <a:rPr lang="cs-CZ" dirty="0" smtClean="0"/>
              <a:t> </a:t>
            </a:r>
            <a:r>
              <a:rPr lang="cs-CZ" dirty="0" err="1" smtClean="0"/>
              <a:t>of</a:t>
            </a:r>
            <a:r>
              <a:rPr lang="cs-CZ" dirty="0" smtClean="0"/>
              <a:t> open </a:t>
            </a:r>
            <a:r>
              <a:rPr lang="cs-CZ" dirty="0" err="1" smtClean="0"/>
              <a:t>innovation</a:t>
            </a:r>
            <a:endParaRPr lang="cs-CZ" sz="1200" dirty="0"/>
          </a:p>
        </p:txBody>
      </p:sp>
      <p:sp>
        <p:nvSpPr>
          <p:cNvPr id="3" name="Zástupný symbol pro obsah 2"/>
          <p:cNvSpPr>
            <a:spLocks noGrp="1"/>
          </p:cNvSpPr>
          <p:nvPr>
            <p:ph idx="1"/>
          </p:nvPr>
        </p:nvSpPr>
        <p:spPr/>
        <p:txBody>
          <a:bodyPr>
            <a:normAutofit fontScale="70000" lnSpcReduction="20000"/>
          </a:bodyPr>
          <a:lstStyle/>
          <a:p>
            <a:r>
              <a:rPr lang="en-US" dirty="0" smtClean="0">
                <a:effectLst/>
              </a:rPr>
              <a:t>Implementing a model of open innovation is naturally associated with a number of risks and challenges, including:</a:t>
            </a:r>
          </a:p>
          <a:p>
            <a:r>
              <a:rPr lang="en-US" dirty="0" smtClean="0">
                <a:effectLst/>
              </a:rPr>
              <a:t>Possibility of revealing information not intended for sharing</a:t>
            </a:r>
          </a:p>
          <a:p>
            <a:r>
              <a:rPr lang="en-US" dirty="0" smtClean="0">
                <a:effectLst/>
              </a:rPr>
              <a:t>Potential for the hosting organization to lose their competitive advantage as a consequence of revealing intellectual property</a:t>
            </a:r>
          </a:p>
          <a:p>
            <a:r>
              <a:rPr lang="en-US" dirty="0" smtClean="0">
                <a:effectLst/>
              </a:rPr>
              <a:t>Increased complexity of controlling innovation and regulating how contributors affect a project</a:t>
            </a:r>
          </a:p>
          <a:p>
            <a:r>
              <a:rPr lang="en-US" dirty="0" smtClean="0">
                <a:effectLst/>
              </a:rPr>
              <a:t>Devising a means to properly identify and incorporate external innovation</a:t>
            </a:r>
          </a:p>
          <a:p>
            <a:r>
              <a:rPr lang="en-US" dirty="0" smtClean="0">
                <a:effectLst/>
              </a:rPr>
              <a:t>Realigning innovation strategies to extend beyond the firm in order to maximize the return from external innovation</a:t>
            </a:r>
          </a:p>
          <a:p>
            <a:pPr marL="0" indent="0">
              <a:buNone/>
            </a:pPr>
            <a:r>
              <a:rPr lang="en-US" sz="1400" i="1" dirty="0" smtClean="0">
                <a:effectLst/>
              </a:rPr>
              <a:t>West, J.; Gallagher, S. (2006). "Challenges of open innovation: The paradox of firm investment in open-source software". R and D Management. </a:t>
            </a:r>
            <a:r>
              <a:rPr lang="en-US" sz="1400" b="1" i="1" dirty="0" smtClean="0">
                <a:effectLst/>
              </a:rPr>
              <a:t>36</a:t>
            </a:r>
            <a:r>
              <a:rPr lang="en-US" sz="1400" i="1" dirty="0" smtClean="0">
                <a:effectLst/>
              </a:rPr>
              <a:t> (3): 319. </a:t>
            </a:r>
            <a:r>
              <a:rPr lang="en-US" sz="1400" i="1" dirty="0" smtClean="0">
                <a:effectLst/>
                <a:hlinkClick r:id="rId2" tooltip="Digital object identifier"/>
              </a:rPr>
              <a:t>doi</a:t>
            </a:r>
            <a:r>
              <a:rPr lang="en-US" sz="1400" i="1" dirty="0" smtClean="0">
                <a:effectLst/>
              </a:rPr>
              <a:t>:</a:t>
            </a:r>
            <a:r>
              <a:rPr lang="en-US" sz="1400" i="1" dirty="0" smtClean="0">
                <a:effectLst/>
                <a:hlinkClick r:id="rId3"/>
              </a:rPr>
              <a:t>10.1111/j.1467-9310.2006.00436.x</a:t>
            </a:r>
            <a:endParaRPr lang="cs-CZ" sz="1400" i="1" dirty="0" smtClean="0">
              <a:effectLst/>
            </a:endParaRPr>
          </a:p>
          <a:p>
            <a:pPr marL="0" indent="0">
              <a:buNone/>
            </a:pPr>
            <a:r>
              <a:rPr lang="en-US" sz="1400" i="1" dirty="0" err="1" smtClean="0">
                <a:effectLst/>
              </a:rPr>
              <a:t>Schutte</a:t>
            </a:r>
            <a:r>
              <a:rPr lang="en-US" sz="1400" i="1" dirty="0" smtClean="0">
                <a:effectLst/>
              </a:rPr>
              <a:t>, </a:t>
            </a:r>
            <a:r>
              <a:rPr lang="en-US" sz="1400" i="1" dirty="0" err="1" smtClean="0">
                <a:effectLst/>
              </a:rPr>
              <a:t>Corne</a:t>
            </a:r>
            <a:r>
              <a:rPr lang="en-US" sz="1400" i="1" dirty="0" smtClean="0">
                <a:effectLst/>
              </a:rPr>
              <a:t>; Marais, Stephan (2010). "The Development of Open Innovation Models to Assist the Innovation Process". University of Stellenbosch, South Africa.</a:t>
            </a:r>
            <a:endParaRPr lang="cs-CZ" sz="1400" dirty="0"/>
          </a:p>
        </p:txBody>
      </p:sp>
    </p:spTree>
    <p:extLst>
      <p:ext uri="{BB962C8B-B14F-4D97-AF65-F5344CB8AC3E}">
        <p14:creationId xmlns:p14="http://schemas.microsoft.com/office/powerpoint/2010/main" val="1859659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Outside</a:t>
            </a:r>
            <a:r>
              <a:rPr lang="cs-CZ" dirty="0" smtClean="0"/>
              <a:t> and </a:t>
            </a:r>
            <a:r>
              <a:rPr lang="cs-CZ" dirty="0" err="1" smtClean="0"/>
              <a:t>Inside</a:t>
            </a:r>
            <a:r>
              <a:rPr lang="cs-CZ" dirty="0" smtClean="0"/>
              <a:t> open </a:t>
            </a:r>
            <a:r>
              <a:rPr lang="cs-CZ" dirty="0" err="1" smtClean="0"/>
              <a:t>innovation</a:t>
            </a:r>
            <a:r>
              <a:rPr lang="cs-CZ" dirty="0" smtClean="0"/>
              <a:t> </a:t>
            </a:r>
            <a:r>
              <a:rPr lang="cs-CZ" sz="1600" dirty="0" smtClean="0"/>
              <a:t>(zdroj: Nautilus.cz)</a:t>
            </a:r>
            <a:endParaRPr lang="cs-CZ" sz="1600" dirty="0"/>
          </a:p>
        </p:txBody>
      </p:sp>
      <p:sp>
        <p:nvSpPr>
          <p:cNvPr id="3" name="Zástupný symbol pro obsah 2"/>
          <p:cNvSpPr>
            <a:spLocks noGrp="1"/>
          </p:cNvSpPr>
          <p:nvPr>
            <p:ph idx="1"/>
          </p:nvPr>
        </p:nvSpPr>
        <p:spPr/>
        <p:txBody>
          <a:bodyPr>
            <a:normAutofit/>
          </a:bodyPr>
          <a:lstStyle/>
          <a:p>
            <a:r>
              <a:rPr lang="cs-CZ" dirty="0" err="1" smtClean="0"/>
              <a:t>Outside</a:t>
            </a:r>
            <a:r>
              <a:rPr lang="cs-CZ" dirty="0" smtClean="0"/>
              <a:t> – in </a:t>
            </a:r>
            <a:r>
              <a:rPr lang="cs-CZ" dirty="0" err="1" smtClean="0"/>
              <a:t>advantages</a:t>
            </a:r>
            <a:r>
              <a:rPr lang="cs-CZ" dirty="0" smtClean="0"/>
              <a:t>:</a:t>
            </a:r>
            <a:endParaRPr lang="cs-CZ" dirty="0" smtClean="0"/>
          </a:p>
          <a:p>
            <a:pPr lvl="1"/>
            <a:r>
              <a:rPr lang="cs-CZ" dirty="0" smtClean="0"/>
              <a:t>New </a:t>
            </a:r>
            <a:r>
              <a:rPr lang="cs-CZ" dirty="0" err="1" smtClean="0"/>
              <a:t>radical</a:t>
            </a:r>
            <a:r>
              <a:rPr lang="cs-CZ" dirty="0" smtClean="0"/>
              <a:t> </a:t>
            </a:r>
            <a:r>
              <a:rPr lang="cs-CZ" dirty="0" err="1" smtClean="0"/>
              <a:t>ideas</a:t>
            </a:r>
            <a:endParaRPr lang="cs-CZ" dirty="0" smtClean="0"/>
          </a:p>
          <a:p>
            <a:pPr lvl="1"/>
            <a:r>
              <a:rPr lang="cs-CZ" dirty="0" err="1" smtClean="0"/>
              <a:t>Invention</a:t>
            </a:r>
            <a:endParaRPr lang="cs-CZ" dirty="0" smtClean="0"/>
          </a:p>
          <a:p>
            <a:pPr lvl="1"/>
            <a:r>
              <a:rPr lang="cs-CZ" dirty="0" err="1" smtClean="0"/>
              <a:t>Solution</a:t>
            </a:r>
            <a:endParaRPr lang="cs-CZ" dirty="0" smtClean="0"/>
          </a:p>
          <a:p>
            <a:pPr lvl="1"/>
            <a:r>
              <a:rPr lang="cs-CZ" dirty="0" smtClean="0"/>
              <a:t>Technologies</a:t>
            </a:r>
            <a:endParaRPr lang="cs-CZ" dirty="0" smtClean="0"/>
          </a:p>
          <a:p>
            <a:pPr lvl="1"/>
            <a:r>
              <a:rPr lang="cs-CZ" dirty="0" err="1" smtClean="0"/>
              <a:t>Patents</a:t>
            </a:r>
            <a:r>
              <a:rPr lang="cs-CZ" dirty="0" smtClean="0"/>
              <a:t> and </a:t>
            </a:r>
            <a:r>
              <a:rPr lang="cs-CZ" dirty="0" err="1" smtClean="0"/>
              <a:t>other</a:t>
            </a:r>
            <a:r>
              <a:rPr lang="cs-CZ" dirty="0" smtClean="0"/>
              <a:t> </a:t>
            </a:r>
            <a:r>
              <a:rPr lang="cs-CZ" dirty="0" err="1" smtClean="0"/>
              <a:t>benefits</a:t>
            </a:r>
            <a:r>
              <a:rPr lang="cs-CZ" dirty="0" smtClean="0"/>
              <a:t> </a:t>
            </a:r>
            <a:r>
              <a:rPr lang="cs-CZ" dirty="0" err="1" smtClean="0"/>
              <a:t>of</a:t>
            </a:r>
            <a:r>
              <a:rPr lang="cs-CZ" dirty="0" smtClean="0"/>
              <a:t> </a:t>
            </a:r>
            <a:r>
              <a:rPr lang="cs-CZ" dirty="0" err="1" smtClean="0"/>
              <a:t>cooperation</a:t>
            </a:r>
            <a:endParaRPr lang="cs-CZ" dirty="0"/>
          </a:p>
        </p:txBody>
      </p:sp>
    </p:spTree>
    <p:extLst>
      <p:ext uri="{BB962C8B-B14F-4D97-AF65-F5344CB8AC3E}">
        <p14:creationId xmlns:p14="http://schemas.microsoft.com/office/powerpoint/2010/main" val="527916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Inside</a:t>
            </a:r>
            <a:r>
              <a:rPr lang="cs-CZ" dirty="0" smtClean="0"/>
              <a:t> - </a:t>
            </a:r>
            <a:r>
              <a:rPr lang="cs-CZ" dirty="0" err="1" smtClean="0"/>
              <a:t>out</a:t>
            </a:r>
            <a:endParaRPr lang="cs-CZ"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5636026" cy="390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5220072" y="1556792"/>
            <a:ext cx="3096344" cy="2677656"/>
          </a:xfrm>
          <a:prstGeom prst="rect">
            <a:avLst/>
          </a:prstGeom>
          <a:noFill/>
        </p:spPr>
        <p:txBody>
          <a:bodyPr wrap="square" rtlCol="0">
            <a:spAutoFit/>
          </a:bodyPr>
          <a:lstStyle/>
          <a:p>
            <a:r>
              <a:rPr lang="cs-CZ" sz="2800" dirty="0" smtClean="0"/>
              <a:t>New </a:t>
            </a:r>
            <a:r>
              <a:rPr lang="cs-CZ" sz="2800" dirty="0" err="1" smtClean="0"/>
              <a:t>incomes</a:t>
            </a:r>
            <a:r>
              <a:rPr lang="cs-CZ" sz="2800" dirty="0" smtClean="0"/>
              <a:t> are </a:t>
            </a:r>
            <a:r>
              <a:rPr lang="cs-CZ" sz="2800" dirty="0" err="1" smtClean="0"/>
              <a:t>generated</a:t>
            </a:r>
            <a:r>
              <a:rPr lang="cs-CZ" sz="2800" dirty="0" smtClean="0"/>
              <a:t> by </a:t>
            </a:r>
            <a:r>
              <a:rPr lang="cs-CZ" sz="2800" dirty="0" err="1" smtClean="0"/>
              <a:t>the</a:t>
            </a:r>
            <a:r>
              <a:rPr lang="cs-CZ" sz="2800" dirty="0" smtClean="0"/>
              <a:t> </a:t>
            </a:r>
            <a:r>
              <a:rPr lang="cs-CZ" sz="2800" dirty="0" err="1" smtClean="0"/>
              <a:t>launching</a:t>
            </a:r>
            <a:r>
              <a:rPr lang="cs-CZ" sz="2800" dirty="0" smtClean="0"/>
              <a:t> </a:t>
            </a:r>
            <a:r>
              <a:rPr lang="cs-CZ" sz="2800" dirty="0" err="1" smtClean="0"/>
              <a:t>the</a:t>
            </a:r>
            <a:r>
              <a:rPr lang="cs-CZ" sz="2800" dirty="0" smtClean="0"/>
              <a:t> </a:t>
            </a:r>
            <a:r>
              <a:rPr lang="cs-CZ" sz="2800" dirty="0" err="1" smtClean="0"/>
              <a:t>patents</a:t>
            </a:r>
            <a:r>
              <a:rPr lang="cs-CZ" sz="2800" dirty="0" smtClean="0"/>
              <a:t> and </a:t>
            </a:r>
            <a:r>
              <a:rPr lang="cs-CZ" sz="2800" dirty="0" err="1" smtClean="0"/>
              <a:t>intelectual</a:t>
            </a:r>
            <a:r>
              <a:rPr lang="cs-CZ" sz="2800" dirty="0" smtClean="0"/>
              <a:t> </a:t>
            </a:r>
            <a:r>
              <a:rPr lang="cs-CZ" sz="2800" dirty="0" err="1" smtClean="0"/>
              <a:t>property</a:t>
            </a:r>
            <a:r>
              <a:rPr lang="cs-CZ" sz="2800" dirty="0" smtClean="0"/>
              <a:t> on </a:t>
            </a:r>
            <a:r>
              <a:rPr lang="cs-CZ" sz="2800" dirty="0" err="1" smtClean="0"/>
              <a:t>the</a:t>
            </a:r>
            <a:r>
              <a:rPr lang="cs-CZ" sz="2800" dirty="0" smtClean="0"/>
              <a:t> market.</a:t>
            </a:r>
            <a:endParaRPr lang="cs-CZ" sz="2800" dirty="0"/>
          </a:p>
        </p:txBody>
      </p:sp>
    </p:spTree>
    <p:extLst>
      <p:ext uri="{BB962C8B-B14F-4D97-AF65-F5344CB8AC3E}">
        <p14:creationId xmlns:p14="http://schemas.microsoft.com/office/powerpoint/2010/main" val="36363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908720"/>
            <a:ext cx="8229600" cy="5217443"/>
          </a:xfrm>
        </p:spPr>
        <p:txBody>
          <a:bodyPr>
            <a:normAutofit fontScale="92500" lnSpcReduction="20000"/>
          </a:bodyPr>
          <a:lstStyle/>
          <a:p>
            <a:pPr marL="0" indent="0">
              <a:buNone/>
            </a:pPr>
            <a:r>
              <a:rPr lang="en-US" dirty="0" smtClean="0"/>
              <a:t>Drucker identified seven sources of opportunity that will ultimately drive innovation:</a:t>
            </a:r>
          </a:p>
          <a:p>
            <a:r>
              <a:rPr lang="en-US" dirty="0" smtClean="0"/>
              <a:t>The organization’s own unexpected successes and failures, and also those of the competition.</a:t>
            </a:r>
          </a:p>
          <a:p>
            <a:r>
              <a:rPr lang="en-US" dirty="0" smtClean="0"/>
              <a:t>Incongruities, especially those in a process, such as production, distribution, or incongruities in customer behavior.</a:t>
            </a:r>
          </a:p>
          <a:p>
            <a:r>
              <a:rPr lang="en-US" dirty="0" smtClean="0"/>
              <a:t>Process needs.</a:t>
            </a:r>
          </a:p>
          <a:p>
            <a:r>
              <a:rPr lang="en-US" dirty="0" smtClean="0"/>
              <a:t>Changes in industry and market structures.</a:t>
            </a:r>
          </a:p>
          <a:p>
            <a:r>
              <a:rPr lang="en-US" dirty="0" smtClean="0"/>
              <a:t>Changes in demographics.</a:t>
            </a:r>
          </a:p>
          <a:p>
            <a:r>
              <a:rPr lang="en-US" dirty="0" smtClean="0"/>
              <a:t>Changes in meaning and perception. </a:t>
            </a:r>
          </a:p>
          <a:p>
            <a:r>
              <a:rPr lang="en-US" dirty="0" smtClean="0"/>
              <a:t>New knowledge.</a:t>
            </a:r>
          </a:p>
          <a:p>
            <a:endParaRPr lang="cs-CZ" dirty="0"/>
          </a:p>
        </p:txBody>
      </p:sp>
    </p:spTree>
    <p:extLst>
      <p:ext uri="{BB962C8B-B14F-4D97-AF65-F5344CB8AC3E}">
        <p14:creationId xmlns:p14="http://schemas.microsoft.com/office/powerpoint/2010/main" val="326189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smtClean="0"/>
              <a:t>Innovation</a:t>
            </a:r>
            <a:r>
              <a:rPr lang="cs-CZ" dirty="0" smtClean="0"/>
              <a:t> </a:t>
            </a:r>
            <a:r>
              <a:rPr lang="en-US" dirty="0" smtClean="0"/>
              <a:t>has to be simple and it has to be focused</a:t>
            </a:r>
            <a:r>
              <a:rPr lang="cs-CZ" dirty="0" smtClean="0"/>
              <a:t>.</a:t>
            </a:r>
          </a:p>
          <a:p>
            <a:r>
              <a:rPr lang="en-US" dirty="0" smtClean="0"/>
              <a:t>It should only do one thing or it confuses people and won’t work. All effective innovations are breathtakingly simple. It should focus on a specific need that is satisfied and on a specific end result that it produces. </a:t>
            </a:r>
            <a:endParaRPr lang="cs-CZ" dirty="0"/>
          </a:p>
        </p:txBody>
      </p:sp>
    </p:spTree>
    <p:extLst>
      <p:ext uri="{BB962C8B-B14F-4D97-AF65-F5344CB8AC3E}">
        <p14:creationId xmlns:p14="http://schemas.microsoft.com/office/powerpoint/2010/main" val="2000724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620688"/>
            <a:ext cx="8229600" cy="5505475"/>
          </a:xfrm>
        </p:spPr>
        <p:txBody>
          <a:bodyPr>
            <a:normAutofit/>
          </a:bodyPr>
          <a:lstStyle/>
          <a:p>
            <a:pPr marL="0" indent="0">
              <a:buNone/>
            </a:pPr>
            <a:r>
              <a:rPr lang="en-US" dirty="0" smtClean="0"/>
              <a:t>According to Drucker, there are three conditions that must be met for an innovation to be successful including:</a:t>
            </a:r>
          </a:p>
          <a:p>
            <a:r>
              <a:rPr lang="en-US" dirty="0" smtClean="0"/>
              <a:t>Innovation is work. It requires knowledge, ingenuity, creativity, etc. Plus, innovators rarely work in more than one area, be it finance, healthcare, retail or whatever. This work requires diligence, perseverance and commitment.</a:t>
            </a:r>
          </a:p>
          <a:p>
            <a:endParaRPr lang="cs-CZ" dirty="0"/>
          </a:p>
        </p:txBody>
      </p:sp>
    </p:spTree>
    <p:extLst>
      <p:ext uri="{BB962C8B-B14F-4D97-AF65-F5344CB8AC3E}">
        <p14:creationId xmlns:p14="http://schemas.microsoft.com/office/powerpoint/2010/main" val="397232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en-US" dirty="0" smtClean="0"/>
              <a:t>To succeed, innovators must build on their own strengths. They must look at opportunities over a wide range, then ask which of the opportunities fits me, fits this company. There must be a temperamental fit with the practitioner and a link to business strategy.</a:t>
            </a:r>
          </a:p>
          <a:p>
            <a:endParaRPr lang="cs-CZ" dirty="0"/>
          </a:p>
        </p:txBody>
      </p:sp>
    </p:spTree>
    <p:extLst>
      <p:ext uri="{BB962C8B-B14F-4D97-AF65-F5344CB8AC3E}">
        <p14:creationId xmlns:p14="http://schemas.microsoft.com/office/powerpoint/2010/main" val="317331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US" dirty="0" smtClean="0"/>
              <a:t>Innovation is an effect in economy and society, a change in the behavior of customers, of teachers, of farmers, of doctors, of people in general. Or, it is a change in a process, in how people work and produce something. Innovation must always be close to the market, focused on the market, and market driven.</a:t>
            </a:r>
          </a:p>
          <a:p>
            <a:endParaRPr lang="cs-CZ" dirty="0"/>
          </a:p>
        </p:txBody>
      </p:sp>
    </p:spTree>
    <p:extLst>
      <p:ext uri="{BB962C8B-B14F-4D97-AF65-F5344CB8AC3E}">
        <p14:creationId xmlns:p14="http://schemas.microsoft.com/office/powerpoint/2010/main" val="291116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Types</a:t>
            </a:r>
            <a:r>
              <a:rPr lang="cs-CZ" dirty="0" smtClean="0"/>
              <a:t> </a:t>
            </a:r>
            <a:r>
              <a:rPr lang="cs-CZ" dirty="0" err="1" smtClean="0"/>
              <a:t>of</a:t>
            </a:r>
            <a:r>
              <a:rPr lang="cs-CZ" dirty="0" smtClean="0"/>
              <a:t> </a:t>
            </a:r>
            <a:r>
              <a:rPr lang="cs-CZ" dirty="0" err="1" smtClean="0"/>
              <a:t>innovation</a:t>
            </a:r>
            <a:endParaRPr lang="cs-CZ" dirty="0"/>
          </a:p>
        </p:txBody>
      </p:sp>
      <p:sp>
        <p:nvSpPr>
          <p:cNvPr id="4" name="Zástupný symbol pro obsah 3"/>
          <p:cNvSpPr>
            <a:spLocks noGrp="1"/>
          </p:cNvSpPr>
          <p:nvPr>
            <p:ph idx="1"/>
          </p:nvPr>
        </p:nvSpPr>
        <p:spPr/>
        <p:txBody>
          <a:bodyPr>
            <a:normAutofit fontScale="92500" lnSpcReduction="10000"/>
          </a:bodyPr>
          <a:lstStyle/>
          <a:p>
            <a:r>
              <a:rPr lang="en-US" dirty="0" smtClean="0"/>
              <a:t>The simplest way to categorize innovation is into two types – incremental and radical.    </a:t>
            </a:r>
            <a:endParaRPr lang="cs-CZ" dirty="0" smtClean="0"/>
          </a:p>
          <a:p>
            <a:r>
              <a:rPr lang="en-US" dirty="0" smtClean="0"/>
              <a:t>Incremental innovation is an improvement in an existing thing (e.g. product, process or service).  </a:t>
            </a:r>
            <a:endParaRPr lang="cs-CZ" dirty="0" smtClean="0"/>
          </a:p>
          <a:p>
            <a:r>
              <a:rPr lang="en-US" dirty="0" smtClean="0"/>
              <a:t>Radical innovation is finding an entirely new way of doing something.</a:t>
            </a:r>
            <a:r>
              <a:rPr lang="cs-CZ" dirty="0" smtClean="0"/>
              <a:t> </a:t>
            </a:r>
            <a:r>
              <a:rPr lang="cs-CZ" sz="1200" dirty="0" smtClean="0"/>
              <a:t>(http://innovationexcellence.com)</a:t>
            </a:r>
          </a:p>
          <a:p>
            <a:r>
              <a:rPr lang="cs-CZ" dirty="0" err="1" smtClean="0"/>
              <a:t>Another</a:t>
            </a:r>
            <a:r>
              <a:rPr lang="cs-CZ" dirty="0" smtClean="0"/>
              <a:t> </a:t>
            </a:r>
            <a:r>
              <a:rPr lang="cs-CZ" dirty="0" err="1" smtClean="0"/>
              <a:t>ones</a:t>
            </a:r>
            <a:r>
              <a:rPr lang="cs-CZ" dirty="0" smtClean="0"/>
              <a:t>:</a:t>
            </a:r>
          </a:p>
          <a:p>
            <a:r>
              <a:rPr lang="cs-CZ" dirty="0" smtClean="0"/>
              <a:t>https://thegentleartofsmartstealing.wordpress.com/types-of-innovation/</a:t>
            </a:r>
            <a:endParaRPr lang="cs-CZ" dirty="0"/>
          </a:p>
        </p:txBody>
      </p:sp>
    </p:spTree>
    <p:extLst>
      <p:ext uri="{BB962C8B-B14F-4D97-AF65-F5344CB8AC3E}">
        <p14:creationId xmlns:p14="http://schemas.microsoft.com/office/powerpoint/2010/main" val="148982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r>
              <a:rPr lang="en-US" dirty="0" smtClean="0"/>
              <a:t>Larry Keeley divides all corporate innovations into ten categories.  These are:</a:t>
            </a:r>
          </a:p>
          <a:p>
            <a:r>
              <a:rPr lang="en-US" dirty="0" smtClean="0"/>
              <a:t>Profit model – how you price your product or service and make money. E.g. Gillette innovated with the razor and blades model.</a:t>
            </a:r>
          </a:p>
          <a:p>
            <a:r>
              <a:rPr lang="en-US" dirty="0" smtClean="0"/>
              <a:t>Network – external relationships and partnerships. E.g. Toshiba collaborated with UPS to repair Toshiba laptops.</a:t>
            </a:r>
          </a:p>
          <a:p>
            <a:r>
              <a:rPr lang="en-US" dirty="0" smtClean="0"/>
              <a:t>Structure – how you organize your company.  E.g. W. L. Gore has a renowned ‘flat lattice’ where teams form without formal structure.</a:t>
            </a:r>
          </a:p>
          <a:p>
            <a:r>
              <a:rPr lang="en-US" dirty="0" smtClean="0"/>
              <a:t>Process – doing things differently. E.g. Zipcar radically changed the car hire process.</a:t>
            </a:r>
          </a:p>
          <a:p>
            <a:r>
              <a:rPr lang="en-US" dirty="0" smtClean="0"/>
              <a:t>Product performance – new products or features. E.g. Dyson launched a transparent vacuum cleaner with no bag.</a:t>
            </a:r>
          </a:p>
        </p:txBody>
      </p:sp>
    </p:spTree>
    <p:extLst>
      <p:ext uri="{BB962C8B-B14F-4D97-AF65-F5344CB8AC3E}">
        <p14:creationId xmlns:p14="http://schemas.microsoft.com/office/powerpoint/2010/main" val="2878937035"/>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1288</Words>
  <Application>Microsoft Office PowerPoint</Application>
  <PresentationFormat>Předvádění na obrazovce (4:3)</PresentationFormat>
  <Paragraphs>110</Paragraphs>
  <Slides>27</Slides>
  <Notes>0</Notes>
  <HiddenSlides>0</HiddenSlides>
  <MMClips>0</MMClips>
  <ScaleCrop>false</ScaleCrop>
  <HeadingPairs>
    <vt:vector size="4" baseType="variant">
      <vt:variant>
        <vt:lpstr>Motiv</vt:lpstr>
      </vt:variant>
      <vt:variant>
        <vt:i4>1</vt:i4>
      </vt:variant>
      <vt:variant>
        <vt:lpstr>Nadpisy snímků</vt:lpstr>
      </vt:variant>
      <vt:variant>
        <vt:i4>27</vt:i4>
      </vt:variant>
    </vt:vector>
  </HeadingPairs>
  <TitlesOfParts>
    <vt:vector size="28" baseType="lpstr">
      <vt:lpstr>Motiv systému Office</vt:lpstr>
      <vt:lpstr>Innovation</vt:lpstr>
      <vt:lpstr>Research and development in the company  </vt:lpstr>
      <vt:lpstr>Prezentace aplikace PowerPoint</vt:lpstr>
      <vt:lpstr>Prezentace aplikace PowerPoint</vt:lpstr>
      <vt:lpstr>Prezentace aplikace PowerPoint</vt:lpstr>
      <vt:lpstr>Prezentace aplikace PowerPoint</vt:lpstr>
      <vt:lpstr>Prezentace aplikace PowerPoint</vt:lpstr>
      <vt:lpstr>Types of innovation</vt:lpstr>
      <vt:lpstr>Prezentace aplikace PowerPoint</vt:lpstr>
      <vt:lpstr>Prezentace aplikace PowerPoint</vt:lpstr>
      <vt:lpstr>5 steps innovation process</vt:lpstr>
      <vt:lpstr>Idea generation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Open vs. Closed innovation</vt:lpstr>
      <vt:lpstr>Open vs. Closed innovation</vt:lpstr>
      <vt:lpstr>Prezentace aplikace PowerPoint</vt:lpstr>
      <vt:lpstr>Prezentace aplikace PowerPoint</vt:lpstr>
      <vt:lpstr>Advantages of open innovation</vt:lpstr>
      <vt:lpstr>Disadvantages of open innovation</vt:lpstr>
      <vt:lpstr>Outside and Inside open innovation (zdroj: Nautilus.cz)</vt:lpstr>
      <vt:lpstr>Inside - out</vt:lpstr>
    </vt:vector>
  </TitlesOfParts>
  <Company>Ekonomicko-správní fakulta Masarykovy univerzity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dc:title>
  <dc:creator>Odehnalova Pavla</dc:creator>
  <cp:lastModifiedBy>Odehnalova Pavla</cp:lastModifiedBy>
  <cp:revision>11</cp:revision>
  <dcterms:created xsi:type="dcterms:W3CDTF">2018-05-03T10:19:35Z</dcterms:created>
  <dcterms:modified xsi:type="dcterms:W3CDTF">2018-05-03T12:18:07Z</dcterms:modified>
</cp:coreProperties>
</file>