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78" r:id="rId4"/>
    <p:sldId id="264" r:id="rId5"/>
    <p:sldId id="257" r:id="rId6"/>
    <p:sldId id="258" r:id="rId7"/>
    <p:sldId id="277" r:id="rId8"/>
    <p:sldId id="259" r:id="rId9"/>
    <p:sldId id="260" r:id="rId10"/>
    <p:sldId id="265" r:id="rId11"/>
    <p:sldId id="261" r:id="rId12"/>
    <p:sldId id="262" r:id="rId13"/>
    <p:sldId id="267" r:id="rId14"/>
    <p:sldId id="272" r:id="rId15"/>
    <p:sldId id="273" r:id="rId16"/>
    <p:sldId id="274" r:id="rId17"/>
    <p:sldId id="275" r:id="rId18"/>
    <p:sldId id="276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organizace" TargetMode="External"/><Relationship Id="rId2" Type="http://schemas.openxmlformats.org/officeDocument/2006/relationships/hyperlink" Target="https://managementmania.com/cs/strategicke-riz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gementmania.com/cs/manaz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study)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</a:t>
            </a:r>
            <a:r>
              <a:rPr lang="cs-CZ" sz="2400" dirty="0" smtClean="0">
                <a:solidFill>
                  <a:srgbClr val="0070C0"/>
                </a:solidFill>
              </a:rPr>
              <a:t>WIP=</a:t>
            </a:r>
            <a:r>
              <a:rPr lang="en-US" sz="2400" dirty="0" smtClean="0">
                <a:solidFill>
                  <a:srgbClr val="0070C0"/>
                </a:solidFill>
              </a:rPr>
              <a:t>Throughput</a:t>
            </a:r>
            <a:r>
              <a:rPr lang="cs-CZ" sz="2400" dirty="0" smtClean="0">
                <a:solidFill>
                  <a:srgbClr val="0070C0"/>
                </a:solidFill>
              </a:rPr>
              <a:t> *LT)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  <a:r>
              <a:rPr lang="cs-CZ" sz="2800" b="1" dirty="0" smtClean="0"/>
              <a:t> </a:t>
            </a:r>
            <a:endParaRPr lang="en-US" sz="2400" dirty="0" smtClean="0"/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i="1" dirty="0" smtClean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Strategické iniciativy </a:t>
            </a:r>
            <a:br>
              <a:rPr lang="cs-CZ" dirty="0" smtClean="0"/>
            </a:br>
            <a:r>
              <a:rPr lang="cs-CZ" sz="1300" dirty="0" smtClean="0"/>
              <a:t>(dolní dvě BSC vrstvy mají zde definovaný </a:t>
            </a:r>
            <a:r>
              <a:rPr lang="cs-CZ" sz="1300" dirty="0" err="1" smtClean="0"/>
              <a:t>Cíl-Měření-Záměr-Akční</a:t>
            </a:r>
            <a:r>
              <a:rPr lang="cs-CZ" sz="1300" dirty="0" smtClean="0"/>
              <a:t> program)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/>
          </a:p>
          <a:p>
            <a:pPr algn="ctr"/>
            <a:r>
              <a:rPr lang="cs-CZ" sz="1000" b="1" dirty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Nepříjemné překvapení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Obrat prodejního kanálu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Poměr  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Akční</a:t>
            </a:r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Marketingové</a:t>
            </a:r>
          </a:p>
          <a:p>
            <a:r>
              <a:rPr lang="cs-CZ" sz="1000" dirty="0" smtClean="0"/>
              <a:t> dovednosti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dovedností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Do 100% -rok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Školení</a:t>
            </a:r>
          </a:p>
          <a:p>
            <a:r>
              <a:rPr lang="cs-CZ" sz="1000" dirty="0" smtClean="0"/>
              <a:t>Nový 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Udržet si </a:t>
            </a:r>
          </a:p>
          <a:p>
            <a:r>
              <a:rPr lang="cs-CZ" sz="1000" dirty="0" smtClean="0"/>
              <a:t>zákazníky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Zvětšit podíl</a:t>
            </a:r>
          </a:p>
          <a:p>
            <a:r>
              <a:rPr lang="cs-CZ" sz="1000" dirty="0" smtClean="0"/>
              <a:t>  na trhu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Poměr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 problémů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50 % - 2 roky</a:t>
            </a:r>
          </a:p>
          <a:p>
            <a:r>
              <a:rPr lang="cs-CZ" sz="1000" dirty="0" smtClean="0"/>
              <a:t>    (snížení)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nových</a:t>
            </a:r>
          </a:p>
          <a:p>
            <a:r>
              <a:rPr lang="cs-CZ" sz="1000" dirty="0" smtClean="0"/>
              <a:t>klientů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100 % - 2 roky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   (zvýšení)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</a:p>
          <a:p>
            <a:r>
              <a:rPr lang="cs-CZ" sz="1000" dirty="0" smtClean="0"/>
              <a:t>cíleného</a:t>
            </a:r>
          </a:p>
          <a:p>
            <a:r>
              <a:rPr lang="cs-CZ" sz="1000" dirty="0" smtClean="0"/>
              <a:t>marketingu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Podpora</a:t>
            </a:r>
          </a:p>
          <a:p>
            <a:r>
              <a:rPr lang="cs-CZ" sz="1000" dirty="0" smtClean="0"/>
              <a:t>   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Akční </a:t>
            </a:r>
          </a:p>
          <a:p>
            <a:r>
              <a:rPr lang="cs-CZ" sz="1000" dirty="0" smtClean="0"/>
              <a:t>prodeje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Poskytnutá hodnota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prodeje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marží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Spokojení akcionáři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Tabulka jako podklad pro </a:t>
            </a:r>
            <a:r>
              <a:rPr lang="cs-CZ" altLang="cs-CZ" sz="2400" smtClean="0"/>
              <a:t>konstrukci grafu JSS (FRT</a:t>
            </a:r>
            <a:r>
              <a:rPr lang="cs-CZ" altLang="cs-CZ" sz="2400" smtClean="0">
                <a:sym typeface="Wingdings" panose="05000000000000000000" pitchFamily="2" charset="2"/>
              </a:rPr>
              <a:t>BSC)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eliminaci nepotřebných aktivit</a:t>
            </a:r>
            <a:br>
              <a:rPr lang="cs-CZ" altLang="cs-CZ" sz="2400" dirty="0" smtClean="0"/>
            </a:br>
            <a:r>
              <a:rPr lang="cs-CZ" altLang="cs-CZ" sz="2400" dirty="0" smtClean="0"/>
              <a:t>(obdoba postupu při zavádějí </a:t>
            </a:r>
            <a:r>
              <a:rPr lang="cs-CZ" altLang="cs-CZ" sz="2400" b="1" dirty="0" smtClean="0"/>
              <a:t>štíhlé výro</a:t>
            </a:r>
            <a:r>
              <a:rPr lang="cs-CZ" altLang="cs-CZ" sz="2400" dirty="0" smtClean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Výsledný graf po aplikaci JSS</a:t>
            </a:r>
            <a:br>
              <a:rPr lang="cs-CZ" altLang="cs-CZ" dirty="0" smtClean="0"/>
            </a:br>
            <a:r>
              <a:rPr lang="cs-CZ" altLang="cs-CZ" dirty="0" smtClean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18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1763688" y="580526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Vysvětlivky k předchozímu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b="1" dirty="0"/>
              <a:t>MISE</a:t>
            </a:r>
            <a:r>
              <a:rPr lang="cs-CZ" sz="1400" dirty="0"/>
              <a:t> : Vyjádření toho, proč a k čemu organizace existuje, co chce dělat, co umí. Základním posláním každého podniku  je svým zákazníkům poskytovat buď nějakou službu nebo jim prodávat nebo jinak poskytovat </a:t>
            </a:r>
            <a:r>
              <a:rPr lang="cs-CZ" sz="1400" dirty="0" err="1" smtClean="0"/>
              <a:t>svojev</a:t>
            </a:r>
            <a:r>
              <a:rPr lang="cs-CZ" sz="1400" dirty="0" smtClean="0"/>
              <a:t> </a:t>
            </a:r>
            <a:r>
              <a:rPr lang="cs-CZ" sz="1400" dirty="0" err="1" smtClean="0"/>
              <a:t>ýrobky</a:t>
            </a:r>
            <a:endParaRPr lang="cs-CZ" sz="1400" dirty="0"/>
          </a:p>
          <a:p>
            <a:endParaRPr lang="cs-CZ" sz="1400" b="1" dirty="0" smtClean="0"/>
          </a:p>
          <a:p>
            <a:r>
              <a:rPr lang="cs-CZ" sz="1400" b="1" dirty="0" smtClean="0"/>
              <a:t>Vize</a:t>
            </a:r>
            <a:r>
              <a:rPr lang="cs-CZ" sz="1400" dirty="0" smtClean="0"/>
              <a:t> </a:t>
            </a:r>
            <a:r>
              <a:rPr lang="cs-CZ" sz="1400" dirty="0"/>
              <a:t>(anglicky </a:t>
            </a:r>
            <a:r>
              <a:rPr lang="cs-CZ" sz="1400" b="1" dirty="0"/>
              <a:t>Vision</a:t>
            </a:r>
            <a:r>
              <a:rPr lang="cs-CZ" sz="1400" dirty="0"/>
              <a:t>) je pojem, který se používá v rámci </a:t>
            </a:r>
            <a:r>
              <a:rPr lang="cs-CZ" sz="1400" dirty="0">
                <a:hlinkClick r:id="rId2" tooltip="Strategické řízení (Strategic Management)"/>
              </a:rPr>
              <a:t>strategického řízení</a:t>
            </a:r>
            <a:r>
              <a:rPr lang="cs-CZ" sz="1400" dirty="0"/>
              <a:t>. Vize je to představa žádoucího budoucího cílového stavu a má podobu jednoduchého popisu jeho podoby a ideálního stavu, kterého chce </a:t>
            </a:r>
            <a:r>
              <a:rPr lang="cs-CZ" sz="1400" dirty="0">
                <a:hlinkClick r:id="rId3" tooltip="Organizace (Organization)"/>
              </a:rPr>
              <a:t>organizace</a:t>
            </a:r>
            <a:r>
              <a:rPr lang="cs-CZ" sz="1400" dirty="0"/>
              <a:t> svojí </a:t>
            </a:r>
            <a:r>
              <a:rPr lang="cs-CZ" sz="1400" b="1" dirty="0"/>
              <a:t>strategií</a:t>
            </a:r>
            <a:r>
              <a:rPr lang="cs-CZ" sz="1400" dirty="0"/>
              <a:t> dosáhnout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b="1" dirty="0"/>
              <a:t>Vize je součástí motivačních faktorů</a:t>
            </a:r>
            <a:r>
              <a:rPr lang="cs-CZ" sz="1400" dirty="0"/>
              <a:t> (jedná se o největší motivátor) v </a:t>
            </a:r>
            <a:r>
              <a:rPr lang="cs-CZ" sz="1400" dirty="0">
                <a:hlinkClick r:id="rId3" tooltip="Organizace (Organization)"/>
              </a:rPr>
              <a:t>organizaci</a:t>
            </a:r>
            <a:r>
              <a:rPr lang="cs-CZ" sz="1400" dirty="0"/>
              <a:t> - pomáhá “táhnout za jeden provaz směrem k jejímu naplnění”. Klíčové je, aby se s vizí ztotožnili všichni </a:t>
            </a:r>
            <a:r>
              <a:rPr lang="cs-CZ" sz="1400" dirty="0">
                <a:hlinkClick r:id="rId4" tooltip="Manažer (Manager)"/>
              </a:rPr>
              <a:t>manažeři</a:t>
            </a:r>
            <a:r>
              <a:rPr lang="cs-CZ" sz="1400" dirty="0"/>
              <a:t> a zaměstnanci v organizaci. Stanovení vize je vhodné pro všechny typy a velikosti organizace. Bez ní chybí jasně vyjádřený směr, kterým se chce organizace vydat a špatně se tak stanovují další motivátory.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Metoda </a:t>
            </a:r>
            <a:r>
              <a:rPr lang="cs-CZ" sz="1400" b="1" dirty="0" smtClean="0"/>
              <a:t>SMART</a:t>
            </a:r>
            <a:r>
              <a:rPr lang="cs-CZ" sz="1400" dirty="0" smtClean="0"/>
              <a:t> umožňující dosahovat cíle</a:t>
            </a:r>
          </a:p>
          <a:p>
            <a:r>
              <a:rPr lang="cs-CZ" sz="1400" b="1" dirty="0"/>
              <a:t>S</a:t>
            </a:r>
            <a:r>
              <a:rPr lang="cs-CZ" sz="1400" dirty="0"/>
              <a:t> - </a:t>
            </a:r>
            <a:r>
              <a:rPr lang="cs-CZ" sz="1400" dirty="0" err="1"/>
              <a:t>Specific</a:t>
            </a:r>
            <a:r>
              <a:rPr lang="cs-CZ" sz="1400" dirty="0"/>
              <a:t> – specifické, konkrétní cíle</a:t>
            </a:r>
          </a:p>
          <a:p>
            <a:r>
              <a:rPr lang="cs-CZ" sz="1400" b="1" dirty="0"/>
              <a:t>M</a:t>
            </a:r>
            <a:r>
              <a:rPr lang="cs-CZ" sz="1400" dirty="0"/>
              <a:t> - </a:t>
            </a:r>
            <a:r>
              <a:rPr lang="cs-CZ" sz="1400" dirty="0" err="1"/>
              <a:t>Measurable</a:t>
            </a:r>
            <a:r>
              <a:rPr lang="cs-CZ" sz="1400" dirty="0"/>
              <a:t> – měřitelné cíle</a:t>
            </a:r>
          </a:p>
          <a:p>
            <a:r>
              <a:rPr lang="cs-CZ" sz="1400" b="1" dirty="0"/>
              <a:t>A</a:t>
            </a:r>
            <a:r>
              <a:rPr lang="cs-CZ" sz="1400" dirty="0"/>
              <a:t> - </a:t>
            </a:r>
            <a:r>
              <a:rPr lang="cs-CZ" sz="1400" dirty="0" err="1"/>
              <a:t>Achievable</a:t>
            </a:r>
            <a:r>
              <a:rPr lang="cs-CZ" sz="1400" dirty="0"/>
              <a:t>/</a:t>
            </a:r>
            <a:r>
              <a:rPr lang="cs-CZ" sz="1400" dirty="0" err="1"/>
              <a:t>Acceptable</a:t>
            </a:r>
            <a:r>
              <a:rPr lang="cs-CZ" sz="1400" dirty="0"/>
              <a:t> – dosažitelné/přijatelné</a:t>
            </a:r>
          </a:p>
          <a:p>
            <a:r>
              <a:rPr lang="cs-CZ" sz="1400" b="1" dirty="0"/>
              <a:t>R</a:t>
            </a:r>
            <a:r>
              <a:rPr lang="cs-CZ" sz="1400" dirty="0"/>
              <a:t> - </a:t>
            </a:r>
            <a:r>
              <a:rPr lang="cs-CZ" sz="1400" dirty="0" err="1"/>
              <a:t>Realistic</a:t>
            </a:r>
            <a:r>
              <a:rPr lang="cs-CZ" sz="1400" dirty="0"/>
              <a:t>/</a:t>
            </a:r>
            <a:r>
              <a:rPr lang="cs-CZ" sz="1400" dirty="0" err="1"/>
              <a:t>Relevant</a:t>
            </a:r>
            <a:r>
              <a:rPr lang="cs-CZ" sz="1400" dirty="0"/>
              <a:t> – realistické/relevantní (vzhledem ke zdrojům)</a:t>
            </a:r>
          </a:p>
          <a:p>
            <a:r>
              <a:rPr lang="cs-CZ" sz="1400" b="1" dirty="0"/>
              <a:t>T</a:t>
            </a:r>
            <a:r>
              <a:rPr lang="cs-CZ" sz="1400" dirty="0"/>
              <a:t> -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Specific</a:t>
            </a:r>
            <a:r>
              <a:rPr lang="cs-CZ" sz="1400" dirty="0"/>
              <a:t>/</a:t>
            </a:r>
            <a:r>
              <a:rPr lang="cs-CZ" sz="1400" dirty="0" err="1"/>
              <a:t>Trackable</a:t>
            </a:r>
            <a:r>
              <a:rPr lang="cs-CZ" sz="1400" dirty="0"/>
              <a:t> – časově specifické/sledovatelné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6917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r>
              <a:rPr lang="cs-CZ" b="1" dirty="0" smtClean="0"/>
              <a:t> (výsledky, závěry)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570448" y="6144398"/>
            <a:ext cx="5652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Resource  </a:t>
            </a:r>
            <a:r>
              <a:rPr lang="en-US" sz="1000" dirty="0" smtClean="0"/>
              <a:t>:</a:t>
            </a:r>
            <a:r>
              <a:rPr lang="cs-CZ" sz="1000" dirty="0" smtClean="0"/>
              <a:t> </a:t>
            </a:r>
            <a:r>
              <a:rPr lang="en-US" sz="1000" dirty="0" smtClean="0"/>
              <a:t>Operation Management, Quality and Competitiveness in Global  Environment, Russel &amp;Taylor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Perfect way of cost calculation  </a:t>
            </a:r>
            <a:r>
              <a:rPr lang="en-ZA" sz="1000" dirty="0" smtClean="0">
                <a:solidFill>
                  <a:srgbClr val="FF0000"/>
                </a:solidFill>
              </a:rPr>
              <a:t>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b="1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Better </a:t>
            </a:r>
            <a:r>
              <a:rPr lang="cs-CZ" sz="1000" b="1" dirty="0" err="1" smtClean="0">
                <a:solidFill>
                  <a:srgbClr val="FF0000"/>
                </a:solidFill>
              </a:rPr>
              <a:t>way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of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3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b="1" dirty="0" err="1" smtClean="0">
                <a:solidFill>
                  <a:srgbClr val="FF0000"/>
                </a:solidFill>
              </a:rPr>
              <a:t>Gart</a:t>
            </a:r>
            <a:r>
              <a:rPr lang="cs-CZ" sz="1000" b="1" dirty="0" smtClean="0">
                <a:solidFill>
                  <a:srgbClr val="FF0000"/>
                </a:solidFill>
              </a:rPr>
              <a:t>n</a:t>
            </a:r>
            <a:r>
              <a:rPr lang="en-ZA" sz="1000" b="1" dirty="0" err="1" smtClean="0">
                <a:solidFill>
                  <a:srgbClr val="FF0000"/>
                </a:solidFill>
              </a:rPr>
              <a:t>er</a:t>
            </a:r>
            <a:r>
              <a:rPr lang="en-ZA" sz="1000" b="1" dirty="0" smtClean="0">
                <a:solidFill>
                  <a:srgbClr val="FF0000"/>
                </a:solidFill>
              </a:rPr>
              <a:t> M</a:t>
            </a:r>
            <a:r>
              <a:rPr lang="cs-CZ" sz="1000" b="1" dirty="0" err="1" smtClean="0">
                <a:solidFill>
                  <a:srgbClr val="FF0000"/>
                </a:solidFill>
              </a:rPr>
              <a:t>agic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en-ZA" sz="1000" b="1" dirty="0" smtClean="0">
                <a:solidFill>
                  <a:srgbClr val="FF0000"/>
                </a:solidFill>
              </a:rPr>
              <a:t>Q</a:t>
            </a:r>
            <a:r>
              <a:rPr lang="cs-CZ" sz="1000" b="1" dirty="0" err="1" smtClean="0">
                <a:solidFill>
                  <a:srgbClr val="FF0000"/>
                </a:solidFill>
              </a:rPr>
              <a:t>uadrant</a:t>
            </a:r>
            <a:r>
              <a:rPr lang="cs-CZ" sz="1000" b="1" dirty="0" smtClean="0">
                <a:solidFill>
                  <a:srgbClr val="FF0000"/>
                </a:solidFill>
              </a:rPr>
              <a:t> Matrix</a:t>
            </a:r>
            <a:r>
              <a:rPr lang="en-ZA" sz="1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 smtClean="0"/>
              <a:t> </a:t>
            </a:r>
            <a:r>
              <a:rPr lang="cs-CZ" sz="1000" dirty="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1391</Words>
  <Application>Microsoft Office PowerPoint</Application>
  <PresentationFormat>Předvádění na obrazovce (4:3)</PresentationFormat>
  <Paragraphs>294</Paragraphs>
  <Slides>22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 Balanced Scorecard</vt:lpstr>
      <vt:lpstr>Balanced Scorecard and continuum of value (1st part)</vt:lpstr>
      <vt:lpstr>Vysvětlivky k předchozímu snímku</vt:lpstr>
      <vt:lpstr>Balanced Scorecard and continuum of value (2nd part)</vt:lpstr>
      <vt:lpstr>Definition</vt:lpstr>
      <vt:lpstr>Basic strategy map (two lower  BS levels)</vt:lpstr>
      <vt:lpstr>Perfect way of calculation</vt:lpstr>
      <vt:lpstr>Basic strategy map (two upper  BS levels)</vt:lpstr>
      <vt:lpstr>Balanced Scorcard worksheet</vt:lpstr>
      <vt:lpstr>Some units (home study) </vt:lpstr>
      <vt:lpstr>ERP outputs and BS </vt:lpstr>
      <vt:lpstr>ERP forms related to customer aging report</vt:lpstr>
      <vt:lpstr>BS  and OM</vt:lpstr>
      <vt:lpstr>Strategické iniciativy  (dolní dvě BSC vrstvy mají zde definovaný Cíl-Měření-Záměr-Akční program)</vt:lpstr>
      <vt:lpstr>Tabulka jako podklad pro konstrukci grafu JSS (FRTBSC) a eliminaci nepotřebných aktivit (obdoba postupu při zavádějí štíhlé výroby) </vt:lpstr>
      <vt:lpstr>Výsledný graf po aplikaci JSS (transpozice FRT-&gt;BSC vrstev)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62</cp:revision>
  <dcterms:created xsi:type="dcterms:W3CDTF">2015-06-12T06:47:01Z</dcterms:created>
  <dcterms:modified xsi:type="dcterms:W3CDTF">2018-04-09T05:37:08Z</dcterms:modified>
</cp:coreProperties>
</file>