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93" r:id="rId3"/>
    <p:sldId id="325" r:id="rId4"/>
    <p:sldId id="326" r:id="rId5"/>
    <p:sldId id="294" r:id="rId6"/>
    <p:sldId id="329" r:id="rId7"/>
    <p:sldId id="300" r:id="rId8"/>
    <p:sldId id="301" r:id="rId9"/>
    <p:sldId id="302" r:id="rId10"/>
    <p:sldId id="304" r:id="rId11"/>
    <p:sldId id="303" r:id="rId12"/>
    <p:sldId id="299" r:id="rId13"/>
    <p:sldId id="330" r:id="rId14"/>
    <p:sldId id="307" r:id="rId15"/>
    <p:sldId id="331" r:id="rId16"/>
    <p:sldId id="306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348" r:id="rId34"/>
    <p:sldId id="292" r:id="rId3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427" autoAdjust="0"/>
  </p:normalViewPr>
  <p:slideViewPr>
    <p:cSldViewPr>
      <p:cViewPr varScale="1">
        <p:scale>
          <a:sx n="100" d="100"/>
          <a:sy n="100" d="100"/>
        </p:scale>
        <p:origin x="82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4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92007-5756-40BE-A319-FC73D6D39E74}" type="datetimeFigureOut">
              <a:rPr lang="cs-CZ" smtClean="0"/>
              <a:t>08.11.2017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CCF965-D2DE-4C4C-AD1D-A421956778C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7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CF965-D2DE-4C4C-AD1D-A421956778C9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632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279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004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615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561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111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08.11.2017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87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08.11.2017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971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08.11.2017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5183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08.11.2017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706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08.11.2017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18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74A0C-3999-4A34-B7B3-0F835A0A5B6E}" type="datetimeFigureOut">
              <a:rPr lang="cs-CZ" smtClean="0"/>
              <a:t>08.11.2017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538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74A0C-3999-4A34-B7B3-0F835A0A5B6E}" type="datetimeFigureOut">
              <a:rPr lang="cs-CZ" smtClean="0"/>
              <a:t>08.11.2017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489B6-1413-439B-ADE2-DC9AD674B5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700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cz/url?sa=i&amp;rct=j&amp;q=&amp;esrc=s&amp;source=images&amp;cd=&amp;cad=rja&amp;uact=8&amp;ved=0CAcQjRw&amp;url=http://www.konopnyshop.cz/ceska-republika-ma-vlast.html/czech-republic-flag-button&amp;ei=HsVEVJnxCJPbaoSFgrgH&amp;bvm=bv.77648437,d.d2s&amp;psig=AFQjCNEWlPyhmmB_Ew37a8Qjw0ris8xeLQ&amp;ust=1413879452498440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 smtClean="0"/>
              <a:t>Introduction</a:t>
            </a:r>
            <a:r>
              <a:rPr lang="cs-CZ" dirty="0" smtClean="0"/>
              <a:t> to MS Dynamics  </a:t>
            </a:r>
            <a:br>
              <a:rPr lang="cs-CZ" dirty="0" smtClean="0"/>
            </a:br>
            <a:r>
              <a:rPr lang="cs-CZ" dirty="0" smtClean="0"/>
              <a:t> </a:t>
            </a:r>
            <a:r>
              <a:rPr lang="cs-CZ" sz="1600" b="1" dirty="0" smtClean="0">
                <a:solidFill>
                  <a:srgbClr val="0070C0"/>
                </a:solidFill>
              </a:rPr>
              <a:t>(</a:t>
            </a:r>
            <a:r>
              <a:rPr lang="cs-CZ" sz="1600" b="1" dirty="0" err="1" smtClean="0">
                <a:solidFill>
                  <a:srgbClr val="0070C0"/>
                </a:solidFill>
              </a:rPr>
              <a:t>Customer</a:t>
            </a:r>
            <a:r>
              <a:rPr lang="cs-CZ" sz="1600" b="1" dirty="0" smtClean="0">
                <a:solidFill>
                  <a:srgbClr val="0070C0"/>
                </a:solidFill>
              </a:rPr>
              <a:t> </a:t>
            </a:r>
            <a:r>
              <a:rPr lang="cs-CZ" sz="1600" b="1" dirty="0" err="1" smtClean="0">
                <a:solidFill>
                  <a:srgbClr val="0070C0"/>
                </a:solidFill>
              </a:rPr>
              <a:t>Relationship</a:t>
            </a:r>
            <a:r>
              <a:rPr lang="cs-CZ" sz="1600" b="1" dirty="0" smtClean="0">
                <a:solidFill>
                  <a:srgbClr val="0070C0"/>
                </a:solidFill>
              </a:rPr>
              <a:t> Management)</a:t>
            </a:r>
            <a:endParaRPr lang="cs-CZ" sz="1600" b="1" dirty="0">
              <a:solidFill>
                <a:srgbClr val="0070C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1800" dirty="0" err="1" smtClean="0"/>
              <a:t>Ing.J.Skorkovský,CSc</a:t>
            </a:r>
            <a:r>
              <a:rPr lang="cs-CZ" sz="1800" dirty="0" smtClean="0"/>
              <a:t>.</a:t>
            </a:r>
            <a:r>
              <a:rPr lang="cs-CZ" dirty="0" smtClean="0"/>
              <a:t> </a:t>
            </a:r>
          </a:p>
          <a:p>
            <a:r>
              <a:rPr lang="en-US" sz="1800" dirty="0" smtClean="0"/>
              <a:t>MASARYK UNIVERSITY BRNO,</a:t>
            </a:r>
            <a:r>
              <a:rPr lang="cs-CZ" sz="1800" dirty="0" smtClean="0"/>
              <a:t> </a:t>
            </a:r>
            <a:r>
              <a:rPr lang="en-US" sz="1800" dirty="0" smtClean="0"/>
              <a:t>Czech Republic </a:t>
            </a:r>
          </a:p>
          <a:p>
            <a:r>
              <a:rPr lang="en-US" sz="1800" dirty="0" smtClean="0"/>
              <a:t>Faculty of economics and business administration </a:t>
            </a:r>
          </a:p>
          <a:p>
            <a:r>
              <a:rPr lang="en-US" sz="1800" dirty="0" smtClean="0"/>
              <a:t>Department of corporate economy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7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Contact Card-company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8265590" cy="46360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Pravá složená závorka 2"/>
          <p:cNvSpPr/>
          <p:nvPr/>
        </p:nvSpPr>
        <p:spPr>
          <a:xfrm>
            <a:off x="5220072" y="4293096"/>
            <a:ext cx="648072" cy="15121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973956" y="4864514"/>
            <a:ext cx="793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Profile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578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620688"/>
            <a:ext cx="7047557" cy="457200"/>
          </a:xfrm>
        </p:spPr>
        <p:txBody>
          <a:bodyPr>
            <a:noAutofit/>
          </a:bodyPr>
          <a:lstStyle/>
          <a:p>
            <a:pPr eaLnBrk="1" hangingPunct="1"/>
            <a:r>
              <a:rPr lang="en-ZA" altLang="cs-CZ" sz="3200" dirty="0" smtClean="0"/>
              <a:t>Contact Card- Person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11530"/>
            <a:ext cx="6840760" cy="4010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Pravá složená závorka 6"/>
          <p:cNvSpPr/>
          <p:nvPr/>
        </p:nvSpPr>
        <p:spPr>
          <a:xfrm>
            <a:off x="5292080" y="4657819"/>
            <a:ext cx="288032" cy="84560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5652120" y="48691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Profile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711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536" y="620688"/>
            <a:ext cx="7623621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cs-CZ" sz="2000" dirty="0" smtClean="0"/>
              <a:t>Contact Card- Company-new person - </a:t>
            </a:r>
            <a:r>
              <a:rPr lang="en-ZA" altLang="cs-CZ" sz="1400" dirty="0" smtClean="0">
                <a:solidFill>
                  <a:srgbClr val="0070C0"/>
                </a:solidFill>
              </a:rPr>
              <a:t>(created from Company card)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2992766" cy="280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45" y="4509120"/>
            <a:ext cx="3140021" cy="1008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>
            <a:off x="1115616" y="4077072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V="1">
            <a:off x="2987824" y="3573016"/>
            <a:ext cx="576064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855" y="5661248"/>
            <a:ext cx="29337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 flipH="1">
            <a:off x="4139952" y="4221088"/>
            <a:ext cx="504056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1295334"/>
            <a:ext cx="4366633" cy="27097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7" name="Přímá spojnice se šipkou 16"/>
          <p:cNvCxnSpPr/>
          <p:nvPr/>
        </p:nvCxnSpPr>
        <p:spPr>
          <a:xfrm>
            <a:off x="4882984" y="6194648"/>
            <a:ext cx="115225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Šipka doprava 12"/>
          <p:cNvSpPr/>
          <p:nvPr/>
        </p:nvSpPr>
        <p:spPr>
          <a:xfrm>
            <a:off x="6084168" y="5517232"/>
            <a:ext cx="2376264" cy="12108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6228184" y="5937974"/>
            <a:ext cx="1990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>
                <a:solidFill>
                  <a:schemeClr val="bg1"/>
                </a:solidFill>
              </a:rPr>
              <a:t>See profile settings</a:t>
            </a:r>
            <a:endParaRPr lang="en-Z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59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5536" y="620688"/>
            <a:ext cx="7623621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cs-CZ" sz="2000" dirty="0" smtClean="0"/>
              <a:t>Contact Card- Company-new person - </a:t>
            </a:r>
            <a:r>
              <a:rPr lang="en-US" altLang="cs-CZ" sz="1400" dirty="0" smtClean="0">
                <a:solidFill>
                  <a:srgbClr val="0070C0"/>
                </a:solidFill>
              </a:rPr>
              <a:t>(creation from Company card)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0" y="1340767"/>
            <a:ext cx="2695311" cy="512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806" y="1364998"/>
            <a:ext cx="4564988" cy="51017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79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620688"/>
            <a:ext cx="7047557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cs-CZ" sz="3200" dirty="0" smtClean="0"/>
              <a:t>New interaction- use of wizard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2282494" cy="25508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567926"/>
            <a:ext cx="2232248" cy="8562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Přímá spojnice se šipkou 5"/>
          <p:cNvCxnSpPr>
            <a:endCxn id="6146" idx="1"/>
          </p:cNvCxnSpPr>
          <p:nvPr/>
        </p:nvCxnSpPr>
        <p:spPr>
          <a:xfrm>
            <a:off x="2750038" y="1996069"/>
            <a:ext cx="38180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549" y="2924944"/>
            <a:ext cx="3030347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Přímá spojnice se šipkou 15"/>
          <p:cNvCxnSpPr/>
          <p:nvPr/>
        </p:nvCxnSpPr>
        <p:spPr>
          <a:xfrm>
            <a:off x="4982286" y="2424212"/>
            <a:ext cx="0" cy="5007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6110896" y="4107756"/>
            <a:ext cx="1908261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85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71600" y="620688"/>
            <a:ext cx="7047557" cy="457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cs-CZ" sz="3200" dirty="0" smtClean="0"/>
              <a:t>New interaction- use of wizard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62472"/>
            <a:ext cx="2186599" cy="211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Přímá spojnice se šipkou 3"/>
          <p:cNvCxnSpPr/>
          <p:nvPr/>
        </p:nvCxnSpPr>
        <p:spPr>
          <a:xfrm>
            <a:off x="2438119" y="2348880"/>
            <a:ext cx="62171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42684"/>
            <a:ext cx="2208329" cy="2130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Přímá spojnice se šipkou 6"/>
          <p:cNvCxnSpPr/>
          <p:nvPr/>
        </p:nvCxnSpPr>
        <p:spPr>
          <a:xfrm>
            <a:off x="5268161" y="2348880"/>
            <a:ext cx="621713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193" y="1772816"/>
            <a:ext cx="1923417" cy="101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916" y="2924944"/>
            <a:ext cx="1695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Přímá spojnice se šipkou 9"/>
          <p:cNvCxnSpPr/>
          <p:nvPr/>
        </p:nvCxnSpPr>
        <p:spPr>
          <a:xfrm flipH="1">
            <a:off x="6444209" y="3263082"/>
            <a:ext cx="1" cy="8139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2107386" y="4005064"/>
            <a:ext cx="632747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 smtClean="0"/>
              <a:t> </a:t>
            </a:r>
            <a:r>
              <a:rPr lang="en-ZA" sz="1600" dirty="0" smtClean="0"/>
              <a:t>Click finish  (do not take any optional information into consideration!)   and </a:t>
            </a:r>
            <a:r>
              <a:rPr lang="en-ZA" sz="1600" b="1" dirty="0" smtClean="0">
                <a:solidFill>
                  <a:srgbClr val="FF0000"/>
                </a:solidFill>
              </a:rPr>
              <a:t>Ctrl-F7</a:t>
            </a:r>
            <a:endParaRPr lang="en-ZA" sz="1600" b="1" dirty="0">
              <a:solidFill>
                <a:srgbClr val="FF0000"/>
              </a:solidFill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84" y="4895061"/>
            <a:ext cx="7482094" cy="157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443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7920894" cy="2420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11560" y="1389551"/>
            <a:ext cx="242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From searching window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410" y="3356992"/>
            <a:ext cx="4122445" cy="29588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475656" y="476672"/>
            <a:ext cx="57128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Another CRM area : Opportunity </a:t>
            </a:r>
            <a:endParaRPr lang="en-GB" altLang="cs-CZ" sz="3200" dirty="0"/>
          </a:p>
        </p:txBody>
      </p:sp>
    </p:spTree>
    <p:extLst>
      <p:ext uri="{BB962C8B-B14F-4D97-AF65-F5344CB8AC3E}">
        <p14:creationId xmlns:p14="http://schemas.microsoft.com/office/powerpoint/2010/main" val="29267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59"/>
            <a:ext cx="3337449" cy="24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68759"/>
            <a:ext cx="3534940" cy="2478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588224" y="3284984"/>
            <a:ext cx="792088" cy="4618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21088"/>
            <a:ext cx="8542337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1475656" y="476672"/>
            <a:ext cx="57128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Another CRM area : Opportunity </a:t>
            </a:r>
            <a:endParaRPr lang="en-GB" altLang="cs-CZ" sz="3200" dirty="0"/>
          </a:p>
        </p:txBody>
      </p:sp>
    </p:spTree>
    <p:extLst>
      <p:ext uri="{BB962C8B-B14F-4D97-AF65-F5344CB8AC3E}">
        <p14:creationId xmlns:p14="http://schemas.microsoft.com/office/powerpoint/2010/main" val="12030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75656" y="476672"/>
            <a:ext cx="57128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Another CRM area : Opportunity </a:t>
            </a:r>
            <a:endParaRPr lang="en-GB" altLang="cs-CZ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434059" cy="33185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818" y="5085184"/>
            <a:ext cx="18573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Šipka dolů 2"/>
          <p:cNvSpPr/>
          <p:nvPr/>
        </p:nvSpPr>
        <p:spPr>
          <a:xfrm>
            <a:off x="1748882" y="4653136"/>
            <a:ext cx="216024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3275856" y="5301208"/>
            <a:ext cx="4342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here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can</a:t>
            </a:r>
            <a:r>
              <a:rPr lang="cs-CZ" dirty="0" smtClean="0"/>
              <a:t> </a:t>
            </a:r>
            <a:r>
              <a:rPr lang="cs-CZ" dirty="0" err="1" smtClean="0"/>
              <a:t>create</a:t>
            </a:r>
            <a:r>
              <a:rPr lang="cs-CZ" dirty="0" smtClean="0"/>
              <a:t> </a:t>
            </a:r>
            <a:r>
              <a:rPr lang="cs-CZ" dirty="0" err="1" smtClean="0"/>
              <a:t>various</a:t>
            </a:r>
            <a:r>
              <a:rPr lang="cs-CZ" dirty="0" smtClean="0"/>
              <a:t> </a:t>
            </a:r>
          </a:p>
          <a:p>
            <a:r>
              <a:rPr lang="cs-CZ" dirty="0" smtClean="0"/>
              <a:t>To-</a:t>
            </a:r>
            <a:r>
              <a:rPr lang="cs-CZ" dirty="0" err="1" smtClean="0"/>
              <a:t>Dos</a:t>
            </a:r>
            <a:r>
              <a:rPr lang="cs-CZ" dirty="0" smtClean="0"/>
              <a:t> and </a:t>
            </a:r>
            <a:r>
              <a:rPr lang="cs-CZ" dirty="0" err="1" smtClean="0"/>
              <a:t>and</a:t>
            </a:r>
            <a:r>
              <a:rPr lang="cs-CZ" dirty="0" smtClean="0"/>
              <a:t> </a:t>
            </a:r>
            <a:r>
              <a:rPr lang="cs-CZ" dirty="0" err="1" smtClean="0"/>
              <a:t>change</a:t>
            </a:r>
            <a:r>
              <a:rPr lang="cs-CZ" dirty="0" smtClean="0"/>
              <a:t> Sales </a:t>
            </a:r>
            <a:r>
              <a:rPr lang="cs-CZ" dirty="0" err="1" smtClean="0"/>
              <a:t>Cycle</a:t>
            </a:r>
            <a:r>
              <a:rPr lang="cs-CZ" dirty="0" smtClean="0"/>
              <a:t> </a:t>
            </a:r>
            <a:r>
              <a:rPr lang="cs-CZ" dirty="0" err="1" smtClean="0"/>
              <a:t>stages</a:t>
            </a:r>
            <a:r>
              <a:rPr lang="cs-CZ" dirty="0" smtClean="0"/>
              <a:t>….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577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07704" y="682904"/>
            <a:ext cx="4257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Personal profile creation</a:t>
            </a:r>
            <a:endParaRPr lang="en-GB" altLang="cs-CZ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908" y="1412776"/>
            <a:ext cx="3990975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8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CRM – Customer Relationship Management</a:t>
            </a:r>
            <a:endParaRPr lang="en-ZA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err="1" smtClean="0"/>
              <a:t>PROs</a:t>
            </a:r>
            <a:endParaRPr lang="cs-CZ" dirty="0" smtClean="0"/>
          </a:p>
          <a:p>
            <a:pPr lvl="1"/>
            <a:r>
              <a:rPr lang="en-ZA" dirty="0" smtClean="0"/>
              <a:t>It enables to keep track of all prospective customer (suspects and prospects)</a:t>
            </a:r>
          </a:p>
          <a:p>
            <a:pPr lvl="1"/>
            <a:r>
              <a:rPr lang="en-ZA" dirty="0" smtClean="0"/>
              <a:t>Improve sales and marketing service </a:t>
            </a:r>
          </a:p>
          <a:p>
            <a:pPr lvl="1"/>
            <a:r>
              <a:rPr lang="en-ZA" dirty="0" smtClean="0"/>
              <a:t>Company can promote the work it has done for its customers in order to approach prospects</a:t>
            </a:r>
          </a:p>
          <a:p>
            <a:r>
              <a:rPr lang="en-ZA" dirty="0" smtClean="0"/>
              <a:t>CONs</a:t>
            </a:r>
          </a:p>
          <a:p>
            <a:pPr lvl="1"/>
            <a:r>
              <a:rPr lang="en-ZA" dirty="0" smtClean="0"/>
              <a:t>CRM software may not integrate well with other email and accounting systems</a:t>
            </a:r>
          </a:p>
          <a:p>
            <a:pPr lvl="1"/>
            <a:r>
              <a:rPr lang="en-ZA" dirty="0" smtClean="0"/>
              <a:t>Another disadvantage to a newly implemented CRM software is the learning curve.  </a:t>
            </a:r>
          </a:p>
          <a:p>
            <a:pPr lvl="1"/>
            <a:endParaRPr lang="cs-CZ" dirty="0" smtClean="0"/>
          </a:p>
          <a:p>
            <a:pPr lvl="1"/>
            <a:endParaRPr lang="en-ZA" dirty="0" smtClean="0"/>
          </a:p>
          <a:p>
            <a:pPr marL="0" indent="0">
              <a:buNone/>
            </a:pPr>
            <a:r>
              <a:rPr lang="en-ZA" dirty="0" smtClean="0"/>
              <a:t>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8943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31371" y="620687"/>
            <a:ext cx="4257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Personal profile creation</a:t>
            </a:r>
            <a:endParaRPr lang="en-GB" altLang="cs-CZ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1471613"/>
            <a:ext cx="578167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87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31371" y="620687"/>
            <a:ext cx="4257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Personal profile creation</a:t>
            </a:r>
            <a:endParaRPr lang="en-GB" altLang="cs-CZ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1484784"/>
            <a:ext cx="788511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63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31371" y="620687"/>
            <a:ext cx="4257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Personal profile creation</a:t>
            </a:r>
            <a:endParaRPr lang="en-GB" altLang="cs-CZ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5"/>
            <a:ext cx="5972175" cy="1247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596336" y="2124441"/>
            <a:ext cx="114486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 smtClean="0">
                <a:solidFill>
                  <a:srgbClr val="0070C0"/>
                </a:solidFill>
              </a:rPr>
              <a:t>We have entered</a:t>
            </a:r>
          </a:p>
          <a:p>
            <a:r>
              <a:rPr lang="en-GB" sz="1050" b="1" dirty="0" smtClean="0">
                <a:solidFill>
                  <a:srgbClr val="0070C0"/>
                </a:solidFill>
              </a:rPr>
              <a:t> several lines </a:t>
            </a:r>
            <a:endParaRPr lang="en-GB" sz="1050" b="1" dirty="0">
              <a:solidFill>
                <a:srgbClr val="0070C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56992"/>
            <a:ext cx="5972174" cy="808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Pravá složená závorka 3"/>
          <p:cNvSpPr/>
          <p:nvPr/>
        </p:nvSpPr>
        <p:spPr>
          <a:xfrm>
            <a:off x="6997594" y="1716717"/>
            <a:ext cx="288032" cy="124777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683" y="4509120"/>
            <a:ext cx="3212111" cy="1801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H="1">
            <a:off x="6084168" y="3933056"/>
            <a:ext cx="36004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7452320" y="4930564"/>
            <a:ext cx="1059906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b="1" dirty="0" smtClean="0">
                <a:solidFill>
                  <a:srgbClr val="0070C0"/>
                </a:solidFill>
              </a:rPr>
              <a:t>All 51 contacts</a:t>
            </a:r>
          </a:p>
          <a:p>
            <a:r>
              <a:rPr lang="en-GB" sz="1050" b="1" dirty="0" smtClean="0">
                <a:solidFill>
                  <a:srgbClr val="0070C0"/>
                </a:solidFill>
              </a:rPr>
              <a:t>playing football</a:t>
            </a:r>
          </a:p>
          <a:p>
            <a:r>
              <a:rPr lang="en-GB" sz="1050" b="1" dirty="0" smtClean="0">
                <a:solidFill>
                  <a:srgbClr val="0070C0"/>
                </a:solidFill>
              </a:rPr>
              <a:t> </a:t>
            </a:r>
            <a:endParaRPr lang="en-GB" sz="1050" b="1" dirty="0">
              <a:solidFill>
                <a:srgbClr val="0070C0"/>
              </a:solidFill>
            </a:endParaRPr>
          </a:p>
        </p:txBody>
      </p:sp>
      <p:sp>
        <p:nvSpPr>
          <p:cNvPr id="10" name="Pravá složená závorka 9"/>
          <p:cNvSpPr/>
          <p:nvPr/>
        </p:nvSpPr>
        <p:spPr>
          <a:xfrm>
            <a:off x="6853578" y="4522840"/>
            <a:ext cx="288032" cy="178752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935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31371" y="620687"/>
            <a:ext cx="42573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Personal profile creation</a:t>
            </a:r>
            <a:endParaRPr lang="en-GB" altLang="cs-CZ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08" y="1785679"/>
            <a:ext cx="4706188" cy="14118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729908" y="1412776"/>
            <a:ext cx="5930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Profile of one chosen contact card (type person)</a:t>
            </a:r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3563888" y="2896213"/>
            <a:ext cx="720080" cy="3454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08" y="3789040"/>
            <a:ext cx="3486150" cy="110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H="1">
            <a:off x="3330932" y="3197535"/>
            <a:ext cx="364138" cy="3025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908" y="5013176"/>
            <a:ext cx="4850204" cy="16946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Šipka dolů 7"/>
          <p:cNvSpPr/>
          <p:nvPr/>
        </p:nvSpPr>
        <p:spPr>
          <a:xfrm>
            <a:off x="4788024" y="3241706"/>
            <a:ext cx="576064" cy="16522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707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931371" y="620687"/>
            <a:ext cx="26691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Pareto analysis</a:t>
            </a:r>
            <a:endParaRPr lang="en-GB" alt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84784"/>
            <a:ext cx="3876190" cy="3780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628800"/>
            <a:ext cx="3076190" cy="1057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2" y="3212976"/>
            <a:ext cx="1685714" cy="1390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Přímá spojnice se šipkou 6"/>
          <p:cNvCxnSpPr/>
          <p:nvPr/>
        </p:nvCxnSpPr>
        <p:spPr>
          <a:xfrm flipV="1">
            <a:off x="3903042" y="2780928"/>
            <a:ext cx="1173014" cy="1296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6804248" y="2685943"/>
            <a:ext cx="144016" cy="455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5936" y="5025535"/>
            <a:ext cx="4394858" cy="1522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9145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436338"/>
            <a:ext cx="78969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Pareto analysis –specification of questionnaire</a:t>
            </a:r>
            <a:endParaRPr lang="en-GB" alt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340768"/>
            <a:ext cx="3024336" cy="24126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509120"/>
            <a:ext cx="7865296" cy="15637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Šipka dolů 4"/>
          <p:cNvSpPr/>
          <p:nvPr/>
        </p:nvSpPr>
        <p:spPr>
          <a:xfrm>
            <a:off x="1835696" y="2204865"/>
            <a:ext cx="288032" cy="23042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8245" y="2420888"/>
            <a:ext cx="2028571" cy="14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45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39552" y="620688"/>
            <a:ext cx="83151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Pareto analysis-specification of question (details)</a:t>
            </a:r>
            <a:endParaRPr lang="en-GB" alt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1556792"/>
            <a:ext cx="1484294" cy="1080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202" y="1496160"/>
            <a:ext cx="2232248" cy="120138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424" y="3048872"/>
            <a:ext cx="7640213" cy="279054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267744" y="2786337"/>
            <a:ext cx="5570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70C0"/>
                </a:solidFill>
              </a:rPr>
              <a:t>Starting Date Formula = -5Y means NAV </a:t>
            </a:r>
            <a:r>
              <a:rPr lang="en-GB" sz="1600" dirty="0" err="1" smtClean="0">
                <a:solidFill>
                  <a:srgbClr val="0070C0"/>
                </a:solidFill>
              </a:rPr>
              <a:t>wil</a:t>
            </a:r>
            <a:r>
              <a:rPr lang="en-GB" sz="1600" dirty="0" smtClean="0">
                <a:solidFill>
                  <a:srgbClr val="0070C0"/>
                </a:solidFill>
              </a:rPr>
              <a:t> trace  back all entries</a:t>
            </a:r>
          </a:p>
          <a:p>
            <a:r>
              <a:rPr lang="en-GB" sz="1600" dirty="0" smtClean="0">
                <a:solidFill>
                  <a:srgbClr val="0070C0"/>
                </a:solidFill>
              </a:rPr>
              <a:t>5 years </a:t>
            </a:r>
            <a:endParaRPr lang="en-GB" sz="1600" dirty="0">
              <a:solidFill>
                <a:srgbClr val="0070C0"/>
              </a:solidFill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 flipH="1">
            <a:off x="5940152" y="3078724"/>
            <a:ext cx="504056" cy="121437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38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260336" y="188640"/>
            <a:ext cx="26691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Pareto analysis</a:t>
            </a:r>
            <a:endParaRPr lang="en-GB" alt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84" y="3322330"/>
            <a:ext cx="2590476" cy="1342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901" y="3322330"/>
            <a:ext cx="5066667" cy="30857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1052736"/>
            <a:ext cx="8338040" cy="1990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ovéPole 6"/>
          <p:cNvSpPr txBox="1"/>
          <p:nvPr/>
        </p:nvSpPr>
        <p:spPr>
          <a:xfrm>
            <a:off x="3612044" y="1484784"/>
            <a:ext cx="3048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Limits for different levels (A-C)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56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620688"/>
            <a:ext cx="84371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Pareto analysis –result</a:t>
            </a:r>
            <a:r>
              <a:rPr lang="cs-CZ" altLang="cs-CZ" sz="3200" dirty="0" smtClean="0"/>
              <a:t>s</a:t>
            </a:r>
            <a:r>
              <a:rPr lang="en-GB" altLang="cs-CZ" sz="3200" dirty="0" smtClean="0"/>
              <a:t> of updated questionnaire</a:t>
            </a:r>
            <a:endParaRPr lang="en-GB" alt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56792"/>
            <a:ext cx="8275612" cy="2603929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7524328" y="2708920"/>
            <a:ext cx="648072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408" y="4653136"/>
            <a:ext cx="4676190" cy="14571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Přímá spojnice se šipkou 6"/>
          <p:cNvCxnSpPr/>
          <p:nvPr/>
        </p:nvCxnSpPr>
        <p:spPr>
          <a:xfrm flipH="1">
            <a:off x="5262598" y="3938877"/>
            <a:ext cx="2693778" cy="714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Šipka doprava 8"/>
          <p:cNvSpPr/>
          <p:nvPr/>
        </p:nvSpPr>
        <p:spPr>
          <a:xfrm>
            <a:off x="6012160" y="4365104"/>
            <a:ext cx="2555776" cy="2240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11" y="5107952"/>
            <a:ext cx="1280217" cy="75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50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205463"/>
            <a:ext cx="4838633" cy="5324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Obdélník 2"/>
          <p:cNvSpPr/>
          <p:nvPr/>
        </p:nvSpPr>
        <p:spPr>
          <a:xfrm>
            <a:off x="1205658" y="404664"/>
            <a:ext cx="69628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One of Contact Cards marked  by code C </a:t>
            </a:r>
            <a:endParaRPr lang="en-GB" altLang="cs-CZ" sz="3200" dirty="0"/>
          </a:p>
        </p:txBody>
      </p:sp>
    </p:spTree>
    <p:extLst>
      <p:ext uri="{BB962C8B-B14F-4D97-AF65-F5344CB8AC3E}">
        <p14:creationId xmlns:p14="http://schemas.microsoft.com/office/powerpoint/2010/main" val="156162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CRM – Customer Relationship Management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sz="2000" dirty="0" smtClean="0"/>
              <a:t>Relationship management is a customer-oriented feature with service response based on customer input, one-to-one solutions to customers’ requirements, direct online communications with customer and customer service </a:t>
            </a:r>
            <a:r>
              <a:rPr lang="en-US" sz="2000" dirty="0" smtClean="0"/>
              <a:t>cent</a:t>
            </a:r>
            <a:r>
              <a:rPr lang="cs-CZ" sz="2000" dirty="0" smtClean="0"/>
              <a:t>re</a:t>
            </a:r>
            <a:r>
              <a:rPr lang="en-US" sz="2000" dirty="0" smtClean="0"/>
              <a:t>s</a:t>
            </a:r>
            <a:r>
              <a:rPr lang="en-ZA" sz="2000" dirty="0" smtClean="0"/>
              <a:t> that help customers solve their issues.</a:t>
            </a:r>
          </a:p>
          <a:p>
            <a:r>
              <a:rPr lang="en-ZA" sz="2000" dirty="0" smtClean="0"/>
              <a:t>Sales force automation</a:t>
            </a:r>
          </a:p>
          <a:p>
            <a:pPr lvl="1"/>
            <a:r>
              <a:rPr lang="en-ZA" sz="1600" dirty="0" smtClean="0"/>
              <a:t>Sales promotion analysis</a:t>
            </a:r>
          </a:p>
          <a:p>
            <a:pPr lvl="2"/>
            <a:r>
              <a:rPr lang="en-ZA" sz="1200" dirty="0" smtClean="0"/>
              <a:t>Advertising</a:t>
            </a:r>
          </a:p>
          <a:p>
            <a:pPr lvl="2"/>
            <a:r>
              <a:rPr lang="en-ZA" sz="1200" dirty="0" smtClean="0"/>
              <a:t>Personal selling </a:t>
            </a:r>
          </a:p>
          <a:p>
            <a:pPr lvl="2"/>
            <a:r>
              <a:rPr lang="en-ZA" sz="1200" dirty="0" smtClean="0"/>
              <a:t>Direct marketing </a:t>
            </a:r>
          </a:p>
          <a:p>
            <a:pPr lvl="2"/>
            <a:r>
              <a:rPr lang="en-ZA" sz="1200" dirty="0" smtClean="0"/>
              <a:t>Public relations</a:t>
            </a:r>
          </a:p>
          <a:p>
            <a:pPr lvl="1"/>
            <a:r>
              <a:rPr lang="en-ZA" sz="1600" dirty="0" smtClean="0"/>
              <a:t>automate tracking of a client’s account history </a:t>
            </a:r>
          </a:p>
          <a:p>
            <a:pPr lvl="1"/>
            <a:r>
              <a:rPr lang="en-ZA" sz="1600" dirty="0" smtClean="0"/>
              <a:t>Use of technology (ERP) </a:t>
            </a:r>
          </a:p>
          <a:p>
            <a:r>
              <a:rPr lang="en-ZA" sz="2000" dirty="0" smtClean="0"/>
              <a:t>Opportunity Management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200248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635896" y="476672"/>
            <a:ext cx="18143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err="1" smtClean="0"/>
              <a:t>Segments</a:t>
            </a:r>
            <a:endParaRPr lang="cs-CZ" alt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093447"/>
            <a:ext cx="3096344" cy="225340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2132856"/>
            <a:ext cx="7247619" cy="36476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562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635896" y="476672"/>
            <a:ext cx="18143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err="1" smtClean="0"/>
              <a:t>Segments</a:t>
            </a:r>
            <a:endParaRPr lang="cs-CZ" alt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43" y="1268760"/>
            <a:ext cx="8419048" cy="39047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5529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635896" y="476672"/>
            <a:ext cx="35968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cs-CZ" sz="3200" dirty="0" smtClean="0"/>
              <a:t>Segments </a:t>
            </a:r>
            <a:r>
              <a:rPr lang="en-GB" altLang="cs-CZ" dirty="0" smtClean="0">
                <a:solidFill>
                  <a:srgbClr val="0070C0"/>
                </a:solidFill>
              </a:rPr>
              <a:t>(entering values..)</a:t>
            </a:r>
            <a:endParaRPr lang="en-GB" altLang="cs-CZ" dirty="0">
              <a:solidFill>
                <a:srgbClr val="0070C0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412776"/>
            <a:ext cx="5323809" cy="45619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9551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635896" y="476672"/>
            <a:ext cx="18143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3200" dirty="0" err="1" smtClean="0"/>
              <a:t>Segments</a:t>
            </a:r>
            <a:endParaRPr lang="cs-CZ" altLang="cs-CZ" sz="32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12776"/>
            <a:ext cx="8247619" cy="5009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1854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End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section</a:t>
            </a:r>
            <a:r>
              <a:rPr lang="cs-CZ" dirty="0" smtClean="0"/>
              <a:t>  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br>
              <a:rPr lang="cs-CZ" b="1" dirty="0" smtClean="0">
                <a:solidFill>
                  <a:srgbClr val="0070C0"/>
                </a:solidFill>
              </a:rPr>
            </a:br>
            <a:r>
              <a:rPr lang="en-GB" sz="2700" dirty="0" smtClean="0">
                <a:solidFill>
                  <a:srgbClr val="0070C0"/>
                </a:solidFill>
              </a:rPr>
              <a:t>(Customer Relationship Management)</a:t>
            </a:r>
            <a:r>
              <a:rPr lang="en-GB" sz="2700" dirty="0" smtClean="0"/>
              <a:t> </a:t>
            </a:r>
            <a:endParaRPr lang="en-GB" sz="27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259" y="2132856"/>
            <a:ext cx="5031482" cy="28188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97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Market </a:t>
            </a:r>
            <a:r>
              <a:rPr lang="cs-CZ" dirty="0" err="1" smtClean="0"/>
              <a:t>leaders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134" y="2043113"/>
            <a:ext cx="45053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252" y="5301208"/>
            <a:ext cx="43910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319338" y="4931876"/>
            <a:ext cx="19303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figures in millions of US dollars</a:t>
            </a:r>
            <a:endParaRPr lang="cs-CZ" sz="1100" i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441412" y="5312728"/>
            <a:ext cx="845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Source:</a:t>
            </a:r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159569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900113" y="1052513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Customer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250825" y="549275"/>
            <a:ext cx="1008063" cy="5762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chemeClr val="bg1"/>
                </a:solidFill>
                <a:latin typeface="Calibri" pitchFamily="34" charset="0"/>
              </a:rPr>
              <a:t>Vendor</a:t>
            </a:r>
            <a:endParaRPr lang="en-GB" altLang="cs-CZ" sz="14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076" name="Rectangle 8"/>
          <p:cNvSpPr>
            <a:spLocks noChangeArrowheads="1"/>
          </p:cNvSpPr>
          <p:nvPr/>
        </p:nvSpPr>
        <p:spPr bwMode="auto">
          <a:xfrm>
            <a:off x="827088" y="2205038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Contact</a:t>
            </a:r>
            <a:endParaRPr lang="cs-CZ" altLang="cs-CZ" sz="1400" b="1" dirty="0" smtClean="0">
              <a:solidFill>
                <a:srgbClr val="FFFF00"/>
              </a:solidFill>
              <a:latin typeface="Calibri" pitchFamily="34" charset="0"/>
            </a:endParaRPr>
          </a:p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Card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77" name="AutoShape 9"/>
          <p:cNvSpPr>
            <a:spLocks noChangeArrowheads="1"/>
          </p:cNvSpPr>
          <p:nvPr/>
        </p:nvSpPr>
        <p:spPr bwMode="auto">
          <a:xfrm>
            <a:off x="1258888" y="1628775"/>
            <a:ext cx="217487" cy="576263"/>
          </a:xfrm>
          <a:prstGeom prst="upDownArrow">
            <a:avLst>
              <a:gd name="adj1" fmla="val 50000"/>
              <a:gd name="adj2" fmla="val 52993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8" name="Rectangle 10"/>
          <p:cNvSpPr>
            <a:spLocks noChangeArrowheads="1"/>
          </p:cNvSpPr>
          <p:nvPr/>
        </p:nvSpPr>
        <p:spPr bwMode="auto">
          <a:xfrm>
            <a:off x="827088" y="2924175"/>
            <a:ext cx="1008062" cy="730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79" name="Rectangle 11"/>
          <p:cNvSpPr>
            <a:spLocks noChangeArrowheads="1"/>
          </p:cNvSpPr>
          <p:nvPr/>
        </p:nvSpPr>
        <p:spPr bwMode="auto">
          <a:xfrm>
            <a:off x="827088" y="3068638"/>
            <a:ext cx="1008062" cy="730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827088" y="3213100"/>
            <a:ext cx="1008062" cy="73025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1" name="Rectangle 13"/>
          <p:cNvSpPr>
            <a:spLocks noChangeArrowheads="1"/>
          </p:cNvSpPr>
          <p:nvPr/>
        </p:nvSpPr>
        <p:spPr bwMode="auto">
          <a:xfrm>
            <a:off x="2195513" y="403225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2" name="Rectangle 14"/>
          <p:cNvSpPr>
            <a:spLocks noChangeArrowheads="1"/>
          </p:cNvSpPr>
          <p:nvPr/>
        </p:nvSpPr>
        <p:spPr bwMode="auto">
          <a:xfrm>
            <a:off x="2195513" y="547688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3" name="Rectangle 15"/>
          <p:cNvSpPr>
            <a:spLocks noChangeArrowheads="1"/>
          </p:cNvSpPr>
          <p:nvPr/>
        </p:nvSpPr>
        <p:spPr bwMode="auto">
          <a:xfrm>
            <a:off x="2195513" y="692150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4" name="Rectangle 16"/>
          <p:cNvSpPr>
            <a:spLocks noChangeArrowheads="1"/>
          </p:cNvSpPr>
          <p:nvPr/>
        </p:nvSpPr>
        <p:spPr bwMode="auto">
          <a:xfrm>
            <a:off x="2195513" y="1268413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5" name="Rectangle 17"/>
          <p:cNvSpPr>
            <a:spLocks noChangeArrowheads="1"/>
          </p:cNvSpPr>
          <p:nvPr/>
        </p:nvSpPr>
        <p:spPr bwMode="auto">
          <a:xfrm>
            <a:off x="2195513" y="1412875"/>
            <a:ext cx="1008062" cy="730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6" name="AutoShape 18"/>
          <p:cNvSpPr>
            <a:spLocks noChangeArrowheads="1"/>
          </p:cNvSpPr>
          <p:nvPr/>
        </p:nvSpPr>
        <p:spPr bwMode="auto">
          <a:xfrm>
            <a:off x="2484438" y="188913"/>
            <a:ext cx="431800" cy="2087562"/>
          </a:xfrm>
          <a:prstGeom prst="downArrow">
            <a:avLst>
              <a:gd name="adj1" fmla="val 50000"/>
              <a:gd name="adj2" fmla="val 120864"/>
            </a:avLst>
          </a:prstGeom>
          <a:solidFill>
            <a:srgbClr val="FFFF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7" name="AutoShape 19"/>
          <p:cNvSpPr>
            <a:spLocks/>
          </p:cNvSpPr>
          <p:nvPr/>
        </p:nvSpPr>
        <p:spPr bwMode="auto">
          <a:xfrm>
            <a:off x="3348038" y="333375"/>
            <a:ext cx="71437" cy="1150938"/>
          </a:xfrm>
          <a:prstGeom prst="rightBrace">
            <a:avLst>
              <a:gd name="adj1" fmla="val 13426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8" name="AutoShape 20"/>
          <p:cNvSpPr>
            <a:spLocks/>
          </p:cNvSpPr>
          <p:nvPr/>
        </p:nvSpPr>
        <p:spPr bwMode="auto">
          <a:xfrm>
            <a:off x="1979613" y="2852738"/>
            <a:ext cx="71437" cy="720725"/>
          </a:xfrm>
          <a:prstGeom prst="rightBrace">
            <a:avLst>
              <a:gd name="adj1" fmla="val 8407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89" name="Text Box 21"/>
          <p:cNvSpPr txBox="1">
            <a:spLocks noChangeArrowheads="1"/>
          </p:cNvSpPr>
          <p:nvPr/>
        </p:nvSpPr>
        <p:spPr bwMode="auto">
          <a:xfrm>
            <a:off x="2176463" y="3024188"/>
            <a:ext cx="16891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dirty="0" smtClean="0">
                <a:latin typeface="Calibri" pitchFamily="34" charset="0"/>
              </a:rPr>
              <a:t>Profile </a:t>
            </a:r>
            <a:r>
              <a:rPr lang="en-US" altLang="cs-CZ" sz="1200" dirty="0" smtClean="0">
                <a:latin typeface="Calibri" pitchFamily="34" charset="0"/>
              </a:rPr>
              <a:t>(parameters)</a:t>
            </a:r>
            <a:endParaRPr lang="en-US" altLang="cs-CZ" sz="1200" dirty="0">
              <a:latin typeface="Calibri" pitchFamily="34" charset="0"/>
            </a:endParaRPr>
          </a:p>
        </p:txBody>
      </p:sp>
      <p:sp>
        <p:nvSpPr>
          <p:cNvPr id="3090" name="Text Box 22"/>
          <p:cNvSpPr txBox="1">
            <a:spLocks noChangeArrowheads="1"/>
          </p:cNvSpPr>
          <p:nvPr/>
        </p:nvSpPr>
        <p:spPr bwMode="auto">
          <a:xfrm>
            <a:off x="3414713" y="714375"/>
            <a:ext cx="163878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 b="1" dirty="0" err="1" smtClean="0">
                <a:latin typeface="Calibri" pitchFamily="34" charset="0"/>
              </a:rPr>
              <a:t>Customer</a:t>
            </a:r>
            <a:r>
              <a:rPr lang="cs-CZ" altLang="cs-CZ" sz="1600" b="1" dirty="0" smtClean="0">
                <a:latin typeface="Calibri" pitchFamily="34" charset="0"/>
              </a:rPr>
              <a:t> </a:t>
            </a:r>
            <a:r>
              <a:rPr lang="cs-CZ" altLang="cs-CZ" sz="1600" b="1" dirty="0" err="1" smtClean="0">
                <a:latin typeface="Calibri" pitchFamily="34" charset="0"/>
              </a:rPr>
              <a:t>Entries</a:t>
            </a:r>
            <a:endParaRPr lang="en-GB" altLang="cs-CZ" sz="1600" b="1" dirty="0">
              <a:latin typeface="Calibri" pitchFamily="34" charset="0"/>
            </a:endParaRPr>
          </a:p>
        </p:txBody>
      </p:sp>
      <p:sp>
        <p:nvSpPr>
          <p:cNvPr id="3091" name="AutoShape 23"/>
          <p:cNvSpPr>
            <a:spLocks noChangeArrowheads="1"/>
          </p:cNvSpPr>
          <p:nvPr/>
        </p:nvSpPr>
        <p:spPr bwMode="auto">
          <a:xfrm>
            <a:off x="2484438" y="3429000"/>
            <a:ext cx="431800" cy="647700"/>
          </a:xfrm>
          <a:prstGeom prst="downArrow">
            <a:avLst>
              <a:gd name="adj1" fmla="val 50000"/>
              <a:gd name="adj2" fmla="val 37500"/>
            </a:avLst>
          </a:prstGeom>
          <a:solidFill>
            <a:srgbClr val="FFFF0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2" name="Rectangle 24"/>
          <p:cNvSpPr>
            <a:spLocks noChangeArrowheads="1"/>
          </p:cNvSpPr>
          <p:nvPr/>
        </p:nvSpPr>
        <p:spPr bwMode="auto">
          <a:xfrm>
            <a:off x="2195513" y="4149725"/>
            <a:ext cx="10080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>
                <a:solidFill>
                  <a:srgbClr val="FFFF00"/>
                </a:solidFill>
                <a:latin typeface="Calibri" pitchFamily="34" charset="0"/>
              </a:rPr>
              <a:t>ABC (</a:t>
            </a:r>
            <a:r>
              <a:rPr lang="cs-CZ" altLang="cs-CZ" sz="1400" b="1" dirty="0" err="1">
                <a:solidFill>
                  <a:srgbClr val="FFFF00"/>
                </a:solidFill>
                <a:latin typeface="Calibri" pitchFamily="34" charset="0"/>
              </a:rPr>
              <a:t>Pareto</a:t>
            </a:r>
            <a:r>
              <a:rPr lang="cs-CZ" altLang="cs-CZ" sz="1400" b="1" dirty="0">
                <a:solidFill>
                  <a:srgbClr val="FFFF00"/>
                </a:solidFill>
                <a:latin typeface="Calibri" pitchFamily="34" charset="0"/>
              </a:rPr>
              <a:t>)</a:t>
            </a:r>
          </a:p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analysis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93" name="Oval 25"/>
          <p:cNvSpPr>
            <a:spLocks noChangeArrowheads="1"/>
          </p:cNvSpPr>
          <p:nvPr/>
        </p:nvSpPr>
        <p:spPr bwMode="auto">
          <a:xfrm>
            <a:off x="1619250" y="2276475"/>
            <a:ext cx="144463" cy="144463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4" name="Line 26"/>
          <p:cNvSpPr>
            <a:spLocks noChangeShapeType="1"/>
          </p:cNvSpPr>
          <p:nvPr/>
        </p:nvSpPr>
        <p:spPr bwMode="auto">
          <a:xfrm flipH="1">
            <a:off x="2700338" y="2492375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5" name="Line 27"/>
          <p:cNvSpPr>
            <a:spLocks noChangeShapeType="1"/>
          </p:cNvSpPr>
          <p:nvPr/>
        </p:nvSpPr>
        <p:spPr bwMode="auto">
          <a:xfrm>
            <a:off x="1763713" y="2349500"/>
            <a:ext cx="2376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96" name="Rectangle 28"/>
          <p:cNvSpPr>
            <a:spLocks noChangeArrowheads="1"/>
          </p:cNvSpPr>
          <p:nvPr/>
        </p:nvSpPr>
        <p:spPr bwMode="auto">
          <a:xfrm>
            <a:off x="4140200" y="2133600"/>
            <a:ext cx="1008063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Salesperson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097" name="Rectangle 29"/>
          <p:cNvSpPr>
            <a:spLocks noChangeArrowheads="1"/>
          </p:cNvSpPr>
          <p:nvPr/>
        </p:nvSpPr>
        <p:spPr bwMode="auto">
          <a:xfrm>
            <a:off x="5292725" y="1555750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8" name="Rectangle 30"/>
          <p:cNvSpPr>
            <a:spLocks noChangeArrowheads="1"/>
          </p:cNvSpPr>
          <p:nvPr/>
        </p:nvSpPr>
        <p:spPr bwMode="auto">
          <a:xfrm>
            <a:off x="5292725" y="1700213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099" name="Rectangle 31"/>
          <p:cNvSpPr>
            <a:spLocks noChangeArrowheads="1"/>
          </p:cNvSpPr>
          <p:nvPr/>
        </p:nvSpPr>
        <p:spPr bwMode="auto">
          <a:xfrm>
            <a:off x="5292725" y="1844675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00" name="Line 32"/>
          <p:cNvSpPr>
            <a:spLocks noChangeShapeType="1"/>
          </p:cNvSpPr>
          <p:nvPr/>
        </p:nvSpPr>
        <p:spPr bwMode="auto">
          <a:xfrm flipH="1" flipV="1">
            <a:off x="1692275" y="620713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1" name="Line 33"/>
          <p:cNvSpPr>
            <a:spLocks noChangeShapeType="1"/>
          </p:cNvSpPr>
          <p:nvPr/>
        </p:nvSpPr>
        <p:spPr bwMode="auto">
          <a:xfrm>
            <a:off x="1692275" y="620713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2" name="Text Box 35"/>
          <p:cNvSpPr txBox="1">
            <a:spLocks noChangeArrowheads="1"/>
          </p:cNvSpPr>
          <p:nvPr/>
        </p:nvSpPr>
        <p:spPr bwMode="auto">
          <a:xfrm>
            <a:off x="4079338" y="1222375"/>
            <a:ext cx="98373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Interaction</a:t>
            </a:r>
            <a:endParaRPr lang="cs-CZ" altLang="cs-CZ" sz="1400" dirty="0" smtClean="0">
              <a:latin typeface="Calibri" pitchFamily="34" charset="0"/>
            </a:endParaRPr>
          </a:p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Log </a:t>
            </a: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Entries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03" name="AutoShape 36"/>
          <p:cNvSpPr>
            <a:spLocks/>
          </p:cNvSpPr>
          <p:nvPr/>
        </p:nvSpPr>
        <p:spPr bwMode="auto">
          <a:xfrm>
            <a:off x="5076825" y="1125538"/>
            <a:ext cx="71438" cy="790575"/>
          </a:xfrm>
          <a:prstGeom prst="leftBrace">
            <a:avLst>
              <a:gd name="adj1" fmla="val 9222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04" name="Line 38"/>
          <p:cNvSpPr>
            <a:spLocks noChangeShapeType="1"/>
          </p:cNvSpPr>
          <p:nvPr/>
        </p:nvSpPr>
        <p:spPr bwMode="auto">
          <a:xfrm>
            <a:off x="5148263" y="2205038"/>
            <a:ext cx="1444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5" name="Line 39"/>
          <p:cNvSpPr>
            <a:spLocks noChangeShapeType="1"/>
          </p:cNvSpPr>
          <p:nvPr/>
        </p:nvSpPr>
        <p:spPr bwMode="auto">
          <a:xfrm flipV="1">
            <a:off x="5292725" y="19891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6" name="AutoShape 40"/>
          <p:cNvSpPr>
            <a:spLocks noChangeArrowheads="1"/>
          </p:cNvSpPr>
          <p:nvPr/>
        </p:nvSpPr>
        <p:spPr bwMode="auto">
          <a:xfrm>
            <a:off x="5651500" y="1052513"/>
            <a:ext cx="431800" cy="1008062"/>
          </a:xfrm>
          <a:prstGeom prst="upArrow">
            <a:avLst>
              <a:gd name="adj1" fmla="val 50000"/>
              <a:gd name="adj2" fmla="val 58364"/>
            </a:avLst>
          </a:prstGeom>
          <a:solidFill>
            <a:srgbClr val="66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07" name="Text Box 42"/>
          <p:cNvSpPr txBox="1">
            <a:spLocks noChangeArrowheads="1"/>
          </p:cNvSpPr>
          <p:nvPr/>
        </p:nvSpPr>
        <p:spPr bwMode="auto">
          <a:xfrm>
            <a:off x="5227527" y="549275"/>
            <a:ext cx="12765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Statistic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r>
              <a:rPr lang="cs-CZ" altLang="cs-CZ" sz="1400" dirty="0">
                <a:latin typeface="Calibri" pitchFamily="34" charset="0"/>
              </a:rPr>
              <a:t>:</a:t>
            </a: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Costs</a:t>
            </a:r>
            <a:r>
              <a:rPr lang="cs-CZ" altLang="cs-CZ" sz="1400" dirty="0" smtClean="0">
                <a:latin typeface="Calibri" pitchFamily="34" charset="0"/>
              </a:rPr>
              <a:t>/</a:t>
            </a:r>
            <a:r>
              <a:rPr lang="cs-CZ" altLang="cs-CZ" sz="1400" dirty="0" err="1" smtClean="0">
                <a:latin typeface="Calibri" pitchFamily="34" charset="0"/>
              </a:rPr>
              <a:t>Revenue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08" name="Line 43"/>
          <p:cNvSpPr>
            <a:spLocks noChangeShapeType="1"/>
          </p:cNvSpPr>
          <p:nvPr/>
        </p:nvSpPr>
        <p:spPr bwMode="auto">
          <a:xfrm>
            <a:off x="5148263" y="249237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09" name="Line 44"/>
          <p:cNvSpPr>
            <a:spLocks noChangeShapeType="1"/>
          </p:cNvSpPr>
          <p:nvPr/>
        </p:nvSpPr>
        <p:spPr bwMode="auto">
          <a:xfrm>
            <a:off x="5724525" y="24923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0" name="Rectangle 45"/>
          <p:cNvSpPr>
            <a:spLocks noChangeArrowheads="1"/>
          </p:cNvSpPr>
          <p:nvPr/>
        </p:nvSpPr>
        <p:spPr bwMode="auto">
          <a:xfrm>
            <a:off x="5292725" y="2995613"/>
            <a:ext cx="1008063" cy="730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1" name="Rectangle 46"/>
          <p:cNvSpPr>
            <a:spLocks noChangeArrowheads="1"/>
          </p:cNvSpPr>
          <p:nvPr/>
        </p:nvSpPr>
        <p:spPr bwMode="auto">
          <a:xfrm>
            <a:off x="5292725" y="3140075"/>
            <a:ext cx="1008063" cy="730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2" name="Rectangle 47"/>
          <p:cNvSpPr>
            <a:spLocks noChangeArrowheads="1"/>
          </p:cNvSpPr>
          <p:nvPr/>
        </p:nvSpPr>
        <p:spPr bwMode="auto">
          <a:xfrm>
            <a:off x="5292725" y="3284538"/>
            <a:ext cx="1008063" cy="73025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3" name="Text Box 48"/>
          <p:cNvSpPr txBox="1">
            <a:spLocks noChangeArrowheads="1"/>
          </p:cNvSpPr>
          <p:nvPr/>
        </p:nvSpPr>
        <p:spPr bwMode="auto">
          <a:xfrm>
            <a:off x="4589757" y="3429000"/>
            <a:ext cx="7201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(</a:t>
            </a:r>
            <a:r>
              <a:rPr lang="cs-CZ" altLang="cs-CZ" sz="1400" dirty="0">
                <a:latin typeface="Calibri" pitchFamily="34" charset="0"/>
              </a:rPr>
              <a:t>To-Do)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14" name="Line 49"/>
          <p:cNvSpPr>
            <a:spLocks noChangeShapeType="1"/>
          </p:cNvSpPr>
          <p:nvPr/>
        </p:nvSpPr>
        <p:spPr bwMode="auto">
          <a:xfrm flipV="1">
            <a:off x="4716463" y="31416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5" name="Line 50"/>
          <p:cNvSpPr>
            <a:spLocks noChangeShapeType="1"/>
          </p:cNvSpPr>
          <p:nvPr/>
        </p:nvSpPr>
        <p:spPr bwMode="auto">
          <a:xfrm>
            <a:off x="4716463" y="31416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6" name="Line 51"/>
          <p:cNvSpPr>
            <a:spLocks noChangeShapeType="1"/>
          </p:cNvSpPr>
          <p:nvPr/>
        </p:nvSpPr>
        <p:spPr bwMode="auto">
          <a:xfrm>
            <a:off x="4284663" y="2708275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17" name="Rectangle 52"/>
          <p:cNvSpPr>
            <a:spLocks noChangeArrowheads="1"/>
          </p:cNvSpPr>
          <p:nvPr/>
        </p:nvSpPr>
        <p:spPr bwMode="auto">
          <a:xfrm>
            <a:off x="4067175" y="4437063"/>
            <a:ext cx="1008063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Opportunity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118" name="Rectangle 53"/>
          <p:cNvSpPr>
            <a:spLocks noChangeArrowheads="1"/>
          </p:cNvSpPr>
          <p:nvPr/>
        </p:nvSpPr>
        <p:spPr bwMode="auto">
          <a:xfrm>
            <a:off x="4067175" y="5084763"/>
            <a:ext cx="1008063" cy="7302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19" name="Rectangle 54"/>
          <p:cNvSpPr>
            <a:spLocks noChangeArrowheads="1"/>
          </p:cNvSpPr>
          <p:nvPr/>
        </p:nvSpPr>
        <p:spPr bwMode="auto">
          <a:xfrm>
            <a:off x="4067175" y="5229225"/>
            <a:ext cx="1008063" cy="7302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0" name="Rectangle 55"/>
          <p:cNvSpPr>
            <a:spLocks noChangeArrowheads="1"/>
          </p:cNvSpPr>
          <p:nvPr/>
        </p:nvSpPr>
        <p:spPr bwMode="auto">
          <a:xfrm>
            <a:off x="4067175" y="5373688"/>
            <a:ext cx="1008063" cy="73025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1" name="Text Box 56"/>
          <p:cNvSpPr txBox="1">
            <a:spLocks noChangeArrowheads="1"/>
          </p:cNvSpPr>
          <p:nvPr/>
        </p:nvSpPr>
        <p:spPr bwMode="auto">
          <a:xfrm>
            <a:off x="2417000" y="5229225"/>
            <a:ext cx="10175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Sales </a:t>
            </a:r>
            <a:r>
              <a:rPr lang="cs-CZ" altLang="cs-CZ" sz="1400" dirty="0" err="1" smtClean="0">
                <a:latin typeface="Calibri" pitchFamily="34" charset="0"/>
              </a:rPr>
              <a:t>Cycle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endParaRPr lang="cs-CZ" altLang="cs-CZ" sz="1400" dirty="0">
              <a:latin typeface="Calibri" pitchFamily="34" charset="0"/>
            </a:endParaRP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Stage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22" name="AutoShape 57"/>
          <p:cNvSpPr>
            <a:spLocks/>
          </p:cNvSpPr>
          <p:nvPr/>
        </p:nvSpPr>
        <p:spPr bwMode="auto">
          <a:xfrm>
            <a:off x="3716338" y="5086350"/>
            <a:ext cx="182562" cy="684213"/>
          </a:xfrm>
          <a:prstGeom prst="leftBrace">
            <a:avLst>
              <a:gd name="adj1" fmla="val 9166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3" name="Line 58"/>
          <p:cNvSpPr>
            <a:spLocks noChangeShapeType="1"/>
          </p:cNvSpPr>
          <p:nvPr/>
        </p:nvSpPr>
        <p:spPr bwMode="auto">
          <a:xfrm>
            <a:off x="5076825" y="4724400"/>
            <a:ext cx="5762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4" name="Line 59"/>
          <p:cNvSpPr>
            <a:spLocks noChangeShapeType="1"/>
          </p:cNvSpPr>
          <p:nvPr/>
        </p:nvSpPr>
        <p:spPr bwMode="auto">
          <a:xfrm flipV="1">
            <a:off x="5651500" y="3357563"/>
            <a:ext cx="0" cy="136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5" name="Rectangle 60"/>
          <p:cNvSpPr>
            <a:spLocks noChangeArrowheads="1"/>
          </p:cNvSpPr>
          <p:nvPr/>
        </p:nvSpPr>
        <p:spPr bwMode="auto">
          <a:xfrm>
            <a:off x="6516688" y="2133600"/>
            <a:ext cx="1008062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smtClean="0">
                <a:solidFill>
                  <a:srgbClr val="FFFF00"/>
                </a:solidFill>
                <a:latin typeface="Calibri" pitchFamily="34" charset="0"/>
              </a:rPr>
              <a:t>To-Do</a:t>
            </a:r>
          </a:p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Card</a:t>
            </a:r>
            <a:endParaRPr lang="en-GB" altLang="cs-CZ" sz="1400" b="1" dirty="0">
              <a:solidFill>
                <a:srgbClr val="FFFF00"/>
              </a:solidFill>
              <a:latin typeface="Calibri" pitchFamily="34" charset="0"/>
            </a:endParaRPr>
          </a:p>
        </p:txBody>
      </p:sp>
      <p:sp>
        <p:nvSpPr>
          <p:cNvPr id="3126" name="Line 61"/>
          <p:cNvSpPr>
            <a:spLocks noChangeShapeType="1"/>
          </p:cNvSpPr>
          <p:nvPr/>
        </p:nvSpPr>
        <p:spPr bwMode="auto">
          <a:xfrm flipV="1">
            <a:off x="6084888" y="249237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7" name="Line 62"/>
          <p:cNvSpPr>
            <a:spLocks noChangeShapeType="1"/>
          </p:cNvSpPr>
          <p:nvPr/>
        </p:nvSpPr>
        <p:spPr bwMode="auto">
          <a:xfrm>
            <a:off x="6084888" y="2492375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28" name="Rectangle 63"/>
          <p:cNvSpPr>
            <a:spLocks noChangeArrowheads="1"/>
          </p:cNvSpPr>
          <p:nvPr/>
        </p:nvSpPr>
        <p:spPr bwMode="auto">
          <a:xfrm>
            <a:off x="6516688" y="3571875"/>
            <a:ext cx="1008062" cy="730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29" name="Rectangle 64"/>
          <p:cNvSpPr>
            <a:spLocks noChangeArrowheads="1"/>
          </p:cNvSpPr>
          <p:nvPr/>
        </p:nvSpPr>
        <p:spPr bwMode="auto">
          <a:xfrm>
            <a:off x="6516688" y="3716338"/>
            <a:ext cx="1008062" cy="730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0" name="Rectangle 65"/>
          <p:cNvSpPr>
            <a:spLocks noChangeArrowheads="1"/>
          </p:cNvSpPr>
          <p:nvPr/>
        </p:nvSpPr>
        <p:spPr bwMode="auto">
          <a:xfrm>
            <a:off x="6516688" y="3860800"/>
            <a:ext cx="1008062" cy="7302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1" name="Line 66"/>
          <p:cNvSpPr>
            <a:spLocks noChangeShapeType="1"/>
          </p:cNvSpPr>
          <p:nvPr/>
        </p:nvSpPr>
        <p:spPr bwMode="auto">
          <a:xfrm>
            <a:off x="6948488" y="2708275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32" name="AutoShape 67"/>
          <p:cNvSpPr>
            <a:spLocks/>
          </p:cNvSpPr>
          <p:nvPr/>
        </p:nvSpPr>
        <p:spPr bwMode="auto">
          <a:xfrm>
            <a:off x="7667625" y="3357563"/>
            <a:ext cx="71438" cy="1150937"/>
          </a:xfrm>
          <a:prstGeom prst="rightBrace">
            <a:avLst>
              <a:gd name="adj1" fmla="val 13425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3" name="Text Box 68"/>
          <p:cNvSpPr txBox="1">
            <a:spLocks noChangeArrowheads="1"/>
          </p:cNvSpPr>
          <p:nvPr/>
        </p:nvSpPr>
        <p:spPr bwMode="auto">
          <a:xfrm>
            <a:off x="7828526" y="3644900"/>
            <a:ext cx="83548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Assigned</a:t>
            </a:r>
            <a:endParaRPr lang="cs-CZ" altLang="cs-CZ" sz="1400" dirty="0">
              <a:latin typeface="Calibri" pitchFamily="34" charset="0"/>
            </a:endParaRP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activities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34" name="Line 69"/>
          <p:cNvSpPr>
            <a:spLocks noChangeShapeType="1"/>
          </p:cNvSpPr>
          <p:nvPr/>
        </p:nvSpPr>
        <p:spPr bwMode="auto">
          <a:xfrm flipH="1">
            <a:off x="6156325" y="38608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35" name="Line 70"/>
          <p:cNvSpPr>
            <a:spLocks noChangeShapeType="1"/>
          </p:cNvSpPr>
          <p:nvPr/>
        </p:nvSpPr>
        <p:spPr bwMode="auto">
          <a:xfrm>
            <a:off x="6156325" y="3860800"/>
            <a:ext cx="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36" name="Rectangle 71"/>
          <p:cNvSpPr>
            <a:spLocks noChangeArrowheads="1"/>
          </p:cNvSpPr>
          <p:nvPr/>
        </p:nvSpPr>
        <p:spPr bwMode="auto">
          <a:xfrm>
            <a:off x="5795963" y="4652963"/>
            <a:ext cx="1008062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Activity</a:t>
            </a:r>
            <a:endParaRPr lang="cs-CZ" altLang="cs-CZ" sz="1400" b="1" dirty="0">
              <a:solidFill>
                <a:srgbClr val="FFFF00"/>
              </a:solidFill>
              <a:latin typeface="Calibri" pitchFamily="34" charset="0"/>
            </a:endParaRPr>
          </a:p>
          <a:p>
            <a:pPr algn="ctr" eaLnBrk="1" hangingPunct="1"/>
            <a:r>
              <a:rPr lang="cs-CZ" altLang="cs-CZ" sz="1400" b="1" dirty="0" smtClean="0">
                <a:solidFill>
                  <a:srgbClr val="FFFF00"/>
                </a:solidFill>
                <a:latin typeface="Calibri" pitchFamily="34" charset="0"/>
              </a:rPr>
              <a:t>(</a:t>
            </a:r>
            <a:r>
              <a:rPr lang="cs-CZ" altLang="cs-CZ" sz="1400" b="1" dirty="0" err="1" smtClean="0">
                <a:solidFill>
                  <a:srgbClr val="FFFF00"/>
                </a:solidFill>
                <a:latin typeface="Calibri" pitchFamily="34" charset="0"/>
              </a:rPr>
              <a:t>code</a:t>
            </a:r>
            <a:r>
              <a:rPr lang="cs-CZ" altLang="cs-CZ" sz="1400" dirty="0" smtClean="0">
                <a:latin typeface="Calibri" pitchFamily="34" charset="0"/>
              </a:rPr>
              <a:t>)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37" name="Rectangle 72"/>
          <p:cNvSpPr>
            <a:spLocks noChangeArrowheads="1"/>
          </p:cNvSpPr>
          <p:nvPr/>
        </p:nvSpPr>
        <p:spPr bwMode="auto">
          <a:xfrm>
            <a:off x="5795963" y="5300663"/>
            <a:ext cx="1008062" cy="730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8" name="Rectangle 73"/>
          <p:cNvSpPr>
            <a:spLocks noChangeArrowheads="1"/>
          </p:cNvSpPr>
          <p:nvPr/>
        </p:nvSpPr>
        <p:spPr bwMode="auto">
          <a:xfrm>
            <a:off x="5795963" y="5445125"/>
            <a:ext cx="1008062" cy="730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39" name="Rectangle 74"/>
          <p:cNvSpPr>
            <a:spLocks noChangeArrowheads="1"/>
          </p:cNvSpPr>
          <p:nvPr/>
        </p:nvSpPr>
        <p:spPr bwMode="auto">
          <a:xfrm>
            <a:off x="5795963" y="5589588"/>
            <a:ext cx="1008062" cy="7302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0" name="Line 75"/>
          <p:cNvSpPr>
            <a:spLocks noChangeShapeType="1"/>
          </p:cNvSpPr>
          <p:nvPr/>
        </p:nvSpPr>
        <p:spPr bwMode="auto">
          <a:xfrm flipH="1">
            <a:off x="5724525" y="6021388"/>
            <a:ext cx="2159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41" name="AutoShape 76"/>
          <p:cNvSpPr>
            <a:spLocks/>
          </p:cNvSpPr>
          <p:nvPr/>
        </p:nvSpPr>
        <p:spPr bwMode="auto">
          <a:xfrm>
            <a:off x="6877050" y="5229225"/>
            <a:ext cx="71438" cy="504825"/>
          </a:xfrm>
          <a:prstGeom prst="rightBrace">
            <a:avLst>
              <a:gd name="adj1" fmla="val 588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2" name="Text Box 77"/>
          <p:cNvSpPr txBox="1">
            <a:spLocks noChangeArrowheads="1"/>
          </p:cNvSpPr>
          <p:nvPr/>
        </p:nvSpPr>
        <p:spPr bwMode="auto">
          <a:xfrm>
            <a:off x="6918247" y="5300663"/>
            <a:ext cx="136223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Partial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r>
              <a:rPr lang="cs-CZ" altLang="cs-CZ" sz="1400" dirty="0" err="1" smtClean="0">
                <a:latin typeface="Calibri" pitchFamily="34" charset="0"/>
              </a:rPr>
              <a:t>Activities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43" name="Line 78"/>
          <p:cNvSpPr>
            <a:spLocks noChangeShapeType="1"/>
          </p:cNvSpPr>
          <p:nvPr/>
        </p:nvSpPr>
        <p:spPr bwMode="auto">
          <a:xfrm>
            <a:off x="5940425" y="5661025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44" name="Text Box 80"/>
          <p:cNvSpPr txBox="1">
            <a:spLocks noChangeArrowheads="1"/>
          </p:cNvSpPr>
          <p:nvPr/>
        </p:nvSpPr>
        <p:spPr bwMode="auto">
          <a:xfrm>
            <a:off x="3780643" y="5881672"/>
            <a:ext cx="201452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smtClean="0">
                <a:latin typeface="Calibri" pitchFamily="34" charset="0"/>
              </a:rPr>
              <a:t>Meeting </a:t>
            </a:r>
            <a:r>
              <a:rPr lang="cs-CZ" altLang="cs-CZ" sz="1400" dirty="0">
                <a:latin typeface="Calibri" pitchFamily="34" charset="0"/>
              </a:rPr>
              <a:t>/</a:t>
            </a:r>
            <a:r>
              <a:rPr lang="cs-CZ" altLang="cs-CZ" sz="1400" dirty="0" err="1" smtClean="0">
                <a:latin typeface="Calibri" pitchFamily="34" charset="0"/>
              </a:rPr>
              <a:t>Telephone</a:t>
            </a:r>
            <a:r>
              <a:rPr lang="cs-CZ" altLang="cs-CZ" sz="1400" dirty="0" smtClean="0">
                <a:latin typeface="Calibri" pitchFamily="34" charset="0"/>
              </a:rPr>
              <a:t> call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45" name="Line 81"/>
          <p:cNvSpPr>
            <a:spLocks noChangeShapeType="1"/>
          </p:cNvSpPr>
          <p:nvPr/>
        </p:nvSpPr>
        <p:spPr bwMode="auto">
          <a:xfrm flipH="1">
            <a:off x="1692275" y="4941888"/>
            <a:ext cx="5762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46" name="Rectangle 82"/>
          <p:cNvSpPr>
            <a:spLocks noChangeArrowheads="1"/>
          </p:cNvSpPr>
          <p:nvPr/>
        </p:nvSpPr>
        <p:spPr bwMode="auto">
          <a:xfrm>
            <a:off x="538163" y="5445125"/>
            <a:ext cx="1008062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7" name="Rectangle 83"/>
          <p:cNvSpPr>
            <a:spLocks noChangeArrowheads="1"/>
          </p:cNvSpPr>
          <p:nvPr/>
        </p:nvSpPr>
        <p:spPr bwMode="auto">
          <a:xfrm>
            <a:off x="538163" y="5589588"/>
            <a:ext cx="1008062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8" name="Rectangle 84"/>
          <p:cNvSpPr>
            <a:spLocks noChangeArrowheads="1"/>
          </p:cNvSpPr>
          <p:nvPr/>
        </p:nvSpPr>
        <p:spPr bwMode="auto">
          <a:xfrm>
            <a:off x="538163" y="5734050"/>
            <a:ext cx="1008062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49" name="AutoShape 85"/>
          <p:cNvSpPr>
            <a:spLocks/>
          </p:cNvSpPr>
          <p:nvPr/>
        </p:nvSpPr>
        <p:spPr bwMode="auto">
          <a:xfrm rot="5400000">
            <a:off x="1043781" y="5588794"/>
            <a:ext cx="73025" cy="1081088"/>
          </a:xfrm>
          <a:prstGeom prst="rightBrace">
            <a:avLst>
              <a:gd name="adj1" fmla="val 12337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0" name="Text Box 86"/>
          <p:cNvSpPr txBox="1">
            <a:spLocks noChangeArrowheads="1"/>
          </p:cNvSpPr>
          <p:nvPr/>
        </p:nvSpPr>
        <p:spPr bwMode="auto">
          <a:xfrm>
            <a:off x="448892" y="6165850"/>
            <a:ext cx="12786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Interaction</a:t>
            </a:r>
            <a:r>
              <a:rPr lang="cs-CZ" altLang="cs-CZ" sz="1400" dirty="0" smtClean="0">
                <a:latin typeface="Calibri" pitchFamily="34" charset="0"/>
              </a:rPr>
              <a:t> Log</a:t>
            </a:r>
          </a:p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Entries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51" name="AutoShape 87"/>
          <p:cNvSpPr>
            <a:spLocks noChangeArrowheads="1"/>
          </p:cNvSpPr>
          <p:nvPr/>
        </p:nvSpPr>
        <p:spPr bwMode="auto">
          <a:xfrm>
            <a:off x="827088" y="4868863"/>
            <a:ext cx="431800" cy="1081087"/>
          </a:xfrm>
          <a:prstGeom prst="upArrow">
            <a:avLst>
              <a:gd name="adj1" fmla="val 50000"/>
              <a:gd name="adj2" fmla="val 62592"/>
            </a:avLst>
          </a:prstGeom>
          <a:solidFill>
            <a:srgbClr val="66CC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2" name="Text Box 88"/>
          <p:cNvSpPr txBox="1">
            <a:spLocks noChangeArrowheads="1"/>
          </p:cNvSpPr>
          <p:nvPr/>
        </p:nvSpPr>
        <p:spPr bwMode="auto">
          <a:xfrm>
            <a:off x="258804" y="4149725"/>
            <a:ext cx="15223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cs-CZ" sz="1200" b="1" dirty="0" smtClean="0">
                <a:latin typeface="Calibri" pitchFamily="34" charset="0"/>
              </a:rPr>
              <a:t>Statistics:</a:t>
            </a:r>
          </a:p>
          <a:p>
            <a:pPr algn="ctr" eaLnBrk="1" hangingPunct="1"/>
            <a:r>
              <a:rPr lang="en-US" altLang="cs-CZ" sz="1200" dirty="0" smtClean="0">
                <a:latin typeface="Calibri" pitchFamily="34" charset="0"/>
              </a:rPr>
              <a:t>Interactions, Stages, </a:t>
            </a:r>
          </a:p>
          <a:p>
            <a:pPr algn="ctr" eaLnBrk="1" hangingPunct="1"/>
            <a:r>
              <a:rPr lang="en-US" altLang="cs-CZ" sz="1200" dirty="0" smtClean="0">
                <a:latin typeface="Calibri" pitchFamily="34" charset="0"/>
              </a:rPr>
              <a:t>Chances, Values</a:t>
            </a:r>
            <a:r>
              <a:rPr lang="cs-CZ" altLang="cs-CZ" sz="1200" dirty="0" smtClean="0">
                <a:latin typeface="Calibri" pitchFamily="34" charset="0"/>
              </a:rPr>
              <a:t>,..</a:t>
            </a:r>
            <a:endParaRPr lang="en-GB" altLang="cs-CZ" sz="1200" dirty="0">
              <a:latin typeface="Calibri" pitchFamily="34" charset="0"/>
            </a:endParaRPr>
          </a:p>
        </p:txBody>
      </p:sp>
      <p:sp>
        <p:nvSpPr>
          <p:cNvPr id="3153" name="Line 89"/>
          <p:cNvSpPr>
            <a:spLocks noChangeShapeType="1"/>
          </p:cNvSpPr>
          <p:nvPr/>
        </p:nvSpPr>
        <p:spPr bwMode="auto">
          <a:xfrm flipH="1">
            <a:off x="2268538" y="4941888"/>
            <a:ext cx="1798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54" name="Rectangle 90"/>
          <p:cNvSpPr>
            <a:spLocks noChangeArrowheads="1"/>
          </p:cNvSpPr>
          <p:nvPr/>
        </p:nvSpPr>
        <p:spPr bwMode="auto">
          <a:xfrm>
            <a:off x="2411413" y="5948363"/>
            <a:ext cx="1008062" cy="730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5" name="Rectangle 91"/>
          <p:cNvSpPr>
            <a:spLocks noChangeArrowheads="1"/>
          </p:cNvSpPr>
          <p:nvPr/>
        </p:nvSpPr>
        <p:spPr bwMode="auto">
          <a:xfrm>
            <a:off x="2411413" y="6092825"/>
            <a:ext cx="1008062" cy="730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6" name="Rectangle 92"/>
          <p:cNvSpPr>
            <a:spLocks noChangeArrowheads="1"/>
          </p:cNvSpPr>
          <p:nvPr/>
        </p:nvSpPr>
        <p:spPr bwMode="auto">
          <a:xfrm>
            <a:off x="2411413" y="6237288"/>
            <a:ext cx="1008062" cy="73025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57" name="Text Box 93"/>
          <p:cNvSpPr txBox="1">
            <a:spLocks noChangeArrowheads="1"/>
          </p:cNvSpPr>
          <p:nvPr/>
        </p:nvSpPr>
        <p:spPr bwMode="auto">
          <a:xfrm>
            <a:off x="1835150" y="6369248"/>
            <a:ext cx="120372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Stage</a:t>
            </a:r>
            <a:r>
              <a:rPr lang="cs-CZ" altLang="cs-CZ" sz="1400" dirty="0" smtClean="0">
                <a:latin typeface="Calibri" pitchFamily="34" charset="0"/>
              </a:rPr>
              <a:t> </a:t>
            </a:r>
            <a:r>
              <a:rPr lang="cs-CZ" altLang="cs-CZ" sz="1400" dirty="0" err="1" smtClean="0">
                <a:latin typeface="Calibri" pitchFamily="34" charset="0"/>
              </a:rPr>
              <a:t>number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58" name="Text Box 94"/>
          <p:cNvSpPr txBox="1">
            <a:spLocks noChangeArrowheads="1"/>
          </p:cNvSpPr>
          <p:nvPr/>
        </p:nvSpPr>
        <p:spPr bwMode="auto">
          <a:xfrm>
            <a:off x="3387559" y="6372225"/>
            <a:ext cx="7328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400" dirty="0" err="1" smtClean="0">
                <a:latin typeface="Calibri" pitchFamily="34" charset="0"/>
              </a:rPr>
              <a:t>Activity</a:t>
            </a:r>
            <a:endParaRPr lang="en-GB" altLang="cs-CZ" sz="1400" dirty="0">
              <a:latin typeface="Calibri" pitchFamily="34" charset="0"/>
            </a:endParaRPr>
          </a:p>
        </p:txBody>
      </p:sp>
      <p:sp>
        <p:nvSpPr>
          <p:cNvPr id="3159" name="Line 95"/>
          <p:cNvSpPr>
            <a:spLocks noChangeShapeType="1"/>
          </p:cNvSpPr>
          <p:nvPr/>
        </p:nvSpPr>
        <p:spPr bwMode="auto">
          <a:xfrm>
            <a:off x="2987675" y="6524625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0" name="Line 96"/>
          <p:cNvSpPr>
            <a:spLocks noChangeShapeType="1"/>
          </p:cNvSpPr>
          <p:nvPr/>
        </p:nvSpPr>
        <p:spPr bwMode="auto">
          <a:xfrm flipV="1">
            <a:off x="2484438" y="6308725"/>
            <a:ext cx="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1" name="Line 97"/>
          <p:cNvSpPr>
            <a:spLocks noChangeShapeType="1"/>
          </p:cNvSpPr>
          <p:nvPr/>
        </p:nvSpPr>
        <p:spPr bwMode="auto">
          <a:xfrm flipH="1" flipV="1">
            <a:off x="2916238" y="6308725"/>
            <a:ext cx="503237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2" name="Line 98"/>
          <p:cNvSpPr>
            <a:spLocks noChangeShapeType="1"/>
          </p:cNvSpPr>
          <p:nvPr/>
        </p:nvSpPr>
        <p:spPr bwMode="auto">
          <a:xfrm>
            <a:off x="6804025" y="4868863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3" name="Line 99"/>
          <p:cNvSpPr>
            <a:spLocks noChangeShapeType="1"/>
          </p:cNvSpPr>
          <p:nvPr/>
        </p:nvSpPr>
        <p:spPr bwMode="auto">
          <a:xfrm>
            <a:off x="8604250" y="4857750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4" name="Line 100"/>
          <p:cNvSpPr>
            <a:spLocks noChangeShapeType="1"/>
          </p:cNvSpPr>
          <p:nvPr/>
        </p:nvSpPr>
        <p:spPr bwMode="auto">
          <a:xfrm flipH="1">
            <a:off x="4140200" y="6586538"/>
            <a:ext cx="44640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5" name="Line 32"/>
          <p:cNvSpPr>
            <a:spLocks noChangeShapeType="1"/>
          </p:cNvSpPr>
          <p:nvPr/>
        </p:nvSpPr>
        <p:spPr bwMode="auto">
          <a:xfrm>
            <a:off x="530225" y="2420938"/>
            <a:ext cx="296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6" name="Line 33"/>
          <p:cNvSpPr>
            <a:spLocks noChangeShapeType="1"/>
          </p:cNvSpPr>
          <p:nvPr/>
        </p:nvSpPr>
        <p:spPr bwMode="auto">
          <a:xfrm flipH="1" flipV="1">
            <a:off x="506413" y="2133600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67" name="Rectangle 82"/>
          <p:cNvSpPr>
            <a:spLocks noChangeArrowheads="1"/>
          </p:cNvSpPr>
          <p:nvPr/>
        </p:nvSpPr>
        <p:spPr bwMode="auto">
          <a:xfrm>
            <a:off x="165100" y="1771650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68" name="Rectangle 83"/>
          <p:cNvSpPr>
            <a:spLocks noChangeArrowheads="1"/>
          </p:cNvSpPr>
          <p:nvPr/>
        </p:nvSpPr>
        <p:spPr bwMode="auto">
          <a:xfrm>
            <a:off x="165100" y="2097088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3169" name="Rectangle 84"/>
          <p:cNvSpPr>
            <a:spLocks noChangeArrowheads="1"/>
          </p:cNvSpPr>
          <p:nvPr/>
        </p:nvSpPr>
        <p:spPr bwMode="auto">
          <a:xfrm>
            <a:off x="165100" y="1952625"/>
            <a:ext cx="1008063" cy="73025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" name="AutoShape 2" descr="data:image/jpeg;base64,/9j/4AAQSkZJRgABAQAAAQABAAD/2wCEAAkGBw8PDxQPDxAPEA0PDw8PEA0PDQ8ODw0OFBEWFhQUFBQYHCggGBolHxQUITEhKCkrLjAuFx8zODMtNygtLi4BCgoKDg0OGhAQGCwcHSQsLDEvLCwsLSwsKywsLCwsLCwsLC4sLCwsLCwsLCwsLC8sLCwsLSwsLCwsLCwsLCwsL//AABEIAOEA4QMBEQACEQEDEQH/xAAcAAABBQEBAQAAAAAAAAAAAAAAAQIDBAYFBwj/xABIEAACAgACBQgFBwkGBwAAAAAAAQIDBBEFBhIhMQcTQVFhcYGRIjJSsdEjQlRyk6HBFBYzU2JjgpKiJENzwtLwNESDo7LD4f/EABsBAQADAQEBAQAAAAAAAAAAAAABAgMEBQYH/8QAMxEBAAICAAQDBgQGAwEAAAAAAAECAxEEEiExBUFRExRTYZGxIjJSwUJxoeHi8COBojP/2gAMAwEAAhEDEQA/APcQAAAAAAAAAAAAEzAMwE20AnOIA5xALtoBdoAzAUAAAAAAAAAAAAAAAAAAAAAAAABrkBHO9IDn4zTNNX6SyEOyU0m/DiBxsTrlh4+rzln1IbvOTQFCzXRv1aJfxTS9yYEL1xu6KI/aS+ABHXG3poXha/8ASBYq10Xz6bF9Vxl78gOhhtbsNLjNw/xIuP38PvA7OG0nCazjKMl1xkpL7gLkL0wJVIBwAAAAAAAAAAAAAAAAAAAI2BBdiEukDMaV1uqrbjVndPh6Lygn2y+GYGaxemcXfxm64v5tWcd31uIFKGCz3ve+t72/EkW6dHOXqxb7otgXIaFtfCqf8rRAlWgbv1T84/EBJaBu/VS/p+IENmhrVxqn/K2BSuwGXFNd6yArrDyg9qEpQl1xk4v7iR0cHrFiad08rY9voz81x8iBqNE6yVXblLZn+rnul4dfgB36cSmBOpAOAAAAAAAAAAAAAAABk55AcTTenqsNH03nJ+rXHfKXwXaBhtI6UxGLeUnsVPhTF7v4nxl/vcSLWj9X7Z5PZ2I9c933cQO9hdXao+u5TfUvQXxIHUowFUPVriu3LN+bAtJAOSAMgDIBMgGyjnx3rt3gU79GUT9auPfHOL+4Dk4vVqD/AEc3F9UltLzQGe0joO2ve4vJfPjvS8VwJE2jNYbqGo252V+18+K/ze8gbbRulIWxUoSUovpX++IHVhPMCQAAAAAAAAAAAACOyeQGV1k1kVPydWU730cY1rrl29gGXwGjbsTNzk2236Vs/d/8QGs0doqqn1VnL25b34dQHTjECSKAkSAckAuQC5AGQCNANaAa0BHJARyiBxdJ6DqtzcUoT60vRfegMzlfgbc47uuO/YsX++kDZ6D03C+OaeTW6UH60X2/EDQVWZgSgAAAAAAAAADJyyA865Tte1gK+YoaljrY+iuKw8HmuckuvqXT3Lfpjx80/JS9+WGM5O8ZPGSlHEtvZl/xMnvtk9+xJ+1059vXxvlx66wrjvvpL1nD1KKUYpKK3JLckYNVqEQJoxAkUQHpAOSAXIAyAMgEyARoBrQDJRAilECGcQKOOwsbYuM1mvvT60BjsRTbhLtqD3rg/m2Q6mBtNA6YjdBSXdKL4xl1MDQ1zzAkAAAAAAABJMDK69a0V6Nwsr5ZSsfoU1Z5O218F3Li31ItSvNOlbW1G3zdisTdirpW2ydl9885SfzpyeSXYuCS6Nx3VrEQ5LTuXpuisNHD0wqj81b37U360vFmc9Z2vHSGx1f04m1Tc9/CFj6f2ZfgzG+PzhrS/lLVwiYtUsYgSJAOSAdkAuQBkAZAJkAjQCNAMaAjkgIZxArWRA5GmsIrK37UfSX4oDL4PFSw1u2s9l7px9qPxRI9F0XjVOKknmmk0+tEDrRYDgAAAAACtirVFZt5JdLeSQHzRygayvSWNlOLzwtOdeHXXDdtT75NZ9yiduKnLDlyW3LmaDgvymrPhzkX5b17jaezKO70JWGWmmz1YTpDX6rayrdRiJdSrub8ozfuZhkxecNceTyltYo5256QDkgFyAXIAyAMgDIBMgEaAY0AySAhmgK9kQKl0QMdjaCRa1W0g658xJ7nnKHY+mP4+ZA9Awl2aAtoAAAABsmB5tyx6xPDYLmK5ZX4xupNPKUKUvlJdm5qP8RriruVMltQ8HhE7YhxzK3hLNicZr5soy8nmaa6K7bqFyaTT3NJp9jMtL7PVpOkbO50nSNtrqfrbs7OGxUvR3Rqvk/V6oTfV1M5suH+KrfHl8pb9I5XScgFyAMgFAAEyAMgGtAI0AySAikgILEBSxO5N9gGcxdIHCxUXCSnHdKLUk+ppkje6v49W1xkvnJbup9K8yBoYSzAeAAAEGIlkgPmzlN0x+WaTtyedWH/ALNBZ7s4N8413ycl4I7MNdVc2W25ZqCOiGEpoo0hSXc0Pjt3NSfD1H2eyVtXzTE+TrKwjSSqwnRsvODSNtzqVrnzezhsXL5LdGq+T/R9UZv2ep9Hdw5s2Df4qujFm10s9KRxOooAAAAAAAIA1gNaAjkgIJoDn4vf3AcnFVgcPHVAWdUsVszlU/rx90vw8wPQcLPNAWQABGBw9a9JrC4S/EP+5pssS65Ri3FeLyXiTWNzpEvllNyblJ5yk25Prk3m35noVhxWlNFGsM5TRReFUiJVdLC4/on/ADfEiap5l5WkaSXnRoLzpOhutRNd+Z2cLi5fIbo1XN/oeqMv2O3o7uHJnwb/ABV7ujFm1+Gz1WLz3renwa4NHC7CgKAAIAAACMBrAjkgK9oFK6IHOxMAOLjawOThrOaxEJdG1svuluA9K0ZZmgOmgFASQHmvLXj+a0a4J78RfVT4elZL7q8vE1wxuymSfwvCII7occp4o0hSUsS0KJEWQcShJXbKPB7uroJ0jazDFde73EaTtIrc+BCdnbY0N5qBr28M44XFybwryjXc3m8M+hS/d+7u4cufh+b8Ve/3dGHPy9Ldnr8JJpNNNNZpp5pp9KPOdxwAAAIAAIA1gMkBBNAVbUBz8REDj4yIGe0jHpXEkb7QN+1CMvain5ogaGADgGz4AeNcvN/oYWvrtts/lgo/5zfB3lllno8lgdkOSU8DSFJSxLwrJ6JhBxZBUEFJAgHq2S6fxINnq99SGjbe8nvKA8I44XFtvBvdXa25PCvqfXX7u7hycRw/N+Kvf7unBn5fw27PaYTUkpJpxaTTTzTT4NM813nAAAAgAA1gMkBDMCragKGIQHJxaAz+kIgafVGzOmHYsvJtfgBsKnuAkAZZwA8N5eJfL4Rfu8Q/6q/gdGDzY5nmkDshyyngaQpKWJaFZPRKpUWColBQBAKEAAA3nJ1r5LBOOFxTcsFJ5QnxlhW30dLg2+HR0dRycRw8Xjmjv93VgzTExWXra1lwH0vDfbw+J5PtaesPZ9x4n4dvpI/OXAfS8N9vD4j2tPWD3Hifh2+kj85cB9Lw328PiPa09YPceJ+Hb6SPzlwH0vDfbw+I9pT1g9x4n4dvpI/OXAfTMN9vD4j2lPU9x4n4dvpJr1lwH0zDfb1/Ee0p6nuPE/Dt9JNesmA+l4b7ev4j2lPWD3Hifh2+kopaxYD6Xhvt6/iPaU9T3LiPh2+kq9msOB+l4b7ev4j2lPVHufEfDt9JUb9PYL6Vh/t4fEe0r6o9z4j4dvpLmYrTeEf/ADNH20PiTz19Ue65/wBE/SXCx2lsM+F9L/6sfiTz19Ue75Y/gn6NPqRdGdEZQkpR2rEpRaafpy6Sd7ZWrNZ1MaluaeAQlAZZwA8P5eIfLYSXRsYiPjtVs6MHmxzPMoHZDllPAvCkpEXhWUiJVKWColBQBAKEAAITETM6haopy3vj7j5/juP9p/x4/wAvnPr/AGff+B+BRw2s+eP+Tyj9P+X2THlPpwAAAAAgQQlBGFZMkSpKOZaGUoJloc91W0vDlyPaeSiOWj6e13P/AL0zsx/lh8zxv/3t/wBfZ6VTwLuVKA2fADx7l4o+Qw1ns4iVbf165S/9Zvg7yyyx0eQ1nZDllPA0hnKWJeFZPRMIOLIKggpIAFCARM6jcprE2mIiNzK1RTlvfH3Hz3Hcf7X8GP8AL9/7P0DwPwOOFiM+eN5PKP0/5fPy7QmPLfTAAAAAACCAIyUEZKsmMM5RTLQysgsLQwuq2s0hx5HvXJ5hubwOHi1vVMG++S2n7zsr+WHy/EW5stp+bd1LcWYpAEkB57yv4DndF3PLfS4YhdmxL0v6XI0xTq0KXjdXz/WzuhxysRZpCkpYl4VSIsqcSgpKCkgAVETMRG5TWs2mK1jcz2hbopy3vj7j5zjuPnNPJT8v3/s/QfBPA44SIzZo3kn/AM/39Z/6j5ynmvpAAAAAAAAQQBGSqayVZMkSzlFJkwysr2MvDmvKCNTsnGuPrWSjBd8nkveaVjbjzW5YmX0poGhQhGK4RioruSyR2vlJnc7aKADgEYHJ07go3U2VTWcLa51yX7MouL94iddR8r4jDyptnTP16rJ1Sz9qEnF+49Gs76uK0anR0GaQzlNFl4UPRZWT0WQVEoKSFSImYrG56QtSlr2itY3M9ojzXKKdne+PuPm+O46c08lOlfu/Q/BfBK8HHtcvXJP0r8o+frP0SnnPoQAAAAAAAQQBCUEYVk1kqyjkyWcopstDC0q9jLw57y7WoOA5/SFbyzjSndLvW6P3teRtijdnkeIZOXFMevR9B6LqySOp4LqoBQACviYZoD585X9DPD4/8oisqsXHafZdDdPzWw/M6sFtxpz5a9dsVBnVDnlNFl4UlKmWhWT0yyDiUFW/vFrRWNzOoWpjtktFKRuZ7RHmuU1bPf7j5vjeNnPPLXpX7/z/AGh+h+DeC04OvtMnXJP/AJ+UfvPn/JKee98oAABIAAgAIAEoIwg1slWTGyVJlHJkwytKGbLQwtKtZIvDlvL1Hkl0O4USxEl6WIl6P+FHdHze0/I6sVdRt894hl5snLHl93rmDryRq4FoAAAGzQGI5SNXPy7BTrilz0PlaH+9j0fxJuPiXpblnato3GnzrB9eaa4p7mn1HfWXHMJosvEqSliy8KJEyyJPjv3dItaKxzTOohbHjtktFKRuZ7QuU17PefO8Zxk555Y6V+/zl+g+D+EU4KvPfrknvPp8o/efP+SY4HulCQQkAAAAAACEoAQa2SrMmthWZMkyWcyiky0MbSr2SLw572S6I0dPF4iGHh8+S2pexWvWl4L8DSldzpwcTmjHSbS+iNAYCNUIwgtmEIxjGPVFLJI7HzUzMzuWjrjkgg8AAAACriqs0B4DysasPC4n8sqj/Z8TL5RJbqsR0+Et778+tHVhvuNOfLXzYaEjpiXPMJosvEqzCWO/gTa8Vjdp1CceK+S0UpG5ntC7TDZ7+s+f4vi5zzqOlfv85fe+E+FU4OvNbrknvPp8o/efNOmcT24kqYW2XMhbZQAJKAAIABBMwjZGyUbNbCsyZJks5lHKRZnaUM5FohhaytZMvEOa9nq3Jhq06a/yi2OV96WSa3107mo974vw6jqx11G3zvG8R7S/LHaPu9WwVOSNHEuIBQAAAAGyQHD1h0PViqZ02xUqrI7Ml7mn0NPJp9aJidTuETG40+btZtA26OxMsPbm475VW5ZK6vPc129DXQ/A7cd+aNuW9NS59bzNJvFY3PZWmK2S0UpG5leojl3ni8VxNs067R/vd9p4Z4dThK7nree8/tHy+6xGRxvZiT0yGkSemQtElTC2y5hOy5kJ2MwbGYNjMk2TMI2TMI2a2SrMmthSZRykWZzZFKRMQxtZXnIvEOe9mp1A1YeMtV9sf7NVL0U1uvsXR2xXT5dZvjpvrLyOO4rkjkr3n+j3TRmEyR0PFdiEcgHAAAAAAABHZDMDI66aq1Y+h1WLKSzlValnKqzLc11rrXSWraazuEWrEw8C0roi7A3Oi+OU1vUl6tkM90ovqMOIy2vOp6Q9vwzFix05q9bT3n9v97ooTOSYezW6WMium9bJFIhrFkikQvEnKRC0SXMLbLmQnYzBsZg2MwjZMyUbNcgrs1yJ0rMmSkTpnNkUplohlayGcy0Qwtd29UdWLMfZnLOOFi/Ts4Ob9iHb1voNaU283i+LjHGo/M900LoqFUIwhFRhBJRjFZKKXQjqeDMzM7loqq8kEJQAAAAAAAAACK2vMDK616r0Y6p12x4ZuFkd06pe1F/hwZW1YmOrXFmtitzVeGayat4nR1mzatqpvKGIinsT7H7Mux+GZzXpNXvcPxVcsdOk+jlQmZzDurdNGZXTaLnqZGmkWPUiNLxY5SI0tzF2hpPMXaCeYbQOYm0NI5iOQ0jmNcidKTYyUidKTZFKZbTO10M7C0QwtdqtUtSrcY423qVeG3NR4WXrs9mPb5dZtTHvrLyuK46Kfhp1n7PaNDaIhVCMIRUYRSUYpZKKXQjoeNMzM7loKakkEJwAAAAAAAAAAAAI7K8wORpTRNd0JQshGcJLKUJRUoyXah3TEzE7h5JrTyZTrbswLzjvbw05b1/hzfHufmYWxej1OH8Q8sn1ef312VTddsJ12R4wnFxkvBmM109bHli0bidiNhXTeLnqwjS8XPUyNLxcu2RpbnLtjRzjbGjnI5jRzmuZOlJua7CdKzdHKwnTKbrGjNGYjFz2MPXKbzycssoQ+tLgi9azPZzZuJpjjdp09M1U5PK6WrcRldesmo5fI1v9lNek+1+R0VxxHd43EcdfJ0r0j+r0nBaPS6DRwurVUkBKAAAAAAAAAAAAAAADZRArX4VMDPad1Yw+Kjs31QsW/JtelH6slvj4MiYie6+PJfHO6zp5zprkrablhLmv3V6zXcprf5pmU4vR6GLxKY6Xj6MdpDVfSGHz5zDWOK+fUudi/wCXevFGU45jyd+PjcV+1vq47syeT3NbmnuafcU064yHc4NLRkLzhGk+0HODR7QjtJ0jnLSp2PZrjKcvZhFzfkiYhnbLFeszp3tHalaQv/uuZi/nXS2f6VnL7jSMUy48nH4q9p3/ACbTQnJlTHKWIlK+Xs/o6vJb34vwNIxRHd5+XxDJbpXp92/0boSFUVCEIwguEYxUYruSNXDMzM7nq7VGES6AhbjHIBwAAAAAAAAAAAAAAAAAAAMlBMCGzDJgU7dHp9AHNxur1Nu6yquf164y95GlotMdp04WJ5PdHz44WtfUc6//ABaI5K+javFZo/ilTlyZ6P8A1M13Yi7/AFEezr6Le+5v1f0gQ5NNHr+4k+++/wD1D2dfQ99z/q/pDoYXUXA1+rhac10yhtvzlmTyV9GduIy272l28NoWEFlGMYrqjFRXkizKZme6/To5LoCFyvCpATxgkA7IBQAAAAAAAAAAAAAAAAAAAAAAATIBHEBrrQCc0gDmkAqrQDlABcgFAAAAAAAAAAAAAAAAAAAAAAAAAAAAAAAAAAAAAAAAAAAAAAAAAAAAA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23825" y="-177840"/>
            <a:ext cx="329565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094" y="265807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999592" y="180729"/>
            <a:ext cx="15936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rgbClr val="FF0000"/>
                </a:solidFill>
              </a:rPr>
              <a:t>Only Czech course</a:t>
            </a:r>
          </a:p>
          <a:p>
            <a:r>
              <a:rPr lang="en-GB" sz="1000" b="1" dirty="0" smtClean="0">
                <a:solidFill>
                  <a:srgbClr val="FF0000"/>
                </a:solidFill>
              </a:rPr>
              <a:t>BPH_PIS 1| 2 !!!!,</a:t>
            </a:r>
          </a:p>
          <a:p>
            <a:r>
              <a:rPr lang="en-GB" sz="1000" b="1" dirty="0" smtClean="0">
                <a:solidFill>
                  <a:srgbClr val="FF0000"/>
                </a:solidFill>
              </a:rPr>
              <a:t>MPH_RIOP </a:t>
            </a:r>
            <a:r>
              <a:rPr lang="en-GB" sz="1000" b="1" dirty="0" err="1" smtClean="0">
                <a:solidFill>
                  <a:srgbClr val="FF0000"/>
                </a:solidFill>
              </a:rPr>
              <a:t>pouze</a:t>
            </a:r>
            <a:r>
              <a:rPr lang="en-GB" sz="1000" b="1" dirty="0" smtClean="0">
                <a:solidFill>
                  <a:srgbClr val="FF0000"/>
                </a:solidFill>
              </a:rPr>
              <a:t> </a:t>
            </a:r>
            <a:r>
              <a:rPr lang="en-GB" sz="1000" b="1" dirty="0" err="1" smtClean="0">
                <a:solidFill>
                  <a:srgbClr val="FF0000"/>
                </a:solidFill>
              </a:rPr>
              <a:t>část</a:t>
            </a:r>
            <a:endParaRPr lang="en-GB" sz="1000" b="1" dirty="0" smtClean="0">
              <a:solidFill>
                <a:srgbClr val="FF0000"/>
              </a:solidFill>
            </a:endParaRPr>
          </a:p>
          <a:p>
            <a:r>
              <a:rPr lang="en-GB" sz="1000" b="1" dirty="0" smtClean="0">
                <a:solidFill>
                  <a:srgbClr val="FF0000"/>
                </a:solidFill>
              </a:rPr>
              <a:t>(</a:t>
            </a:r>
            <a:r>
              <a:rPr lang="en-GB" sz="1000" b="1" dirty="0" err="1" smtClean="0">
                <a:solidFill>
                  <a:srgbClr val="FF0000"/>
                </a:solidFill>
              </a:rPr>
              <a:t>kontakty</a:t>
            </a:r>
            <a:r>
              <a:rPr lang="en-GB" sz="1000" b="1" dirty="0" smtClean="0">
                <a:solidFill>
                  <a:srgbClr val="FF0000"/>
                </a:solidFill>
              </a:rPr>
              <a:t>, </a:t>
            </a:r>
            <a:r>
              <a:rPr lang="en-GB" sz="1000" b="1" dirty="0" err="1" smtClean="0">
                <a:solidFill>
                  <a:srgbClr val="FF0000"/>
                </a:solidFill>
              </a:rPr>
              <a:t>profily</a:t>
            </a:r>
            <a:r>
              <a:rPr lang="en-GB" sz="1000" b="1" dirty="0" smtClean="0">
                <a:solidFill>
                  <a:srgbClr val="FF0000"/>
                </a:solidFill>
              </a:rPr>
              <a:t>,..)</a:t>
            </a:r>
          </a:p>
          <a:p>
            <a:endParaRPr lang="en-GB" sz="1000" b="1" dirty="0" smtClean="0">
              <a:solidFill>
                <a:srgbClr val="FF0000"/>
              </a:solidFill>
            </a:endParaRPr>
          </a:p>
          <a:p>
            <a:r>
              <a:rPr lang="en-GB" sz="1000" b="1" dirty="0" smtClean="0">
                <a:solidFill>
                  <a:srgbClr val="FF0000"/>
                </a:solidFill>
              </a:rPr>
              <a:t>Partially  for  MPH_AOMA-AOPR !!!!!</a:t>
            </a:r>
            <a:endParaRPr lang="en-GB" sz="1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6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ZA" altLang="cs-CZ" sz="3600" dirty="0" smtClean="0"/>
              <a:t>Objects necessary valid for</a:t>
            </a:r>
            <a:br>
              <a:rPr lang="en-ZA" altLang="cs-CZ" sz="3600" dirty="0" smtClean="0"/>
            </a:br>
            <a:r>
              <a:rPr lang="en-ZA" altLang="cs-CZ" sz="3600" dirty="0" smtClean="0"/>
              <a:t> MPH-AOPM-AOPR </a:t>
            </a:r>
            <a:r>
              <a:rPr lang="en-ZA" altLang="cs-CZ" sz="3600" dirty="0" smtClean="0">
                <a:solidFill>
                  <a:srgbClr val="0070C0"/>
                </a:solidFill>
              </a:rPr>
              <a:t>(see preceding slide</a:t>
            </a:r>
            <a:r>
              <a:rPr lang="en-ZA" altLang="cs-CZ" sz="3600" dirty="0" smtClean="0"/>
              <a:t>)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ZA" altLang="cs-CZ" sz="1700" dirty="0" smtClean="0"/>
              <a:t>Contact card- company -&gt;Vendor (Customer)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ZA" altLang="cs-CZ" sz="1700" dirty="0" smtClean="0"/>
              <a:t>Contact card- person -&gt;Vendor (Customer)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ZA" altLang="cs-CZ" sz="1700" dirty="0" smtClean="0"/>
              <a:t>Contact Character– profiles, technologies,..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ZA" altLang="cs-CZ" sz="1700" dirty="0" smtClean="0"/>
              <a:t>Interactions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ZA" altLang="cs-CZ" sz="1700" dirty="0" smtClean="0"/>
              <a:t>Business Opportunities (estimated close date and value, probability,.. 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ZA" altLang="cs-CZ" sz="1700" dirty="0" smtClean="0"/>
              <a:t>Sales Cycles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ZA" altLang="cs-CZ" sz="1700" dirty="0" smtClean="0"/>
              <a:t>Customer Card creation from Contact card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ZA" altLang="cs-CZ" sz="1700" dirty="0" smtClean="0"/>
              <a:t>Quotes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ZA" altLang="cs-CZ" sz="1700" dirty="0" smtClean="0"/>
              <a:t>Interaction entries</a:t>
            </a:r>
          </a:p>
          <a:p>
            <a:pPr eaLnBrk="1" hangingPunct="1">
              <a:buFont typeface="Wingdings" pitchFamily="2" charset="2"/>
              <a:buChar char="§"/>
            </a:pPr>
            <a:endParaRPr lang="en-ZA" altLang="cs-CZ" sz="1700" dirty="0" smtClean="0"/>
          </a:p>
        </p:txBody>
      </p:sp>
    </p:spTree>
    <p:extLst>
      <p:ext uri="{BB962C8B-B14F-4D97-AF65-F5344CB8AC3E}">
        <p14:creationId xmlns:p14="http://schemas.microsoft.com/office/powerpoint/2010/main" val="327571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8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874182" y="548680"/>
            <a:ext cx="6888693" cy="457200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cs-CZ" altLang="cs-CZ" sz="2400" dirty="0" smtClean="0"/>
              <a:t>      ERP-CRM </a:t>
            </a:r>
            <a:endParaRPr lang="cs-CZ" altLang="cs-CZ" sz="2400" b="1" dirty="0" smtClean="0"/>
          </a:p>
        </p:txBody>
      </p:sp>
      <p:sp>
        <p:nvSpPr>
          <p:cNvPr id="4099" name="Oval 5"/>
          <p:cNvSpPr>
            <a:spLocks noChangeArrowheads="1"/>
          </p:cNvSpPr>
          <p:nvPr/>
        </p:nvSpPr>
        <p:spPr bwMode="auto">
          <a:xfrm>
            <a:off x="2814638" y="3189288"/>
            <a:ext cx="3168650" cy="1079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600" b="0">
                <a:cs typeface="Times New Roman" pitchFamily="18" charset="0"/>
              </a:rPr>
              <a:t>CRM 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1014413" y="4197350"/>
            <a:ext cx="1008062" cy="431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ERP 1</a:t>
            </a:r>
          </a:p>
        </p:txBody>
      </p:sp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1014413" y="3621088"/>
            <a:ext cx="1008062" cy="431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ERP 2</a:t>
            </a: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1014413" y="2613025"/>
            <a:ext cx="1008062" cy="4318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800" b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ERP n</a:t>
            </a:r>
          </a:p>
        </p:txBody>
      </p:sp>
      <p:sp>
        <p:nvSpPr>
          <p:cNvPr id="4103" name="Line 9"/>
          <p:cNvSpPr>
            <a:spLocks noChangeShapeType="1"/>
          </p:cNvSpPr>
          <p:nvPr/>
        </p:nvSpPr>
        <p:spPr bwMode="auto">
          <a:xfrm>
            <a:off x="1519238" y="3116263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4" name="Line 10"/>
          <p:cNvSpPr>
            <a:spLocks noChangeShapeType="1"/>
          </p:cNvSpPr>
          <p:nvPr/>
        </p:nvSpPr>
        <p:spPr bwMode="auto">
          <a:xfrm flipH="1" flipV="1">
            <a:off x="2024063" y="2781300"/>
            <a:ext cx="914400" cy="741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5" name="Line 11"/>
          <p:cNvSpPr>
            <a:spLocks noChangeShapeType="1"/>
          </p:cNvSpPr>
          <p:nvPr/>
        </p:nvSpPr>
        <p:spPr bwMode="auto">
          <a:xfrm flipH="1">
            <a:off x="2027238" y="3790950"/>
            <a:ext cx="815975" cy="112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6" name="Line 12"/>
          <p:cNvSpPr>
            <a:spLocks noChangeShapeType="1"/>
          </p:cNvSpPr>
          <p:nvPr/>
        </p:nvSpPr>
        <p:spPr bwMode="auto">
          <a:xfrm flipH="1">
            <a:off x="2024063" y="4006850"/>
            <a:ext cx="1004887" cy="414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7" name="Line 17"/>
          <p:cNvSpPr>
            <a:spLocks noChangeShapeType="1"/>
          </p:cNvSpPr>
          <p:nvPr/>
        </p:nvSpPr>
        <p:spPr bwMode="auto">
          <a:xfrm flipV="1">
            <a:off x="2959100" y="4197350"/>
            <a:ext cx="504825" cy="576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8" name="Line 18"/>
          <p:cNvSpPr>
            <a:spLocks noChangeShapeType="1"/>
          </p:cNvSpPr>
          <p:nvPr/>
        </p:nvSpPr>
        <p:spPr bwMode="auto">
          <a:xfrm flipV="1">
            <a:off x="4256088" y="4268788"/>
            <a:ext cx="0" cy="504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09" name="Line 19"/>
          <p:cNvSpPr>
            <a:spLocks noChangeShapeType="1"/>
          </p:cNvSpPr>
          <p:nvPr/>
        </p:nvSpPr>
        <p:spPr bwMode="auto">
          <a:xfrm flipH="1" flipV="1">
            <a:off x="5335588" y="4197350"/>
            <a:ext cx="503237" cy="576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0" name="Rectangle 20"/>
          <p:cNvSpPr>
            <a:spLocks noChangeArrowheads="1"/>
          </p:cNvSpPr>
          <p:nvPr/>
        </p:nvSpPr>
        <p:spPr bwMode="auto">
          <a:xfrm>
            <a:off x="2874963" y="2305050"/>
            <a:ext cx="1008062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Task1</a:t>
            </a:r>
            <a:endParaRPr lang="cs-CZ" altLang="cs-CZ" sz="140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111" name="Rectangle 21"/>
          <p:cNvSpPr>
            <a:spLocks noChangeArrowheads="1"/>
          </p:cNvSpPr>
          <p:nvPr/>
        </p:nvSpPr>
        <p:spPr bwMode="auto">
          <a:xfrm>
            <a:off x="4025900" y="2305050"/>
            <a:ext cx="1008063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Task22</a:t>
            </a:r>
            <a:endParaRPr lang="cs-CZ" altLang="cs-CZ" sz="140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112" name="Rectangle 22"/>
          <p:cNvSpPr>
            <a:spLocks noChangeArrowheads="1"/>
          </p:cNvSpPr>
          <p:nvPr/>
        </p:nvSpPr>
        <p:spPr bwMode="auto">
          <a:xfrm>
            <a:off x="5467350" y="2305050"/>
            <a:ext cx="1008063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</a:t>
            </a:r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</a:t>
            </a:r>
          </a:p>
        </p:txBody>
      </p:sp>
      <p:sp>
        <p:nvSpPr>
          <p:cNvPr id="4113" name="Line 23"/>
          <p:cNvSpPr>
            <a:spLocks noChangeShapeType="1"/>
          </p:cNvSpPr>
          <p:nvPr/>
        </p:nvSpPr>
        <p:spPr bwMode="auto">
          <a:xfrm>
            <a:off x="5035550" y="252095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4" name="Line 24"/>
          <p:cNvSpPr>
            <a:spLocks noChangeShapeType="1"/>
          </p:cNvSpPr>
          <p:nvPr/>
        </p:nvSpPr>
        <p:spPr bwMode="auto">
          <a:xfrm>
            <a:off x="3390900" y="2751138"/>
            <a:ext cx="144463" cy="509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5" name="Line 25"/>
          <p:cNvSpPr>
            <a:spLocks noChangeShapeType="1"/>
          </p:cNvSpPr>
          <p:nvPr/>
        </p:nvSpPr>
        <p:spPr bwMode="auto">
          <a:xfrm>
            <a:off x="4471988" y="2773363"/>
            <a:ext cx="0" cy="415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6" name="Line 26"/>
          <p:cNvSpPr>
            <a:spLocks noChangeShapeType="1"/>
          </p:cNvSpPr>
          <p:nvPr/>
        </p:nvSpPr>
        <p:spPr bwMode="auto">
          <a:xfrm flipH="1">
            <a:off x="5529263" y="2736850"/>
            <a:ext cx="369887" cy="620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7" name="Line 27"/>
          <p:cNvSpPr>
            <a:spLocks noChangeShapeType="1"/>
          </p:cNvSpPr>
          <p:nvPr/>
        </p:nvSpPr>
        <p:spPr bwMode="auto">
          <a:xfrm>
            <a:off x="5983288" y="3692525"/>
            <a:ext cx="215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18" name="Rectangle 28"/>
          <p:cNvSpPr>
            <a:spLocks noChangeArrowheads="1"/>
          </p:cNvSpPr>
          <p:nvPr/>
        </p:nvSpPr>
        <p:spPr bwMode="auto">
          <a:xfrm>
            <a:off x="6199188" y="3465513"/>
            <a:ext cx="1295400" cy="431800"/>
          </a:xfrm>
          <a:prstGeom prst="rect">
            <a:avLst/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Customer</a:t>
            </a:r>
            <a:endParaRPr lang="cs-CZ" altLang="cs-CZ" sz="1400" dirty="0" smtClean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Card</a:t>
            </a:r>
            <a:endParaRPr lang="cs-CZ" altLang="cs-CZ" sz="1400" dirty="0">
              <a:solidFill>
                <a:schemeClr val="bg1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4119" name="Line 31"/>
          <p:cNvSpPr>
            <a:spLocks noChangeShapeType="1"/>
          </p:cNvSpPr>
          <p:nvPr/>
        </p:nvSpPr>
        <p:spPr bwMode="auto">
          <a:xfrm>
            <a:off x="7477125" y="3668713"/>
            <a:ext cx="173038" cy="11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20" name="Rectangle 32"/>
          <p:cNvSpPr>
            <a:spLocks noChangeArrowheads="1"/>
          </p:cNvSpPr>
          <p:nvPr/>
        </p:nvSpPr>
        <p:spPr bwMode="auto">
          <a:xfrm>
            <a:off x="7640638" y="3427413"/>
            <a:ext cx="1296987" cy="471487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800" b="0" dirty="0" smtClean="0">
                <a:latin typeface="Arial" charset="0"/>
                <a:cs typeface="Times New Roman" pitchFamily="18" charset="0"/>
              </a:rPr>
              <a:t>QUOTE</a:t>
            </a:r>
            <a:endParaRPr lang="cs-CZ" altLang="cs-CZ" sz="1800" b="0" dirty="0">
              <a:latin typeface="Arial" charset="0"/>
              <a:cs typeface="Times New Roman" pitchFamily="18" charset="0"/>
            </a:endParaRPr>
          </a:p>
        </p:txBody>
      </p:sp>
      <p:sp>
        <p:nvSpPr>
          <p:cNvPr id="4121" name="Rectangle 34"/>
          <p:cNvSpPr>
            <a:spLocks noChangeArrowheads="1"/>
          </p:cNvSpPr>
          <p:nvPr/>
        </p:nvSpPr>
        <p:spPr bwMode="auto">
          <a:xfrm>
            <a:off x="2595563" y="4781550"/>
            <a:ext cx="1008062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</a:t>
            </a:r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p+1</a:t>
            </a:r>
          </a:p>
        </p:txBody>
      </p:sp>
      <p:sp>
        <p:nvSpPr>
          <p:cNvPr id="4122" name="Rectangle 35"/>
          <p:cNvSpPr>
            <a:spLocks noChangeArrowheads="1"/>
          </p:cNvSpPr>
          <p:nvPr/>
        </p:nvSpPr>
        <p:spPr bwMode="auto">
          <a:xfrm>
            <a:off x="3744913" y="4759325"/>
            <a:ext cx="1008062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</a:t>
            </a:r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p+2</a:t>
            </a:r>
          </a:p>
        </p:txBody>
      </p:sp>
      <p:sp>
        <p:nvSpPr>
          <p:cNvPr id="4123" name="Rectangle 36"/>
          <p:cNvSpPr>
            <a:spLocks noChangeArrowheads="1"/>
          </p:cNvSpPr>
          <p:nvPr/>
        </p:nvSpPr>
        <p:spPr bwMode="auto">
          <a:xfrm>
            <a:off x="5187950" y="4781550"/>
            <a:ext cx="1008063" cy="431800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400" dirty="0" err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Task</a:t>
            </a:r>
            <a:r>
              <a:rPr lang="cs-CZ" altLang="cs-CZ" sz="1400" dirty="0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cs-CZ" altLang="cs-CZ" sz="14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q</a:t>
            </a:r>
          </a:p>
        </p:txBody>
      </p:sp>
      <p:sp>
        <p:nvSpPr>
          <p:cNvPr id="4124" name="Line 37"/>
          <p:cNvSpPr>
            <a:spLocks noChangeShapeType="1"/>
          </p:cNvSpPr>
          <p:nvPr/>
        </p:nvSpPr>
        <p:spPr bwMode="auto">
          <a:xfrm>
            <a:off x="4756150" y="499745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25" name="Oval 38"/>
          <p:cNvSpPr>
            <a:spLocks noChangeArrowheads="1"/>
          </p:cNvSpPr>
          <p:nvPr/>
        </p:nvSpPr>
        <p:spPr bwMode="auto">
          <a:xfrm>
            <a:off x="2164556" y="4391025"/>
            <a:ext cx="5614987" cy="1168400"/>
          </a:xfrm>
          <a:prstGeom prst="ellipse">
            <a:avLst/>
          </a:prstGeom>
          <a:solidFill>
            <a:srgbClr val="FFFF00">
              <a:alpha val="36862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4126" name="Oval 39"/>
          <p:cNvSpPr>
            <a:spLocks noChangeArrowheads="1"/>
          </p:cNvSpPr>
          <p:nvPr/>
        </p:nvSpPr>
        <p:spPr bwMode="auto">
          <a:xfrm>
            <a:off x="2303463" y="2012950"/>
            <a:ext cx="5834063" cy="996950"/>
          </a:xfrm>
          <a:prstGeom prst="ellipse">
            <a:avLst/>
          </a:prstGeom>
          <a:solidFill>
            <a:srgbClr val="FFFF00">
              <a:alpha val="36862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127" name="Text Box 41"/>
          <p:cNvSpPr txBox="1">
            <a:spLocks noChangeArrowheads="1"/>
          </p:cNvSpPr>
          <p:nvPr/>
        </p:nvSpPr>
        <p:spPr bwMode="auto">
          <a:xfrm>
            <a:off x="6446838" y="4827588"/>
            <a:ext cx="12923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1600" dirty="0" err="1" smtClean="0">
                <a:solidFill>
                  <a:schemeClr val="folHlink"/>
                </a:solidFill>
              </a:rPr>
              <a:t>Opportunity</a:t>
            </a:r>
            <a:endParaRPr lang="cs-CZ" altLang="cs-CZ" sz="1600" dirty="0">
              <a:solidFill>
                <a:schemeClr val="folHlink"/>
              </a:solidFill>
            </a:endParaRPr>
          </a:p>
        </p:txBody>
      </p:sp>
      <p:sp>
        <p:nvSpPr>
          <p:cNvPr id="4128" name="Text Box 42"/>
          <p:cNvSpPr txBox="1">
            <a:spLocks noChangeArrowheads="1"/>
          </p:cNvSpPr>
          <p:nvPr/>
        </p:nvSpPr>
        <p:spPr bwMode="auto">
          <a:xfrm>
            <a:off x="6570663" y="2346325"/>
            <a:ext cx="12923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1600" dirty="0" err="1" smtClean="0">
                <a:solidFill>
                  <a:schemeClr val="folHlink"/>
                </a:solidFill>
              </a:rPr>
              <a:t>Opportunity</a:t>
            </a:r>
            <a:endParaRPr lang="cs-CZ" altLang="cs-CZ" sz="1600" dirty="0">
              <a:solidFill>
                <a:schemeClr val="folHlink"/>
              </a:solidFill>
            </a:endParaRPr>
          </a:p>
        </p:txBody>
      </p:sp>
      <p:sp>
        <p:nvSpPr>
          <p:cNvPr id="4129" name="Oval 43"/>
          <p:cNvSpPr>
            <a:spLocks noChangeArrowheads="1"/>
          </p:cNvSpPr>
          <p:nvPr/>
        </p:nvSpPr>
        <p:spPr bwMode="auto">
          <a:xfrm>
            <a:off x="770554" y="2008981"/>
            <a:ext cx="1573213" cy="3656013"/>
          </a:xfrm>
          <a:prstGeom prst="ellipse">
            <a:avLst/>
          </a:prstGeom>
          <a:solidFill>
            <a:srgbClr val="33CCCC">
              <a:alpha val="36862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cs-CZ" altLang="cs-CZ"/>
          </a:p>
        </p:txBody>
      </p:sp>
      <p:sp>
        <p:nvSpPr>
          <p:cNvPr id="4130" name="Text Box 44"/>
          <p:cNvSpPr txBox="1">
            <a:spLocks noChangeArrowheads="1"/>
          </p:cNvSpPr>
          <p:nvPr/>
        </p:nvSpPr>
        <p:spPr bwMode="auto">
          <a:xfrm>
            <a:off x="1073150" y="4776788"/>
            <a:ext cx="96802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1600" dirty="0" err="1" smtClean="0">
                <a:solidFill>
                  <a:schemeClr val="folHlink"/>
                </a:solidFill>
              </a:rPr>
              <a:t>Products</a:t>
            </a:r>
            <a:endParaRPr lang="cs-CZ" altLang="cs-CZ" sz="1600" dirty="0">
              <a:solidFill>
                <a:schemeClr val="folHlink"/>
              </a:solidFill>
            </a:endParaRPr>
          </a:p>
        </p:txBody>
      </p:sp>
      <p:sp>
        <p:nvSpPr>
          <p:cNvPr id="4131" name="Rectangle 45"/>
          <p:cNvSpPr>
            <a:spLocks noChangeArrowheads="1"/>
          </p:cNvSpPr>
          <p:nvPr/>
        </p:nvSpPr>
        <p:spPr bwMode="auto">
          <a:xfrm>
            <a:off x="3122613" y="5799138"/>
            <a:ext cx="1401762" cy="4619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1200" dirty="0" err="1" smtClean="0"/>
              <a:t>Financial</a:t>
            </a:r>
            <a:r>
              <a:rPr lang="cs-CZ" altLang="cs-CZ" sz="1200" dirty="0" smtClean="0"/>
              <a:t> </a:t>
            </a:r>
          </a:p>
          <a:p>
            <a:pPr algn="ctr" eaLnBrk="1" hangingPunct="1"/>
            <a:r>
              <a:rPr lang="cs-CZ" altLang="cs-CZ" sz="1200" dirty="0" err="1" smtClean="0"/>
              <a:t>estimation</a:t>
            </a:r>
            <a:endParaRPr lang="cs-CZ" altLang="cs-CZ" sz="1200" dirty="0"/>
          </a:p>
        </p:txBody>
      </p:sp>
      <p:sp>
        <p:nvSpPr>
          <p:cNvPr id="4132" name="Rectangle 47"/>
          <p:cNvSpPr>
            <a:spLocks noChangeArrowheads="1"/>
          </p:cNvSpPr>
          <p:nvPr/>
        </p:nvSpPr>
        <p:spPr bwMode="auto">
          <a:xfrm>
            <a:off x="4681538" y="5807075"/>
            <a:ext cx="1401762" cy="4619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1200" dirty="0" err="1" smtClean="0"/>
              <a:t>Success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estimation</a:t>
            </a:r>
            <a:endParaRPr lang="cs-CZ" altLang="cs-CZ" sz="1200" dirty="0" smtClean="0"/>
          </a:p>
          <a:p>
            <a:pPr algn="ctr" eaLnBrk="1" hangingPunct="1"/>
            <a:r>
              <a:rPr lang="cs-CZ" altLang="cs-CZ" sz="1200" dirty="0" smtClean="0"/>
              <a:t>in %</a:t>
            </a:r>
            <a:endParaRPr lang="cs-CZ" altLang="cs-CZ" sz="1200" dirty="0"/>
          </a:p>
        </p:txBody>
      </p:sp>
      <p:sp>
        <p:nvSpPr>
          <p:cNvPr id="4133" name="Rectangle 48"/>
          <p:cNvSpPr>
            <a:spLocks noChangeArrowheads="1"/>
          </p:cNvSpPr>
          <p:nvPr/>
        </p:nvSpPr>
        <p:spPr bwMode="auto">
          <a:xfrm>
            <a:off x="6251575" y="5803900"/>
            <a:ext cx="1401763" cy="4619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r>
              <a:rPr lang="cs-CZ" altLang="cs-CZ" sz="1200" dirty="0" err="1" smtClean="0"/>
              <a:t>Interactions</a:t>
            </a:r>
            <a:endParaRPr lang="cs-CZ" altLang="cs-CZ" sz="1200" dirty="0"/>
          </a:p>
        </p:txBody>
      </p:sp>
      <p:sp>
        <p:nvSpPr>
          <p:cNvPr id="4134" name="Line 49"/>
          <p:cNvSpPr>
            <a:spLocks noChangeShapeType="1"/>
          </p:cNvSpPr>
          <p:nvPr/>
        </p:nvSpPr>
        <p:spPr bwMode="auto">
          <a:xfrm flipV="1">
            <a:off x="3773488" y="5510213"/>
            <a:ext cx="0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35" name="Line 50"/>
          <p:cNvSpPr>
            <a:spLocks noChangeShapeType="1"/>
          </p:cNvSpPr>
          <p:nvPr/>
        </p:nvSpPr>
        <p:spPr bwMode="auto">
          <a:xfrm flipV="1">
            <a:off x="5348288" y="5567363"/>
            <a:ext cx="0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36" name="Line 51"/>
          <p:cNvSpPr>
            <a:spLocks noChangeShapeType="1"/>
          </p:cNvSpPr>
          <p:nvPr/>
        </p:nvSpPr>
        <p:spPr bwMode="auto">
          <a:xfrm>
            <a:off x="6840538" y="5462588"/>
            <a:ext cx="196850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37" name="Rectangle 52"/>
          <p:cNvSpPr>
            <a:spLocks noChangeArrowheads="1"/>
          </p:cNvSpPr>
          <p:nvPr/>
        </p:nvSpPr>
        <p:spPr bwMode="auto">
          <a:xfrm>
            <a:off x="5510213" y="1470025"/>
            <a:ext cx="647700" cy="2889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1200"/>
              <a:t>20000</a:t>
            </a:r>
          </a:p>
        </p:txBody>
      </p:sp>
      <p:sp>
        <p:nvSpPr>
          <p:cNvPr id="4138" name="Rectangle 53"/>
          <p:cNvSpPr>
            <a:spLocks noChangeArrowheads="1"/>
          </p:cNvSpPr>
          <p:nvPr/>
        </p:nvSpPr>
        <p:spPr bwMode="auto">
          <a:xfrm>
            <a:off x="6988175" y="1466850"/>
            <a:ext cx="647700" cy="300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1200" dirty="0" smtClean="0"/>
              <a:t>Meeting</a:t>
            </a:r>
            <a:endParaRPr lang="cs-CZ" altLang="cs-CZ" sz="1200" dirty="0"/>
          </a:p>
        </p:txBody>
      </p:sp>
      <p:sp>
        <p:nvSpPr>
          <p:cNvPr id="4139" name="Rectangle 54"/>
          <p:cNvSpPr>
            <a:spLocks noChangeArrowheads="1"/>
          </p:cNvSpPr>
          <p:nvPr/>
        </p:nvSpPr>
        <p:spPr bwMode="auto">
          <a:xfrm>
            <a:off x="6242050" y="1473200"/>
            <a:ext cx="647700" cy="3000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cs-CZ" altLang="cs-CZ" sz="1200"/>
              <a:t>70%</a:t>
            </a:r>
          </a:p>
        </p:txBody>
      </p:sp>
      <p:sp>
        <p:nvSpPr>
          <p:cNvPr id="4140" name="Line 55"/>
          <p:cNvSpPr>
            <a:spLocks noChangeShapeType="1"/>
          </p:cNvSpPr>
          <p:nvPr/>
        </p:nvSpPr>
        <p:spPr bwMode="auto">
          <a:xfrm>
            <a:off x="5834063" y="1758950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41" name="Line 56"/>
          <p:cNvSpPr>
            <a:spLocks noChangeShapeType="1"/>
          </p:cNvSpPr>
          <p:nvPr/>
        </p:nvSpPr>
        <p:spPr bwMode="auto">
          <a:xfrm>
            <a:off x="6575425" y="178276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42" name="Line 57"/>
          <p:cNvSpPr>
            <a:spLocks noChangeShapeType="1"/>
          </p:cNvSpPr>
          <p:nvPr/>
        </p:nvSpPr>
        <p:spPr bwMode="auto">
          <a:xfrm flipH="1" flipV="1">
            <a:off x="7280275" y="1747838"/>
            <a:ext cx="11113" cy="369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43" name="Rectangle 61"/>
          <p:cNvSpPr>
            <a:spLocks noChangeArrowheads="1"/>
          </p:cNvSpPr>
          <p:nvPr/>
        </p:nvSpPr>
        <p:spPr bwMode="auto">
          <a:xfrm>
            <a:off x="2633663" y="5731430"/>
            <a:ext cx="5503863" cy="638175"/>
          </a:xfrm>
          <a:prstGeom prst="rect">
            <a:avLst/>
          </a:prstGeom>
          <a:solidFill>
            <a:srgbClr val="FF99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4144" name="Rectangle 62"/>
          <p:cNvSpPr>
            <a:spLocks noChangeArrowheads="1"/>
          </p:cNvSpPr>
          <p:nvPr/>
        </p:nvSpPr>
        <p:spPr bwMode="auto">
          <a:xfrm>
            <a:off x="5251451" y="1376362"/>
            <a:ext cx="2596770" cy="476250"/>
          </a:xfrm>
          <a:prstGeom prst="rect">
            <a:avLst/>
          </a:prstGeom>
          <a:solidFill>
            <a:srgbClr val="FF99CC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876" y="529531"/>
            <a:ext cx="495498" cy="49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ovéPole 49"/>
          <p:cNvSpPr txBox="1"/>
          <p:nvPr/>
        </p:nvSpPr>
        <p:spPr>
          <a:xfrm>
            <a:off x="4380675" y="661295"/>
            <a:ext cx="4348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err="1" smtClean="0">
                <a:solidFill>
                  <a:srgbClr val="FF0000"/>
                </a:solidFill>
              </a:rPr>
              <a:t>Only</a:t>
            </a:r>
            <a:r>
              <a:rPr lang="cs-CZ" sz="1200" b="1" dirty="0" smtClean="0">
                <a:solidFill>
                  <a:srgbClr val="FF0000"/>
                </a:solidFill>
              </a:rPr>
              <a:t> Czech </a:t>
            </a:r>
            <a:r>
              <a:rPr lang="cs-CZ" sz="1200" b="1" dirty="0" err="1" smtClean="0">
                <a:solidFill>
                  <a:srgbClr val="FF0000"/>
                </a:solidFill>
              </a:rPr>
              <a:t>course</a:t>
            </a:r>
            <a:r>
              <a:rPr lang="cs-CZ" sz="1200" b="1" dirty="0" smtClean="0">
                <a:solidFill>
                  <a:srgbClr val="FF0000"/>
                </a:solidFill>
              </a:rPr>
              <a:t>  BPH_PIS1| 2 !!!! a MPH_RIOP</a:t>
            </a:r>
            <a:endParaRPr lang="cs-CZ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0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cs-CZ" dirty="0" smtClean="0"/>
              <a:t>Contact cards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Contact card- company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Contact card- person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Contact Character– profiles, technologies,..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Interactions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Business Opportunities (estimated close date and value, probability,.. )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Sales Cycles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Customer Card creation from Contact card 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altLang="cs-CZ" sz="1700" dirty="0" smtClean="0"/>
              <a:t>Quotes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767" y="3861048"/>
            <a:ext cx="24193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67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8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548680"/>
            <a:ext cx="7776864" cy="4572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cs-CZ" sz="3200" dirty="0" smtClean="0"/>
              <a:t>Contact card – company -  </a:t>
            </a:r>
            <a:r>
              <a:rPr lang="en-US" altLang="cs-CZ" sz="1800" dirty="0" smtClean="0">
                <a:solidFill>
                  <a:srgbClr val="0070C0"/>
                </a:solidFill>
              </a:rPr>
              <a:t>(Header of the contact card) </a:t>
            </a:r>
            <a:endParaRPr lang="en-US" altLang="cs-CZ" sz="1800" dirty="0">
              <a:solidFill>
                <a:srgbClr val="0070C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321539" y="4941168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 </a:t>
            </a:r>
            <a:r>
              <a:rPr lang="cs-CZ" sz="1200" dirty="0" err="1" smtClean="0"/>
              <a:t>Eric</a:t>
            </a:r>
            <a:r>
              <a:rPr lang="cs-CZ" sz="1200" dirty="0" smtClean="0"/>
              <a:t> </a:t>
            </a:r>
            <a:r>
              <a:rPr lang="cs-CZ" sz="1200" dirty="0" err="1" smtClean="0"/>
              <a:t>Clapton</a:t>
            </a:r>
            <a:endParaRPr lang="cs-CZ" sz="1200" dirty="0"/>
          </a:p>
        </p:txBody>
      </p:sp>
      <p:sp>
        <p:nvSpPr>
          <p:cNvPr id="7" name="Obdélník 6"/>
          <p:cNvSpPr/>
          <p:nvPr/>
        </p:nvSpPr>
        <p:spPr>
          <a:xfrm>
            <a:off x="3851920" y="4941168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/>
              <a:t>Luciano </a:t>
            </a:r>
            <a:r>
              <a:rPr lang="cs-CZ" sz="1200" dirty="0" err="1" smtClean="0"/>
              <a:t>Pavarotti</a:t>
            </a:r>
            <a:r>
              <a:rPr lang="cs-CZ" sz="1200" dirty="0" smtClean="0"/>
              <a:t> </a:t>
            </a:r>
            <a:endParaRPr lang="cs-CZ" sz="1200" dirty="0"/>
          </a:p>
        </p:txBody>
      </p:sp>
      <p:sp>
        <p:nvSpPr>
          <p:cNvPr id="8" name="Obdélník 7"/>
          <p:cNvSpPr/>
          <p:nvPr/>
        </p:nvSpPr>
        <p:spPr>
          <a:xfrm>
            <a:off x="5909980" y="4941168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err="1"/>
              <a:t>Emir</a:t>
            </a:r>
            <a:r>
              <a:rPr lang="cs-CZ" sz="1200" dirty="0"/>
              <a:t> </a:t>
            </a:r>
            <a:r>
              <a:rPr lang="cs-CZ" sz="1200" dirty="0" err="1"/>
              <a:t>Kusturica</a:t>
            </a:r>
            <a:endParaRPr lang="cs-CZ" sz="1200" dirty="0"/>
          </a:p>
        </p:txBody>
      </p:sp>
      <p:cxnSp>
        <p:nvCxnSpPr>
          <p:cNvPr id="4" name="Přímá spojnice 3"/>
          <p:cNvCxnSpPr/>
          <p:nvPr/>
        </p:nvCxnSpPr>
        <p:spPr>
          <a:xfrm>
            <a:off x="5292080" y="5157192"/>
            <a:ext cx="6179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3005615" y="4479925"/>
            <a:ext cx="0" cy="461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4535996" y="4479924"/>
            <a:ext cx="0" cy="461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6591621" y="4495663"/>
            <a:ext cx="0" cy="461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403381" y="5661248"/>
            <a:ext cx="3860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Contact  persons  type card  </a:t>
            </a:r>
            <a:endParaRPr lang="en-US" dirty="0"/>
          </a:p>
        </p:txBody>
      </p:sp>
      <p:sp>
        <p:nvSpPr>
          <p:cNvPr id="17" name="Oval 8"/>
          <p:cNvSpPr>
            <a:spLocks noChangeArrowheads="1"/>
          </p:cNvSpPr>
          <p:nvPr/>
        </p:nvSpPr>
        <p:spPr bwMode="auto">
          <a:xfrm>
            <a:off x="2915816" y="2238380"/>
            <a:ext cx="1365250" cy="242888"/>
          </a:xfrm>
          <a:prstGeom prst="ellipse">
            <a:avLst/>
          </a:prstGeom>
          <a:solidFill>
            <a:srgbClr val="FF0000">
              <a:alpha val="10196"/>
            </a:srgbClr>
          </a:solidFill>
          <a:ln w="9525">
            <a:solidFill>
              <a:srgbClr val="0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2" y="1470597"/>
            <a:ext cx="2077917" cy="806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725" y="1622996"/>
            <a:ext cx="5917020" cy="28292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Obdélník 14"/>
          <p:cNvSpPr/>
          <p:nvPr/>
        </p:nvSpPr>
        <p:spPr>
          <a:xfrm>
            <a:off x="7437927" y="4941168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err="1" smtClean="0"/>
              <a:t>Pïnk</a:t>
            </a:r>
            <a:endParaRPr lang="cs-CZ" sz="1200" dirty="0"/>
          </a:p>
        </p:txBody>
      </p:sp>
      <p:cxnSp>
        <p:nvCxnSpPr>
          <p:cNvPr id="16" name="Přímá spojnice se šipkou 15"/>
          <p:cNvCxnSpPr/>
          <p:nvPr/>
        </p:nvCxnSpPr>
        <p:spPr>
          <a:xfrm>
            <a:off x="7956376" y="4479923"/>
            <a:ext cx="0" cy="461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09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602</Words>
  <Application>Microsoft Office PowerPoint</Application>
  <PresentationFormat>Předvádění na obrazovce (4:3)</PresentationFormat>
  <Paragraphs>162</Paragraphs>
  <Slides>34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9" baseType="lpstr">
      <vt:lpstr>Arial</vt:lpstr>
      <vt:lpstr>Calibri</vt:lpstr>
      <vt:lpstr>Times New Roman</vt:lpstr>
      <vt:lpstr>Wingdings</vt:lpstr>
      <vt:lpstr>Motiv systému Office</vt:lpstr>
      <vt:lpstr>Introduction to MS Dynamics    (Customer Relationship Management)</vt:lpstr>
      <vt:lpstr>CRM – Customer Relationship Management</vt:lpstr>
      <vt:lpstr>CRM – Customer Relationship Management</vt:lpstr>
      <vt:lpstr>Market leaders </vt:lpstr>
      <vt:lpstr>Prezentace aplikace PowerPoint</vt:lpstr>
      <vt:lpstr>Objects necessary valid for  MPH-AOPM-AOPR (see preceding slide)</vt:lpstr>
      <vt:lpstr>      ERP-CRM </vt:lpstr>
      <vt:lpstr>Contact cards</vt:lpstr>
      <vt:lpstr>Contact card – company -  (Header of the contact card) </vt:lpstr>
      <vt:lpstr>Contact Card-company</vt:lpstr>
      <vt:lpstr>Contact Card- Person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End of the section    (Customer Relationship Management)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Inroduction MS Dynamics NAV</dc:title>
  <dc:creator>Skorkovsky Jaromir</dc:creator>
  <cp:lastModifiedBy>Skorkovsky Jaromir</cp:lastModifiedBy>
  <cp:revision>193</cp:revision>
  <dcterms:created xsi:type="dcterms:W3CDTF">2014-09-15T11:04:04Z</dcterms:created>
  <dcterms:modified xsi:type="dcterms:W3CDTF">2017-11-08T12:22:01Z</dcterms:modified>
</cp:coreProperties>
</file>