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77" r:id="rId3"/>
    <p:sldId id="258" r:id="rId4"/>
    <p:sldId id="278" r:id="rId5"/>
    <p:sldId id="343" r:id="rId6"/>
    <p:sldId id="259" r:id="rId7"/>
    <p:sldId id="344" r:id="rId8"/>
    <p:sldId id="270" r:id="rId9"/>
    <p:sldId id="345" r:id="rId10"/>
    <p:sldId id="346" r:id="rId11"/>
    <p:sldId id="347" r:id="rId12"/>
    <p:sldId id="348" r:id="rId13"/>
    <p:sldId id="349" r:id="rId14"/>
    <p:sldId id="350" r:id="rId15"/>
    <p:sldId id="353" r:id="rId16"/>
    <p:sldId id="352" r:id="rId17"/>
    <p:sldId id="264" r:id="rId18"/>
    <p:sldId id="271" r:id="rId19"/>
    <p:sldId id="275" r:id="rId20"/>
    <p:sldId id="272" r:id="rId21"/>
    <p:sldId id="274" r:id="rId22"/>
    <p:sldId id="354" r:id="rId23"/>
    <p:sldId id="263" r:id="rId24"/>
    <p:sldId id="260" r:id="rId25"/>
    <p:sldId id="262" r:id="rId26"/>
    <p:sldId id="276" r:id="rId27"/>
    <p:sldId id="355" r:id="rId28"/>
    <p:sldId id="261" r:id="rId29"/>
    <p:sldId id="266" r:id="rId30"/>
    <p:sldId id="268" r:id="rId31"/>
    <p:sldId id="335" r:id="rId32"/>
    <p:sldId id="267" r:id="rId33"/>
    <p:sldId id="273" r:id="rId34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7" autoAdjust="0"/>
    <p:restoredTop sz="94660"/>
  </p:normalViewPr>
  <p:slideViewPr>
    <p:cSldViewPr>
      <p:cViewPr varScale="1">
        <p:scale>
          <a:sx n="106" d="100"/>
          <a:sy n="106" d="100"/>
        </p:scale>
        <p:origin x="10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FDDE-760C-4D97-933B-8BA4F360FBD1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5A630-8C3D-41B9-B3B8-5A6691D51D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A536-0C3D-46FC-88EA-60973CFF8114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1F94-62F2-48F6-8175-5A6FF0548E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navratil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indonihue.com/2012/10/10/how-to-write-a-bad-research-proposa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24-PF0_Zj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</a:t>
            </a:r>
            <a:r>
              <a:rPr lang="cs-CZ" noProof="0" dirty="0"/>
              <a:t> </a:t>
            </a:r>
            <a:r>
              <a:rPr lang="cs-CZ" noProof="0" dirty="0" err="1"/>
              <a:t>Research</a:t>
            </a:r>
            <a:r>
              <a:rPr lang="cs-CZ" noProof="0" dirty="0"/>
              <a:t> </a:t>
            </a:r>
            <a:r>
              <a:rPr lang="en-US" noProof="0" dirty="0"/>
              <a:t>Proposal Issues and Limits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051720" y="400506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noProof="0" dirty="0"/>
              <a:t>Jiří Navrátil</a:t>
            </a:r>
          </a:p>
          <a:p>
            <a:pPr algn="ctr"/>
            <a:r>
              <a:rPr lang="en-GB" dirty="0">
                <a:hlinkClick r:id="rId2"/>
              </a:rPr>
              <a:t>jiri.navratil@econ.muni.cz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noProof="0" dirty="0"/>
          </a:p>
          <a:p>
            <a:pPr algn="ctr"/>
            <a:r>
              <a:rPr lang="en-US" dirty="0"/>
              <a:t>DXV_FMEV Philosophy and Methodology of Science</a:t>
            </a:r>
            <a:r>
              <a:rPr lang="cs-CZ" dirty="0"/>
              <a:t>, May 5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8EE88-FF34-4635-95D5-71B28145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/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486C95-D40F-4165-851A-2FFA1C42D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invest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discipline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resolvable</a:t>
            </a:r>
            <a:r>
              <a:rPr lang="cs-CZ" dirty="0"/>
              <a:t> (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broad</a:t>
            </a:r>
            <a:r>
              <a:rPr lang="cs-CZ" dirty="0"/>
              <a:t>)</a:t>
            </a:r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not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dirty="0" err="1"/>
              <a:t>before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seems</a:t>
            </a:r>
            <a:r>
              <a:rPr lang="cs-CZ" dirty="0"/>
              <a:t> „</a:t>
            </a:r>
            <a:r>
              <a:rPr lang="cs-CZ" dirty="0" err="1"/>
              <a:t>cool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3198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ED23E-5267-4337-A46F-5138E776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Not so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/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D1E3E1-31A2-4FCB-81E5-61359370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cs-CZ" sz="2050" dirty="0" err="1"/>
              <a:t>Is</a:t>
            </a:r>
            <a:r>
              <a:rPr lang="cs-CZ" sz="2050" dirty="0"/>
              <a:t> not </a:t>
            </a:r>
            <a:r>
              <a:rPr lang="cs-CZ" sz="2050" dirty="0" err="1"/>
              <a:t>resolvable</a:t>
            </a:r>
            <a:r>
              <a:rPr lang="cs-CZ" sz="2050" dirty="0"/>
              <a:t> </a:t>
            </a:r>
            <a:r>
              <a:rPr lang="cs-CZ" sz="2050" dirty="0" err="1"/>
              <a:t>based</a:t>
            </a:r>
            <a:r>
              <a:rPr lang="cs-CZ" sz="2050" dirty="0"/>
              <a:t> on </a:t>
            </a:r>
            <a:r>
              <a:rPr lang="cs-CZ" sz="2050" dirty="0" err="1"/>
              <a:t>the</a:t>
            </a:r>
            <a:r>
              <a:rPr lang="cs-CZ" sz="2050" dirty="0"/>
              <a:t> </a:t>
            </a:r>
            <a:r>
              <a:rPr lang="cs-CZ" sz="2050" dirty="0" err="1"/>
              <a:t>empirical</a:t>
            </a:r>
            <a:r>
              <a:rPr lang="cs-CZ" sz="2050" dirty="0"/>
              <a:t> data (</a:t>
            </a:r>
            <a:r>
              <a:rPr lang="cs-CZ" sz="2050" i="1" dirty="0" err="1">
                <a:solidFill>
                  <a:srgbClr val="FF0000"/>
                </a:solidFill>
              </a:rPr>
              <a:t>What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is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real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value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sport </a:t>
            </a:r>
            <a:r>
              <a:rPr lang="cs-CZ" sz="2050" i="1" dirty="0" err="1">
                <a:solidFill>
                  <a:srgbClr val="FF0000"/>
                </a:solidFill>
              </a:rPr>
              <a:t>for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society?</a:t>
            </a:r>
            <a:r>
              <a:rPr lang="cs-CZ" sz="2050" dirty="0"/>
              <a:t>)</a:t>
            </a:r>
          </a:p>
          <a:p>
            <a:r>
              <a:rPr lang="cs-CZ" sz="2050" dirty="0" err="1"/>
              <a:t>Is</a:t>
            </a:r>
            <a:r>
              <a:rPr lang="cs-CZ" sz="2050" dirty="0"/>
              <a:t> </a:t>
            </a:r>
            <a:r>
              <a:rPr lang="cs-CZ" sz="2050" dirty="0" err="1"/>
              <a:t>loaded</a:t>
            </a:r>
            <a:r>
              <a:rPr lang="cs-CZ" sz="2050" dirty="0"/>
              <a:t> </a:t>
            </a:r>
            <a:r>
              <a:rPr lang="cs-CZ" sz="2050" dirty="0" err="1"/>
              <a:t>with</a:t>
            </a:r>
            <a:r>
              <a:rPr lang="cs-CZ" sz="2050" dirty="0"/>
              <a:t> normative element (</a:t>
            </a:r>
            <a:r>
              <a:rPr lang="cs-CZ" sz="2050" i="1" dirty="0" err="1">
                <a:solidFill>
                  <a:srgbClr val="FF0000"/>
                </a:solidFill>
              </a:rPr>
              <a:t>Is</a:t>
            </a:r>
            <a:r>
              <a:rPr lang="cs-CZ" sz="2050" i="1" dirty="0">
                <a:solidFill>
                  <a:srgbClr val="FF0000"/>
                </a:solidFill>
              </a:rPr>
              <a:t> public </a:t>
            </a:r>
            <a:r>
              <a:rPr lang="cs-CZ" sz="2050" i="1" dirty="0" err="1">
                <a:solidFill>
                  <a:srgbClr val="FF0000"/>
                </a:solidFill>
              </a:rPr>
              <a:t>financial</a:t>
            </a:r>
            <a:r>
              <a:rPr lang="cs-CZ" sz="2050" i="1" dirty="0">
                <a:solidFill>
                  <a:srgbClr val="FF0000"/>
                </a:solidFill>
              </a:rPr>
              <a:t> support </a:t>
            </a:r>
            <a:r>
              <a:rPr lang="cs-CZ" sz="2050" i="1" dirty="0" err="1">
                <a:solidFill>
                  <a:srgbClr val="FF0000"/>
                </a:solidFill>
              </a:rPr>
              <a:t>for</a:t>
            </a:r>
            <a:r>
              <a:rPr lang="cs-CZ" sz="2050" i="1" dirty="0">
                <a:solidFill>
                  <a:srgbClr val="FF0000"/>
                </a:solidFill>
              </a:rPr>
              <a:t> sport </a:t>
            </a:r>
            <a:r>
              <a:rPr lang="cs-CZ" sz="2050" i="1" dirty="0" err="1">
                <a:solidFill>
                  <a:srgbClr val="FF0000"/>
                </a:solidFill>
              </a:rPr>
              <a:t>too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high</a:t>
            </a:r>
            <a:r>
              <a:rPr lang="cs-CZ" sz="2050" i="1" dirty="0">
                <a:solidFill>
                  <a:srgbClr val="FF0000"/>
                </a:solidFill>
              </a:rPr>
              <a:t>? </a:t>
            </a:r>
            <a:r>
              <a:rPr lang="cs-CZ" sz="2050" i="1" dirty="0" err="1">
                <a:solidFill>
                  <a:srgbClr val="FF0000"/>
                </a:solidFill>
              </a:rPr>
              <a:t>Should</a:t>
            </a:r>
            <a:r>
              <a:rPr lang="cs-CZ" sz="2050" i="1" dirty="0">
                <a:solidFill>
                  <a:srgbClr val="FF0000"/>
                </a:solidFill>
              </a:rPr>
              <a:t> public </a:t>
            </a:r>
            <a:r>
              <a:rPr lang="cs-CZ" sz="2050" i="1" dirty="0" err="1">
                <a:solidFill>
                  <a:srgbClr val="FF0000"/>
                </a:solidFill>
              </a:rPr>
              <a:t>financial</a:t>
            </a:r>
            <a:r>
              <a:rPr lang="cs-CZ" sz="2050" i="1" dirty="0">
                <a:solidFill>
                  <a:srgbClr val="FF0000"/>
                </a:solidFill>
              </a:rPr>
              <a:t> support </a:t>
            </a:r>
            <a:r>
              <a:rPr lang="cs-CZ" sz="2050" i="1" dirty="0" err="1">
                <a:solidFill>
                  <a:srgbClr val="FF0000"/>
                </a:solidFill>
              </a:rPr>
              <a:t>for</a:t>
            </a:r>
            <a:r>
              <a:rPr lang="cs-CZ" sz="2050" i="1" dirty="0">
                <a:solidFill>
                  <a:srgbClr val="FF0000"/>
                </a:solidFill>
              </a:rPr>
              <a:t> sport </a:t>
            </a:r>
            <a:r>
              <a:rPr lang="cs-CZ" sz="2050" i="1" dirty="0" err="1">
                <a:solidFill>
                  <a:srgbClr val="FF0000"/>
                </a:solidFill>
              </a:rPr>
              <a:t>reflect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concept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moral</a:t>
            </a:r>
            <a:r>
              <a:rPr lang="cs-CZ" sz="2050" i="1" dirty="0">
                <a:solidFill>
                  <a:srgbClr val="FF0000"/>
                </a:solidFill>
              </a:rPr>
              <a:t> hazard?</a:t>
            </a:r>
            <a:r>
              <a:rPr lang="cs-CZ" sz="2050" dirty="0"/>
              <a:t>)</a:t>
            </a:r>
          </a:p>
          <a:p>
            <a:r>
              <a:rPr lang="cs-CZ" sz="2050" dirty="0" err="1"/>
              <a:t>Consists</a:t>
            </a:r>
            <a:r>
              <a:rPr lang="cs-CZ" sz="2050" dirty="0"/>
              <a:t> </a:t>
            </a:r>
            <a:r>
              <a:rPr lang="cs-CZ" sz="2050" dirty="0" err="1"/>
              <a:t>of</a:t>
            </a:r>
            <a:r>
              <a:rPr lang="cs-CZ" sz="2050" dirty="0"/>
              <a:t> „</a:t>
            </a:r>
            <a:r>
              <a:rPr lang="cs-CZ" sz="2050" dirty="0" err="1"/>
              <a:t>defining</a:t>
            </a:r>
            <a:r>
              <a:rPr lang="cs-CZ" sz="2050" dirty="0"/>
              <a:t>“, „</a:t>
            </a:r>
            <a:r>
              <a:rPr lang="cs-CZ" sz="2050" dirty="0" err="1"/>
              <a:t>demonstrating</a:t>
            </a:r>
            <a:r>
              <a:rPr lang="cs-CZ" sz="2050" dirty="0"/>
              <a:t>“ </a:t>
            </a:r>
            <a:r>
              <a:rPr lang="cs-CZ" sz="2050" dirty="0" err="1"/>
              <a:t>or</a:t>
            </a:r>
            <a:r>
              <a:rPr lang="cs-CZ" sz="2050" dirty="0"/>
              <a:t> „</a:t>
            </a:r>
            <a:r>
              <a:rPr lang="cs-CZ" sz="2050" dirty="0" err="1"/>
              <a:t>evaluating</a:t>
            </a:r>
            <a:r>
              <a:rPr lang="cs-CZ" sz="2050" dirty="0"/>
              <a:t>“ (</a:t>
            </a:r>
            <a:r>
              <a:rPr lang="cs-CZ" sz="2050" i="1" dirty="0" err="1">
                <a:solidFill>
                  <a:srgbClr val="FF0000"/>
                </a:solidFill>
              </a:rPr>
              <a:t>How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can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we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define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regional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competitiveness</a:t>
            </a:r>
            <a:r>
              <a:rPr lang="cs-CZ" sz="2050" i="1" dirty="0">
                <a:solidFill>
                  <a:srgbClr val="FF0000"/>
                </a:solidFill>
              </a:rPr>
              <a:t>? </a:t>
            </a:r>
            <a:r>
              <a:rPr lang="cs-CZ" sz="2050" i="1" dirty="0" err="1">
                <a:solidFill>
                  <a:srgbClr val="FF0000"/>
                </a:solidFill>
              </a:rPr>
              <a:t>How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can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we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evaluate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humanization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block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flats</a:t>
            </a:r>
            <a:r>
              <a:rPr lang="cs-CZ" sz="2050" i="1" dirty="0">
                <a:solidFill>
                  <a:srgbClr val="FF0000"/>
                </a:solidFill>
              </a:rPr>
              <a:t>?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goal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is</a:t>
            </a:r>
            <a:r>
              <a:rPr lang="cs-CZ" sz="2050" i="1" dirty="0">
                <a:solidFill>
                  <a:srgbClr val="FF0000"/>
                </a:solidFill>
              </a:rPr>
              <a:t> to </a:t>
            </a:r>
            <a:r>
              <a:rPr lang="cs-CZ" sz="2050" i="1" dirty="0" err="1">
                <a:solidFill>
                  <a:srgbClr val="FF0000"/>
                </a:solidFill>
              </a:rPr>
              <a:t>find</a:t>
            </a:r>
            <a:r>
              <a:rPr lang="cs-CZ" sz="2050" i="1" dirty="0">
                <a:solidFill>
                  <a:srgbClr val="FF0000"/>
                </a:solidFill>
              </a:rPr>
              <a:t> and </a:t>
            </a:r>
            <a:r>
              <a:rPr lang="cs-CZ" sz="2050" i="1" dirty="0" err="1">
                <a:solidFill>
                  <a:srgbClr val="FF0000"/>
                </a:solidFill>
              </a:rPr>
              <a:t>evaluate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factors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…“</a:t>
            </a:r>
            <a:r>
              <a:rPr lang="cs-CZ" sz="2050" dirty="0"/>
              <a:t>)</a:t>
            </a:r>
          </a:p>
          <a:p>
            <a:r>
              <a:rPr lang="cs-CZ" sz="2050" dirty="0" err="1"/>
              <a:t>Stems</a:t>
            </a:r>
            <a:r>
              <a:rPr lang="cs-CZ" sz="2050" dirty="0"/>
              <a:t> </a:t>
            </a:r>
            <a:r>
              <a:rPr lang="cs-CZ" sz="2050" dirty="0" err="1"/>
              <a:t>from</a:t>
            </a:r>
            <a:r>
              <a:rPr lang="cs-CZ" sz="2050" dirty="0"/>
              <a:t> </a:t>
            </a:r>
            <a:r>
              <a:rPr lang="cs-CZ" sz="2050" dirty="0" err="1"/>
              <a:t>methods</a:t>
            </a:r>
            <a:r>
              <a:rPr lang="cs-CZ" sz="2050" dirty="0"/>
              <a:t> and </a:t>
            </a:r>
            <a:r>
              <a:rPr lang="cs-CZ" sz="2050" dirty="0" err="1"/>
              <a:t>techniques</a:t>
            </a:r>
            <a:r>
              <a:rPr lang="cs-CZ" sz="2050" dirty="0"/>
              <a:t>, not vice versa (</a:t>
            </a:r>
            <a:r>
              <a:rPr lang="cs-CZ" sz="2050" i="1" dirty="0">
                <a:solidFill>
                  <a:srgbClr val="FF0000"/>
                </a:solidFill>
              </a:rPr>
              <a:t>„To </a:t>
            </a:r>
            <a:r>
              <a:rPr lang="cs-CZ" sz="2050" i="1" dirty="0" err="1">
                <a:solidFill>
                  <a:srgbClr val="FF0000"/>
                </a:solidFill>
              </a:rPr>
              <a:t>improve</a:t>
            </a:r>
            <a:r>
              <a:rPr lang="cs-CZ" sz="2050" i="1" dirty="0">
                <a:solidFill>
                  <a:srgbClr val="FF0000"/>
                </a:solidFill>
              </a:rPr>
              <a:t> and </a:t>
            </a:r>
            <a:r>
              <a:rPr lang="cs-CZ" sz="2050" i="1" dirty="0" err="1">
                <a:solidFill>
                  <a:srgbClr val="FF0000"/>
                </a:solidFill>
              </a:rPr>
              <a:t>further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develop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existing</a:t>
            </a:r>
            <a:r>
              <a:rPr lang="cs-CZ" sz="2050" i="1" dirty="0">
                <a:solidFill>
                  <a:srgbClr val="FF0000"/>
                </a:solidFill>
              </a:rPr>
              <a:t> model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…“</a:t>
            </a:r>
            <a:r>
              <a:rPr lang="cs-CZ" sz="2050" dirty="0"/>
              <a:t>)</a:t>
            </a:r>
          </a:p>
          <a:p>
            <a:r>
              <a:rPr lang="cs-CZ" sz="2050" dirty="0"/>
              <a:t>Are </a:t>
            </a:r>
            <a:r>
              <a:rPr lang="cs-CZ" sz="2050" dirty="0" err="1"/>
              <a:t>too</a:t>
            </a:r>
            <a:r>
              <a:rPr lang="cs-CZ" sz="2050" dirty="0"/>
              <a:t> </a:t>
            </a:r>
            <a:r>
              <a:rPr lang="cs-CZ" sz="2050" dirty="0" err="1"/>
              <a:t>simplistic</a:t>
            </a:r>
            <a:r>
              <a:rPr lang="cs-CZ" sz="2050" dirty="0"/>
              <a:t> (</a:t>
            </a:r>
            <a:r>
              <a:rPr lang="cs-CZ" sz="2050" i="1" dirty="0">
                <a:solidFill>
                  <a:srgbClr val="FF0000"/>
                </a:solidFill>
              </a:rPr>
              <a:t>„</a:t>
            </a:r>
            <a:r>
              <a:rPr lang="cs-CZ" sz="2050" i="1" dirty="0" err="1">
                <a:solidFill>
                  <a:srgbClr val="FF0000"/>
                </a:solidFill>
              </a:rPr>
              <a:t>Discovering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share</a:t>
            </a:r>
            <a:r>
              <a:rPr lang="cs-CZ" sz="2050" i="1" dirty="0">
                <a:solidFill>
                  <a:srgbClr val="FF0000"/>
                </a:solidFill>
              </a:rPr>
              <a:t>/ratio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…“</a:t>
            </a:r>
            <a:r>
              <a:rPr lang="cs-CZ" sz="2050" dirty="0"/>
              <a:t>)</a:t>
            </a:r>
          </a:p>
          <a:p>
            <a:r>
              <a:rPr lang="cs-CZ" sz="2050" dirty="0" err="1"/>
              <a:t>Suggest</a:t>
            </a:r>
            <a:r>
              <a:rPr lang="cs-CZ" sz="2050" dirty="0"/>
              <a:t> superior </a:t>
            </a:r>
            <a:r>
              <a:rPr lang="cs-CZ" sz="2050" dirty="0" err="1"/>
              <a:t>epistemological</a:t>
            </a:r>
            <a:r>
              <a:rPr lang="cs-CZ" sz="2050" dirty="0"/>
              <a:t> </a:t>
            </a:r>
            <a:r>
              <a:rPr lang="cs-CZ" sz="2050" dirty="0" err="1"/>
              <a:t>quality</a:t>
            </a:r>
            <a:r>
              <a:rPr lang="cs-CZ" sz="2050" dirty="0"/>
              <a:t> and use term „</a:t>
            </a:r>
            <a:r>
              <a:rPr lang="cs-CZ" sz="2050" dirty="0" err="1"/>
              <a:t>real</a:t>
            </a:r>
            <a:r>
              <a:rPr lang="cs-CZ" sz="2050" dirty="0"/>
              <a:t>“ </a:t>
            </a:r>
            <a:r>
              <a:rPr lang="cs-CZ" sz="2050" dirty="0" err="1"/>
              <a:t>or</a:t>
            </a:r>
            <a:r>
              <a:rPr lang="cs-CZ" sz="2050" dirty="0"/>
              <a:t> „</a:t>
            </a:r>
            <a:r>
              <a:rPr lang="cs-CZ" sz="2050" dirty="0" err="1"/>
              <a:t>true</a:t>
            </a:r>
            <a:r>
              <a:rPr lang="cs-CZ" sz="2050" dirty="0"/>
              <a:t>“ (</a:t>
            </a:r>
            <a:r>
              <a:rPr lang="cs-CZ" sz="2050" i="1" dirty="0" err="1">
                <a:solidFill>
                  <a:srgbClr val="FF0000"/>
                </a:solidFill>
              </a:rPr>
              <a:t>What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is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real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structure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income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nonprofit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organizations</a:t>
            </a:r>
            <a:r>
              <a:rPr lang="cs-CZ" sz="2050" i="1" dirty="0">
                <a:solidFill>
                  <a:srgbClr val="FF0000"/>
                </a:solidFill>
              </a:rPr>
              <a:t>?</a:t>
            </a:r>
            <a:r>
              <a:rPr lang="cs-CZ" sz="2050" dirty="0"/>
              <a:t>)</a:t>
            </a:r>
          </a:p>
          <a:p>
            <a:r>
              <a:rPr lang="cs-CZ" sz="2050" dirty="0" err="1"/>
              <a:t>Conditions</a:t>
            </a:r>
            <a:r>
              <a:rPr lang="cs-CZ" sz="2050" dirty="0"/>
              <a:t> </a:t>
            </a:r>
            <a:r>
              <a:rPr lang="cs-CZ" sz="2050" dirty="0" err="1"/>
              <a:t>the</a:t>
            </a:r>
            <a:r>
              <a:rPr lang="cs-CZ" sz="2050" dirty="0"/>
              <a:t> </a:t>
            </a:r>
            <a:r>
              <a:rPr lang="cs-CZ" sz="2050" dirty="0" err="1"/>
              <a:t>other</a:t>
            </a:r>
            <a:r>
              <a:rPr lang="cs-CZ" sz="2050" dirty="0"/>
              <a:t> </a:t>
            </a:r>
            <a:r>
              <a:rPr lang="cs-CZ" sz="2050" dirty="0" err="1"/>
              <a:t>research</a:t>
            </a:r>
            <a:r>
              <a:rPr lang="cs-CZ" sz="2050" dirty="0"/>
              <a:t> </a:t>
            </a:r>
            <a:r>
              <a:rPr lang="cs-CZ" sz="2050" dirty="0" err="1"/>
              <a:t>question</a:t>
            </a:r>
            <a:r>
              <a:rPr lang="cs-CZ" sz="2050" dirty="0"/>
              <a:t>(s) </a:t>
            </a:r>
            <a:r>
              <a:rPr lang="cs-CZ" sz="2050" i="1" dirty="0"/>
              <a:t>(</a:t>
            </a:r>
            <a:r>
              <a:rPr lang="cs-CZ" sz="2050" i="1" dirty="0">
                <a:solidFill>
                  <a:srgbClr val="FF0000"/>
                </a:solidFill>
              </a:rPr>
              <a:t>„</a:t>
            </a:r>
            <a:r>
              <a:rPr lang="cs-CZ" sz="2050" i="1" dirty="0" err="1">
                <a:solidFill>
                  <a:srgbClr val="FF0000"/>
                </a:solidFill>
              </a:rPr>
              <a:t>Determine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whether</a:t>
            </a:r>
            <a:r>
              <a:rPr lang="cs-CZ" sz="2050" i="1" dirty="0">
                <a:solidFill>
                  <a:srgbClr val="FF0000"/>
                </a:solidFill>
              </a:rPr>
              <a:t> XY </a:t>
            </a:r>
            <a:r>
              <a:rPr lang="cs-CZ" sz="2050" i="1" dirty="0" err="1">
                <a:solidFill>
                  <a:srgbClr val="FF0000"/>
                </a:solidFill>
              </a:rPr>
              <a:t>can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be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identified</a:t>
            </a:r>
            <a:r>
              <a:rPr lang="cs-CZ" sz="2050" i="1" dirty="0">
                <a:solidFill>
                  <a:srgbClr val="FF0000"/>
                </a:solidFill>
              </a:rPr>
              <a:t>/</a:t>
            </a:r>
            <a:r>
              <a:rPr lang="cs-CZ" sz="2050" i="1" dirty="0" err="1">
                <a:solidFill>
                  <a:srgbClr val="FF0000"/>
                </a:solidFill>
              </a:rPr>
              <a:t>defined</a:t>
            </a:r>
            <a:r>
              <a:rPr lang="cs-CZ" sz="2050" i="1" dirty="0">
                <a:solidFill>
                  <a:srgbClr val="FF0000"/>
                </a:solidFill>
              </a:rPr>
              <a:t>/</a:t>
            </a:r>
            <a:r>
              <a:rPr lang="cs-CZ" sz="2050" i="1" dirty="0" err="1">
                <a:solidFill>
                  <a:srgbClr val="FF0000"/>
                </a:solidFill>
              </a:rPr>
              <a:t>measured</a:t>
            </a:r>
            <a:r>
              <a:rPr lang="cs-CZ" sz="2050" i="1" dirty="0">
                <a:solidFill>
                  <a:srgbClr val="FF0000"/>
                </a:solidFill>
              </a:rPr>
              <a:t>“ + „</a:t>
            </a:r>
            <a:r>
              <a:rPr lang="cs-CZ" sz="2050" i="1" dirty="0" err="1">
                <a:solidFill>
                  <a:srgbClr val="FF0000"/>
                </a:solidFill>
              </a:rPr>
              <a:t>Measure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the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impact</a:t>
            </a:r>
            <a:r>
              <a:rPr lang="cs-CZ" sz="2050" i="1" dirty="0">
                <a:solidFill>
                  <a:srgbClr val="FF0000"/>
                </a:solidFill>
              </a:rPr>
              <a:t> </a:t>
            </a:r>
            <a:r>
              <a:rPr lang="cs-CZ" sz="2050" i="1" dirty="0" err="1">
                <a:solidFill>
                  <a:srgbClr val="FF0000"/>
                </a:solidFill>
              </a:rPr>
              <a:t>of</a:t>
            </a:r>
            <a:r>
              <a:rPr lang="cs-CZ" sz="2050" i="1" dirty="0">
                <a:solidFill>
                  <a:srgbClr val="FF0000"/>
                </a:solidFill>
              </a:rPr>
              <a:t> XY on WY“</a:t>
            </a:r>
            <a:r>
              <a:rPr lang="cs-CZ" sz="2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433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4944F-CE71-47BD-98B5-B4C63F27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proposal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24C62F-D69E-4140-A0A3-654A7DE0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proposed research feasible and ‘doable’?</a:t>
            </a:r>
          </a:p>
          <a:p>
            <a:r>
              <a:rPr lang="en-US" dirty="0"/>
              <a:t>Is the research worth doing?</a:t>
            </a:r>
          </a:p>
          <a:p>
            <a:r>
              <a:rPr lang="en-US" dirty="0"/>
              <a:t>Can the candidate do it?</a:t>
            </a:r>
          </a:p>
          <a:p>
            <a:r>
              <a:rPr lang="en-US" dirty="0"/>
              <a:t>If done, will it produce a successful dissertation, at whatever level is involved?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11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C62EC-934A-4448-BC5F-20565B05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write</a:t>
            </a:r>
            <a:r>
              <a:rPr lang="cs-CZ" dirty="0"/>
              <a:t> a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proposal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AC31-2D5F-4796-BA72-25DAC987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1) Fill your proposal with technical language (it makes you seem smarter)</a:t>
            </a:r>
          </a:p>
          <a:p>
            <a:pPr marL="0" indent="0">
              <a:buNone/>
            </a:pPr>
            <a:r>
              <a:rPr lang="en-US" dirty="0"/>
              <a:t>2) Make sure your proposal’s argument is exceedingly complicated (only smart people should be able to follow your logic after all!)</a:t>
            </a:r>
          </a:p>
          <a:p>
            <a:pPr marL="0" indent="0">
              <a:buNone/>
            </a:pPr>
            <a:r>
              <a:rPr lang="en-US" dirty="0"/>
              <a:t>3) Delight in irrelevant examples</a:t>
            </a:r>
          </a:p>
          <a:p>
            <a:pPr marL="0" indent="0">
              <a:buNone/>
            </a:pPr>
            <a:r>
              <a:rPr lang="en-US" dirty="0"/>
              <a:t>4) Never provide any kind of synthesis (it should be self-evident, right?)</a:t>
            </a:r>
          </a:p>
          <a:p>
            <a:pPr marL="0" indent="0">
              <a:buNone/>
            </a:pPr>
            <a:r>
              <a:rPr lang="en-US" dirty="0"/>
              <a:t>5) Be overly vague or overly specific or both, overly.</a:t>
            </a:r>
          </a:p>
          <a:p>
            <a:pPr marL="0" indent="0">
              <a:buNone/>
            </a:pPr>
            <a:r>
              <a:rPr lang="en-US" dirty="0"/>
              <a:t>6) Clearly imagine your audience, then write your proposal for someone else.</a:t>
            </a:r>
          </a:p>
          <a:p>
            <a:pPr marL="0" indent="0">
              <a:buNone/>
            </a:pPr>
            <a:r>
              <a:rPr lang="en-US" dirty="0"/>
              <a:t>7) Never contextualize your research</a:t>
            </a:r>
          </a:p>
          <a:p>
            <a:pPr marL="0" indent="0">
              <a:buNone/>
            </a:pPr>
            <a:r>
              <a:rPr lang="en-US" dirty="0"/>
              <a:t>8) Humility does not win money – overstate your broader impacts with abandon.</a:t>
            </a:r>
          </a:p>
          <a:p>
            <a:pPr marL="0" indent="0">
              <a:buNone/>
            </a:pPr>
            <a:r>
              <a:rPr lang="en-US" dirty="0"/>
              <a:t>9) Make sure your title either grabs the reader’s attention (exclamation points help) or summarizes the entire project.</a:t>
            </a:r>
          </a:p>
          <a:p>
            <a:pPr marL="0" indent="0">
              <a:buNone/>
            </a:pPr>
            <a:r>
              <a:rPr lang="en-US" dirty="0"/>
              <a:t>10) Use third person perspective in detailing your research so as not to appear self-centered with all those “I”‘s (or use the second person to really grab the readers’ attention)</a:t>
            </a:r>
          </a:p>
          <a:p>
            <a:pPr marL="0" indent="0">
              <a:buNone/>
            </a:pPr>
            <a:r>
              <a:rPr lang="en-US" dirty="0"/>
              <a:t>11) Cite a lot (I’m standing on the shoulders of [an army of] giants!) or not at all (Who needs giants anyway?)</a:t>
            </a:r>
          </a:p>
          <a:p>
            <a:pPr marL="0" indent="0">
              <a:buNone/>
            </a:pPr>
            <a:r>
              <a:rPr lang="en-US" dirty="0"/>
              <a:t>12) Don’t define A.C.R.O.N.Y.M.S</a:t>
            </a:r>
          </a:p>
          <a:p>
            <a:pPr marL="0" indent="0">
              <a:buNone/>
            </a:pPr>
            <a:r>
              <a:rPr lang="en-US" dirty="0"/>
              <a:t>13) Propose research with serious moral/ethical concerns (Science </a:t>
            </a:r>
            <a:r>
              <a:rPr lang="en-US" dirty="0" err="1"/>
              <a:t>ain’t</a:t>
            </a:r>
            <a:r>
              <a:rPr lang="en-US" dirty="0"/>
              <a:t> for sissies!)</a:t>
            </a:r>
          </a:p>
          <a:p>
            <a:pPr marL="0" indent="0">
              <a:buNone/>
            </a:pPr>
            <a:r>
              <a:rPr lang="en-US" dirty="0"/>
              <a:t>14) Propose research that cannot feasibly be accomplished (‘Because you might be the one who can finally do it’)</a:t>
            </a:r>
          </a:p>
          <a:p>
            <a:pPr marL="0" indent="0">
              <a:buNone/>
            </a:pPr>
            <a:r>
              <a:rPr lang="en-US" dirty="0"/>
              <a:t>15) Don’t proofread (If stats can have margins of error so can your spelling)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Resource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https://colindonihue.com/2012/10/10/how-to-write-a-bad-research-proposal/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34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E9FAD4-D737-4FDA-B6F8-F858E7DA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178799" cy="254940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9C24-DFCB-4DFE-9CBF-BDA0BB16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Simplified model of research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80110C1-59F0-44D7-8913-F1E03241FA8C}"/>
              </a:ext>
            </a:extLst>
          </p:cNvPr>
          <p:cNvSpPr/>
          <p:nvPr/>
        </p:nvSpPr>
        <p:spPr>
          <a:xfrm>
            <a:off x="251520" y="2420888"/>
            <a:ext cx="3600399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51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4A0891-A72D-4695-B14D-2553C643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597625"/>
            <a:ext cx="8178799" cy="254940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8100B2-F20F-430A-AB74-33A1E741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Simplified model of research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0C32BCE-BE8B-43CE-9A3B-012DD0A316EC}"/>
              </a:ext>
            </a:extLst>
          </p:cNvPr>
          <p:cNvSpPr/>
          <p:nvPr/>
        </p:nvSpPr>
        <p:spPr>
          <a:xfrm>
            <a:off x="251520" y="2420888"/>
            <a:ext cx="7272808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45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99233F-4DB1-4403-8293-0CDF7637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635410"/>
            <a:ext cx="8178799" cy="24738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83A4E9-9D78-4D03-8911-B706EE0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Hypotheses</a:t>
            </a:r>
            <a:r>
              <a:rPr lang="cs-CZ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?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A18DA17-A9BD-4805-933E-1677F8D2F82B}"/>
              </a:ext>
            </a:extLst>
          </p:cNvPr>
          <p:cNvSpPr/>
          <p:nvPr/>
        </p:nvSpPr>
        <p:spPr>
          <a:xfrm>
            <a:off x="482600" y="2420888"/>
            <a:ext cx="7041728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99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Hypotheses</a:t>
            </a:r>
            <a:r>
              <a:rPr lang="cs-CZ" dirty="0"/>
              <a:t> in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61" y="1412776"/>
            <a:ext cx="497511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-5736" y="6325880"/>
            <a:ext cx="37856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 dirty="0" err="1">
                <a:latin typeface="Calibri" pitchFamily="34" charset="0"/>
              </a:rPr>
              <a:t>The</a:t>
            </a:r>
            <a:r>
              <a:rPr lang="cs-CZ" sz="1400" b="1" dirty="0">
                <a:latin typeface="Calibri" pitchFamily="34" charset="0"/>
              </a:rPr>
              <a:t> l</a:t>
            </a:r>
            <a:r>
              <a:rPr lang="en-GB" sz="1400" b="1" dirty="0" err="1">
                <a:latin typeface="Calibri" pitchFamily="34" charset="0"/>
              </a:rPr>
              <a:t>ogic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en-GB" sz="1400" b="1" dirty="0">
                <a:latin typeface="Calibri" pitchFamily="34" charset="0"/>
              </a:rPr>
              <a:t>of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en-GB" sz="1400" b="1" dirty="0">
                <a:latin typeface="Calibri" pitchFamily="34" charset="0"/>
              </a:rPr>
              <a:t>research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en-GB" sz="1400" b="1" dirty="0">
                <a:latin typeface="Calibri" pitchFamily="34" charset="0"/>
              </a:rPr>
              <a:t>process</a:t>
            </a:r>
            <a:r>
              <a:rPr lang="cs-CZ" sz="1400" b="1" dirty="0">
                <a:latin typeface="Calibri" pitchFamily="34" charset="0"/>
              </a:rPr>
              <a:t> (de </a:t>
            </a:r>
            <a:r>
              <a:rPr lang="cs-CZ" sz="1400" b="1" dirty="0" err="1">
                <a:latin typeface="Calibri" pitchFamily="34" charset="0"/>
              </a:rPr>
              <a:t>Vaus</a:t>
            </a:r>
            <a:r>
              <a:rPr lang="cs-CZ" sz="1400" b="1" dirty="0">
                <a:latin typeface="Calibri" pitchFamily="34" charset="0"/>
              </a:rPr>
              <a:t> 1996: 21)</a:t>
            </a:r>
          </a:p>
        </p:txBody>
      </p:sp>
    </p:spTree>
    <p:extLst>
      <p:ext uri="{BB962C8B-B14F-4D97-AF65-F5344CB8AC3E}">
        <p14:creationId xmlns:p14="http://schemas.microsoft.com/office/powerpoint/2010/main" val="208825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hypothesis?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tentative answer to a </a:t>
            </a:r>
            <a:r>
              <a:rPr lang="en-US" b="1" dirty="0"/>
              <a:t>research question </a:t>
            </a:r>
            <a:endParaRPr lang="cs-CZ" b="1" dirty="0"/>
          </a:p>
          <a:p>
            <a:r>
              <a:rPr lang="cs-CZ" dirty="0" err="1"/>
              <a:t>Relation</a:t>
            </a:r>
            <a:r>
              <a:rPr lang="cs-CZ" dirty="0"/>
              <a:t>(s)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test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onjecture</a:t>
            </a:r>
            <a:r>
              <a:rPr lang="en-US" dirty="0"/>
              <a:t> about </a:t>
            </a:r>
            <a:r>
              <a:rPr lang="cs-CZ" dirty="0" err="1"/>
              <a:t>causal</a:t>
            </a:r>
            <a:r>
              <a:rPr lang="cs-CZ" dirty="0"/>
              <a:t> and non-</a:t>
            </a:r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en-US" dirty="0"/>
              <a:t>the </a:t>
            </a:r>
            <a:r>
              <a:rPr lang="en-US" b="1" dirty="0"/>
              <a:t>relationship</a:t>
            </a:r>
            <a:r>
              <a:rPr lang="en-US" dirty="0"/>
              <a:t> between one or more </a:t>
            </a:r>
            <a:r>
              <a:rPr lang="en-US" b="1" dirty="0"/>
              <a:t>independent</a:t>
            </a:r>
            <a:r>
              <a:rPr lang="cs-CZ" dirty="0"/>
              <a:t> </a:t>
            </a:r>
            <a:r>
              <a:rPr lang="en-US" dirty="0"/>
              <a:t>variables and a </a:t>
            </a:r>
            <a:r>
              <a:rPr lang="en-US" b="1" dirty="0"/>
              <a:t>dependent</a:t>
            </a:r>
            <a:r>
              <a:rPr lang="en-US" dirty="0"/>
              <a:t> variable</a:t>
            </a:r>
            <a:endParaRPr lang="cs-CZ" dirty="0"/>
          </a:p>
          <a:p>
            <a:r>
              <a:rPr lang="en-US" dirty="0"/>
              <a:t>Typically, a hypothesis is connected to a</a:t>
            </a:r>
            <a:r>
              <a:rPr lang="cs-CZ" dirty="0"/>
              <a:t> </a:t>
            </a:r>
            <a:r>
              <a:rPr lang="cs-CZ" dirty="0" err="1"/>
              <a:t>larger</a:t>
            </a:r>
            <a:r>
              <a:rPr lang="cs-CZ" dirty="0"/>
              <a:t> </a:t>
            </a:r>
            <a:r>
              <a:rPr lang="cs-CZ" dirty="0" err="1"/>
              <a:t>conceptual</a:t>
            </a:r>
            <a:r>
              <a:rPr lang="cs-CZ" dirty="0"/>
              <a:t> </a:t>
            </a:r>
            <a:r>
              <a:rPr lang="cs-CZ" b="1" dirty="0" err="1"/>
              <a:t>framework</a:t>
            </a:r>
            <a:r>
              <a:rPr lang="cs-CZ" b="1" dirty="0"/>
              <a:t>/</a:t>
            </a:r>
            <a:r>
              <a:rPr lang="cs-CZ" b="1" dirty="0" err="1"/>
              <a:t>theory</a:t>
            </a:r>
            <a:r>
              <a:rPr lang="cs-CZ" dirty="0"/>
              <a:t> (Brady, </a:t>
            </a:r>
            <a:r>
              <a:rPr lang="cs-CZ" dirty="0" err="1"/>
              <a:t>Collier</a:t>
            </a:r>
            <a:r>
              <a:rPr lang="cs-CZ" dirty="0"/>
              <a:t>)</a:t>
            </a:r>
            <a:endParaRPr lang="en-US" dirty="0"/>
          </a:p>
          <a:p>
            <a:pPr marL="0" indent="0">
              <a:buNone/>
            </a:pPr>
            <a:endParaRPr lang="cs-CZ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I need hypothesis?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en-US" dirty="0"/>
              <a:t>I believe that hypotheses should be used in research as and when</a:t>
            </a:r>
            <a:r>
              <a:rPr lang="cs-CZ" dirty="0"/>
              <a:t> </a:t>
            </a:r>
            <a:r>
              <a:rPr lang="en-US" dirty="0"/>
              <a:t>appropriate, rather than in some mandatory or automatic way. That belief is based on the view that hypotheses have</a:t>
            </a:r>
            <a:r>
              <a:rPr lang="cs-CZ" dirty="0"/>
              <a:t> </a:t>
            </a:r>
            <a:r>
              <a:rPr lang="en-US" dirty="0"/>
              <a:t>an important function in research when they can be deduced from a theory, or when they are explained by a theory,</a:t>
            </a:r>
            <a:r>
              <a:rPr lang="cs-CZ" dirty="0"/>
              <a:t> </a:t>
            </a:r>
            <a:r>
              <a:rPr lang="en-US" dirty="0"/>
              <a:t>so that the research, in testing the hypotheses, is really testing the theory behind the hypotheses.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K. </a:t>
            </a:r>
            <a:r>
              <a:rPr lang="en-GB" dirty="0"/>
              <a:t>Punch</a:t>
            </a:r>
            <a:r>
              <a:rPr lang="cs-CZ" dirty="0"/>
              <a:t> - </a:t>
            </a:r>
            <a:r>
              <a:rPr lang="en-US" i="1" dirty="0"/>
              <a:t>Developing Effective Research Proposals Essential Resources for</a:t>
            </a:r>
            <a:r>
              <a:rPr lang="cs-CZ" i="1" dirty="0"/>
              <a:t> </a:t>
            </a:r>
            <a:r>
              <a:rPr lang="en-GB" i="1" dirty="0"/>
              <a:t>Social</a:t>
            </a:r>
            <a:r>
              <a:rPr lang="cs-CZ" i="1" dirty="0"/>
              <a:t> </a:t>
            </a:r>
            <a:r>
              <a:rPr lang="en-GB" i="1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03366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Empirical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Research</a:t>
            </a:r>
            <a:endParaRPr lang="en-GB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>
                <a:latin typeface="+mn-lt"/>
              </a:rPr>
              <a:t>Experience</a:t>
            </a:r>
            <a:r>
              <a:rPr lang="cs-CZ" dirty="0">
                <a:latin typeface="+mn-lt"/>
              </a:rPr>
              <a:t> (data) as a basic source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knowledge</a:t>
            </a:r>
            <a:endParaRPr lang="cs-CZ" dirty="0">
              <a:latin typeface="+mn-lt"/>
            </a:endParaRP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pPr marL="0" indent="0">
              <a:buNone/>
            </a:pPr>
            <a:r>
              <a:rPr lang="cs-CZ" dirty="0">
                <a:latin typeface="+mn-lt"/>
              </a:rPr>
              <a:t>Vs.</a:t>
            </a:r>
          </a:p>
          <a:p>
            <a:pPr marL="0" indent="0">
              <a:buNone/>
            </a:pPr>
            <a:endParaRPr lang="cs-CZ" dirty="0">
              <a:latin typeface="+mn-lt"/>
            </a:endParaRPr>
          </a:p>
          <a:p>
            <a:r>
              <a:rPr lang="en-US" dirty="0"/>
              <a:t>theoretical research, </a:t>
            </a:r>
            <a:endParaRPr lang="cs-CZ" dirty="0"/>
          </a:p>
          <a:p>
            <a:r>
              <a:rPr lang="en-US" dirty="0"/>
              <a:t>analytical research,</a:t>
            </a:r>
            <a:endParaRPr lang="cs-CZ" dirty="0"/>
          </a:p>
          <a:p>
            <a:r>
              <a:rPr lang="en-US" dirty="0"/>
              <a:t>conceptual-philosophical research</a:t>
            </a:r>
            <a:r>
              <a:rPr lang="cs-CZ" dirty="0"/>
              <a:t>,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istorical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85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Have explanatory power</a:t>
            </a:r>
          </a:p>
          <a:p>
            <a:pPr>
              <a:lnSpc>
                <a:spcPct val="90000"/>
              </a:lnSpc>
            </a:pPr>
            <a:r>
              <a:rPr lang="en-US" dirty="0"/>
              <a:t>State </a:t>
            </a:r>
            <a:r>
              <a:rPr lang="cs-CZ" dirty="0"/>
              <a:t>e</a:t>
            </a:r>
            <a:r>
              <a:rPr lang="en-US" dirty="0" err="1"/>
              <a:t>xpected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elationship</a:t>
            </a:r>
            <a:r>
              <a:rPr lang="en-US" dirty="0"/>
              <a:t> &amp; </a:t>
            </a:r>
            <a:r>
              <a:rPr lang="cs-CZ" dirty="0"/>
              <a:t>d</a:t>
            </a:r>
            <a:r>
              <a:rPr lang="en-US" dirty="0" err="1"/>
              <a:t>irection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Be </a:t>
            </a:r>
            <a:r>
              <a:rPr lang="cs-CZ" dirty="0"/>
              <a:t>t</a:t>
            </a:r>
            <a:r>
              <a:rPr lang="en-US" dirty="0" err="1"/>
              <a:t>estable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Written as simply as possible</a:t>
            </a:r>
          </a:p>
          <a:p>
            <a:pPr>
              <a:lnSpc>
                <a:spcPct val="90000"/>
              </a:lnSpc>
            </a:pPr>
            <a:r>
              <a:rPr lang="en-US" dirty="0"/>
              <a:t>Relate to general, not specific phenomenon</a:t>
            </a:r>
          </a:p>
          <a:p>
            <a:pPr>
              <a:lnSpc>
                <a:spcPct val="90000"/>
              </a:lnSpc>
            </a:pPr>
            <a:r>
              <a:rPr lang="en-US" dirty="0"/>
              <a:t>Be plausible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836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Hypotheses?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„The Czech Social Democratic Party was the only political party in 2006 that was capable to implement marketing strategies a we can label this party as marketing-oriented.“</a:t>
            </a:r>
          </a:p>
          <a:p>
            <a:pPr marL="0" indent="0">
              <a:buNone/>
            </a:pPr>
            <a:endParaRPr lang="cs-CZ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„Industry structure is a determinant of generic enterprise strategy adopted by a service enterprise seeking competitive advantage in international markets.“</a:t>
            </a: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„In contemporary society the cultural politics, with regard to its mission, may be implemented effectively only as a combination of public and private</a:t>
            </a:r>
            <a:r>
              <a:rPr lang="cs-CZ" sz="2000" i="1" dirty="0">
                <a:solidFill>
                  <a:srgbClr val="FF0000"/>
                </a:solidFill>
              </a:rPr>
              <a:t> </a:t>
            </a:r>
            <a:r>
              <a:rPr lang="en-GB" sz="2000" i="1" dirty="0">
                <a:solidFill>
                  <a:srgbClr val="FF0000"/>
                </a:solidFill>
              </a:rPr>
              <a:t>sector efforts while the fully functional market mechanisms is a necessary but not sufficient condition for its effectiveness.“</a:t>
            </a:r>
            <a:endParaRPr lang="cs-CZ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„In the long run, the concepts of competitiveness and sustainability may be considered as analogous“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570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DDF1C-2ED3-4456-A142-482DF9D1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design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2BCA54-EB7B-47BE-9135-26A2F3A9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Connects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to data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The data will be collected and </a:t>
            </a:r>
            <a:r>
              <a:rPr lang="en-US" dirty="0" err="1"/>
              <a:t>analysed</a:t>
            </a:r>
            <a:r>
              <a:rPr lang="en-US" dirty="0"/>
              <a:t>:</a:t>
            </a:r>
          </a:p>
          <a:p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etnography</a:t>
            </a:r>
            <a:r>
              <a:rPr lang="cs-CZ" i="1" dirty="0">
                <a:solidFill>
                  <a:srgbClr val="FF0000"/>
                </a:solidFill>
              </a:rPr>
              <a:t>, experiment, case study</a:t>
            </a:r>
            <a:r>
              <a:rPr lang="cs-CZ" dirty="0"/>
              <a:t>)?</a:t>
            </a:r>
          </a:p>
          <a:p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framework (</a:t>
            </a:r>
            <a:r>
              <a:rPr lang="cs-CZ" i="1" dirty="0" err="1">
                <a:solidFill>
                  <a:srgbClr val="FF0000"/>
                </a:solidFill>
              </a:rPr>
              <a:t>conceptual</a:t>
            </a:r>
            <a:r>
              <a:rPr lang="cs-CZ" i="1" dirty="0">
                <a:solidFill>
                  <a:srgbClr val="FF0000"/>
                </a:solidFill>
              </a:rPr>
              <a:t> status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objects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research</a:t>
            </a:r>
            <a:r>
              <a:rPr lang="cs-CZ" i="1" dirty="0">
                <a:solidFill>
                  <a:srgbClr val="FF0000"/>
                </a:solidFill>
              </a:rPr>
              <a:t> and </a:t>
            </a:r>
            <a:r>
              <a:rPr lang="cs-CZ" i="1" dirty="0" err="1">
                <a:solidFill>
                  <a:srgbClr val="FF0000"/>
                </a:solidFill>
              </a:rPr>
              <a:t>their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relation</a:t>
            </a:r>
            <a:r>
              <a:rPr lang="cs-CZ" dirty="0"/>
              <a:t>)?</a:t>
            </a:r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whom</a:t>
            </a:r>
            <a:r>
              <a:rPr lang="cs-CZ" dirty="0"/>
              <a:t> (</a:t>
            </a:r>
            <a:r>
              <a:rPr lang="cs-CZ" i="1" dirty="0">
                <a:solidFill>
                  <a:srgbClr val="FF0000"/>
                </a:solidFill>
              </a:rPr>
              <a:t>unit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analysis</a:t>
            </a:r>
            <a:r>
              <a:rPr lang="cs-CZ" i="1" dirty="0">
                <a:solidFill>
                  <a:srgbClr val="FF0000"/>
                </a:solidFill>
              </a:rPr>
              <a:t>, unit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observation</a:t>
            </a:r>
            <a:r>
              <a:rPr lang="cs-CZ" dirty="0"/>
              <a:t>)?</a:t>
            </a:r>
          </a:p>
          <a:p>
            <a:r>
              <a:rPr lang="cs-CZ" dirty="0" err="1"/>
              <a:t>how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statistics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interpretation</a:t>
            </a:r>
            <a:r>
              <a:rPr lang="cs-CZ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72753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is research </a:t>
            </a:r>
            <a:r>
              <a:rPr lang="cs-CZ" dirty="0" err="1"/>
              <a:t>strategy</a:t>
            </a:r>
            <a:r>
              <a:rPr lang="en-GB" dirty="0"/>
              <a:t> related to method?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</a:t>
            </a:r>
            <a:r>
              <a:rPr lang="en-GB" dirty="0" err="1"/>
              <a:t>probl</a:t>
            </a:r>
            <a:r>
              <a:rPr lang="cs-CZ" dirty="0"/>
              <a:t>e</a:t>
            </a:r>
            <a:r>
              <a:rPr lang="en-GB" dirty="0"/>
              <a:t>m</a:t>
            </a:r>
            <a:r>
              <a:rPr lang="cs-CZ" dirty="0"/>
              <a:t> (</a:t>
            </a:r>
            <a:r>
              <a:rPr lang="cs-CZ" dirty="0" err="1"/>
              <a:t>questions</a:t>
            </a:r>
            <a:r>
              <a:rPr lang="cs-CZ" dirty="0"/>
              <a:t> …)</a:t>
            </a:r>
            <a:r>
              <a:rPr lang="en-GB" dirty="0"/>
              <a:t> →</a:t>
            </a:r>
            <a:endParaRPr lang="cs-CZ" dirty="0"/>
          </a:p>
          <a:p>
            <a:r>
              <a:rPr lang="en-GB" dirty="0"/>
              <a:t>→ </a:t>
            </a:r>
            <a:r>
              <a:rPr lang="en-GB" b="1" dirty="0"/>
              <a:t>research </a:t>
            </a:r>
            <a:r>
              <a:rPr lang="cs-CZ" b="1" dirty="0" err="1"/>
              <a:t>strategy</a:t>
            </a:r>
            <a:r>
              <a:rPr lang="en-GB" b="1" dirty="0"/>
              <a:t> </a:t>
            </a:r>
            <a:r>
              <a:rPr lang="en-GB" dirty="0"/>
              <a:t>→ </a:t>
            </a:r>
            <a:endParaRPr lang="cs-CZ" dirty="0"/>
          </a:p>
          <a:p>
            <a:r>
              <a:rPr lang="en-GB" dirty="0"/>
              <a:t>→ theoretical framework → </a:t>
            </a:r>
            <a:endParaRPr lang="cs-CZ" dirty="0"/>
          </a:p>
          <a:p>
            <a:r>
              <a:rPr lang="en-GB" dirty="0"/>
              <a:t>→ </a:t>
            </a:r>
            <a:r>
              <a:rPr lang="en-GB" b="1" dirty="0"/>
              <a:t>method/technique</a:t>
            </a: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Problem</a:t>
            </a:r>
            <a:r>
              <a:rPr lang="cs-CZ" b="1" dirty="0"/>
              <a:t> </a:t>
            </a:r>
            <a:r>
              <a:rPr lang="cs-CZ" b="1" dirty="0" err="1"/>
              <a:t>driven</a:t>
            </a:r>
            <a:r>
              <a:rPr lang="cs-CZ" b="1" dirty="0"/>
              <a:t> </a:t>
            </a:r>
            <a:r>
              <a:rPr lang="cs-CZ" b="1" dirty="0" err="1"/>
              <a:t>approach</a:t>
            </a:r>
            <a:r>
              <a:rPr lang="cs-CZ" b="1" dirty="0"/>
              <a:t> VS. </a:t>
            </a:r>
            <a:r>
              <a:rPr lang="cs-CZ" b="1" dirty="0" err="1"/>
              <a:t>method-driven</a:t>
            </a:r>
            <a:r>
              <a:rPr lang="cs-CZ" b="1" dirty="0"/>
              <a:t> </a:t>
            </a:r>
            <a:r>
              <a:rPr lang="cs-CZ" b="1" dirty="0" err="1"/>
              <a:t>approach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23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Two</a:t>
            </a:r>
            <a:r>
              <a:rPr lang="cs-CZ" dirty="0"/>
              <a:t> </a:t>
            </a:r>
            <a:r>
              <a:rPr lang="en-GB" dirty="0"/>
              <a:t>basic research</a:t>
            </a:r>
            <a:r>
              <a:rPr lang="cs-CZ" dirty="0"/>
              <a:t> </a:t>
            </a:r>
            <a:r>
              <a:rPr lang="en-GB" dirty="0"/>
              <a:t>strategies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Testing hypotheses - deduction</a:t>
            </a:r>
          </a:p>
          <a:p>
            <a:r>
              <a:rPr lang="en-GB" dirty="0"/>
              <a:t>Formulating hypotheses – induction</a:t>
            </a:r>
          </a:p>
          <a:p>
            <a:endParaRPr lang="en-GB" dirty="0"/>
          </a:p>
          <a:p>
            <a:r>
              <a:rPr lang="en-GB" dirty="0"/>
              <a:t>Broader perspective: what data I need to answer my research question? How shall I </a:t>
            </a:r>
            <a:r>
              <a:rPr lang="en-GB" dirty="0" err="1"/>
              <a:t>analyze</a:t>
            </a:r>
            <a:r>
              <a:rPr lang="en-GB" dirty="0"/>
              <a:t> them?</a:t>
            </a:r>
            <a:endParaRPr lang="cs-CZ" dirty="0"/>
          </a:p>
          <a:p>
            <a:endParaRPr lang="cs-CZ" dirty="0"/>
          </a:p>
          <a:p>
            <a:r>
              <a:rPr lang="en-GB" dirty="0"/>
              <a:t>Research problem, personal experience, audience (Creswell)</a:t>
            </a:r>
          </a:p>
        </p:txBody>
      </p:sp>
    </p:spTree>
    <p:extLst>
      <p:ext uri="{BB962C8B-B14F-4D97-AF65-F5344CB8AC3E}">
        <p14:creationId xmlns:p14="http://schemas.microsoft.com/office/powerpoint/2010/main" val="162839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Inductive research </a:t>
            </a:r>
            <a:r>
              <a:rPr lang="en-GB" dirty="0" err="1"/>
              <a:t>strateg</a:t>
            </a:r>
            <a:r>
              <a:rPr lang="cs-CZ" dirty="0" err="1"/>
              <a:t>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Strategies of inquiry focus on data collection, analysis, and writing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/>
              <a:t>Narrative research</a:t>
            </a:r>
          </a:p>
          <a:p>
            <a:r>
              <a:rPr lang="en-US" dirty="0"/>
              <a:t>Phenomenology</a:t>
            </a:r>
          </a:p>
          <a:p>
            <a:r>
              <a:rPr lang="en-US" dirty="0"/>
              <a:t>Ethnographies</a:t>
            </a:r>
          </a:p>
          <a:p>
            <a:r>
              <a:rPr lang="en-US" dirty="0"/>
              <a:t>Grounded theory studies</a:t>
            </a:r>
          </a:p>
          <a:p>
            <a:r>
              <a:rPr lang="en-US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38607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Inductive research </a:t>
            </a:r>
            <a:r>
              <a:rPr lang="en-GB" dirty="0" err="1"/>
              <a:t>strateg</a:t>
            </a:r>
            <a:r>
              <a:rPr lang="cs-CZ" dirty="0" err="1"/>
              <a:t>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Complexity</a:t>
            </a:r>
            <a:r>
              <a:rPr lang="cs-CZ" dirty="0"/>
              <a:t>, </a:t>
            </a:r>
            <a:r>
              <a:rPr lang="cs-CZ" dirty="0" err="1"/>
              <a:t>thick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, </a:t>
            </a:r>
            <a:r>
              <a:rPr lang="cs-CZ" dirty="0" err="1"/>
              <a:t>variation</a:t>
            </a:r>
            <a:r>
              <a:rPr lang="cs-CZ" dirty="0"/>
              <a:t> not </a:t>
            </a:r>
            <a:r>
              <a:rPr lang="cs-CZ" dirty="0" err="1"/>
              <a:t>required</a:t>
            </a:r>
            <a:r>
              <a:rPr lang="cs-CZ" dirty="0"/>
              <a:t>,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, case-</a:t>
            </a:r>
            <a:r>
              <a:rPr lang="cs-CZ" dirty="0" err="1"/>
              <a:t>based</a:t>
            </a:r>
            <a:r>
              <a:rPr lang="cs-CZ" dirty="0"/>
              <a:t>, </a:t>
            </a:r>
            <a:r>
              <a:rPr lang="cs-CZ" dirty="0" err="1"/>
              <a:t>small</a:t>
            </a:r>
            <a:r>
              <a:rPr lang="cs-CZ" dirty="0"/>
              <a:t> N)</a:t>
            </a:r>
          </a:p>
          <a:p>
            <a:r>
              <a:rPr lang="en-US" dirty="0"/>
              <a:t>Researcher has sustained and intensive experience with </a:t>
            </a:r>
            <a:r>
              <a:rPr lang="cs-CZ" dirty="0"/>
              <a:t>data/</a:t>
            </a:r>
            <a:r>
              <a:rPr lang="en-US" dirty="0"/>
              <a:t>participants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en-US" dirty="0"/>
              <a:t>Moving deeper into </a:t>
            </a:r>
            <a:r>
              <a:rPr lang="en-US" b="1" dirty="0"/>
              <a:t>understanding</a:t>
            </a:r>
            <a:r>
              <a:rPr lang="en-US" dirty="0"/>
              <a:t> the data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Representing</a:t>
            </a:r>
            <a:r>
              <a:rPr lang="en-US" dirty="0"/>
              <a:t> the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an </a:t>
            </a:r>
            <a:r>
              <a:rPr lang="en-US" b="1" dirty="0"/>
              <a:t>interpretation</a:t>
            </a:r>
            <a:r>
              <a:rPr lang="en-US" dirty="0"/>
              <a:t> or the </a:t>
            </a:r>
            <a:r>
              <a:rPr lang="en-US" b="1" dirty="0"/>
              <a:t>larger meaning </a:t>
            </a:r>
            <a:r>
              <a:rPr lang="en-US" dirty="0"/>
              <a:t>of the data </a:t>
            </a:r>
          </a:p>
          <a:p>
            <a:r>
              <a:rPr lang="en-US" dirty="0"/>
              <a:t>Strategic, ethical, and personal issues can arise</a:t>
            </a:r>
          </a:p>
        </p:txBody>
      </p:sp>
    </p:spTree>
    <p:extLst>
      <p:ext uri="{BB962C8B-B14F-4D97-AF65-F5344CB8AC3E}">
        <p14:creationId xmlns:p14="http://schemas.microsoft.com/office/powerpoint/2010/main" val="375886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CE042-F7BC-4F92-ABE8-D45AABA1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A489AC-1286-427E-AB5A-CF30F0AAC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r>
              <a:rPr lang="en-GB" dirty="0"/>
              <a:t>Functional equivalent of experiment </a:t>
            </a:r>
          </a:p>
          <a:p>
            <a:r>
              <a:rPr lang="cs-CZ" dirty="0"/>
              <a:t>Controlling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  <a:p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 </a:t>
            </a:r>
            <a:r>
              <a:rPr lang="cs-CZ" dirty="0" err="1"/>
              <a:t>crucial</a:t>
            </a:r>
            <a:r>
              <a:rPr lang="cs-CZ" dirty="0"/>
              <a:t>!!! (</a:t>
            </a:r>
            <a:r>
              <a:rPr lang="cs-CZ" dirty="0" err="1"/>
              <a:t>manipulation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variables</a:t>
            </a:r>
            <a:r>
              <a:rPr lang="cs-CZ" dirty="0"/>
              <a:t>)</a:t>
            </a:r>
            <a:r>
              <a:rPr lang="en-GB" dirty="0"/>
              <a:t> </a:t>
            </a:r>
            <a:endParaRPr lang="cs-CZ" dirty="0"/>
          </a:p>
          <a:p>
            <a:r>
              <a:rPr lang="cs-CZ" dirty="0"/>
              <a:t>C</a:t>
            </a:r>
            <a:r>
              <a:rPr lang="en-GB" dirty="0"/>
              <a:t>ross-sectional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N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46A7EEA-D871-4769-B4D5-82450749B6BA}"/>
              </a:ext>
            </a:extLst>
          </p:cNvPr>
          <p:cNvSpPr/>
          <p:nvPr/>
        </p:nvSpPr>
        <p:spPr>
          <a:xfrm>
            <a:off x="-19067" y="5266724"/>
            <a:ext cx="4379335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50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A B C D </a:t>
            </a:r>
            <a:r>
              <a:rPr lang="cs-CZ" altLang="cs-CZ" sz="1500" dirty="0" err="1">
                <a:latin typeface="Arial" panose="020B0604020202020204" pitchFamily="34" charset="0"/>
              </a:rPr>
              <a:t>occur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together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with</a:t>
            </a:r>
            <a:r>
              <a:rPr lang="cs-CZ" altLang="cs-CZ" sz="1500" dirty="0">
                <a:latin typeface="Arial" panose="020B0604020202020204" pitchFamily="34" charset="0"/>
              </a:rPr>
              <a:t> w x y z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A E F G </a:t>
            </a:r>
            <a:r>
              <a:rPr lang="cs-CZ" altLang="cs-CZ" sz="1500" dirty="0" err="1">
                <a:latin typeface="Arial" panose="020B0604020202020204" pitchFamily="34" charset="0"/>
              </a:rPr>
              <a:t>occur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together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with</a:t>
            </a:r>
            <a:r>
              <a:rPr lang="cs-CZ" altLang="cs-CZ" sz="1500" dirty="0">
                <a:latin typeface="Arial" panose="020B0604020202020204" pitchFamily="34" charset="0"/>
              </a:rPr>
              <a:t> w t u v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——————————————————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 err="1">
                <a:latin typeface="Arial" panose="020B0604020202020204" pitchFamily="34" charset="0"/>
              </a:rPr>
              <a:t>Therefore</a:t>
            </a:r>
            <a:r>
              <a:rPr lang="cs-CZ" altLang="cs-CZ" sz="1500" dirty="0">
                <a:latin typeface="Arial" panose="020B0604020202020204" pitchFamily="34" charset="0"/>
              </a:rPr>
              <a:t> A </a:t>
            </a:r>
            <a:r>
              <a:rPr lang="cs-CZ" altLang="cs-CZ" sz="1500" dirty="0" err="1">
                <a:latin typeface="Arial" panose="020B0604020202020204" pitchFamily="34" charset="0"/>
              </a:rPr>
              <a:t>is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the</a:t>
            </a:r>
            <a:r>
              <a:rPr lang="cs-CZ" altLang="cs-CZ" sz="1500" dirty="0">
                <a:latin typeface="Arial" panose="020B0604020202020204" pitchFamily="34" charset="0"/>
              </a:rPr>
              <a:t> cause, </a:t>
            </a:r>
            <a:r>
              <a:rPr lang="cs-CZ" altLang="cs-CZ" sz="1500" dirty="0" err="1">
                <a:latin typeface="Arial" panose="020B0604020202020204" pitchFamily="34" charset="0"/>
              </a:rPr>
              <a:t>or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the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effect</a:t>
            </a:r>
            <a:r>
              <a:rPr lang="cs-CZ" altLang="cs-CZ" sz="1500" dirty="0">
                <a:latin typeface="Arial" panose="020B0604020202020204" pitchFamily="34" charset="0"/>
              </a:rPr>
              <a:t>, </a:t>
            </a:r>
            <a:r>
              <a:rPr lang="cs-CZ" altLang="cs-CZ" sz="1500" dirty="0" err="1">
                <a:latin typeface="Arial" panose="020B0604020202020204" pitchFamily="34" charset="0"/>
              </a:rPr>
              <a:t>of</a:t>
            </a:r>
            <a:r>
              <a:rPr lang="cs-CZ" altLang="cs-CZ" sz="1500" dirty="0">
                <a:latin typeface="Arial" panose="020B0604020202020204" pitchFamily="34" charset="0"/>
              </a:rPr>
              <a:t> 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500" dirty="0">
              <a:latin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342ACA3-E53E-42DD-84F0-B676D455C86D}"/>
              </a:ext>
            </a:extLst>
          </p:cNvPr>
          <p:cNvSpPr/>
          <p:nvPr/>
        </p:nvSpPr>
        <p:spPr>
          <a:xfrm>
            <a:off x="4572000" y="5187939"/>
            <a:ext cx="4379335" cy="17081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500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A B C D </a:t>
            </a:r>
            <a:r>
              <a:rPr lang="cs-CZ" altLang="cs-CZ" sz="1500" dirty="0" err="1">
                <a:latin typeface="Arial" panose="020B0604020202020204" pitchFamily="34" charset="0"/>
              </a:rPr>
              <a:t>occur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together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with</a:t>
            </a:r>
            <a:r>
              <a:rPr lang="cs-CZ" altLang="cs-CZ" sz="1500" dirty="0">
                <a:latin typeface="Arial" panose="020B0604020202020204" pitchFamily="34" charset="0"/>
              </a:rPr>
              <a:t> w x y z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B C D </a:t>
            </a:r>
            <a:r>
              <a:rPr lang="cs-CZ" altLang="cs-CZ" sz="1500" dirty="0" err="1">
                <a:latin typeface="Arial" panose="020B0604020202020204" pitchFamily="34" charset="0"/>
              </a:rPr>
              <a:t>occur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together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with</a:t>
            </a:r>
            <a:r>
              <a:rPr lang="cs-CZ" altLang="cs-CZ" sz="1500" dirty="0">
                <a:latin typeface="Arial" panose="020B0604020202020204" pitchFamily="34" charset="0"/>
              </a:rPr>
              <a:t> x y z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latin typeface="Arial" panose="020B0604020202020204" pitchFamily="34" charset="0"/>
              </a:rPr>
              <a:t>——————————————————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 err="1">
                <a:latin typeface="Arial" panose="020B0604020202020204" pitchFamily="34" charset="0"/>
              </a:rPr>
              <a:t>Therefore</a:t>
            </a:r>
            <a:r>
              <a:rPr lang="cs-CZ" altLang="cs-CZ" sz="1500" dirty="0">
                <a:latin typeface="Arial" panose="020B0604020202020204" pitchFamily="34" charset="0"/>
              </a:rPr>
              <a:t> A </a:t>
            </a:r>
            <a:r>
              <a:rPr lang="cs-CZ" altLang="cs-CZ" sz="1500" dirty="0" err="1">
                <a:latin typeface="Arial" panose="020B0604020202020204" pitchFamily="34" charset="0"/>
              </a:rPr>
              <a:t>is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the</a:t>
            </a:r>
            <a:r>
              <a:rPr lang="cs-CZ" altLang="cs-CZ" sz="1500" dirty="0">
                <a:latin typeface="Arial" panose="020B0604020202020204" pitchFamily="34" charset="0"/>
              </a:rPr>
              <a:t> cause, </a:t>
            </a:r>
            <a:r>
              <a:rPr lang="cs-CZ" altLang="cs-CZ" sz="1500" dirty="0" err="1">
                <a:latin typeface="Arial" panose="020B0604020202020204" pitchFamily="34" charset="0"/>
              </a:rPr>
              <a:t>or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the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effect</a:t>
            </a:r>
            <a:r>
              <a:rPr lang="cs-CZ" altLang="cs-CZ" sz="1500" dirty="0">
                <a:latin typeface="Arial" panose="020B0604020202020204" pitchFamily="34" charset="0"/>
              </a:rPr>
              <a:t>, </a:t>
            </a:r>
            <a:r>
              <a:rPr lang="cs-CZ" altLang="cs-CZ" sz="1500" dirty="0" err="1">
                <a:latin typeface="Arial" panose="020B0604020202020204" pitchFamily="34" charset="0"/>
              </a:rPr>
              <a:t>or</a:t>
            </a:r>
            <a:r>
              <a:rPr lang="cs-CZ" altLang="cs-CZ" sz="1500" dirty="0">
                <a:latin typeface="Arial" panose="020B0604020202020204" pitchFamily="34" charset="0"/>
              </a:rPr>
              <a:t> a part </a:t>
            </a:r>
            <a:r>
              <a:rPr lang="cs-CZ" altLang="cs-CZ" sz="1500" dirty="0" err="1">
                <a:latin typeface="Arial" panose="020B0604020202020204" pitchFamily="34" charset="0"/>
              </a:rPr>
              <a:t>of</a:t>
            </a:r>
            <a:r>
              <a:rPr lang="cs-CZ" altLang="cs-CZ" sz="1500" dirty="0">
                <a:latin typeface="Arial" panose="020B0604020202020204" pitchFamily="34" charset="0"/>
              </a:rPr>
              <a:t> </a:t>
            </a:r>
            <a:r>
              <a:rPr lang="cs-CZ" altLang="cs-CZ" sz="1500" dirty="0" err="1">
                <a:latin typeface="Arial" panose="020B0604020202020204" pitchFamily="34" charset="0"/>
              </a:rPr>
              <a:t>the</a:t>
            </a:r>
            <a:r>
              <a:rPr lang="cs-CZ" altLang="cs-CZ" sz="1500" dirty="0">
                <a:latin typeface="Arial" panose="020B0604020202020204" pitchFamily="34" charset="0"/>
              </a:rPr>
              <a:t> cause </a:t>
            </a:r>
            <a:r>
              <a:rPr lang="cs-CZ" altLang="cs-CZ" sz="1500" dirty="0" err="1">
                <a:latin typeface="Arial" panose="020B0604020202020204" pitchFamily="34" charset="0"/>
              </a:rPr>
              <a:t>of</a:t>
            </a:r>
            <a:r>
              <a:rPr lang="cs-CZ" altLang="cs-CZ" sz="1500" dirty="0">
                <a:latin typeface="Arial" panose="020B0604020202020204" pitchFamily="34" charset="0"/>
              </a:rPr>
              <a:t> 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Hypothetical– deductive strategy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cs-CZ" sz="2800" dirty="0"/>
              <a:t>g</a:t>
            </a:r>
            <a:r>
              <a:rPr lang="en-US" sz="2800" dirty="0" err="1"/>
              <a:t>oal</a:t>
            </a:r>
            <a:r>
              <a:rPr lang="en-US" sz="2800" dirty="0"/>
              <a:t> is</a:t>
            </a:r>
            <a:r>
              <a:rPr lang="cs-CZ" sz="2800" dirty="0"/>
              <a:t> </a:t>
            </a:r>
            <a:r>
              <a:rPr lang="en-GB" sz="2800" dirty="0"/>
              <a:t>generalizability</a:t>
            </a:r>
            <a:r>
              <a:rPr lang="cs-CZ" sz="2800" dirty="0"/>
              <a:t>/</a:t>
            </a:r>
            <a:r>
              <a:rPr lang="cs-CZ" sz="2800" dirty="0" err="1"/>
              <a:t>transferability</a:t>
            </a:r>
            <a:endParaRPr lang="en-GB" sz="2800" dirty="0"/>
          </a:p>
          <a:p>
            <a:r>
              <a:rPr lang="en-US" sz="2800" dirty="0"/>
              <a:t>The procedures are </a:t>
            </a:r>
            <a:r>
              <a:rPr lang="en-GB" sz="2800" dirty="0" err="1"/>
              <a:t>publi</a:t>
            </a:r>
            <a:r>
              <a:rPr lang="cs-CZ" sz="2800" dirty="0"/>
              <a:t>c and r</a:t>
            </a:r>
            <a:r>
              <a:rPr lang="en-US" sz="2800" dirty="0" err="1"/>
              <a:t>eplicable</a:t>
            </a:r>
            <a:endParaRPr lang="en-US" sz="2800" dirty="0"/>
          </a:p>
          <a:p>
            <a:r>
              <a:rPr lang="en-US" sz="2800" dirty="0"/>
              <a:t>The conclusions are uncertain</a:t>
            </a:r>
            <a:r>
              <a:rPr lang="cs-CZ" sz="2800" dirty="0"/>
              <a:t> (</a:t>
            </a:r>
            <a:r>
              <a:rPr lang="cs-CZ" sz="2800" dirty="0" err="1"/>
              <a:t>statistics</a:t>
            </a:r>
            <a:r>
              <a:rPr lang="cs-CZ" sz="2800" dirty="0"/>
              <a:t>… </a:t>
            </a:r>
            <a:r>
              <a:rPr lang="cs-CZ" sz="2800" dirty="0" err="1"/>
              <a:t>probabilistic</a:t>
            </a:r>
            <a:r>
              <a:rPr lang="cs-CZ" sz="2800" dirty="0"/>
              <a:t>))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en-US" sz="2800" dirty="0"/>
              <a:t>Adequate (full range of) </a:t>
            </a:r>
            <a:r>
              <a:rPr lang="en-US" sz="2800" b="1" dirty="0"/>
              <a:t>variability</a:t>
            </a:r>
            <a:r>
              <a:rPr lang="en-US" sz="2800" dirty="0"/>
              <a:t> in values of research variables,</a:t>
            </a:r>
          </a:p>
          <a:p>
            <a:r>
              <a:rPr lang="en-US" sz="2800" dirty="0"/>
              <a:t>Precise and accurate </a:t>
            </a:r>
            <a:r>
              <a:rPr lang="en-US" sz="2800" b="1" dirty="0"/>
              <a:t>measurement</a:t>
            </a:r>
            <a:r>
              <a:rPr lang="en-US" sz="2800" dirty="0"/>
              <a:t>,</a:t>
            </a:r>
          </a:p>
          <a:p>
            <a:r>
              <a:rPr lang="en-US" sz="2800" dirty="0"/>
              <a:t>Identifying and controlling the effects of </a:t>
            </a:r>
            <a:r>
              <a:rPr lang="en-US" sz="2800" b="1" dirty="0"/>
              <a:t>confounding variables</a:t>
            </a:r>
            <a:r>
              <a:rPr lang="en-US" sz="2800" dirty="0"/>
              <a:t>, and</a:t>
            </a:r>
          </a:p>
          <a:p>
            <a:r>
              <a:rPr lang="en-US" sz="2800" dirty="0"/>
              <a:t>Appropriate </a:t>
            </a:r>
            <a:r>
              <a:rPr lang="en-US" sz="2800" b="1" dirty="0"/>
              <a:t>subject</a:t>
            </a:r>
            <a:r>
              <a:rPr lang="en-US" sz="2800" dirty="0"/>
              <a:t> selection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96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deductive strategies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GB" b="1" dirty="0"/>
              <a:t>Experimental designs</a:t>
            </a:r>
            <a:r>
              <a:rPr lang="cs-CZ" b="1" dirty="0"/>
              <a:t> </a:t>
            </a:r>
            <a:r>
              <a:rPr lang="cs-CZ" dirty="0"/>
              <a:t>(d</a:t>
            </a:r>
            <a:r>
              <a:rPr lang="en-US" dirty="0" err="1"/>
              <a:t>irect</a:t>
            </a:r>
            <a:r>
              <a:rPr lang="en-US" dirty="0"/>
              <a:t> manipulation of independent variable</a:t>
            </a:r>
            <a:r>
              <a:rPr lang="cs-CZ" dirty="0"/>
              <a:t>, </a:t>
            </a:r>
            <a:r>
              <a:rPr lang="en-US" dirty="0"/>
              <a:t>control who gets treatment and when and how much each subject receives</a:t>
            </a:r>
            <a:r>
              <a:rPr lang="cs-CZ" dirty="0"/>
              <a:t>)</a:t>
            </a:r>
            <a:r>
              <a:rPr lang="en-US" dirty="0"/>
              <a:t> </a:t>
            </a:r>
            <a:endParaRPr lang="cs-CZ" dirty="0"/>
          </a:p>
          <a:p>
            <a:pPr lvl="1">
              <a:defRPr/>
            </a:pPr>
            <a:r>
              <a:rPr lang="en-US" i="1" dirty="0"/>
              <a:t>True Experimental </a:t>
            </a:r>
            <a:r>
              <a:rPr lang="en-US" i="1" dirty="0" err="1"/>
              <a:t>Studie</a:t>
            </a:r>
            <a:r>
              <a:rPr lang="cs-CZ" i="1" dirty="0"/>
              <a:t>s, </a:t>
            </a:r>
            <a:r>
              <a:rPr lang="en-US" i="1" dirty="0"/>
              <a:t>Pre-experimental Studies</a:t>
            </a:r>
            <a:r>
              <a:rPr lang="cs-CZ" i="1" dirty="0"/>
              <a:t>, </a:t>
            </a:r>
            <a:r>
              <a:rPr lang="en-US" i="1" dirty="0"/>
              <a:t>Quasi-Experimental Studies</a:t>
            </a:r>
            <a:endParaRPr lang="cs-CZ" i="1" dirty="0"/>
          </a:p>
          <a:p>
            <a:pPr marL="457200" lvl="1" indent="0">
              <a:buSzPct val="75000"/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r>
              <a:rPr lang="en-GB" b="1" dirty="0"/>
              <a:t>Correlational designs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en-US" dirty="0" err="1"/>
              <a:t>Covariation</a:t>
            </a:r>
            <a:r>
              <a:rPr lang="en-US" dirty="0"/>
              <a:t> Rule</a:t>
            </a:r>
            <a:r>
              <a:rPr lang="cs-CZ" dirty="0"/>
              <a:t>,</a:t>
            </a:r>
            <a:r>
              <a:rPr lang="en-US" dirty="0"/>
              <a:t> Temporal Precedence Rule</a:t>
            </a:r>
            <a:r>
              <a:rPr lang="cs-CZ" dirty="0"/>
              <a:t>, </a:t>
            </a:r>
            <a:r>
              <a:rPr lang="en-US" dirty="0"/>
              <a:t>Internal Validity Rule</a:t>
            </a:r>
            <a:r>
              <a:rPr lang="cs-CZ" dirty="0"/>
              <a:t>)</a:t>
            </a:r>
          </a:p>
          <a:p>
            <a:pPr lvl="1">
              <a:defRPr/>
            </a:pPr>
            <a:r>
              <a:rPr lang="en-US" i="1" dirty="0"/>
              <a:t>Ex</a:t>
            </a:r>
            <a:r>
              <a:rPr lang="cs-CZ" i="1" dirty="0"/>
              <a:t>-</a:t>
            </a:r>
            <a:r>
              <a:rPr lang="en-US" i="1" dirty="0"/>
              <a:t>post Facto/Correlational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56920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Empirical Research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Exploration</a:t>
            </a:r>
            <a:r>
              <a:rPr lang="en-GB" dirty="0"/>
              <a:t> (</a:t>
            </a:r>
            <a:r>
              <a:rPr lang="cs-CZ" dirty="0" err="1"/>
              <a:t>formulative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not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, </a:t>
            </a:r>
            <a:r>
              <a:rPr lang="cs-CZ" dirty="0" err="1"/>
              <a:t>problem</a:t>
            </a:r>
            <a:r>
              <a:rPr lang="cs-CZ" dirty="0"/>
              <a:t> „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preliminary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“, </a:t>
            </a:r>
            <a:r>
              <a:rPr lang="en-GB" dirty="0"/>
              <a:t>generally not sufficient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diss</a:t>
            </a:r>
            <a:r>
              <a:rPr lang="cs-CZ" dirty="0"/>
              <a:t>.</a:t>
            </a:r>
            <a:r>
              <a:rPr lang="en-GB" dirty="0"/>
              <a:t>)</a:t>
            </a:r>
          </a:p>
          <a:p>
            <a:pPr>
              <a:buFont typeface="Arial" charset="0"/>
              <a:buChar char="•"/>
            </a:pPr>
            <a:r>
              <a:rPr lang="en-GB" b="1" dirty="0"/>
              <a:t>Description</a:t>
            </a:r>
            <a:r>
              <a:rPr lang="en-GB" dirty="0"/>
              <a:t> (new facts or relations? Speculation)</a:t>
            </a:r>
          </a:p>
          <a:p>
            <a:pPr>
              <a:buFont typeface="Arial" charset="0"/>
              <a:buChar char="•"/>
            </a:pPr>
            <a:r>
              <a:rPr lang="en-GB" b="1" dirty="0"/>
              <a:t>Explanation</a:t>
            </a:r>
            <a:r>
              <a:rPr lang="en-GB" dirty="0"/>
              <a:t> – „the“ Purpose</a:t>
            </a:r>
            <a:r>
              <a:rPr lang="cs-CZ" dirty="0"/>
              <a:t> (</a:t>
            </a:r>
            <a:r>
              <a:rPr lang="cs-CZ" dirty="0" err="1"/>
              <a:t>causal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48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Explanation = causal explanation</a:t>
            </a:r>
            <a:r>
              <a:rPr lang="cs-CZ" dirty="0"/>
              <a:t> (</a:t>
            </a:r>
            <a:r>
              <a:rPr lang="cs-CZ" i="1" u="sng" dirty="0" err="1"/>
              <a:t>effect</a:t>
            </a:r>
            <a:r>
              <a:rPr lang="cs-CZ" i="1" dirty="0"/>
              <a:t>, </a:t>
            </a:r>
            <a:r>
              <a:rPr lang="cs-CZ" i="1" dirty="0" err="1"/>
              <a:t>impact</a:t>
            </a:r>
            <a:r>
              <a:rPr lang="cs-CZ" i="1" dirty="0"/>
              <a:t>, </a:t>
            </a:r>
            <a:r>
              <a:rPr lang="cs-CZ" i="1" u="sng" dirty="0" err="1"/>
              <a:t>mechanism</a:t>
            </a:r>
            <a:r>
              <a:rPr lang="cs-CZ" i="1" dirty="0"/>
              <a:t>, cause)</a:t>
            </a:r>
          </a:p>
          <a:p>
            <a:r>
              <a:rPr lang="cs-CZ" dirty="0"/>
              <a:t>independent </a:t>
            </a:r>
            <a:r>
              <a:rPr lang="cs-CZ" dirty="0" err="1"/>
              <a:t>variable</a:t>
            </a:r>
            <a:r>
              <a:rPr lang="cs-CZ" dirty="0"/>
              <a:t> -&gt; (</a:t>
            </a:r>
            <a:r>
              <a:rPr lang="cs-CZ" dirty="0" err="1"/>
              <a:t>mediating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1-&gt; </a:t>
            </a:r>
            <a:r>
              <a:rPr lang="cs-CZ" dirty="0" err="1"/>
              <a:t>mediating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2 -&gt;) </a:t>
            </a:r>
            <a:r>
              <a:rPr lang="cs-CZ" dirty="0" err="1"/>
              <a:t>dependent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en-GB" dirty="0"/>
          </a:p>
          <a:p>
            <a:r>
              <a:rPr lang="en-GB" dirty="0"/>
              <a:t>Nomothetic Causal Explanation</a:t>
            </a:r>
            <a:r>
              <a:rPr lang="cs-CZ" dirty="0"/>
              <a:t> (</a:t>
            </a:r>
            <a:r>
              <a:rPr lang="cs-CZ" dirty="0" err="1"/>
              <a:t>probabilistic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Idiographic Causal Explanation</a:t>
            </a:r>
            <a:r>
              <a:rPr lang="cs-CZ" dirty="0"/>
              <a:t> (</a:t>
            </a:r>
            <a:r>
              <a:rPr lang="cs-CZ" dirty="0" err="1"/>
              <a:t>deterministic</a:t>
            </a:r>
            <a:r>
              <a:rPr lang="cs-CZ" dirty="0"/>
              <a:t>)</a:t>
            </a:r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Time Order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Nonspuriousness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Mechanism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44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F3327-4D11-446A-9F12-A9B0B2E4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Causality</a:t>
            </a:r>
            <a:r>
              <a:rPr lang="cs-CZ" dirty="0"/>
              <a:t> vs. </a:t>
            </a:r>
            <a:r>
              <a:rPr lang="cs-CZ" dirty="0" err="1"/>
              <a:t>choice</a:t>
            </a:r>
            <a:endParaRPr lang="cs-CZ" dirty="0"/>
          </a:p>
        </p:txBody>
      </p:sp>
      <p:pic>
        <p:nvPicPr>
          <p:cNvPr id="11" name="Online médium 10">
            <a:hlinkClick r:id="" action="ppaction://media"/>
            <a:extLst>
              <a:ext uri="{FF2B5EF4-FFF2-40B4-BE49-F238E27FC236}">
                <a16:creationId xmlns:a16="http://schemas.microsoft.com/office/drawing/2014/main" id="{4E3CB62A-97D3-431C-917C-65B1FB3539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3164" y="1556792"/>
            <a:ext cx="81929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7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quant</a:t>
            </a:r>
            <a:r>
              <a:rPr lang="cs-CZ" dirty="0"/>
              <a:t>./</a:t>
            </a:r>
            <a:r>
              <a:rPr lang="cs-CZ" dirty="0" err="1"/>
              <a:t>qual</a:t>
            </a:r>
            <a:r>
              <a:rPr lang="cs-CZ" dirty="0"/>
              <a:t>. </a:t>
            </a:r>
            <a:r>
              <a:rPr lang="cs-CZ" dirty="0" err="1"/>
              <a:t>divide</a:t>
            </a:r>
            <a:r>
              <a:rPr lang="cs-CZ" dirty="0"/>
              <a:t>: </a:t>
            </a:r>
            <a:br>
              <a:rPr lang="cs-CZ" dirty="0"/>
            </a:br>
            <a:r>
              <a:rPr lang="en-GB" dirty="0"/>
              <a:t>Mixed method</a:t>
            </a:r>
            <a:r>
              <a:rPr lang="cs-CZ" dirty="0"/>
              <a:t>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Process tracing</a:t>
            </a:r>
            <a:r>
              <a:rPr lang="cs-CZ" dirty="0"/>
              <a:t>: </a:t>
            </a:r>
            <a:r>
              <a:rPr lang="en-US" dirty="0"/>
              <a:t>tools to study of causal mechanisms in </a:t>
            </a:r>
            <a:r>
              <a:rPr lang="en-US" b="1" dirty="0"/>
              <a:t>a single case </a:t>
            </a:r>
            <a:r>
              <a:rPr lang="en-US" dirty="0"/>
              <a:t>research design</a:t>
            </a:r>
            <a:r>
              <a:rPr lang="cs-CZ" dirty="0"/>
              <a:t> (</a:t>
            </a:r>
            <a:r>
              <a:rPr lang="cs-CZ" dirty="0" err="1"/>
              <a:t>Beach</a:t>
            </a:r>
            <a:r>
              <a:rPr lang="cs-CZ" dirty="0"/>
              <a:t>, </a:t>
            </a:r>
            <a:r>
              <a:rPr lang="cs-CZ" dirty="0" err="1"/>
              <a:t>Pedersen</a:t>
            </a:r>
            <a:r>
              <a:rPr lang="cs-CZ" dirty="0"/>
              <a:t>; George, </a:t>
            </a:r>
            <a:r>
              <a:rPr lang="cs-CZ" dirty="0" err="1"/>
              <a:t>Bennett</a:t>
            </a:r>
            <a:r>
              <a:rPr lang="cs-CZ" dirty="0"/>
              <a:t>)</a:t>
            </a:r>
          </a:p>
          <a:p>
            <a:r>
              <a:rPr lang="en-US" dirty="0"/>
              <a:t>ambition to trace </a:t>
            </a:r>
            <a:r>
              <a:rPr lang="en-US" b="1" dirty="0"/>
              <a:t>causal mechanisms</a:t>
            </a:r>
            <a:endParaRPr lang="cs-CZ" b="1" dirty="0"/>
          </a:p>
          <a:p>
            <a:r>
              <a:rPr lang="en-US" dirty="0"/>
              <a:t>potential of enabling us to open up the </a:t>
            </a:r>
            <a:r>
              <a:rPr lang="en-US" b="1" dirty="0"/>
              <a:t>black box of causality</a:t>
            </a:r>
            <a:r>
              <a:rPr lang="en-US" dirty="0"/>
              <a:t> using small-n case study methods</a:t>
            </a:r>
            <a:endParaRPr lang="cs-CZ" dirty="0"/>
          </a:p>
          <a:p>
            <a:r>
              <a:rPr lang="cs-CZ" dirty="0" err="1"/>
              <a:t>small</a:t>
            </a:r>
            <a:r>
              <a:rPr lang="cs-CZ" dirty="0"/>
              <a:t> N, </a:t>
            </a:r>
            <a:r>
              <a:rPr lang="cs-CZ" dirty="0" err="1"/>
              <a:t>variation</a:t>
            </a:r>
            <a:r>
              <a:rPr lang="cs-CZ" dirty="0"/>
              <a:t> not </a:t>
            </a:r>
            <a:r>
              <a:rPr lang="cs-CZ" dirty="0" err="1"/>
              <a:t>required</a:t>
            </a:r>
            <a:endParaRPr lang="cs-CZ" dirty="0"/>
          </a:p>
          <a:p>
            <a:r>
              <a:rPr lang="en-US" dirty="0"/>
              <a:t>murkiness about what process tracing actually is and how it should be used in practice can be cleared up by </a:t>
            </a:r>
            <a:r>
              <a:rPr lang="en-US" i="1" dirty="0"/>
              <a:t>differentiating process tracing into three variants </a:t>
            </a:r>
            <a:r>
              <a:rPr lang="en-US" dirty="0"/>
              <a:t>within social science: </a:t>
            </a:r>
            <a:r>
              <a:rPr lang="en-US" b="1" dirty="0"/>
              <a:t>theory-testing</a:t>
            </a:r>
            <a:r>
              <a:rPr lang="en-US" dirty="0"/>
              <a:t>, </a:t>
            </a:r>
            <a:r>
              <a:rPr lang="en-US" b="1" dirty="0"/>
              <a:t>theory-building</a:t>
            </a:r>
            <a:r>
              <a:rPr lang="en-US" dirty="0"/>
              <a:t>, and </a:t>
            </a:r>
            <a:r>
              <a:rPr lang="en-US" b="1" dirty="0"/>
              <a:t>explaining outcomes</a:t>
            </a:r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913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741303" cy="26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665"/>
            <a:ext cx="1835337" cy="26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00" y="1268760"/>
            <a:ext cx="1851400" cy="27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6937"/>
            <a:ext cx="1862208" cy="28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ecx.images-amazon.com/images/I/51kGKXjb1t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70" y="3501008"/>
            <a:ext cx="1888509" cy="26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bálka titulu Jak se vyrábí sociologická znal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7382"/>
            <a:ext cx="1861936" cy="26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ecx.images-amazon.com/images/I/51KniFXnwr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54" y="3167199"/>
            <a:ext cx="2046308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ecx.images-amazon.com/images/I/51-Z3uDkj2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98" y="1268760"/>
            <a:ext cx="20061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2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181F2-14EB-4C81-9416-67641351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Proposal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2FB3D6-F820-4ED7-950B-7E57BBD1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Describes what will be done during the research</a:t>
            </a:r>
          </a:p>
          <a:p>
            <a:r>
              <a:rPr lang="en-GB" dirty="0"/>
              <a:t>Its preparation may also involve research!</a:t>
            </a:r>
          </a:p>
          <a:p>
            <a:r>
              <a:rPr lang="en-GB" dirty="0"/>
              <a:t>Is a product of systematic process of planning and research design</a:t>
            </a:r>
          </a:p>
          <a:p>
            <a:r>
              <a:rPr lang="en-GB" dirty="0"/>
              <a:t>Target group: supervisors, grant providers</a:t>
            </a:r>
          </a:p>
        </p:txBody>
      </p:sp>
    </p:spTree>
    <p:extLst>
      <p:ext uri="{BB962C8B-B14F-4D97-AF65-F5344CB8AC3E}">
        <p14:creationId xmlns:p14="http://schemas.microsoft.com/office/powerpoint/2010/main" val="58897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F87D6-2C6F-41CB-AE1E-FD625251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Proposal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(</a:t>
            </a:r>
            <a:r>
              <a:rPr lang="cs-CZ" dirty="0" err="1"/>
              <a:t>Punch</a:t>
            </a:r>
            <a:r>
              <a:rPr lang="cs-CZ" dirty="0"/>
              <a:t> 2008)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92508CF-3A73-4810-BDCE-5CA30E583C25}"/>
              </a:ext>
            </a:extLst>
          </p:cNvPr>
          <p:cNvSpPr/>
          <p:nvPr/>
        </p:nvSpPr>
        <p:spPr>
          <a:xfrm>
            <a:off x="1457654" y="1566604"/>
            <a:ext cx="62286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Title and title page</a:t>
            </a: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iii. Introduction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Area and topic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Background and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Statement of purpose (or aims)</a:t>
            </a: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General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v. Conceptual framework, theory, hypotheses (if appropriate)</a:t>
            </a: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vii.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Design – strategy and framework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Sample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Data collection – instruments and procedures</a:t>
            </a: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– Data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Significance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ix. Limitations and delimitations (if appropriate)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x.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Getting started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GB" dirty="0"/>
              <a:t>Topic, issue area</a:t>
            </a:r>
          </a:p>
          <a:p>
            <a:r>
              <a:rPr lang="en-GB" dirty="0"/>
              <a:t>Literature, theoretical background (puzzle in the literature? new projection?)</a:t>
            </a:r>
          </a:p>
          <a:p>
            <a:r>
              <a:rPr lang="en-GB" dirty="0"/>
              <a:t>Clear identification of the problem</a:t>
            </a:r>
          </a:p>
          <a:p>
            <a:r>
              <a:rPr lang="en-GB" dirty="0"/>
              <a:t>Formulating </a:t>
            </a:r>
            <a:r>
              <a:rPr lang="cs-CZ" dirty="0" err="1"/>
              <a:t>main</a:t>
            </a:r>
            <a:r>
              <a:rPr lang="cs-CZ" dirty="0"/>
              <a:t> and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en-GB" dirty="0"/>
              <a:t>question</a:t>
            </a:r>
            <a:r>
              <a:rPr lang="cs-CZ" dirty="0"/>
              <a:t> (</a:t>
            </a:r>
            <a:r>
              <a:rPr lang="cs-CZ" dirty="0" err="1"/>
              <a:t>how</a:t>
            </a:r>
            <a:r>
              <a:rPr lang="cs-CZ" dirty="0"/>
              <a:t> many?)</a:t>
            </a:r>
            <a:endParaRPr lang="en-GB" dirty="0"/>
          </a:p>
          <a:p>
            <a:r>
              <a:rPr lang="en-GB" dirty="0"/>
              <a:t>Formulating</a:t>
            </a:r>
            <a:r>
              <a:rPr lang="cs-CZ" dirty="0"/>
              <a:t> </a:t>
            </a:r>
            <a:r>
              <a:rPr lang="en-GB" dirty="0"/>
              <a:t>the</a:t>
            </a:r>
            <a:r>
              <a:rPr lang="cs-CZ" dirty="0"/>
              <a:t> </a:t>
            </a:r>
            <a:r>
              <a:rPr lang="en-GB" dirty="0"/>
              <a:t>hypotheses (or not</a:t>
            </a:r>
            <a:r>
              <a:rPr lang="cs-CZ" dirty="0"/>
              <a:t>?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780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00DED-C7DC-4304-80FB-D9FE989E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</a:t>
            </a:r>
            <a:r>
              <a:rPr lang="cs-CZ" dirty="0"/>
              <a:t> </a:t>
            </a:r>
            <a:r>
              <a:rPr lang="cs-CZ" dirty="0" err="1"/>
              <a:t>remember</a:t>
            </a:r>
            <a:r>
              <a:rPr lang="cs-CZ" dirty="0"/>
              <a:t>, </a:t>
            </a:r>
            <a:r>
              <a:rPr lang="cs-CZ" dirty="0" err="1"/>
              <a:t>that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63931C7-89EB-4EE0-A4D2-0ED4492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en-GB" i="1" dirty="0"/>
              <a:t>All social research has a relevant literature, and no research takes place in vacuum.“ </a:t>
            </a:r>
            <a:endParaRPr lang="en-GB" dirty="0"/>
          </a:p>
          <a:p>
            <a:pPr marL="0" indent="0" algn="r">
              <a:buNone/>
            </a:pPr>
            <a:r>
              <a:rPr lang="en-US" dirty="0"/>
              <a:t>[</a:t>
            </a:r>
            <a:r>
              <a:rPr lang="cs-CZ" dirty="0" err="1"/>
              <a:t>Punch</a:t>
            </a:r>
            <a:r>
              <a:rPr lang="cs-CZ" dirty="0"/>
              <a:t> 2008</a:t>
            </a:r>
            <a:r>
              <a:rPr lang="en-US" dirty="0"/>
              <a:t>]</a:t>
            </a:r>
            <a:endParaRPr lang="cs-CZ" dirty="0"/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r>
              <a:rPr lang="en-GB" dirty="0"/>
              <a:t>…and read, google, read, read! The problem needs to be </a:t>
            </a:r>
            <a:r>
              <a:rPr lang="en-GB" dirty="0" err="1"/>
              <a:t>conxtextualized</a:t>
            </a:r>
            <a:r>
              <a:rPr lang="en-GB" dirty="0"/>
              <a:t>. What has been published on a problem? Why is it relevant? Why to ask these questions?</a:t>
            </a:r>
          </a:p>
        </p:txBody>
      </p:sp>
    </p:spTree>
    <p:extLst>
      <p:ext uri="{BB962C8B-B14F-4D97-AF65-F5344CB8AC3E}">
        <p14:creationId xmlns:p14="http://schemas.microsoft.com/office/powerpoint/2010/main" val="345772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theory?</a:t>
            </a:r>
            <a:r>
              <a:rPr lang="cs-CZ" dirty="0"/>
              <a:t> (</a:t>
            </a:r>
            <a:r>
              <a:rPr lang="cs-CZ" dirty="0" err="1"/>
              <a:t>Creswell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Quant: </a:t>
            </a:r>
            <a:r>
              <a:rPr lang="en-GB" dirty="0"/>
              <a:t>„Interrelated set of constructs formed into propositions that specify the relationships among variables“ that „describes how and why variables are related“</a:t>
            </a:r>
          </a:p>
          <a:p>
            <a:r>
              <a:rPr lang="en-GB" dirty="0"/>
              <a:t>A theory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generate</a:t>
            </a:r>
            <a:r>
              <a:rPr lang="en-GB" dirty="0"/>
              <a:t> </a:t>
            </a:r>
            <a:r>
              <a:rPr lang="cs-CZ" i="1" dirty="0"/>
              <a:t>h</a:t>
            </a:r>
            <a:r>
              <a:rPr lang="en-GB" i="1" dirty="0" err="1"/>
              <a:t>ypotheses</a:t>
            </a:r>
            <a:endParaRPr lang="en-GB" i="1" dirty="0"/>
          </a:p>
          <a:p>
            <a:r>
              <a:rPr lang="en-GB" b="1" dirty="0" err="1"/>
              <a:t>Qual</a:t>
            </a:r>
            <a:r>
              <a:rPr lang="en-GB" b="1" dirty="0"/>
              <a:t>:</a:t>
            </a:r>
            <a:r>
              <a:rPr lang="en-GB" dirty="0"/>
              <a:t> „A broad explanation, lens or perspective of the study</a:t>
            </a:r>
            <a:r>
              <a:rPr lang="cs-CZ" dirty="0"/>
              <a:t> (</a:t>
            </a:r>
            <a:r>
              <a:rPr lang="en-US" dirty="0"/>
              <a:t>Feminist perspective</a:t>
            </a:r>
            <a:r>
              <a:rPr lang="cs-CZ" dirty="0"/>
              <a:t>, </a:t>
            </a:r>
            <a:r>
              <a:rPr lang="en-US" dirty="0" err="1"/>
              <a:t>Racialized</a:t>
            </a:r>
            <a:r>
              <a:rPr lang="en-US" dirty="0"/>
              <a:t> discourse</a:t>
            </a:r>
            <a:r>
              <a:rPr lang="cs-CZ" dirty="0"/>
              <a:t>, </a:t>
            </a:r>
            <a:r>
              <a:rPr lang="en-US" dirty="0"/>
              <a:t>Critical theory</a:t>
            </a:r>
            <a:r>
              <a:rPr lang="cs-CZ" dirty="0"/>
              <a:t>, </a:t>
            </a:r>
            <a:r>
              <a:rPr lang="en-US" dirty="0"/>
              <a:t>Queer theory</a:t>
            </a:r>
            <a:r>
              <a:rPr lang="cs-CZ" dirty="0"/>
              <a:t>, </a:t>
            </a:r>
            <a:r>
              <a:rPr lang="en-US" dirty="0"/>
              <a:t>Disability inquiry</a:t>
            </a:r>
            <a:r>
              <a:rPr lang="cs-CZ" dirty="0"/>
              <a:t>…)</a:t>
            </a:r>
            <a:r>
              <a:rPr lang="en-GB" dirty="0"/>
              <a:t>… an outcome of the study… even may not be employed at all!“</a:t>
            </a:r>
          </a:p>
        </p:txBody>
      </p:sp>
    </p:spTree>
    <p:extLst>
      <p:ext uri="{BB962C8B-B14F-4D97-AF65-F5344CB8AC3E}">
        <p14:creationId xmlns:p14="http://schemas.microsoft.com/office/powerpoint/2010/main" val="427394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A64C1-D6CE-440D-8976-C5FE8AB9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(s) to </a:t>
            </a:r>
            <a:r>
              <a:rPr lang="cs-CZ" dirty="0" err="1"/>
              <a:t>question</a:t>
            </a:r>
            <a:r>
              <a:rPr lang="cs-CZ" dirty="0"/>
              <a:t>(s)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E9031E-1C23-4BAE-94B4-1ADED93C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select</a:t>
            </a:r>
            <a:r>
              <a:rPr lang="cs-CZ" dirty="0"/>
              <a:t> a </a:t>
            </a:r>
            <a:r>
              <a:rPr lang="cs-CZ" dirty="0" err="1"/>
              <a:t>research</a:t>
            </a:r>
            <a:r>
              <a:rPr lang="cs-CZ" dirty="0"/>
              <a:t> area (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dirty="0"/>
              <a:t>)</a:t>
            </a:r>
          </a:p>
          <a:p>
            <a:r>
              <a:rPr lang="en-US" dirty="0"/>
              <a:t>develop one or more topics within that area;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determinants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impacts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measurement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select one from among these topics to keep your project manageable;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economic</a:t>
            </a:r>
            <a:r>
              <a:rPr lang="cs-CZ" dirty="0"/>
              <a:t> </a:t>
            </a:r>
            <a:r>
              <a:rPr lang="cs-CZ" i="1" dirty="0" err="1">
                <a:solidFill>
                  <a:srgbClr val="FF0000"/>
                </a:solidFill>
              </a:rPr>
              <a:t>determinants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perceived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 in Brno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develop research questions, general and specific, for this topic;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What</a:t>
            </a:r>
            <a:r>
              <a:rPr lang="cs-CZ" i="1" dirty="0">
                <a:solidFill>
                  <a:srgbClr val="FF0000"/>
                </a:solidFill>
              </a:rPr>
              <a:t> are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key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economic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determinants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 in Brno? </a:t>
            </a:r>
            <a:r>
              <a:rPr lang="cs-CZ" i="1" dirty="0" err="1">
                <a:solidFill>
                  <a:srgbClr val="FF0000"/>
                </a:solidFill>
              </a:rPr>
              <a:t>What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their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comparative</a:t>
            </a:r>
            <a:r>
              <a:rPr lang="cs-CZ" i="1" dirty="0">
                <a:solidFill>
                  <a:srgbClr val="FF0000"/>
                </a:solidFill>
              </a:rPr>
              <a:t> influence on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there</a:t>
            </a:r>
            <a:r>
              <a:rPr lang="cs-CZ" i="1" dirty="0">
                <a:solidFill>
                  <a:srgbClr val="FF0000"/>
                </a:solidFill>
              </a:rPr>
              <a:t>? </a:t>
            </a:r>
            <a:r>
              <a:rPr lang="cs-CZ" i="1" dirty="0" err="1">
                <a:solidFill>
                  <a:srgbClr val="FF0000"/>
                </a:solidFill>
              </a:rPr>
              <a:t>How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their</a:t>
            </a:r>
            <a:r>
              <a:rPr lang="cs-CZ" i="1" dirty="0">
                <a:solidFill>
                  <a:srgbClr val="FF0000"/>
                </a:solidFill>
              </a:rPr>
              <a:t> influence </a:t>
            </a:r>
            <a:r>
              <a:rPr lang="cs-CZ" i="1" dirty="0" err="1">
                <a:solidFill>
                  <a:srgbClr val="FF0000"/>
                </a:solidFill>
              </a:rPr>
              <a:t>differ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according</a:t>
            </a:r>
            <a:r>
              <a:rPr lang="cs-CZ" i="1" dirty="0">
                <a:solidFill>
                  <a:srgbClr val="FF0000"/>
                </a:solidFill>
              </a:rPr>
              <a:t> to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morphogenetic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zones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city?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determine what data would be required to answer each specific research question;</a:t>
            </a:r>
            <a:r>
              <a:rPr lang="cs-CZ" dirty="0"/>
              <a:t> (</a:t>
            </a:r>
            <a:r>
              <a:rPr lang="cs-CZ" i="1" dirty="0" err="1">
                <a:solidFill>
                  <a:srgbClr val="FF0000"/>
                </a:solidFill>
              </a:rPr>
              <a:t>What</a:t>
            </a:r>
            <a:r>
              <a:rPr lang="cs-CZ" i="1" dirty="0">
                <a:solidFill>
                  <a:srgbClr val="FF0000"/>
                </a:solidFill>
              </a:rPr>
              <a:t> are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relevant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economic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factors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affecting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perceived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 in </a:t>
            </a:r>
            <a:r>
              <a:rPr lang="cs-CZ" i="1" dirty="0" err="1">
                <a:solidFill>
                  <a:srgbClr val="FF0000"/>
                </a:solidFill>
              </a:rPr>
              <a:t>general</a:t>
            </a:r>
            <a:r>
              <a:rPr lang="cs-CZ" i="1" dirty="0">
                <a:solidFill>
                  <a:srgbClr val="FF0000"/>
                </a:solidFill>
              </a:rPr>
              <a:t>? </a:t>
            </a:r>
            <a:r>
              <a:rPr lang="cs-CZ" i="1" dirty="0" err="1">
                <a:solidFill>
                  <a:srgbClr val="FF0000"/>
                </a:solidFill>
              </a:rPr>
              <a:t>Which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them</a:t>
            </a:r>
            <a:r>
              <a:rPr lang="cs-CZ" i="1" dirty="0">
                <a:solidFill>
                  <a:srgbClr val="FF0000"/>
                </a:solidFill>
              </a:rPr>
              <a:t> are </a:t>
            </a:r>
            <a:r>
              <a:rPr lang="cs-CZ" i="1" dirty="0" err="1">
                <a:solidFill>
                  <a:srgbClr val="FF0000"/>
                </a:solidFill>
              </a:rPr>
              <a:t>relevant</a:t>
            </a:r>
            <a:r>
              <a:rPr lang="cs-CZ" i="1" dirty="0">
                <a:solidFill>
                  <a:srgbClr val="FF0000"/>
                </a:solidFill>
              </a:rPr>
              <a:t> in Brno? (…) </a:t>
            </a:r>
            <a:r>
              <a:rPr lang="cs-CZ" i="1" dirty="0" err="1">
                <a:solidFill>
                  <a:srgbClr val="FF0000"/>
                </a:solidFill>
              </a:rPr>
              <a:t>What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impact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public </a:t>
            </a:r>
            <a:r>
              <a:rPr lang="cs-CZ" i="1" dirty="0" err="1">
                <a:solidFill>
                  <a:srgbClr val="FF0000"/>
                </a:solidFill>
              </a:rPr>
              <a:t>financing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education</a:t>
            </a:r>
            <a:r>
              <a:rPr lang="cs-CZ" i="1" dirty="0">
                <a:solidFill>
                  <a:srgbClr val="FF0000"/>
                </a:solidFill>
              </a:rPr>
              <a:t> in Brno on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perceived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quality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here</a:t>
            </a:r>
            <a:r>
              <a:rPr lang="cs-CZ" i="1" dirty="0">
                <a:solidFill>
                  <a:srgbClr val="FF0000"/>
                </a:solidFill>
              </a:rPr>
              <a:t>? </a:t>
            </a:r>
            <a:r>
              <a:rPr lang="cs-CZ" i="1" dirty="0" err="1">
                <a:solidFill>
                  <a:srgbClr val="FF0000"/>
                </a:solidFill>
              </a:rPr>
              <a:t>What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the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impact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of</a:t>
            </a:r>
            <a:r>
              <a:rPr lang="cs-CZ" i="1" dirty="0">
                <a:solidFill>
                  <a:srgbClr val="FF0000"/>
                </a:solidFill>
              </a:rPr>
              <a:t> … „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select research design, data collection and data analysis procedures in order to do this.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187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2110</Words>
  <Application>Microsoft Office PowerPoint</Application>
  <PresentationFormat>Předvádění na obrazovce (4:3)</PresentationFormat>
  <Paragraphs>222</Paragraphs>
  <Slides>33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Motiv systému Office</vt:lpstr>
      <vt:lpstr>Effective Research Proposal Issues and Limits</vt:lpstr>
      <vt:lpstr>Empirical Research</vt:lpstr>
      <vt:lpstr>Levels of Empirical Research</vt:lpstr>
      <vt:lpstr>Research Proposal</vt:lpstr>
      <vt:lpstr>Proposal structure (Punch 2008)</vt:lpstr>
      <vt:lpstr>Getting started</vt:lpstr>
      <vt:lpstr>Always remember, that</vt:lpstr>
      <vt:lpstr>What is a theory? (Creswell)</vt:lpstr>
      <vt:lpstr>From problem(s) to question(s)</vt:lpstr>
      <vt:lpstr>Good research question/goals</vt:lpstr>
      <vt:lpstr>Not so good research question/goals</vt:lpstr>
      <vt:lpstr>Questions over proposal:</vt:lpstr>
      <vt:lpstr>How to write a bad proposal</vt:lpstr>
      <vt:lpstr>Simplified model of research</vt:lpstr>
      <vt:lpstr>Simplified model of research</vt:lpstr>
      <vt:lpstr>Hypotheses ?</vt:lpstr>
      <vt:lpstr>Hypotheses in research process</vt:lpstr>
      <vt:lpstr>What is a hypothesis?</vt:lpstr>
      <vt:lpstr>Do I need hypothesis?</vt:lpstr>
      <vt:lpstr>Hypothesis should:</vt:lpstr>
      <vt:lpstr>Hypotheses?</vt:lpstr>
      <vt:lpstr>Research design</vt:lpstr>
      <vt:lpstr>How is research strategy related to method?</vt:lpstr>
      <vt:lpstr>Two basic research strategies</vt:lpstr>
      <vt:lpstr>Inductive research strategies</vt:lpstr>
      <vt:lpstr>Inductive research strategies</vt:lpstr>
      <vt:lpstr>Comparative method</vt:lpstr>
      <vt:lpstr>Hypothetical– deductive strategy</vt:lpstr>
      <vt:lpstr>Types of deductive strategies</vt:lpstr>
      <vt:lpstr>Explanation</vt:lpstr>
      <vt:lpstr>Causality vs. choice</vt:lpstr>
      <vt:lpstr>Beyond quant./qual. divide:  Mixed methods</vt:lpstr>
      <vt:lpstr>Resources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Navrátil Jiří</dc:creator>
  <cp:lastModifiedBy>Navrátil Jiří</cp:lastModifiedBy>
  <cp:revision>170</cp:revision>
  <cp:lastPrinted>2013-04-24T07:20:30Z</cp:lastPrinted>
  <dcterms:created xsi:type="dcterms:W3CDTF">2013-04-23T11:22:42Z</dcterms:created>
  <dcterms:modified xsi:type="dcterms:W3CDTF">2018-05-02T10:18:56Z</dcterms:modified>
</cp:coreProperties>
</file>