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11588-35A5-4F5B-9F56-AC7243D712E2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90A9-0352-493A-B76F-2AC45C702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siness_strateg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ura.brunel.ac.uk/bitstream/2438/2887/1/AMCIS2008.pdf" TargetMode="External"/><Relationship Id="rId4" Type="http://schemas.openxmlformats.org/officeDocument/2006/relationships/hyperlink" Target="https://en.wikipedia.org/wiki/Business_model#cite_note-Al-Debei.2C_M._M._2008_pp._1-11-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process of business model construction is part of </a:t>
            </a:r>
            <a:r>
              <a:rPr lang="en-US" dirty="0" smtClean="0">
                <a:hlinkClick r:id="rId3" tooltip="Business strategy"/>
              </a:rPr>
              <a:t>business strategy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business model</a:t>
            </a:r>
            <a:r>
              <a:rPr lang="en-US" dirty="0" smtClean="0"/>
              <a:t> is an "abstract representation of an organization, be it conceptual, textual, and/or graphical, of all core interrelated architectural, co-operational, and financial arrangements designed and developed by an organization presently and in the future, as well as all core products and/or services the organization offers, or will offer, based on these arrangements that are needed to achieve its strategic goals and objectives."</a:t>
            </a:r>
            <a:r>
              <a:rPr lang="en-US" baseline="30000" dirty="0" smtClean="0">
                <a:hlinkClick r:id="rId4"/>
              </a:rPr>
              <a:t>[</a:t>
            </a:r>
            <a:r>
              <a:rPr lang="en-US" dirty="0" smtClean="0"/>
              <a:t>Al-</a:t>
            </a:r>
            <a:r>
              <a:rPr lang="en-US" dirty="0" err="1" smtClean="0"/>
              <a:t>Debei</a:t>
            </a:r>
            <a:r>
              <a:rPr lang="en-US" dirty="0" smtClean="0"/>
              <a:t>, M. M., El-</a:t>
            </a:r>
            <a:r>
              <a:rPr lang="en-US" dirty="0" err="1" smtClean="0"/>
              <a:t>Haddadeh</a:t>
            </a:r>
            <a:r>
              <a:rPr lang="en-US" dirty="0" smtClean="0"/>
              <a:t>, R., &amp; Avison, D. (2008). "</a:t>
            </a:r>
            <a:r>
              <a:rPr lang="en-US" dirty="0" smtClean="0">
                <a:hlinkClick r:id="rId5"/>
              </a:rPr>
              <a:t>Defining the business model in the new world of digital business</a:t>
            </a:r>
            <a:r>
              <a:rPr lang="en-US" dirty="0" smtClean="0"/>
              <a:t>." In </a:t>
            </a:r>
            <a:r>
              <a:rPr lang="en-US" i="1" dirty="0" smtClean="0"/>
              <a:t>Proceedings of the Americas Conference on Information Systems (AMCIS)</a:t>
            </a:r>
            <a:r>
              <a:rPr lang="en-US" dirty="0" smtClean="0"/>
              <a:t> (Vol. 2008, pp. 1-11).</a:t>
            </a:r>
            <a:endParaRPr lang="cs-CZ" dirty="0" smtClean="0"/>
          </a:p>
          <a:p>
            <a:r>
              <a:rPr lang="en-US" dirty="0" err="1" smtClean="0"/>
              <a:t>Osterwalder</a:t>
            </a:r>
            <a:r>
              <a:rPr lang="en-US" dirty="0" smtClean="0"/>
              <a:t>, A., </a:t>
            </a:r>
            <a:r>
              <a:rPr lang="en-US" dirty="0" err="1" smtClean="0"/>
              <a:t>Pigneur</a:t>
            </a:r>
            <a:r>
              <a:rPr lang="en-US" dirty="0" smtClean="0"/>
              <a:t>, Y. and C. L. </a:t>
            </a:r>
            <a:r>
              <a:rPr lang="en-US" dirty="0" err="1" smtClean="0"/>
              <a:t>Tucci</a:t>
            </a:r>
            <a:r>
              <a:rPr lang="en-US" dirty="0" smtClean="0"/>
              <a:t>. 2005. Clarifying Business Models: Origins, Present, and Future of the Concept. Communications of the Association for Information Systems 16 1-40.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9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</a:t>
            </a:r>
            <a:r>
              <a:rPr lang="cs-CZ" baseline="0" dirty="0" smtClean="0"/>
              <a:t> tvorbu business modelu je třeba udělat několik </a:t>
            </a:r>
            <a:r>
              <a:rPr lang="cs-CZ" baseline="0" dirty="0" err="1" smtClean="0"/>
              <a:t>strategickcýh</a:t>
            </a:r>
            <a:r>
              <a:rPr lang="cs-CZ" baseline="0" dirty="0" smtClean="0"/>
              <a:t> rozhodnutí v několika oblastech. Jedná se o určení 1) místa poradenské firmy na trhu poradenských firem (cílový zákazník, typ </a:t>
            </a:r>
            <a:r>
              <a:rPr lang="cs-CZ" baseline="0" dirty="0" err="1" smtClean="0"/>
              <a:t>proadenství</a:t>
            </a:r>
            <a:r>
              <a:rPr lang="cs-CZ" baseline="0" dirty="0" smtClean="0"/>
              <a:t>, hodnota poskytovaná zákazníkovi resp. role </a:t>
            </a:r>
            <a:r>
              <a:rPr lang="cs-CZ" baseline="0" dirty="0" err="1" smtClean="0"/>
              <a:t>proadce</a:t>
            </a:r>
            <a:r>
              <a:rPr lang="cs-CZ" baseline="0" dirty="0" smtClean="0"/>
              <a:t>). V případě výběru klíčového zákazníka se jedná o rozhodnutí, </a:t>
            </a:r>
            <a:r>
              <a:rPr lang="cs-CZ" baseline="0" dirty="0" err="1" smtClean="0"/>
              <a:t>zsda</a:t>
            </a:r>
            <a:r>
              <a:rPr lang="cs-CZ" baseline="0" dirty="0" smtClean="0"/>
              <a:t> pro malé či velké, geografie, </a:t>
            </a:r>
            <a:r>
              <a:rPr lang="cs-CZ" baseline="0" dirty="0" err="1" smtClean="0"/>
              <a:t>industry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manažerké</a:t>
            </a:r>
            <a:r>
              <a:rPr lang="cs-CZ" baseline="0" dirty="0" smtClean="0"/>
              <a:t> úroveň. )</a:t>
            </a:r>
          </a:p>
          <a:p>
            <a:r>
              <a:rPr lang="cs-CZ" dirty="0" smtClean="0"/>
              <a:t>2) </a:t>
            </a:r>
          </a:p>
          <a:p>
            <a:r>
              <a:rPr lang="cs-CZ" dirty="0" smtClean="0"/>
              <a:t>Při tvorbě modelu je  třeba pracovat s jednou z </a:t>
            </a:r>
            <a:r>
              <a:rPr lang="cs-CZ" dirty="0" err="1" smtClean="0"/>
              <a:t>prespektiv</a:t>
            </a:r>
            <a:r>
              <a:rPr lang="cs-CZ" dirty="0" smtClean="0"/>
              <a:t> –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- </a:t>
            </a:r>
            <a:r>
              <a:rPr lang="cs-CZ" dirty="0" err="1" smtClean="0"/>
              <a:t>outside</a:t>
            </a:r>
            <a:r>
              <a:rPr lang="cs-CZ" baseline="0" dirty="0" smtClean="0"/>
              <a:t> in. </a:t>
            </a:r>
            <a:r>
              <a:rPr lang="cs-CZ" dirty="0" smtClean="0"/>
              <a:t>perspektiva z vnějšku dovnitř, to znamená,</a:t>
            </a:r>
            <a:r>
              <a:rPr lang="cs-CZ" baseline="0" dirty="0" smtClean="0"/>
              <a:t> že je třeba vybrat trh a cílového klienta a následně přizpůsobit zbývající rozhodnutí. Z tohoto pohledu se změna kompetencí považuje za něco zcela </a:t>
            </a:r>
            <a:r>
              <a:rPr lang="cs-CZ" baseline="0" dirty="0" err="1" smtClean="0"/>
              <a:t>flexibiolního</a:t>
            </a:r>
            <a:r>
              <a:rPr lang="cs-CZ" baseline="0" dirty="0" smtClean="0"/>
              <a:t>. Je možný ale i přístup </a:t>
            </a:r>
            <a:r>
              <a:rPr lang="cs-CZ" baseline="0" dirty="0" err="1" smtClean="0"/>
              <a:t>insiude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out</a:t>
            </a:r>
            <a:r>
              <a:rPr lang="cs-CZ" baseline="0" dirty="0" smtClean="0"/>
              <a:t> – ze </a:t>
            </a:r>
            <a:r>
              <a:rPr lang="cs-CZ" baseline="0" dirty="0" err="1" smtClean="0"/>
              <a:t>vznitřku</a:t>
            </a:r>
            <a:r>
              <a:rPr lang="cs-CZ" baseline="0" dirty="0" smtClean="0"/>
              <a:t> ven. V tomto případě se vychází z </a:t>
            </a:r>
            <a:r>
              <a:rPr lang="cs-CZ" baseline="0" dirty="0" err="1" smtClean="0"/>
              <a:t>klompetencí</a:t>
            </a:r>
            <a:r>
              <a:rPr lang="cs-CZ" baseline="0" dirty="0" smtClean="0"/>
              <a:t>, které jsou v podniku </a:t>
            </a:r>
            <a:r>
              <a:rPr lang="cs-CZ" baseline="0" dirty="0" err="1" smtClean="0"/>
              <a:t>zasoupeny</a:t>
            </a:r>
            <a:r>
              <a:rPr lang="cs-CZ" baseline="0" dirty="0" smtClean="0"/>
              <a:t>. Dále se uvažuje nad tím, jakou hodnotu můžeme klientům s těmito kompetencemi nabídnout a pak  se zamyslíme nad tím. Jaké klienty jsme s naší nabídkou schopni zaujmout.  A </a:t>
            </a:r>
            <a:r>
              <a:rPr lang="cs-CZ" baseline="0" dirty="0" err="1" smtClean="0"/>
              <a:t>jakéí</a:t>
            </a:r>
            <a:r>
              <a:rPr lang="cs-CZ" baseline="0" dirty="0" smtClean="0"/>
              <a:t> zaměstnance je třeba hledat. Předpokladem je </a:t>
            </a:r>
            <a:r>
              <a:rPr lang="cs-CZ" baseline="0" dirty="0" err="1" smtClean="0"/>
              <a:t>neflexibilnost</a:t>
            </a:r>
            <a:r>
              <a:rPr lang="cs-CZ" baseline="0" dirty="0" smtClean="0"/>
              <a:t> podnikových kompetencí. </a:t>
            </a:r>
          </a:p>
          <a:p>
            <a:r>
              <a:rPr lang="cs-CZ" baseline="0" dirty="0" smtClean="0"/>
              <a:t>Další, co je třeba udělat je stanovit rozsah poskytovaných služeb – kolik </a:t>
            </a:r>
            <a:r>
              <a:rPr lang="cs-CZ" baseline="0" dirty="0" err="1" smtClean="0"/>
              <a:t>geografickcýh</a:t>
            </a:r>
            <a:r>
              <a:rPr lang="cs-CZ" baseline="0" dirty="0" smtClean="0"/>
              <a:t> oblastí, kolik oblastí </a:t>
            </a:r>
            <a:r>
              <a:rPr lang="cs-CZ" baseline="0" dirty="0" err="1" smtClean="0"/>
              <a:t>proadenství</a:t>
            </a:r>
            <a:r>
              <a:rPr lang="cs-CZ" baseline="0" dirty="0" smtClean="0"/>
              <a:t>, jaké sektory, služby nabízet… Čím je větší rozsah, tím jsou větší náklady na poradenství, </a:t>
            </a:r>
            <a:r>
              <a:rPr lang="cs-CZ" baseline="0" dirty="0" err="1" smtClean="0"/>
              <a:t>veliksot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proadenské</a:t>
            </a:r>
            <a:r>
              <a:rPr lang="cs-CZ" baseline="0" dirty="0" smtClean="0"/>
              <a:t> firmy – s </a:t>
            </a:r>
            <a:r>
              <a:rPr lang="cs-CZ" baseline="0" dirty="0" err="1" smtClean="0"/>
              <a:t>ohledme</a:t>
            </a:r>
            <a:r>
              <a:rPr lang="cs-CZ" baseline="0" dirty="0" smtClean="0"/>
              <a:t> na náklady – </a:t>
            </a:r>
            <a:r>
              <a:rPr lang="cs-CZ" baseline="0" dirty="0" err="1" smtClean="0"/>
              <a:t>úspoiry</a:t>
            </a:r>
            <a:r>
              <a:rPr lang="cs-CZ" baseline="0" dirty="0" smtClean="0"/>
              <a:t> z rozsahu lze dosahovat v oblastech </a:t>
            </a:r>
            <a:r>
              <a:rPr lang="cs-CZ" baseline="0" dirty="0" err="1" smtClean="0"/>
              <a:t>marekting</a:t>
            </a:r>
            <a:r>
              <a:rPr lang="cs-CZ" baseline="0" dirty="0" smtClean="0"/>
              <a:t>, znalosti, ICT atd.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393-18C3-4B61-AC33-EF3D37CB6D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1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P2 společnosti - Často spojeno s  projekty spoléhající se na standardizaci dovedností (brain type a </a:t>
            </a:r>
            <a:r>
              <a:rPr lang="cs-CZ" dirty="0" err="1" smtClean="0"/>
              <a:t>grey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r>
              <a:rPr lang="cs-CZ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. Výbory složené z vedoucího pracovníka, </a:t>
            </a:r>
            <a:r>
              <a:rPr lang="cs-CZ" dirty="0" err="1" smtClean="0"/>
              <a:t>propjektového</a:t>
            </a:r>
            <a:r>
              <a:rPr lang="cs-CZ" dirty="0" smtClean="0"/>
              <a:t> manažera a konzultanta </a:t>
            </a:r>
            <a:r>
              <a:rPr lang="cs-CZ" dirty="0" err="1" smtClean="0"/>
              <a:t>zodpoěvdného</a:t>
            </a:r>
            <a:r>
              <a:rPr lang="cs-CZ" dirty="0" smtClean="0"/>
              <a:t> za tvorbu metod, technik a postupů pro výkonnou složku, může být </a:t>
            </a:r>
            <a:r>
              <a:rPr lang="cs-CZ" dirty="0" err="1" smtClean="0"/>
              <a:t>oganizovánio</a:t>
            </a:r>
            <a:r>
              <a:rPr lang="cs-CZ" dirty="0" smtClean="0"/>
              <a:t> do skupin (dány typem služby, sektorem nebo lokalitou)</a:t>
            </a:r>
          </a:p>
          <a:p>
            <a:r>
              <a:rPr lang="cs-CZ" b="1" dirty="0" err="1" smtClean="0"/>
              <a:t>Consultancy</a:t>
            </a:r>
            <a:r>
              <a:rPr lang="cs-CZ" b="1" dirty="0" smtClean="0"/>
              <a:t> </a:t>
            </a:r>
            <a:r>
              <a:rPr lang="cs-CZ" b="1" dirty="0" err="1" smtClean="0"/>
              <a:t>partnership</a:t>
            </a:r>
            <a:r>
              <a:rPr lang="cs-CZ" b="1" dirty="0" smtClean="0"/>
              <a:t> </a:t>
            </a:r>
            <a:r>
              <a:rPr lang="cs-CZ" dirty="0" smtClean="0"/>
              <a:t>(profesní partnerství – P2-architektura) x </a:t>
            </a:r>
            <a:r>
              <a:rPr lang="cs-CZ" b="1" dirty="0" err="1" smtClean="0"/>
              <a:t>managed</a:t>
            </a:r>
            <a:r>
              <a:rPr lang="cs-CZ" b="1" dirty="0" smtClean="0"/>
              <a:t> </a:t>
            </a:r>
            <a:r>
              <a:rPr lang="cs-CZ" b="1" dirty="0" err="1" smtClean="0"/>
              <a:t>professional</a:t>
            </a:r>
            <a:r>
              <a:rPr lang="cs-CZ" b="1" dirty="0" smtClean="0"/>
              <a:t> business </a:t>
            </a:r>
            <a:r>
              <a:rPr lang="cs-CZ" dirty="0" smtClean="0"/>
              <a:t>(MPB)</a:t>
            </a:r>
          </a:p>
          <a:p>
            <a:r>
              <a:rPr lang="cs-CZ" dirty="0" smtClean="0"/>
              <a:t>P2 společnosti – na vrcholu organizačního diagramu majitel nebo vedoucí --&gt; projektový </a:t>
            </a:r>
            <a:r>
              <a:rPr lang="cs-CZ" dirty="0" err="1" smtClean="0"/>
              <a:t>manager</a:t>
            </a:r>
            <a:r>
              <a:rPr lang="cs-CZ" dirty="0" smtClean="0"/>
              <a:t> --&gt;konzultant (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)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393-18C3-4B61-AC33-EF3D37CB6D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6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7747-F4B9-4411-B5A0-6C8F6FBC6F0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6A3D-BA10-4A1F-9879-552E26FA428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9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6095-BE9E-4672-B8F2-F3EE725C4E3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9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16FA2-B319-4829-8D88-C894A8EC651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5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16E3-E17D-496C-A2E3-A8BC290EC94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6844-2326-4F0A-8C21-7E577C75DB0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7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44C23-25F1-4F7A-8A12-0CAE6251FEB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9495-FB34-43A7-B494-4438ECDC112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FF29-12B1-4972-B7C7-9783A7AE47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B25D-3334-4CEC-AA17-6093BD0AC08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B6028-B8FA-46EA-9A8F-4FE74072199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6D6F-968A-494E-9154-042F1BB468F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3403-AF9E-450A-9CE9-0F2532E24B3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4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A96B-B6F7-4DFE-9D0C-A905AFEBE31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B6EF-9F1F-4A20-8E57-628CA7DBB32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>
                <a:solidFill>
                  <a:srgbClr val="000000"/>
                </a:solidFill>
              </a:rPr>
              <a:t>1.10.2015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BB4522-D043-47DD-B4F3-D2FF51DAD7DE}" type="slidenum">
              <a:rPr lang="cs-CZ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-consult.cz/cenik/" TargetMode="External"/><Relationship Id="rId2" Type="http://schemas.openxmlformats.org/officeDocument/2006/relationships/hyperlink" Target="http://www.alium.cz/images/PDF/new2standart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alueserv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exander_Osterwald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n.wikipedia.org/wiki/Yves_Pigneu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zivatel\AppData\Local\Microsoft\Windows\Temporary Internet Files\Content.IE5\KMWSU0ZT\business-people-group[1]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0925"/>
          <a:stretch/>
        </p:blipFill>
        <p:spPr bwMode="auto">
          <a:xfrm>
            <a:off x="755576" y="2420888"/>
            <a:ext cx="7416824" cy="41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Management poradenské firmy</a:t>
            </a:r>
            <a:br>
              <a:rPr lang="cs-CZ" dirty="0" smtClean="0"/>
            </a:br>
            <a:endParaRPr lang="en-GB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3573016"/>
            <a:ext cx="6553200" cy="1752600"/>
          </a:xfrm>
        </p:spPr>
        <p:txBody>
          <a:bodyPr/>
          <a:lstStyle/>
          <a:p>
            <a:r>
              <a:rPr lang="cs-CZ" dirty="0" smtClean="0"/>
              <a:t>Eva Švandová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14093"/>
          </a:xfrm>
        </p:spPr>
        <p:txBody>
          <a:bodyPr>
            <a:normAutofit/>
          </a:bodyPr>
          <a:lstStyle/>
          <a:p>
            <a:r>
              <a:rPr lang="cs-CZ" dirty="0" err="1" smtClean="0"/>
              <a:t>Divizionalizace</a:t>
            </a:r>
            <a:endParaRPr lang="cs-CZ" dirty="0" smtClean="0"/>
          </a:p>
          <a:p>
            <a:r>
              <a:rPr lang="cs-CZ" dirty="0" smtClean="0"/>
              <a:t>Zodpovědnost za výsledky - sdílená (</a:t>
            </a:r>
            <a:r>
              <a:rPr lang="cs-CZ" dirty="0" err="1" smtClean="0"/>
              <a:t>one-firm</a:t>
            </a:r>
            <a:r>
              <a:rPr lang="cs-CZ" dirty="0" smtClean="0"/>
              <a:t> model) vs. oddělené (</a:t>
            </a:r>
            <a:r>
              <a:rPr lang="cs-CZ" dirty="0" err="1" smtClean="0"/>
              <a:t>warlord</a:t>
            </a:r>
            <a:r>
              <a:rPr lang="cs-CZ" dirty="0" smtClean="0"/>
              <a:t> model)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t="34624" r="40820" b="45515"/>
          <a:stretch/>
        </p:blipFill>
        <p:spPr bwMode="auto">
          <a:xfrm>
            <a:off x="107504" y="3501008"/>
            <a:ext cx="4096488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41954" r="36172" b="25680"/>
          <a:stretch/>
        </p:blipFill>
        <p:spPr bwMode="auto">
          <a:xfrm>
            <a:off x="4932040" y="3501008"/>
            <a:ext cx="3976544" cy="174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Users\Uzivatel\AppData\Local\Microsoft\Windows\Temporary Internet Files\Content.IE5\Y9QLRTUW\global-busines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61" y="260648"/>
            <a:ext cx="2418686" cy="19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Ekonomika poradenské organizace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Pevná cena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Cena na základě nákladů – pevná částka (prémie ) plus náklady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Cena na základě výkonu –  honoráře podmíněné výsledky tzv. kontingenční honorář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06/10/2016_3. přednáška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551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Ceny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Pohybují se od 500 Kč za hodinu konzultace</a:t>
            </a:r>
          </a:p>
          <a:p>
            <a:pPr eaLnBrk="1" hangingPunct="1"/>
            <a:r>
              <a:rPr lang="cs-CZ" altLang="cs-CZ" smtClean="0"/>
              <a:t>Personální audit cca 30.000,-</a:t>
            </a:r>
          </a:p>
          <a:p>
            <a:pPr eaLnBrk="1" hangingPunct="1"/>
            <a:r>
              <a:rPr lang="cs-CZ" altLang="cs-CZ" smtClean="0">
                <a:hlinkClick r:id="rId2"/>
              </a:rPr>
              <a:t>http://www.alium.cz/images/PDF/new2standart.pdf</a:t>
            </a:r>
            <a:endParaRPr lang="cs-CZ" altLang="cs-CZ" smtClean="0"/>
          </a:p>
          <a:p>
            <a:pPr eaLnBrk="1" hangingPunct="1"/>
            <a:r>
              <a:rPr lang="cs-CZ" altLang="cs-CZ" smtClean="0">
                <a:hlinkClick r:id="rId3"/>
              </a:rPr>
              <a:t>http://www.mr-consult.cz/cenik/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http://vtconsult.webnode.cz/cenik/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06/10/2016_3. přednáška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317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Poradenská smlouva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výstupem fáze vstupu, následuje po schválení nabídky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vhodné vyhledat právního poradce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formy uzavírání smluv: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smtClean="0"/>
              <a:t>ústní dohoda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smtClean="0"/>
              <a:t>písemný souhlas s dohodou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smtClean="0"/>
              <a:t>písemná smlouva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smlouva s pevnou cenou; s cenou stanovenou na základě nákladů; na základě výkonu; motivační smlouva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20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06/10/2016_3. přednáška</a:t>
            </a:r>
            <a:endParaRPr lang="cs-CZ" altLang="en-US"/>
          </a:p>
        </p:txBody>
      </p:sp>
      <p:pic>
        <p:nvPicPr>
          <p:cNvPr id="32773" name="Picture 4" descr="MCBD06689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243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Písemná smlouva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smlouva o dílo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err="1" smtClean="0"/>
              <a:t>inominátní</a:t>
            </a:r>
            <a:r>
              <a:rPr lang="cs-CZ" altLang="cs-CZ" sz="2600" dirty="0" smtClean="0"/>
              <a:t> smlouvy - umožňuje účastníkům smluvního vztahu uzavřít i takovou smlouvu, která není upravena jako typ smlouvy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čtyři podstatné náležitosti smlouvy: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strany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předmět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lhůta, termín nebo jinak vymezený čas plnění smlouvy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cena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06/10/2016_3. přednáška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548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Hodnotový </a:t>
            </a:r>
            <a:r>
              <a:rPr lang="cs-CZ" dirty="0" smtClean="0"/>
              <a:t>řetězec</a:t>
            </a:r>
          </a:p>
          <a:p>
            <a:pPr lvl="1"/>
            <a:r>
              <a:rPr lang="cs-CZ" dirty="0" smtClean="0"/>
              <a:t>Případová studie outsourcing</a:t>
            </a:r>
          </a:p>
          <a:p>
            <a:pPr lvl="1"/>
            <a:r>
              <a:rPr lang="cs-CZ" dirty="0" smtClean="0"/>
              <a:t>Business model</a:t>
            </a:r>
          </a:p>
          <a:p>
            <a:pPr lvl="1"/>
            <a:r>
              <a:rPr lang="cs-CZ" dirty="0" smtClean="0"/>
              <a:t>Případová studie Business model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>
                <a:solidFill>
                  <a:srgbClr val="000000"/>
                </a:solidFill>
              </a:rPr>
              <a:t>1.10.2015</a:t>
            </a: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B9495-FB34-43A7-B494-4438ECDC112A}" type="slidenum">
              <a:rPr lang="cs-CZ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4098" name="Picture 2" descr="C:\Users\Uzivatel\AppData\Local\Microsoft\Windows\Temporary Internet Files\Content.IE5\Z650BUM8\lis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4" y="446119"/>
            <a:ext cx="1304977" cy="19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Hodnotový řetězec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4258816" cy="471338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Prodej předchází výkonu</a:t>
            </a:r>
          </a:p>
          <a:p>
            <a:r>
              <a:rPr lang="cs-CZ" dirty="0" smtClean="0"/>
              <a:t>Nabídka služeb namísto fyzického produktu</a:t>
            </a:r>
          </a:p>
          <a:p>
            <a:r>
              <a:rPr lang="cs-CZ" dirty="0" smtClean="0"/>
              <a:t>Chybí vstupní a výstupní logistika</a:t>
            </a:r>
          </a:p>
          <a:p>
            <a:r>
              <a:rPr lang="cs-CZ" dirty="0" smtClean="0"/>
              <a:t>R</a:t>
            </a:r>
            <a:r>
              <a:rPr lang="en-US" dirty="0" smtClean="0"/>
              <a:t>&amp;</a:t>
            </a:r>
            <a:r>
              <a:rPr lang="cs-CZ" dirty="0" smtClean="0"/>
              <a:t>D o znalostech nikoliv po fyzickém produktu</a:t>
            </a:r>
          </a:p>
          <a:p>
            <a:r>
              <a:rPr lang="cs-CZ" dirty="0" err="1" smtClean="0"/>
              <a:t>Recruitment</a:t>
            </a:r>
            <a:r>
              <a:rPr lang="cs-CZ" dirty="0" smtClean="0"/>
              <a:t> nahrazuje nakupování</a:t>
            </a:r>
            <a:endParaRPr lang="en-GB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  <p:sp>
        <p:nvSpPr>
          <p:cNvPr id="4" name="AutoShape 2" descr="Výsledek obrázku pro the value ch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p://kubatova@mail.econ.muni.cz:993/fetch%3EUID%3E.INBOX%3E20901?part=1.4&amp;type=image/jpeg&amp;filename=IMG_57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28710" r="4076" b="21387"/>
          <a:stretch/>
        </p:blipFill>
        <p:spPr bwMode="auto">
          <a:xfrm>
            <a:off x="4481984" y="3284984"/>
            <a:ext cx="463737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Činnosti poradenské organizace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Primární aktivity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Marketing</a:t>
            </a:r>
          </a:p>
          <a:p>
            <a:r>
              <a:rPr lang="cs-CZ" dirty="0" smtClean="0"/>
              <a:t>Prodej</a:t>
            </a:r>
          </a:p>
          <a:p>
            <a:r>
              <a:rPr lang="cs-CZ" dirty="0" smtClean="0"/>
              <a:t>Project design</a:t>
            </a:r>
          </a:p>
          <a:p>
            <a:r>
              <a:rPr lang="cs-CZ" dirty="0" smtClean="0"/>
              <a:t>Sběr dat</a:t>
            </a:r>
          </a:p>
          <a:p>
            <a:r>
              <a:rPr lang="cs-CZ" dirty="0" smtClean="0"/>
              <a:t>Analýza dat</a:t>
            </a:r>
          </a:p>
          <a:p>
            <a:r>
              <a:rPr lang="cs-CZ" dirty="0" smtClean="0"/>
              <a:t>Tvorba rad</a:t>
            </a:r>
          </a:p>
          <a:p>
            <a:r>
              <a:rPr lang="cs-CZ" dirty="0" smtClean="0"/>
              <a:t>Asistence s implementací</a:t>
            </a:r>
          </a:p>
          <a:p>
            <a:r>
              <a:rPr lang="cs-CZ" dirty="0" smtClean="0"/>
              <a:t>CRM</a:t>
            </a:r>
          </a:p>
          <a:p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Podpůrné procesy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Nábor</a:t>
            </a:r>
          </a:p>
          <a:p>
            <a:r>
              <a:rPr lang="cs-CZ" dirty="0" err="1" smtClean="0"/>
              <a:t>Knowledge</a:t>
            </a:r>
            <a:r>
              <a:rPr lang="cs-CZ" dirty="0" smtClean="0"/>
              <a:t> management</a:t>
            </a:r>
          </a:p>
          <a:p>
            <a:r>
              <a:rPr lang="cs-CZ" dirty="0" smtClean="0"/>
              <a:t>Řízení lidských zdrojů</a:t>
            </a:r>
          </a:p>
          <a:p>
            <a:r>
              <a:rPr lang="cs-CZ" dirty="0" err="1" smtClean="0"/>
              <a:t>Leadership</a:t>
            </a:r>
            <a:r>
              <a:rPr lang="cs-CZ" dirty="0" smtClean="0"/>
              <a:t> a ostatní podpůrné funkce</a:t>
            </a:r>
            <a:endParaRPr lang="en-GB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Outsourcing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Outsourcing primárních činností - Ano či ne?</a:t>
            </a:r>
          </a:p>
          <a:p>
            <a:r>
              <a:rPr lang="cs-CZ" dirty="0" smtClean="0"/>
              <a:t>Případová studie EVALUESERVE </a:t>
            </a:r>
            <a:r>
              <a:rPr lang="cs-CZ" dirty="0" smtClean="0">
                <a:hlinkClick r:id="rId2"/>
              </a:rPr>
              <a:t>https://www.evalueserve.com/</a:t>
            </a:r>
            <a:r>
              <a:rPr lang="cs-CZ" dirty="0" smtClean="0"/>
              <a:t> </a:t>
            </a:r>
          </a:p>
          <a:p>
            <a:r>
              <a:rPr lang="cs-CZ" dirty="0" smtClean="0"/>
              <a:t>V čem je rozdíl pro management firmy při outsourcingu </a:t>
            </a:r>
            <a:r>
              <a:rPr lang="cs-CZ" dirty="0"/>
              <a:t>p</a:t>
            </a:r>
            <a:r>
              <a:rPr lang="cs-CZ" dirty="0" smtClean="0"/>
              <a:t>rimárních činností vs. sekundárních?</a:t>
            </a:r>
          </a:p>
          <a:p>
            <a:r>
              <a:rPr lang="cs-CZ" dirty="0" smtClean="0"/>
              <a:t>Jaké jsou argumenty pro a proti outsourcingu primárních činností</a:t>
            </a:r>
          </a:p>
          <a:p>
            <a:r>
              <a:rPr lang="cs-CZ" dirty="0" smtClean="0"/>
              <a:t>Jaký dopad má outsourcing primárních činností na poradenství?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Konkurenční strategie poradenské organizace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Strategie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4760" cy="3951288"/>
          </a:xfrm>
        </p:spPr>
        <p:txBody>
          <a:bodyPr/>
          <a:lstStyle/>
          <a:p>
            <a:r>
              <a:rPr lang="cs-CZ" dirty="0" smtClean="0"/>
              <a:t>Brain </a:t>
            </a:r>
            <a:r>
              <a:rPr lang="cs-CZ" dirty="0" err="1" smtClean="0"/>
              <a:t>consultancy</a:t>
            </a:r>
            <a:endParaRPr lang="cs-CZ" dirty="0" smtClean="0"/>
          </a:p>
          <a:p>
            <a:r>
              <a:rPr lang="cs-CZ" dirty="0" smtClean="0"/>
              <a:t>Software-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endParaRPr lang="cs-CZ" dirty="0" smtClean="0"/>
          </a:p>
          <a:p>
            <a:r>
              <a:rPr lang="cs-CZ" dirty="0" err="1" smtClean="0"/>
              <a:t>Procedure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endParaRPr lang="cs-CZ" dirty="0" smtClean="0"/>
          </a:p>
          <a:p>
            <a:r>
              <a:rPr lang="cs-CZ" dirty="0" err="1" smtClean="0"/>
              <a:t>Grey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Hodnota pro klienta (</a:t>
            </a:r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proposition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951288"/>
          </a:xfrm>
        </p:spPr>
        <p:txBody>
          <a:bodyPr/>
          <a:lstStyle/>
          <a:p>
            <a:r>
              <a:rPr lang="cs-CZ" dirty="0" smtClean="0"/>
              <a:t>Inovativní řešení (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leadership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Nízké náklady řešení (</a:t>
            </a:r>
            <a:r>
              <a:rPr lang="cs-CZ" dirty="0" err="1" smtClean="0"/>
              <a:t>operational</a:t>
            </a:r>
            <a:r>
              <a:rPr lang="cs-CZ" dirty="0" smtClean="0"/>
              <a:t> excellence)</a:t>
            </a:r>
          </a:p>
          <a:p>
            <a:r>
              <a:rPr lang="cs-CZ" dirty="0" smtClean="0"/>
              <a:t>Úzký vztah mezi klientem a poradcem</a:t>
            </a:r>
            <a:endParaRPr lang="en-GB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  <p:cxnSp>
        <p:nvCxnSpPr>
          <p:cNvPr id="8" name="Přímá spojnice 7"/>
          <p:cNvCxnSpPr/>
          <p:nvPr/>
        </p:nvCxnSpPr>
        <p:spPr>
          <a:xfrm>
            <a:off x="3203848" y="2420888"/>
            <a:ext cx="1440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203848" y="2492896"/>
            <a:ext cx="1440160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203848" y="3140968"/>
            <a:ext cx="1440160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3779912" y="3356992"/>
            <a:ext cx="864096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779912" y="4005064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7"/>
          <a:stretch/>
        </p:blipFill>
        <p:spPr bwMode="auto">
          <a:xfrm>
            <a:off x="194319" y="4509120"/>
            <a:ext cx="3596043" cy="200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imap://kubatova@mail.econ.muni.cz:993/fetch%3EUID%3E.INBOX%3E20902?part=1.8&amp;type=image/jpeg&amp;filename=IMG_57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4683139"/>
            <a:ext cx="2461089" cy="184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Business model poradenské organizace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business model describes the rationale of how an organization creates, delivers, and captures value,</a:t>
            </a:r>
            <a:r>
              <a:rPr lang="en-US" baseline="30000" dirty="0" smtClean="0"/>
              <a:t> </a:t>
            </a:r>
            <a:r>
              <a:rPr lang="en-US" dirty="0" smtClean="0"/>
              <a:t>in economic, social, cultural or other contexts</a:t>
            </a:r>
            <a:r>
              <a:rPr lang="cs-CZ" dirty="0" smtClean="0"/>
              <a:t> (</a:t>
            </a:r>
            <a:r>
              <a:rPr lang="en-US" i="1" dirty="0" smtClean="0"/>
              <a:t>Business Model Generation</a:t>
            </a:r>
            <a:r>
              <a:rPr lang="en-US" dirty="0" smtClean="0"/>
              <a:t>, </a:t>
            </a:r>
            <a:r>
              <a:rPr lang="en-US" dirty="0" smtClean="0">
                <a:hlinkClick r:id="rId3" tooltip="Alexander Osterwalder"/>
              </a:rPr>
              <a:t>Alexander </a:t>
            </a:r>
            <a:r>
              <a:rPr lang="en-US" dirty="0" err="1" smtClean="0">
                <a:hlinkClick r:id="rId3" tooltip="Alexander Osterwalder"/>
              </a:rPr>
              <a:t>Osterwalder</a:t>
            </a:r>
            <a:r>
              <a:rPr lang="en-US" dirty="0" smtClean="0"/>
              <a:t>, </a:t>
            </a:r>
            <a:r>
              <a:rPr lang="en-US" dirty="0" smtClean="0">
                <a:hlinkClick r:id="rId4" tooltip="Yves Pigneur"/>
              </a:rPr>
              <a:t>Yves </a:t>
            </a:r>
            <a:r>
              <a:rPr lang="en-US" dirty="0" err="1" smtClean="0">
                <a:hlinkClick r:id="rId4" tooltip="Yves Pigneur"/>
              </a:rPr>
              <a:t>Pigneur</a:t>
            </a:r>
            <a:r>
              <a:rPr lang="en-US" dirty="0" smtClean="0"/>
              <a:t>, Alan Smith, and 470 practitioners from 45 countries, self published, 2010</a:t>
            </a:r>
            <a:endParaRPr lang="en-GB" dirty="0" smtClean="0"/>
          </a:p>
          <a:p>
            <a:r>
              <a:rPr lang="en-US" dirty="0" smtClean="0"/>
              <a:t>Business Model as the blueprint of how a company does business</a:t>
            </a:r>
            <a:r>
              <a:rPr lang="cs-CZ" dirty="0" smtClean="0"/>
              <a:t> (</a:t>
            </a:r>
            <a:r>
              <a:rPr lang="en-US" dirty="0" err="1" smtClean="0"/>
              <a:t>Osterwalder</a:t>
            </a:r>
            <a:r>
              <a:rPr lang="en-US" dirty="0" smtClean="0"/>
              <a:t> et al.</a:t>
            </a:r>
            <a:r>
              <a:rPr lang="cs-CZ" dirty="0" smtClean="0"/>
              <a:t>, 2005)</a:t>
            </a:r>
            <a:r>
              <a:rPr lang="en-US" dirty="0" smtClean="0"/>
              <a:t> 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  <p:sp>
        <p:nvSpPr>
          <p:cNvPr id="4" name="AutoShape 2" descr="imap://kubatova@mail.econ.muni.cz:993/fetch%3EUID%3E.INBOX%3E20902?part=1.2&amp;type=image/jpeg&amp;filename=IMG_57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0765"/>
          <a:stretch/>
        </p:blipFill>
        <p:spPr bwMode="auto">
          <a:xfrm rot="5400000">
            <a:off x="5453843" y="2187116"/>
            <a:ext cx="4032448" cy="2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Business model poradenské organizace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Základní prvky business modelu</a:t>
            </a:r>
          </a:p>
          <a:p>
            <a:pPr lvl="1"/>
            <a:r>
              <a:rPr lang="cs-CZ" dirty="0" smtClean="0"/>
              <a:t>Jakou pozici bude mít poradenská firma na trhu</a:t>
            </a:r>
          </a:p>
          <a:p>
            <a:pPr lvl="2"/>
            <a:r>
              <a:rPr lang="cs-CZ" dirty="0" smtClean="0"/>
              <a:t>Cíloví zákazníci, cíloví zaměstnanci</a:t>
            </a:r>
          </a:p>
          <a:p>
            <a:pPr lvl="2"/>
            <a:r>
              <a:rPr lang="cs-CZ" dirty="0"/>
              <a:t>J</a:t>
            </a:r>
            <a:r>
              <a:rPr lang="cs-CZ" dirty="0" smtClean="0"/>
              <a:t>akou hodnotu nabízet zákazníkům, typem poradenství, role poradce</a:t>
            </a:r>
          </a:p>
          <a:p>
            <a:pPr lvl="1"/>
            <a:r>
              <a:rPr lang="cs-CZ" dirty="0" smtClean="0"/>
              <a:t>Jaké kompetence je třeba rozvíjet a využívat s ohledem na hodnotu pro zákazníka</a:t>
            </a:r>
          </a:p>
          <a:p>
            <a:pPr lvl="2"/>
            <a:r>
              <a:rPr lang="cs-CZ" dirty="0" smtClean="0"/>
              <a:t>Jaké činnosti (</a:t>
            </a:r>
            <a:r>
              <a:rPr lang="cs-CZ" dirty="0" err="1" smtClean="0"/>
              <a:t>value-adding</a:t>
            </a:r>
            <a:r>
              <a:rPr lang="cs-CZ" dirty="0" smtClean="0"/>
              <a:t>) budou vykonávány za účelem tvorby hodnoty pro zákazníka</a:t>
            </a:r>
          </a:p>
          <a:p>
            <a:pPr lvl="2"/>
            <a:r>
              <a:rPr lang="cs-CZ" dirty="0" smtClean="0"/>
              <a:t>Jaké kompetence jsou nutné pro uvedené aktivity</a:t>
            </a:r>
          </a:p>
          <a:p>
            <a:pPr lvl="2"/>
            <a:r>
              <a:rPr lang="cs-CZ" dirty="0" smtClean="0"/>
              <a:t>Jaká organizace může rozvíjet a zajistit požadované kompetence</a:t>
            </a:r>
          </a:p>
          <a:p>
            <a:pPr lvl="1"/>
            <a:r>
              <a:rPr lang="cs-CZ" dirty="0" smtClean="0"/>
              <a:t>Jak působit na pracovním trhu (jak se umístit)</a:t>
            </a:r>
          </a:p>
          <a:p>
            <a:pPr lvl="2"/>
            <a:r>
              <a:rPr lang="cs-CZ" dirty="0" smtClean="0"/>
              <a:t>Na jaké zaměstnance se zacílit s ohledem na potřebné kompetence</a:t>
            </a:r>
          </a:p>
          <a:p>
            <a:pPr lvl="2"/>
            <a:r>
              <a:rPr lang="cs-CZ" dirty="0" smtClean="0"/>
              <a:t>Jaké hodnoty nabídnout těmto zaměstnancům</a:t>
            </a:r>
          </a:p>
          <a:p>
            <a:pPr lvl="3"/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  <p:pic>
        <p:nvPicPr>
          <p:cNvPr id="5" name="Picture 5" descr="C:\Users\Uzivatel\AppData\Local\Microsoft\Windows\Temporary Internet Files\Content.IE5\66JWZ8M3\Management_Meeting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009930"/>
            <a:ext cx="1584176" cy="15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06/10/2016_3. přednáška</a:t>
            </a:r>
            <a:endParaRPr lang="en-GB"/>
          </a:p>
        </p:txBody>
      </p:sp>
      <p:pic>
        <p:nvPicPr>
          <p:cNvPr id="1026" name="Picture 2" descr="http://www.innovationmanagement.se/wp-content/uploads/2015/07/03-mckinsey-co-business-mod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2956" r="5946" b="1915"/>
          <a:stretch/>
        </p:blipFill>
        <p:spPr bwMode="auto">
          <a:xfrm>
            <a:off x="107504" y="260648"/>
            <a:ext cx="8948720" cy="62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Hrany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1059</Words>
  <Application>Microsoft Office PowerPoint</Application>
  <PresentationFormat>Předvádění na obrazovce (4:3)</PresentationFormat>
  <Paragraphs>117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Hrany</vt:lpstr>
      <vt:lpstr>Management poradenské firmy </vt:lpstr>
      <vt:lpstr>Obsah přednášky</vt:lpstr>
      <vt:lpstr>Hodnotový řetězec</vt:lpstr>
      <vt:lpstr>Činnosti poradenské organizace</vt:lpstr>
      <vt:lpstr>Outsourcing</vt:lpstr>
      <vt:lpstr>Konkurenční strategie poradenské organizace</vt:lpstr>
      <vt:lpstr>Business model poradenské organizace</vt:lpstr>
      <vt:lpstr>Business model poradenské organizace</vt:lpstr>
      <vt:lpstr>Prezentace aplikace PowerPoint</vt:lpstr>
      <vt:lpstr>Organizační struktura</vt:lpstr>
      <vt:lpstr>Ekonomika poradenské organizace</vt:lpstr>
      <vt:lpstr>Ceny</vt:lpstr>
      <vt:lpstr>Poradenská smlouva</vt:lpstr>
      <vt:lpstr>Písemná smlouva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poradenské firmy</dc:title>
  <dc:creator>Uzivatel</dc:creator>
  <cp:lastModifiedBy>Kubatova Eva</cp:lastModifiedBy>
  <cp:revision>18</cp:revision>
  <dcterms:created xsi:type="dcterms:W3CDTF">2016-10-05T03:07:57Z</dcterms:created>
  <dcterms:modified xsi:type="dcterms:W3CDTF">2017-03-09T13:22:09Z</dcterms:modified>
</cp:coreProperties>
</file>