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3" r:id="rId3"/>
    <p:sldId id="272" r:id="rId4"/>
    <p:sldId id="257" r:id="rId5"/>
    <p:sldId id="258" r:id="rId6"/>
    <p:sldId id="300" r:id="rId7"/>
    <p:sldId id="301" r:id="rId8"/>
    <p:sldId id="259" r:id="rId9"/>
    <p:sldId id="260" r:id="rId10"/>
    <p:sldId id="262" r:id="rId11"/>
    <p:sldId id="295" r:id="rId12"/>
    <p:sldId id="297" r:id="rId13"/>
    <p:sldId id="261" r:id="rId14"/>
    <p:sldId id="266" r:id="rId15"/>
    <p:sldId id="265" r:id="rId16"/>
    <p:sldId id="268" r:id="rId17"/>
    <p:sldId id="269" r:id="rId18"/>
    <p:sldId id="270" r:id="rId19"/>
    <p:sldId id="271" r:id="rId20"/>
    <p:sldId id="280" r:id="rId21"/>
    <p:sldId id="281" r:id="rId22"/>
    <p:sldId id="282" r:id="rId23"/>
    <p:sldId id="291" r:id="rId24"/>
    <p:sldId id="27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256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https://www.toc.tv/TV/video.php?id=701&amp;open=excerpt#.V6xCP00kpFo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442E-CA44-4225-AE43-48E0E809FF17}" type="datetime1">
              <a:rPr lang="cs-CZ" smtClean="0"/>
              <a:pPr/>
              <a:t>2.3.2018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B0BBEA9-92D2-4262-B587-B606C37867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2.3.2018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lokad.com/service-level-definition-and-formul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ki@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z/url?sa=i&amp;rct=j&amp;q=&amp;esrc=s&amp;source=images&amp;cd=&amp;cad=rja&amp;uact=8&amp;ved=0ahUKEwiEzJ3BgdnKAhWIBBoKHRLVBP0QjRwIBw&amp;url=http%3A%2F%2Fcreately.com%2Fblog%2Fdiagrams%2Fbusiness-process-modeling-techniques%2F&amp;psig=AFQjCNGd1KRZlS0wW7uPdcTgSEEZuF6vVw&amp;ust=145450014473644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cz/url?sa=i&amp;rct=j&amp;q=&amp;esrc=s&amp;source=images&amp;cd=&amp;cad=rja&amp;uact=8&amp;ved=0ahUKEwjJhaS2htnKAhXM5xoKHYe0BRgQjRwIBw&amp;url=http%3A%2F%2Fhavlicekjara.sweb.cz%2Fcestina.htm&amp;psig=AFQjCNFoZQqKoxghbui-N-d_ZGIzDbV8ZA&amp;ust=145450146714704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 Management (OM) Introduction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/>
              <a:t>Ing.J.Skorkovský</a:t>
            </a:r>
            <a:r>
              <a:rPr lang="en-ZA" sz="1800" dirty="0" smtClean="0"/>
              <a:t>, </a:t>
            </a:r>
            <a:r>
              <a:rPr lang="en-ZA" sz="1800" dirty="0" err="1" smtClean="0"/>
              <a:t>CSc</a:t>
            </a:r>
            <a:r>
              <a:rPr lang="en-ZA" sz="1800" dirty="0" smtClean="0"/>
              <a:t>,</a:t>
            </a:r>
          </a:p>
          <a:p>
            <a:r>
              <a:rPr lang="en-ZA" sz="1800" dirty="0" smtClean="0"/>
              <a:t>Department of Corporate Economy</a:t>
            </a:r>
          </a:p>
          <a:p>
            <a:r>
              <a:rPr lang="en-ZA" sz="1800" dirty="0" smtClean="0"/>
              <a:t>FACULTY OF ECONOMICS AND ADMINISTRATION</a:t>
            </a:r>
          </a:p>
          <a:p>
            <a:r>
              <a:rPr lang="en-ZA" sz="1800" dirty="0" smtClean="0"/>
              <a:t>Masaryk University Brno</a:t>
            </a:r>
          </a:p>
          <a:p>
            <a:r>
              <a:rPr lang="en-ZA" sz="1800" dirty="0" smtClean="0"/>
              <a:t>Czech Republic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Deming cycle </a:t>
            </a:r>
            <a:r>
              <a:rPr lang="en-ZA" sz="1300" dirty="0" smtClean="0"/>
              <a:t>(based on periodicity)</a:t>
            </a:r>
            <a:endParaRPr lang="en-ZA" sz="1300" dirty="0"/>
          </a:p>
        </p:txBody>
      </p:sp>
      <p:sp>
        <p:nvSpPr>
          <p:cNvPr id="4" name="Obdélník 3"/>
          <p:cNvSpPr/>
          <p:nvPr/>
        </p:nvSpPr>
        <p:spPr>
          <a:xfrm>
            <a:off x="899592" y="306896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Plan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dirty="0"/>
              <a:t>Define the problem to be addressed, collect relevant data, and ascertain the </a:t>
            </a:r>
            <a:r>
              <a:rPr lang="en-US" b="1" dirty="0"/>
              <a:t>problem's root </a:t>
            </a:r>
            <a:r>
              <a:rPr lang="en-US" b="1" dirty="0" smtClean="0"/>
              <a:t>cause</a:t>
            </a:r>
            <a:r>
              <a:rPr lang="cs-CZ" b="1" dirty="0" smtClean="0"/>
              <a:t> </a:t>
            </a:r>
            <a:r>
              <a:rPr lang="en-ZA" sz="1400" dirty="0" smtClean="0"/>
              <a:t>(e.g. by use of TOC=Theory of Constraints)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Do: </a:t>
            </a:r>
            <a:r>
              <a:rPr lang="en-US" dirty="0"/>
              <a:t>Develop and implement a solution; decide upon a measurement to gauge its effectiveness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Check: </a:t>
            </a:r>
            <a:r>
              <a:rPr lang="en-US" dirty="0"/>
              <a:t>Confirm the results through before-and-after data comparison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Act: </a:t>
            </a:r>
            <a:r>
              <a:rPr lang="en-US" dirty="0"/>
              <a:t>Document the results, inform others about process changes, and make recommendations for the problem to be addressed in the next PDCA cycle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5835"/>
            <a:ext cx="3149589" cy="18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800" y="6446810"/>
            <a:ext cx="2935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en-ZA" sz="1000" b="1" dirty="0" smtClean="0"/>
              <a:t>TOC </a:t>
            </a:r>
            <a:r>
              <a:rPr lang="en-ZA" sz="1000" dirty="0" smtClean="0"/>
              <a:t>– Theory of Constraints 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2431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I.</a:t>
            </a:r>
            <a:endParaRPr lang="en-ZA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en-ZA" b="1" dirty="0" smtClean="0"/>
              <a:t>Service level </a:t>
            </a:r>
            <a:r>
              <a:rPr lang="cs-CZ" dirty="0" smtClean="0"/>
              <a:t>:</a:t>
            </a:r>
            <a:r>
              <a:rPr lang="en-US" sz="2000" dirty="0"/>
              <a:t>represents the expected probability of not hitting a </a:t>
            </a:r>
            <a:r>
              <a:rPr lang="en-US" sz="2000" b="1" dirty="0"/>
              <a:t>stock-out. </a:t>
            </a:r>
            <a:r>
              <a:rPr lang="en-US" sz="2000" dirty="0"/>
              <a:t>This percentage is required to compute </a:t>
            </a:r>
            <a:r>
              <a:rPr lang="en-US" sz="2000" dirty="0" smtClean="0"/>
              <a:t>the</a:t>
            </a:r>
            <a:r>
              <a:rPr lang="cs-CZ" sz="2000" dirty="0" smtClean="0"/>
              <a:t> </a:t>
            </a:r>
            <a:r>
              <a:rPr lang="en-ZA" sz="2000" dirty="0" smtClean="0"/>
              <a:t>safety stock</a:t>
            </a:r>
            <a:r>
              <a:rPr lang="cs-CZ" sz="2000" dirty="0" smtClean="0"/>
              <a:t>.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en-ZA" sz="2000" dirty="0" smtClean="0"/>
              <a:t>Intuitively, the service level represents a trade-off (compromise) between the cost of inventory and the cost of stock-outs (which incur missed sales, lost opportunities and client frustration among others). </a:t>
            </a:r>
            <a:endParaRPr lang="en-ZA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6127288"/>
            <a:ext cx="538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Resource</a:t>
            </a:r>
            <a:r>
              <a:rPr lang="cs-CZ" sz="1400" dirty="0"/>
              <a:t>:</a:t>
            </a:r>
            <a:r>
              <a:rPr lang="cs-CZ" dirty="0"/>
              <a:t> </a:t>
            </a: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www.lokad.com/service-level-definition-and-formula</a:t>
            </a:r>
            <a:endParaRPr lang="cs-CZ" sz="1400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1444"/>
            <a:ext cx="2095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9832" y="4293096"/>
            <a:ext cx="570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- stock-out cost (often 3 time the gross margin)</a:t>
            </a:r>
          </a:p>
          <a:p>
            <a:r>
              <a:rPr lang="en-US" dirty="0" smtClean="0"/>
              <a:t>H -  carrying cost per unit for the duration of the lead time 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092" y="5013176"/>
            <a:ext cx="75970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cs-CZ" dirty="0" smtClean="0"/>
              <a:t>litr</a:t>
            </a:r>
            <a:r>
              <a:rPr lang="en-US" dirty="0" smtClean="0"/>
              <a:t> </a:t>
            </a:r>
            <a:r>
              <a:rPr lang="en-US" dirty="0"/>
              <a:t>milk pack </a:t>
            </a:r>
            <a:r>
              <a:rPr lang="cs-CZ" dirty="0" smtClean="0"/>
              <a:t>-&gt; </a:t>
            </a:r>
            <a:r>
              <a:rPr lang="en-US" dirty="0" smtClean="0"/>
              <a:t>1.50</a:t>
            </a:r>
            <a:r>
              <a:rPr lang="en-US" dirty="0"/>
              <a:t>€ selling </a:t>
            </a:r>
            <a:r>
              <a:rPr lang="en-US" dirty="0" smtClean="0"/>
              <a:t>price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10% margin </a:t>
            </a:r>
            <a:r>
              <a:rPr lang="cs-CZ" dirty="0" smtClean="0"/>
              <a:t>-&gt; =0,15</a:t>
            </a:r>
            <a:r>
              <a:rPr lang="en-US" dirty="0"/>
              <a:t> </a:t>
            </a:r>
            <a:r>
              <a:rPr lang="en-US" dirty="0" smtClean="0"/>
              <a:t>€. Lead time </a:t>
            </a:r>
            <a:r>
              <a:rPr lang="cs-CZ" dirty="0" smtClean="0"/>
              <a:t>=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 days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annual carrying cost is </a:t>
            </a:r>
            <a:r>
              <a:rPr lang="en-US" dirty="0" smtClean="0">
                <a:solidFill>
                  <a:srgbClr val="00B050"/>
                </a:solidFill>
              </a:rPr>
              <a:t>1.50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€ </a:t>
            </a:r>
            <a:r>
              <a:rPr lang="en-US" dirty="0"/>
              <a:t>(</a:t>
            </a:r>
            <a:r>
              <a:rPr lang="en-US" sz="1100" dirty="0"/>
              <a:t>the value is high because milk is a highly perishable product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en-US" dirty="0" smtClean="0"/>
              <a:t>tock-out </a:t>
            </a:r>
            <a:r>
              <a:rPr lang="en-US" dirty="0"/>
              <a:t>cost </a:t>
            </a:r>
            <a:r>
              <a:rPr lang="en-US" dirty="0" smtClean="0"/>
              <a:t> </a:t>
            </a:r>
            <a:r>
              <a:rPr lang="cs-CZ" dirty="0" smtClean="0"/>
              <a:t>-&gt;</a:t>
            </a:r>
            <a:r>
              <a:rPr lang="en-US" dirty="0" smtClean="0"/>
              <a:t>3 </a:t>
            </a:r>
            <a:r>
              <a:rPr lang="en-US" dirty="0"/>
              <a:t>time the gross margin, that is to </a:t>
            </a:r>
            <a:r>
              <a:rPr lang="en-US" dirty="0" smtClean="0"/>
              <a:t>say</a:t>
            </a:r>
            <a:r>
              <a:rPr lang="cs-CZ" dirty="0" smtClean="0"/>
              <a:t>-&gt;M=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0.45</a:t>
            </a:r>
            <a:r>
              <a:rPr lang="en-US" dirty="0" smtClean="0">
                <a:solidFill>
                  <a:srgbClr val="FF0000"/>
                </a:solidFill>
              </a:rPr>
              <a:t>€</a:t>
            </a:r>
            <a:r>
              <a:rPr lang="cs-CZ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dirty="0" smtClean="0"/>
              <a:t>H=</a:t>
            </a:r>
            <a:r>
              <a:rPr lang="cs-CZ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4</a:t>
            </a:r>
            <a:r>
              <a:rPr lang="cs-CZ" dirty="0" smtClean="0"/>
              <a:t>/</a:t>
            </a:r>
            <a:r>
              <a:rPr lang="en-US" dirty="0" smtClean="0"/>
              <a:t>365</a:t>
            </a:r>
            <a:r>
              <a:rPr lang="cs-CZ" dirty="0" smtClean="0"/>
              <a:t>)x</a:t>
            </a:r>
            <a:r>
              <a:rPr lang="en-US" dirty="0"/>
              <a:t> </a:t>
            </a:r>
            <a:r>
              <a:rPr lang="en-US" dirty="0">
                <a:solidFill>
                  <a:srgbClr val="00B050"/>
                </a:solidFill>
              </a:rPr>
              <a:t>1.5</a:t>
            </a:r>
            <a:r>
              <a:rPr lang="en-US" dirty="0"/>
              <a:t>≈0.0055 </a:t>
            </a:r>
            <a:r>
              <a:rPr lang="en-US" dirty="0" smtClean="0"/>
              <a:t>H≈</a:t>
            </a:r>
            <a:r>
              <a:rPr lang="en-US" dirty="0"/>
              <a:t>0.0055 . </a:t>
            </a:r>
            <a:r>
              <a:rPr lang="cs-CZ" dirty="0" smtClean="0"/>
              <a:t>So p=98,5%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0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538" y="1184086"/>
            <a:ext cx="8499404" cy="579438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716016" y="450912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682685" y="1591406"/>
            <a:ext cx="46718" cy="2891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669298" y="2348880"/>
            <a:ext cx="343109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692657" y="2348880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044763" y="343429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93240" y="13781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12" name="Pravá složená závorka 11"/>
          <p:cNvSpPr/>
          <p:nvPr/>
        </p:nvSpPr>
        <p:spPr>
          <a:xfrm rot="5400000">
            <a:off x="5206206" y="4124700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691295" y="361896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4" name="Pravá složená závorka 13"/>
          <p:cNvSpPr/>
          <p:nvPr/>
        </p:nvSpPr>
        <p:spPr>
          <a:xfrm rot="5400000">
            <a:off x="6803315" y="4124701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100392" y="47158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6215903" y="2340084"/>
            <a:ext cx="0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210970" y="2340084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67544" y="1763524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D= </a:t>
            </a:r>
            <a:r>
              <a:rPr lang="cs-CZ" dirty="0" err="1" smtClean="0"/>
              <a:t>Demand</a:t>
            </a:r>
            <a:r>
              <a:rPr lang="cs-CZ" dirty="0" smtClean="0"/>
              <a:t> = </a:t>
            </a:r>
            <a:r>
              <a:rPr lang="cs-CZ" dirty="0" err="1" smtClean="0"/>
              <a:t>Reorder</a:t>
            </a:r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=</a:t>
            </a:r>
            <a:r>
              <a:rPr lang="cs-CZ" b="1" dirty="0" smtClean="0">
                <a:solidFill>
                  <a:srgbClr val="FF0000"/>
                </a:solidFill>
              </a:rPr>
              <a:t>EOQ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4706044" y="4149080"/>
            <a:ext cx="353836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275856" y="3964414"/>
            <a:ext cx="131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Safety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Stock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43086" y="21388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80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7" name="Přímá spojnice 26"/>
          <p:cNvCxnSpPr/>
          <p:nvPr/>
        </p:nvCxnSpPr>
        <p:spPr>
          <a:xfrm>
            <a:off x="4692657" y="3140968"/>
            <a:ext cx="3538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8388424" y="2956302"/>
            <a:ext cx="41870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50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326254" y="39536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10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229178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830295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30756" y="2161340"/>
            <a:ext cx="38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ROP= </a:t>
            </a:r>
            <a:r>
              <a:rPr lang="cs-CZ" dirty="0" err="1" smtClean="0"/>
              <a:t>Reorder</a:t>
            </a:r>
            <a:r>
              <a:rPr lang="cs-CZ" dirty="0" smtClean="0"/>
              <a:t> Point =50 (in </a:t>
            </a:r>
            <a:r>
              <a:rPr lang="cs-CZ" dirty="0" err="1" smtClean="0"/>
              <a:t>our</a:t>
            </a:r>
            <a:r>
              <a:rPr lang="cs-CZ" dirty="0" smtClean="0"/>
              <a:t> model)</a:t>
            </a:r>
          </a:p>
          <a:p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969738" y="2956302"/>
            <a:ext cx="59118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ROP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8" name="10cípá hvězda 37"/>
          <p:cNvSpPr/>
          <p:nvPr/>
        </p:nvSpPr>
        <p:spPr>
          <a:xfrm>
            <a:off x="4874976" y="262747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2" name="10cípá hvězda 41"/>
          <p:cNvSpPr/>
          <p:nvPr/>
        </p:nvSpPr>
        <p:spPr>
          <a:xfrm>
            <a:off x="5311487" y="3325634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43" name="10cípá hvězda 42"/>
          <p:cNvSpPr/>
          <p:nvPr/>
        </p:nvSpPr>
        <p:spPr>
          <a:xfrm>
            <a:off x="896134" y="5724463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4" name="10cípá hvězda 43"/>
          <p:cNvSpPr/>
          <p:nvPr/>
        </p:nvSpPr>
        <p:spPr>
          <a:xfrm>
            <a:off x="884841" y="612771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369274" y="5715533"/>
            <a:ext cx="54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 </a:t>
            </a:r>
            <a:r>
              <a:rPr lang="en-ZA" dirty="0" smtClean="0">
                <a:solidFill>
                  <a:srgbClr val="00B050"/>
                </a:solidFill>
              </a:rPr>
              <a:t>No replenishment suggestion (current quantity &gt;= ROP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453400" y="6079069"/>
            <a:ext cx="762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</a:t>
            </a:r>
            <a:r>
              <a:rPr lang="en-ZA" dirty="0" smtClean="0">
                <a:solidFill>
                  <a:srgbClr val="00B050"/>
                </a:solidFill>
              </a:rPr>
              <a:t>Replenishment is suggested (current quantity &lt; ROP and quantity may be EO</a:t>
            </a:r>
            <a:r>
              <a:rPr lang="cs-CZ" dirty="0" smtClean="0">
                <a:solidFill>
                  <a:srgbClr val="00B050"/>
                </a:solidFill>
              </a:rPr>
              <a:t>Q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II.</a:t>
            </a:r>
            <a:endParaRPr lang="en-ZA" sz="2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1553148" y="6488111"/>
            <a:ext cx="4966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cs-CZ" sz="1000" dirty="0" smtClean="0"/>
              <a:t> 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 – </a:t>
            </a:r>
            <a:r>
              <a:rPr lang="cs-CZ" sz="1000" dirty="0" err="1" smtClean="0"/>
              <a:t>will</a:t>
            </a:r>
            <a:r>
              <a:rPr lang="cs-CZ" sz="1000" dirty="0" smtClean="0"/>
              <a:t> </a:t>
            </a:r>
            <a:r>
              <a:rPr lang="cs-CZ" sz="1000" dirty="0" err="1" smtClean="0"/>
              <a:t>be</a:t>
            </a:r>
            <a:r>
              <a:rPr lang="cs-CZ" sz="1000" dirty="0" smtClean="0"/>
              <a:t> </a:t>
            </a:r>
            <a:r>
              <a:rPr lang="cs-CZ" sz="1000" dirty="0" err="1" smtClean="0"/>
              <a:t>explained</a:t>
            </a:r>
            <a:r>
              <a:rPr lang="cs-CZ" sz="1000" dirty="0" smtClean="0"/>
              <a:t> </a:t>
            </a:r>
            <a:r>
              <a:rPr lang="cs-CZ" sz="1000" dirty="0" err="1" smtClean="0"/>
              <a:t>dúrin</a:t>
            </a:r>
            <a:r>
              <a:rPr lang="cs-CZ" sz="1000" dirty="0" smtClean="0"/>
              <a:t> </a:t>
            </a:r>
            <a:r>
              <a:rPr lang="cs-CZ" sz="1000" dirty="0" err="1" smtClean="0"/>
              <a:t>this</a:t>
            </a:r>
            <a:r>
              <a:rPr lang="cs-CZ" sz="1000" dirty="0" smtClean="0"/>
              <a:t> </a:t>
            </a:r>
            <a:r>
              <a:rPr lang="cs-CZ" sz="1000" dirty="0" err="1" smtClean="0"/>
              <a:t>course</a:t>
            </a:r>
            <a:endParaRPr lang="en-Z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4" y="1452491"/>
            <a:ext cx="8461724" cy="5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018629" y="2956302"/>
            <a:ext cx="1643161" cy="662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48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140" y="3731012"/>
            <a:ext cx="90807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Project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87441" y="3716493"/>
            <a:ext cx="1780018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Theory of constraints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Production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4131996"/>
            <a:ext cx="10832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Critical chain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24959" y="4142569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Drum –Buffer-Rope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MRP-MRP-II,JIT,APS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Linear programming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Cutting</a:t>
            </a:r>
            <a:r>
              <a:rPr lang="cs-CZ" sz="900" b="1" dirty="0">
                <a:solidFill>
                  <a:schemeClr val="tx1"/>
                </a:solidFill>
              </a:rPr>
              <a:t>, </a:t>
            </a:r>
            <a:r>
              <a:rPr lang="cs-CZ" sz="900" b="1" dirty="0" err="1">
                <a:solidFill>
                  <a:schemeClr val="tx1"/>
                </a:solidFill>
              </a:rPr>
              <a:t>blending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Total quality</a:t>
            </a: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management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 dirty="0">
                <a:solidFill>
                  <a:schemeClr val="tx1"/>
                </a:solidFill>
              </a:rPr>
              <a:t>, </a:t>
            </a:r>
            <a:r>
              <a:rPr lang="cs-CZ" sz="900" dirty="0" err="1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5174" y="611511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rgbClr val="FF0000"/>
                </a:solidFill>
              </a:rPr>
              <a:t>Little´s law</a:t>
            </a:r>
            <a:endParaRPr lang="en-ZA" sz="900" b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2205" y="4132652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Workflow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22414" y="4524104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CONWIP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36991" y="4524104"/>
            <a:ext cx="84258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>
                <a:solidFill>
                  <a:schemeClr val="bg1"/>
                </a:solidFill>
              </a:rPr>
              <a:t>Logistics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4233" y="493078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 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Hurwitz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414958" y="4869932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Another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409946" y="5309498"/>
            <a:ext cx="868103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ABC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5" y="1177888"/>
            <a:ext cx="2515693" cy="2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5385856" y="454519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>
                <a:solidFill>
                  <a:schemeClr val="tx1"/>
                </a:solidFill>
              </a:rPr>
              <a:t>, </a:t>
            </a:r>
            <a:r>
              <a:rPr lang="cs-CZ" sz="900" smtClean="0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86251" y="494657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Six</a:t>
            </a:r>
            <a:r>
              <a:rPr lang="cs-CZ" sz="900" dirty="0" smtClean="0">
                <a:solidFill>
                  <a:schemeClr val="tx1"/>
                </a:solidFill>
              </a:rPr>
              <a:t> Sigma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14958" y="4504409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Life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Cycle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424233" y="5676101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LEAN </a:t>
            </a:r>
          </a:p>
        </p:txBody>
      </p:sp>
      <p:cxnSp>
        <p:nvCxnSpPr>
          <p:cNvPr id="31" name="Přímá spojnice 30"/>
          <p:cNvCxnSpPr>
            <a:stCxn id="20" idx="3"/>
          </p:cNvCxnSpPr>
          <p:nvPr/>
        </p:nvCxnSpPr>
        <p:spPr>
          <a:xfrm>
            <a:off x="4279579" y="4668120"/>
            <a:ext cx="538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18163" y="4668120"/>
            <a:ext cx="0" cy="159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4818163" y="6259132"/>
            <a:ext cx="34982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ovéPole 2053"/>
          <p:cNvSpPr txBox="1"/>
          <p:nvPr/>
        </p:nvSpPr>
        <p:spPr>
          <a:xfrm>
            <a:off x="4887746" y="5820117"/>
            <a:ext cx="25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Function block Logistic more in detail</a:t>
            </a:r>
          </a:p>
          <a:p>
            <a:r>
              <a:rPr lang="en-ZA" sz="1200" dirty="0" smtClean="0"/>
              <a:t>will be presented later in this show</a:t>
            </a:r>
            <a:endParaRPr lang="en-ZA" sz="1200" dirty="0"/>
          </a:p>
        </p:txBody>
      </p:sp>
      <p:sp>
        <p:nvSpPr>
          <p:cNvPr id="44" name="Obdélník 43"/>
          <p:cNvSpPr/>
          <p:nvPr/>
        </p:nvSpPr>
        <p:spPr>
          <a:xfrm>
            <a:off x="488872" y="4573084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SCRUM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0800" y="6446810"/>
            <a:ext cx="8473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QM– Quadrant Matrix; </a:t>
            </a:r>
            <a:r>
              <a:rPr lang="en-ZA" sz="1000" b="1" dirty="0" smtClean="0"/>
              <a:t>CONWIP – </a:t>
            </a:r>
            <a:r>
              <a:rPr lang="en-ZA" sz="1000" dirty="0" smtClean="0"/>
              <a:t>Constant Work in Progress; </a:t>
            </a:r>
            <a:r>
              <a:rPr lang="en-ZA" sz="1000" b="1" dirty="0" smtClean="0"/>
              <a:t>EOQ </a:t>
            </a:r>
            <a:r>
              <a:rPr lang="en-ZA" sz="1000" dirty="0" smtClean="0"/>
              <a:t>– Economic Order Quantity</a:t>
            </a:r>
            <a:r>
              <a:rPr lang="cs-CZ" sz="1000" dirty="0" smtClean="0"/>
              <a:t> ; </a:t>
            </a:r>
            <a:r>
              <a:rPr lang="cs-CZ" sz="1000" b="1" dirty="0" smtClean="0"/>
              <a:t>MRP  - </a:t>
            </a:r>
            <a:r>
              <a:rPr lang="en-ZA" sz="1000" dirty="0" smtClean="0"/>
              <a:t>Material  Requirement Planning</a:t>
            </a:r>
            <a:endParaRPr lang="en-ZA" sz="1000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5352728" y="1268760"/>
            <a:ext cx="51541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39018" y="1844824"/>
            <a:ext cx="248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This will be modified  in following </a:t>
            </a:r>
            <a:r>
              <a:rPr lang="en-ZA" sz="1400" b="1" dirty="0" smtClean="0">
                <a:solidFill>
                  <a:srgbClr val="FF0000"/>
                </a:solidFill>
              </a:rPr>
              <a:t>South African </a:t>
            </a:r>
            <a:r>
              <a:rPr lang="en-ZA" sz="1400" dirty="0" smtClean="0">
                <a:solidFill>
                  <a:srgbClr val="FF0000"/>
                </a:solidFill>
              </a:rPr>
              <a:t>project show (</a:t>
            </a:r>
            <a:r>
              <a:rPr lang="cs-CZ" sz="1400" dirty="0" err="1" smtClean="0">
                <a:solidFill>
                  <a:srgbClr val="FF0000"/>
                </a:solidFill>
              </a:rPr>
              <a:t>example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of</a:t>
            </a:r>
            <a:r>
              <a:rPr lang="cs-CZ" sz="1400" dirty="0" smtClean="0">
                <a:solidFill>
                  <a:srgbClr val="FF0000"/>
                </a:solidFill>
              </a:rPr>
              <a:t>  </a:t>
            </a:r>
            <a:r>
              <a:rPr lang="en-ZA" sz="1400" dirty="0" smtClean="0">
                <a:solidFill>
                  <a:srgbClr val="FF0000"/>
                </a:solidFill>
              </a:rPr>
              <a:t>Balanced Score Card</a:t>
            </a:r>
            <a:r>
              <a:rPr lang="cs-CZ" sz="1400" dirty="0" smtClean="0">
                <a:solidFill>
                  <a:srgbClr val="FF0000"/>
                </a:solidFill>
              </a:rPr>
              <a:t> use </a:t>
            </a:r>
            <a:r>
              <a:rPr lang="en-ZA" sz="1400" dirty="0" smtClean="0">
                <a:solidFill>
                  <a:srgbClr val="FF0000"/>
                </a:solidFill>
              </a:rPr>
              <a:t>) 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Operations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89" y="1838075"/>
            <a:ext cx="3741807" cy="34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836713"/>
            <a:ext cx="235094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5796136" y="2266713"/>
            <a:ext cx="792088" cy="29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192180" y="3579525"/>
            <a:ext cx="51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3181749"/>
            <a:ext cx="1553392" cy="28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5340"/>
            <a:ext cx="1609031" cy="17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stCxn id="3074" idx="1"/>
          </p:cNvCxnSpPr>
          <p:nvPr/>
        </p:nvCxnSpPr>
        <p:spPr>
          <a:xfrm flipH="1" flipV="1">
            <a:off x="1331640" y="2924945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004567" y="3473369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7" y="4545806"/>
            <a:ext cx="29432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2004567" y="1760340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095676" y="1340768"/>
            <a:ext cx="149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Pravá složená závorka 15"/>
          <p:cNvSpPr/>
          <p:nvPr/>
        </p:nvSpPr>
        <p:spPr>
          <a:xfrm>
            <a:off x="3491880" y="5409220"/>
            <a:ext cx="251322" cy="1260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743202" y="5481894"/>
            <a:ext cx="353943" cy="1115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Bill  of material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2699792" y="1340768"/>
            <a:ext cx="3240360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Procedures-simplified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81250"/>
            <a:ext cx="4610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7050" y="6317629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(modified) : </a:t>
            </a:r>
            <a:r>
              <a:rPr lang="en-ZA" sz="800" b="1" dirty="0" err="1" smtClean="0"/>
              <a:t>dowtsx</a:t>
            </a:r>
            <a:r>
              <a:rPr lang="en-ZA" sz="800" b="1" dirty="0" smtClean="0"/>
              <a:t> </a:t>
            </a:r>
            <a:endParaRPr lang="en-ZA" sz="800" b="1" dirty="0"/>
          </a:p>
        </p:txBody>
      </p:sp>
      <p:sp>
        <p:nvSpPr>
          <p:cNvPr id="5" name="Obdélník 4"/>
          <p:cNvSpPr/>
          <p:nvPr/>
        </p:nvSpPr>
        <p:spPr>
          <a:xfrm>
            <a:off x="2299138" y="206084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93294" y="20608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17715" y="20608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7147685" y="1790952"/>
            <a:ext cx="251322" cy="630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386462" y="1350002"/>
            <a:ext cx="353943" cy="1511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Color agenda used later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26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Processing </a:t>
            </a:r>
            <a:r>
              <a:rPr lang="en-ZA" altLang="cs-CZ" sz="1400" dirty="0" smtClean="0"/>
              <a:t>(not organised set of processes, will be presented also as a intro</a:t>
            </a:r>
            <a:r>
              <a:rPr lang="cs-CZ" altLang="cs-CZ" sz="1400" dirty="0" err="1" smtClean="0"/>
              <a:t>duction</a:t>
            </a:r>
            <a:r>
              <a:rPr lang="en-ZA" altLang="cs-CZ" sz="1400" dirty="0" smtClean="0"/>
              <a:t> to project management PWP presentation later) </a:t>
            </a:r>
          </a:p>
        </p:txBody>
      </p:sp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1268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1269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1270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1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1272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1273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4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(Quality  control</a:t>
            </a:r>
            <a:r>
              <a:rPr kumimoji="0" lang="cs-CZ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cs-CZ" altLang="cs-CZ" sz="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5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11276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1277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1278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9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1280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1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1282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11283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4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5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1286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00875" y="6428315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22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Your main task </a:t>
            </a:r>
            <a:r>
              <a:rPr lang="en-US" altLang="cs-CZ" sz="1400" dirty="0" smtClean="0"/>
              <a:t>(to organize  processes based on business logic)</a:t>
            </a:r>
          </a:p>
        </p:txBody>
      </p:sp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229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  <a:endParaRPr lang="en-US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cs-CZ" altLang="cs-CZ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229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Production</a:t>
            </a:r>
            <a:r>
              <a:rPr kumimoji="0" lang="cs-CZ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229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229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230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230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230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  <a:b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(demand)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230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230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230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Finished 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231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2314" name="Přímá spojnice se šipkou 4"/>
          <p:cNvCxnSpPr>
            <a:cxnSpLocks noChangeShapeType="1"/>
            <a:stCxn id="1230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Přímá spojnice se šipkou 33"/>
          <p:cNvCxnSpPr>
            <a:cxnSpLocks noChangeShapeType="1"/>
            <a:stCxn id="12304" idx="3"/>
            <a:endCxn id="1229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Přímá spojnice se šipkou 39"/>
          <p:cNvCxnSpPr>
            <a:cxnSpLocks noChangeShapeType="1"/>
            <a:stCxn id="1229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9" name="Přímá spojnice se šipkou 43"/>
          <p:cNvCxnSpPr>
            <a:cxnSpLocks noChangeShapeType="1"/>
          </p:cNvCxnSpPr>
          <p:nvPr/>
        </p:nvCxnSpPr>
        <p:spPr bwMode="auto">
          <a:xfrm flipH="1">
            <a:off x="7124700" y="2791691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827338"/>
            <a:ext cx="319088" cy="0"/>
          </a:xfrm>
          <a:prstGeom prst="straightConnector1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827338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4" name="Přímá spojnice se šipkou 55"/>
          <p:cNvCxnSpPr>
            <a:cxnSpLocks noChangeShapeType="1"/>
          </p:cNvCxnSpPr>
          <p:nvPr/>
        </p:nvCxnSpPr>
        <p:spPr bwMode="auto">
          <a:xfrm>
            <a:off x="2878930" y="3749386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Přímá spojnice se šipkou 56"/>
          <p:cNvCxnSpPr>
            <a:cxnSpLocks noChangeShapeType="1"/>
          </p:cNvCxnSpPr>
          <p:nvPr/>
        </p:nvCxnSpPr>
        <p:spPr bwMode="auto">
          <a:xfrm flipV="1">
            <a:off x="4335463" y="3762375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Přímá spojnice se šipkou 57"/>
          <p:cNvCxnSpPr>
            <a:cxnSpLocks noChangeShapeType="1"/>
          </p:cNvCxnSpPr>
          <p:nvPr/>
        </p:nvCxnSpPr>
        <p:spPr bwMode="auto">
          <a:xfrm flipV="1">
            <a:off x="5705475" y="3757612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1" name="Přímá spojnice se šipkou 62"/>
          <p:cNvCxnSpPr>
            <a:cxnSpLocks noChangeShapeType="1"/>
          </p:cNvCxnSpPr>
          <p:nvPr/>
        </p:nvCxnSpPr>
        <p:spPr bwMode="auto">
          <a:xfrm flipH="1">
            <a:off x="4311650" y="473082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156176" y="56612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156176" y="600703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197618" y="56612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217462" y="6007038"/>
            <a:ext cx="1026946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Control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8316416" y="5517232"/>
            <a:ext cx="251322" cy="705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567738" y="5589906"/>
            <a:ext cx="353943" cy="525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100" dirty="0" smtClean="0"/>
              <a:t>Agenda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6156176" y="6375462"/>
            <a:ext cx="929810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   </a:t>
            </a:r>
            <a:r>
              <a:rPr lang="cs-CZ" sz="1000" b="1" dirty="0" err="1" smtClean="0">
                <a:solidFill>
                  <a:schemeClr val="bg1"/>
                </a:solidFill>
              </a:rPr>
              <a:t>Logistics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667968" y="647096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3472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Your main task </a:t>
            </a:r>
            <a:r>
              <a:rPr lang="en-ZA" altLang="cs-CZ" sz="1400" dirty="0" smtClean="0"/>
              <a:t>(possible problems, bottlenecks, undesirable effects..) </a:t>
            </a:r>
          </a:p>
        </p:txBody>
      </p:sp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3316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3317" name="Obdélník 9"/>
          <p:cNvSpPr>
            <a:spLocks noChangeArrowheads="1"/>
          </p:cNvSpPr>
          <p:nvPr/>
        </p:nvSpPr>
        <p:spPr bwMode="auto">
          <a:xfrm>
            <a:off x="4487069" y="336602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3318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9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3320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3321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2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13323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3324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3325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3326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7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3328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9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3330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3331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2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3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3334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335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6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7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13338" name="Přímá spojnice se šipkou 4"/>
          <p:cNvCxnSpPr>
            <a:cxnSpLocks noChangeShapeType="1"/>
            <a:stCxn id="13326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Přímá spojnice se šipkou 33"/>
          <p:cNvCxnSpPr>
            <a:cxnSpLocks noChangeShapeType="1"/>
            <a:stCxn id="13328" idx="3"/>
            <a:endCxn id="13315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Přímá spojnice se šipkou 39"/>
          <p:cNvCxnSpPr>
            <a:cxnSpLocks noChangeShapeType="1"/>
            <a:stCxn id="13315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3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4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6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8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9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0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1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2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3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4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5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6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7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8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9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34433" y="6309320"/>
            <a:ext cx="661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of TOC -&gt;thinking tools-&gt;Current Reality Tree – first stage</a:t>
            </a:r>
            <a:endParaRPr lang="en-US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884368" y="657093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1018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Your main task </a:t>
            </a:r>
            <a:br>
              <a:rPr lang="cs-CZ" altLang="cs-CZ" smtClean="0"/>
            </a:br>
            <a:r>
              <a:rPr lang="cs-CZ" altLang="cs-CZ" sz="1400" smtClean="0"/>
              <a:t>(Search  </a:t>
            </a:r>
            <a:r>
              <a:rPr lang="cs-CZ" altLang="cs-CZ" sz="1400" b="1" smtClean="0">
                <a:solidFill>
                  <a:srgbClr val="FF0000"/>
                </a:solidFill>
              </a:rPr>
              <a:t>- HOW  </a:t>
            </a:r>
            <a:r>
              <a:rPr lang="cs-CZ" altLang="cs-CZ" sz="1400" smtClean="0"/>
              <a:t>???  Measure impacts –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??? and  Destroy – 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 ???)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5" name="Přímá spojnice se šipkou 11"/>
          <p:cNvCxnSpPr>
            <a:cxnSpLocks noChangeShapeType="1"/>
            <a:stCxn id="14344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Přímá spojnice se šipkou 13"/>
          <p:cNvCxnSpPr>
            <a:cxnSpLocks noChangeShapeType="1"/>
            <a:stCxn id="14344" idx="0"/>
          </p:cNvCxnSpPr>
          <p:nvPr/>
        </p:nvCxnSpPr>
        <p:spPr bwMode="auto">
          <a:xfrm flipH="1" flipV="1">
            <a:off x="4440239" y="4765675"/>
            <a:ext cx="729455" cy="706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Přímá spojnice se šipkou 16"/>
          <p:cNvCxnSpPr>
            <a:cxnSpLocks noChangeShapeType="1"/>
            <a:stCxn id="14343" idx="0"/>
            <a:endCxn id="14342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Přímá spojnice se šipkou 18"/>
          <p:cNvCxnSpPr>
            <a:cxnSpLocks noChangeShapeType="1"/>
            <a:stCxn id="14341" idx="0"/>
            <a:endCxn id="14342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Přímá spojnice se šipkou 20"/>
          <p:cNvCxnSpPr>
            <a:cxnSpLocks noChangeShapeType="1"/>
            <a:endCxn id="14339" idx="2"/>
          </p:cNvCxnSpPr>
          <p:nvPr/>
        </p:nvCxnSpPr>
        <p:spPr bwMode="auto">
          <a:xfrm flipH="1" flipV="1">
            <a:off x="3939382" y="2409825"/>
            <a:ext cx="471487" cy="16533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Přímá spojnice se šipkou 22"/>
          <p:cNvCxnSpPr>
            <a:cxnSpLocks noChangeShapeType="1"/>
            <a:stCxn id="14342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6084168" y="5666065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Root Problem</a:t>
            </a:r>
          </a:p>
          <a:p>
            <a:r>
              <a:rPr lang="en-ZA" sz="1000" dirty="0" smtClean="0"/>
              <a:t>         (</a:t>
            </a:r>
            <a:r>
              <a:rPr lang="en-ZA" sz="1000" dirty="0" err="1" smtClean="0"/>
              <a:t>e.g.low</a:t>
            </a:r>
            <a:r>
              <a:rPr lang="en-ZA" sz="1000" dirty="0" smtClean="0"/>
              <a:t> profit</a:t>
            </a:r>
            <a:r>
              <a:rPr lang="cs-CZ" sz="1000" dirty="0" smtClean="0"/>
              <a:t> </a:t>
            </a:r>
            <a:r>
              <a:rPr lang="cs-CZ" sz="1000" dirty="0" err="1" smtClean="0"/>
              <a:t>or</a:t>
            </a:r>
            <a:r>
              <a:rPr lang="cs-CZ" sz="1000" dirty="0" smtClean="0"/>
              <a:t> </a:t>
            </a:r>
            <a:r>
              <a:rPr lang="cs-CZ" sz="1000" dirty="0" err="1" smtClean="0"/>
              <a:t>lack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component</a:t>
            </a:r>
            <a:r>
              <a:rPr lang="en-ZA" sz="1000" dirty="0" smtClean="0"/>
              <a:t> )</a:t>
            </a:r>
            <a:endParaRPr lang="en-ZA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35075" y="3560247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r>
              <a:rPr lang="cs-CZ" sz="1050" dirty="0" smtClean="0"/>
              <a:t>s</a:t>
            </a:r>
            <a:endParaRPr lang="en-ZA" sz="105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75121" y="5124728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93218" y="4997770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9414" y="3109522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41963" y="234398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992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Coordinates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sz="2400" b="1" dirty="0" smtClean="0"/>
              <a:t>Lecturer :</a:t>
            </a:r>
            <a:r>
              <a:rPr lang="en-ZA" sz="2400" dirty="0" smtClean="0"/>
              <a:t> </a:t>
            </a:r>
            <a:r>
              <a:rPr lang="en-ZA" sz="2400" dirty="0" err="1" smtClean="0"/>
              <a:t>Ing.Jaromír</a:t>
            </a:r>
            <a:r>
              <a:rPr lang="en-ZA" sz="2400" dirty="0" smtClean="0"/>
              <a:t> Skorkovský,</a:t>
            </a:r>
            <a:r>
              <a:rPr lang="cs-CZ" sz="2400" dirty="0" smtClean="0"/>
              <a:t> </a:t>
            </a:r>
            <a:r>
              <a:rPr lang="en-ZA" sz="2400" dirty="0" err="1" smtClean="0"/>
              <a:t>CSc</a:t>
            </a:r>
            <a:r>
              <a:rPr lang="en-ZA" sz="2400" dirty="0" smtClean="0"/>
              <a:t>.</a:t>
            </a:r>
          </a:p>
          <a:p>
            <a:pPr lvl="1"/>
            <a:r>
              <a:rPr lang="en-ZA" sz="2400" dirty="0" smtClean="0"/>
              <a:t>Department of Corporate Economy (5th floor)</a:t>
            </a:r>
          </a:p>
          <a:p>
            <a:pPr lvl="1"/>
            <a:r>
              <a:rPr lang="en-ZA" sz="2400" dirty="0" smtClean="0">
                <a:hlinkClick r:id="rId2"/>
              </a:rPr>
              <a:t>miki@econ.muni.cz</a:t>
            </a:r>
            <a:endParaRPr lang="en-ZA" sz="2400" dirty="0" smtClean="0"/>
          </a:p>
          <a:p>
            <a:pPr lvl="1"/>
            <a:r>
              <a:rPr lang="en-ZA" sz="2400" dirty="0" smtClean="0"/>
              <a:t>+420 731113517</a:t>
            </a:r>
          </a:p>
          <a:p>
            <a:r>
              <a:rPr lang="en-ZA" sz="2400" b="1" dirty="0" smtClean="0"/>
              <a:t>Study material : </a:t>
            </a:r>
            <a:r>
              <a:rPr lang="en-ZA" sz="2400" dirty="0" smtClean="0"/>
              <a:t>will be updated regularly (is.muni.cz)</a:t>
            </a:r>
          </a:p>
          <a:p>
            <a:r>
              <a:rPr lang="en-ZA" sz="2400" b="1" dirty="0" smtClean="0"/>
              <a:t>Seminar work </a:t>
            </a:r>
            <a:r>
              <a:rPr lang="en-ZA" sz="2400" dirty="0" smtClean="0"/>
              <a:t>: will assigned after some theory will be presented. Accepted seminar work is the second condition to be  admitted to exam)</a:t>
            </a:r>
            <a:endParaRPr lang="cs-CZ" sz="2400" dirty="0" smtClean="0"/>
          </a:p>
          <a:p>
            <a:r>
              <a:rPr lang="cs-CZ" sz="2400" b="1" dirty="0" smtClean="0"/>
              <a:t> </a:t>
            </a:r>
            <a:endParaRPr lang="en-ZA" sz="2400" dirty="0" smtClean="0"/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33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2" y="1052736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978316" y="5157192"/>
            <a:ext cx="6682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altLang="cs-CZ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Generation</a:t>
            </a:r>
            <a:r>
              <a:rPr lang="cs-CZ" altLang="cs-CZ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altLang="cs-CZ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r>
              <a:rPr lang="cs-CZ" altLang="cs-CZ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altLang="cs-CZ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cs-CZ" altLang="cs-CZ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altLang="cs-CZ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real</a:t>
            </a:r>
            <a:r>
              <a:rPr lang="cs-CZ" altLang="cs-CZ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altLang="cs-CZ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costs</a:t>
            </a:r>
            <a:endParaRPr lang="cs-CZ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1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II-III.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5589240"/>
            <a:ext cx="629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Other problems (examples which could be solved are mentioned </a:t>
            </a:r>
          </a:p>
          <a:p>
            <a:r>
              <a:rPr lang="en-ZA" dirty="0" smtClean="0"/>
              <a:t>in PWP Project activities </a:t>
            </a:r>
            <a:r>
              <a:rPr lang="cs-CZ" dirty="0" smtClean="0"/>
              <a:t>(Činnosti spojené s projektem)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–plan-theory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sz="2400" dirty="0" smtClean="0"/>
              <a:t>OM-intro – done (this slide show)</a:t>
            </a:r>
          </a:p>
          <a:p>
            <a:r>
              <a:rPr lang="en-ZA" sz="2400" dirty="0" smtClean="0"/>
              <a:t>Real project-South African client (wholesale)</a:t>
            </a:r>
          </a:p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Critical chain and project management</a:t>
            </a:r>
          </a:p>
          <a:p>
            <a:r>
              <a:rPr lang="en-ZA" sz="2400" dirty="0" smtClean="0"/>
              <a:t>Quality management I. (Pareto+ Ishikawa)</a:t>
            </a:r>
          </a:p>
          <a:p>
            <a:r>
              <a:rPr lang="en-ZA" sz="2400" dirty="0" smtClean="0"/>
              <a:t>Quality management II. (Six Sigma, Kaizen, </a:t>
            </a:r>
            <a:r>
              <a:rPr lang="en-ZA" sz="2400" dirty="0" err="1" smtClean="0"/>
              <a:t>Poka</a:t>
            </a:r>
            <a:r>
              <a:rPr lang="en-ZA" sz="2400" dirty="0" smtClean="0"/>
              <a:t> Yoke)</a:t>
            </a:r>
          </a:p>
          <a:p>
            <a:r>
              <a:rPr lang="en-ZA" sz="2400" dirty="0" smtClean="0"/>
              <a:t>Business metrics (use of matrices – Boston, Gartner MQ)</a:t>
            </a:r>
          </a:p>
          <a:p>
            <a:r>
              <a:rPr lang="en-ZA" sz="2400" dirty="0" smtClean="0"/>
              <a:t>Balanced Score Card </a:t>
            </a:r>
          </a:p>
          <a:p>
            <a:r>
              <a:rPr lang="en-ZA" sz="2400" dirty="0" smtClean="0"/>
              <a:t>DBR , CONWIP</a:t>
            </a:r>
          </a:p>
          <a:p>
            <a:r>
              <a:rPr lang="en-ZA" sz="2400" dirty="0" smtClean="0"/>
              <a:t>Decision making (</a:t>
            </a:r>
            <a:r>
              <a:rPr lang="en-ZA" sz="2400" dirty="0" err="1" smtClean="0"/>
              <a:t>Kepner-Tregoe</a:t>
            </a:r>
            <a:r>
              <a:rPr lang="en-ZA" sz="2400" dirty="0" smtClean="0"/>
              <a:t> methodology,..)</a:t>
            </a:r>
          </a:p>
          <a:p>
            <a:r>
              <a:rPr lang="en-ZA" sz="2400" dirty="0" smtClean="0"/>
              <a:t>P&amp;Q analysis (mix of products)</a:t>
            </a:r>
          </a:p>
          <a:p>
            <a:r>
              <a:rPr lang="en-ZA" sz="2400" dirty="0" smtClean="0"/>
              <a:t>Business Intelligence – intro and concept</a:t>
            </a:r>
          </a:p>
          <a:p>
            <a:r>
              <a:rPr lang="en-ZA" sz="2400" dirty="0" smtClean="0"/>
              <a:t>Little´s law</a:t>
            </a:r>
          </a:p>
          <a:p>
            <a:r>
              <a:rPr lang="en-ZA" sz="2400" dirty="0" smtClean="0"/>
              <a:t>Yield management – intro to concept  </a:t>
            </a:r>
          </a:p>
          <a:p>
            <a:r>
              <a:rPr lang="en-ZA" sz="2400" dirty="0" smtClean="0"/>
              <a:t>Linear programming – concept and use </a:t>
            </a:r>
          </a:p>
          <a:p>
            <a:r>
              <a:rPr lang="en-ZA" sz="2400" dirty="0" smtClean="0"/>
              <a:t>Business Intelligence</a:t>
            </a:r>
          </a:p>
          <a:p>
            <a:r>
              <a:rPr lang="en-ZA" sz="2400" dirty="0" smtClean="0"/>
              <a:t> 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57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cs-CZ" dirty="0" err="1" smtClean="0"/>
              <a:t>Thanks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491880" y="2420888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on ?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49396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Use of Operation</a:t>
            </a:r>
            <a:r>
              <a:rPr lang="cs-CZ" sz="1400" dirty="0" smtClean="0"/>
              <a:t>s</a:t>
            </a:r>
            <a:r>
              <a:rPr lang="en-ZA" sz="1400" dirty="0" smtClean="0"/>
              <a:t> Management (OM) in external environment </a:t>
            </a:r>
            <a:endParaRPr lang="cs-CZ" sz="1400" dirty="0" smtClean="0"/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(</a:t>
            </a:r>
            <a:r>
              <a:rPr lang="cs-CZ" sz="1400" b="1" dirty="0" err="1" smtClean="0">
                <a:solidFill>
                  <a:srgbClr val="FF0000"/>
                </a:solidFill>
              </a:rPr>
              <a:t>main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target</a:t>
            </a:r>
            <a:r>
              <a:rPr lang="cs-CZ" sz="1400" b="1" dirty="0" smtClean="0">
                <a:solidFill>
                  <a:srgbClr val="FF0000"/>
                </a:solidFill>
              </a:rPr>
              <a:t>)</a:t>
            </a:r>
            <a:endParaRPr lang="en-ZA" sz="1400" b="1" dirty="0" smtClean="0">
              <a:solidFill>
                <a:srgbClr val="FF00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" name="Zaoblený obdélník 4"/>
          <p:cNvSpPr/>
          <p:nvPr/>
        </p:nvSpPr>
        <p:spPr>
          <a:xfrm>
            <a:off x="5940152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General knowledge of OM methods  acquired  at university and  long-standing experience     </a:t>
            </a:r>
          </a:p>
          <a:p>
            <a:pPr algn="ctr"/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691680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>
                <a:solidFill>
                  <a:srgbClr val="00B050"/>
                </a:solidFill>
              </a:rPr>
              <a:t>Knowledge of methods and experience from research</a:t>
            </a:r>
            <a:r>
              <a:rPr lang="cs-CZ" sz="1400" dirty="0" smtClean="0">
                <a:solidFill>
                  <a:srgbClr val="00B050"/>
                </a:solidFill>
              </a:rPr>
              <a:t> and </a:t>
            </a:r>
            <a:r>
              <a:rPr lang="cs-CZ" sz="1400" dirty="0" err="1" smtClean="0">
                <a:solidFill>
                  <a:srgbClr val="00B050"/>
                </a:solidFill>
              </a:rPr>
              <a:t>literature</a:t>
            </a:r>
            <a:r>
              <a:rPr lang="en-ZA" sz="1400" dirty="0" smtClean="0">
                <a:solidFill>
                  <a:srgbClr val="00B050"/>
                </a:solidFill>
              </a:rPr>
              <a:t> - </a:t>
            </a:r>
            <a:r>
              <a:rPr lang="en-ZA" sz="1400" b="1" dirty="0" smtClean="0">
                <a:solidFill>
                  <a:srgbClr val="00B050"/>
                </a:solidFill>
              </a:rPr>
              <a:t>teachers</a:t>
            </a:r>
          </a:p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505202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en-ZA" sz="1400" dirty="0">
                <a:solidFill>
                  <a:srgbClr val="FF0000"/>
                </a:solidFill>
              </a:rPr>
              <a:t>Knowledge of methods and experience from outside world – </a:t>
            </a:r>
            <a:r>
              <a:rPr lang="en-ZA" sz="1400" b="1" dirty="0">
                <a:solidFill>
                  <a:srgbClr val="FF0000"/>
                </a:solidFill>
              </a:rPr>
              <a:t>consultants, managers</a:t>
            </a:r>
            <a:r>
              <a:rPr lang="en-ZA" sz="1400" dirty="0" smtClean="0">
                <a:solidFill>
                  <a:srgbClr val="FF0000"/>
                </a:solidFill>
              </a:rPr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en-ZA" sz="1400" dirty="0" smtClean="0">
                <a:solidFill>
                  <a:srgbClr val="FF0000"/>
                </a:solidFill>
              </a:rPr>
              <a:t>…  </a:t>
            </a:r>
            <a:endParaRPr lang="en-ZA" sz="1400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691680" y="479715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919714" y="5033445"/>
            <a:ext cx="972108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03849" y="5197731"/>
            <a:ext cx="432048" cy="319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477715" y="4842384"/>
            <a:ext cx="2376264" cy="110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5199449"/>
            <a:ext cx="648072" cy="31778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324" y="5090428"/>
            <a:ext cx="935907" cy="5910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>
            <a:off x="3070252" y="2132856"/>
            <a:ext cx="2869900" cy="28803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937922" cy="12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8" y="3463251"/>
            <a:ext cx="1330721" cy="9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1155125"/>
            <a:ext cx="1738920" cy="7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7" y="2591917"/>
            <a:ext cx="1701946" cy="7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8604448" y="1916673"/>
            <a:ext cx="0" cy="7145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63251"/>
            <a:ext cx="1447401" cy="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383868" y="6166411"/>
            <a:ext cx="1080119" cy="5040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937655" y="6166411"/>
            <a:ext cx="1080119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37655" y="6169794"/>
            <a:ext cx="553787" cy="5006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423" y="6166411"/>
            <a:ext cx="37437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ZA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Synergy and put OM into practice</a:t>
            </a:r>
            <a:endParaRPr lang="en-ZA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Pravá složená závorka 22"/>
          <p:cNvSpPr/>
          <p:nvPr/>
        </p:nvSpPr>
        <p:spPr>
          <a:xfrm>
            <a:off x="6931329" y="4855693"/>
            <a:ext cx="196955" cy="10112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06963" y="5246898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Extent of knowledge  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5" name="Levá složená závorka 24"/>
          <p:cNvSpPr/>
          <p:nvPr/>
        </p:nvSpPr>
        <p:spPr>
          <a:xfrm>
            <a:off x="1455697" y="4924585"/>
            <a:ext cx="157322" cy="942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0" y="5219841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FF00"/>
                </a:solidFill>
              </a:rPr>
              <a:t>Extent of knowledge  </a:t>
            </a:r>
            <a:endParaRPr lang="en-ZA" sz="1200" b="1" dirty="0">
              <a:solidFill>
                <a:srgbClr val="00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05768" y="52468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6192277" y="4524355"/>
            <a:ext cx="0" cy="5532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451487" y="4524356"/>
            <a:ext cx="0" cy="50695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3923927" y="4524355"/>
            <a:ext cx="1093847" cy="673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endCxn id="10" idx="0"/>
          </p:cNvCxnSpPr>
          <p:nvPr/>
        </p:nvCxnSpPr>
        <p:spPr>
          <a:xfrm flipH="1">
            <a:off x="3419873" y="4526492"/>
            <a:ext cx="1296143" cy="671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6" grpId="0" animBg="1"/>
      <p:bldP spid="21" grpId="0" animBg="1"/>
      <p:bldP spid="22" grpId="0"/>
      <p:bldP spid="23" grpId="0" animBg="1"/>
      <p:bldP spid="24" grpId="0"/>
      <p:bldP spid="25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OM all around us</a:t>
            </a:r>
            <a:r>
              <a:rPr lang="cs-CZ" dirty="0" smtClean="0"/>
              <a:t> (</a:t>
            </a:r>
            <a:r>
              <a:rPr lang="cs-CZ" sz="2700" b="1" dirty="0" err="1" smtClean="0">
                <a:solidFill>
                  <a:srgbClr val="0070C0"/>
                </a:solidFill>
              </a:rPr>
              <a:t>vertical</a:t>
            </a:r>
            <a:r>
              <a:rPr lang="cs-CZ" sz="2700" b="1" dirty="0" smtClean="0">
                <a:solidFill>
                  <a:srgbClr val="0070C0"/>
                </a:solidFill>
              </a:rPr>
              <a:t> </a:t>
            </a:r>
            <a:r>
              <a:rPr lang="cs-CZ" sz="2700" b="1" dirty="0" err="1" smtClean="0">
                <a:solidFill>
                  <a:srgbClr val="0070C0"/>
                </a:solidFill>
              </a:rPr>
              <a:t>solutions</a:t>
            </a:r>
            <a:r>
              <a:rPr lang="cs-CZ" dirty="0" smtClean="0"/>
              <a:t>)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1" y="2077975"/>
            <a:ext cx="1004294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7" y="2058590"/>
            <a:ext cx="1059130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Výsledek obrázku pro Ban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3" y="2048826"/>
            <a:ext cx="1010789" cy="9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1" y="2132856"/>
            <a:ext cx="1175361" cy="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30" y="2096707"/>
            <a:ext cx="1000469" cy="7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0" y="2009917"/>
            <a:ext cx="2508428" cy="8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2401" y="1196752"/>
            <a:ext cx="828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OM is the management of all processes used to design, supply, produce, and deliver valuable goods and services to customers</a:t>
            </a:r>
            <a:endParaRPr lang="en-Z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9" y="3739483"/>
            <a:ext cx="1368153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0" y="3739484"/>
            <a:ext cx="1361137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6" y="3739485"/>
            <a:ext cx="1539990" cy="10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31" y="3739482"/>
            <a:ext cx="1301717" cy="10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8719"/>
            <a:ext cx="1507143" cy="10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816762" y="4241258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451365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262740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829442" y="4143331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1027" idx="2"/>
          </p:cNvCxnSpPr>
          <p:nvPr/>
        </p:nvCxnSpPr>
        <p:spPr>
          <a:xfrm>
            <a:off x="792418" y="2903596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1691680" y="2914362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67274" y="4869160"/>
            <a:ext cx="468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018532" y="4869160"/>
            <a:ext cx="665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ousměrná vodorovná šipka 10"/>
          <p:cNvSpPr/>
          <p:nvPr/>
        </p:nvSpPr>
        <p:spPr>
          <a:xfrm>
            <a:off x="2054406" y="4794930"/>
            <a:ext cx="4749842" cy="61012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299065" y="4889511"/>
            <a:ext cx="2705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Processing-transformation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bousměrná vodorovná šipka 30"/>
          <p:cNvSpPr/>
          <p:nvPr/>
        </p:nvSpPr>
        <p:spPr>
          <a:xfrm>
            <a:off x="387051" y="5405054"/>
            <a:ext cx="8084552" cy="6101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277293" y="5556227"/>
            <a:ext cx="274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TQM = Total Quality Management</a:t>
            </a:r>
            <a:endParaRPr lang="en-ZA" sz="1400" dirty="0"/>
          </a:p>
        </p:txBody>
      </p:sp>
      <p:sp>
        <p:nvSpPr>
          <p:cNvPr id="33" name="Obousměrná vodorovná šipka 32"/>
          <p:cNvSpPr/>
          <p:nvPr/>
        </p:nvSpPr>
        <p:spPr>
          <a:xfrm>
            <a:off x="2043972" y="6015178"/>
            <a:ext cx="4749842" cy="61012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MRP, JIT, APS, Lean Manufacturing, Little´s law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4" name="Obousměrná vodorovná šipka 33"/>
          <p:cNvSpPr/>
          <p:nvPr/>
        </p:nvSpPr>
        <p:spPr>
          <a:xfrm>
            <a:off x="6847073" y="6015178"/>
            <a:ext cx="2160240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ERP</a:t>
            </a:r>
            <a:r>
              <a:rPr lang="en-ZA" sz="900" b="1" dirty="0" smtClean="0">
                <a:solidFill>
                  <a:schemeClr val="tx1"/>
                </a:solidFill>
              </a:rPr>
              <a:t>:</a:t>
            </a:r>
            <a:r>
              <a:rPr lang="en-ZA" sz="900" dirty="0" smtClean="0">
                <a:solidFill>
                  <a:schemeClr val="tx1"/>
                </a:solidFill>
              </a:rPr>
              <a:t> Marketing, Selling, Invoicing, Payment,….</a:t>
            </a:r>
            <a:endParaRPr lang="en-ZA" sz="900" dirty="0">
              <a:solidFill>
                <a:schemeClr val="tx1"/>
              </a:solidFill>
            </a:endParaRPr>
          </a:p>
        </p:txBody>
      </p:sp>
      <p:sp>
        <p:nvSpPr>
          <p:cNvPr id="35" name="Obousměrná vodorovná šipka 34"/>
          <p:cNvSpPr/>
          <p:nvPr/>
        </p:nvSpPr>
        <p:spPr>
          <a:xfrm>
            <a:off x="53710" y="6003059"/>
            <a:ext cx="1894471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dirty="0" smtClean="0">
              <a:solidFill>
                <a:schemeClr val="tx1"/>
              </a:solidFill>
            </a:endParaRP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ERP</a:t>
            </a:r>
            <a:r>
              <a:rPr lang="en-ZA" sz="900" dirty="0" smtClean="0">
                <a:solidFill>
                  <a:schemeClr val="tx1"/>
                </a:solidFill>
              </a:rPr>
              <a:t>: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en-ZA" sz="900" dirty="0" smtClean="0">
                <a:solidFill>
                  <a:schemeClr val="tx1"/>
                </a:solidFill>
              </a:rPr>
              <a:t>Logistics, Transportation </a:t>
            </a:r>
            <a:r>
              <a:rPr lang="cs-CZ" sz="900" dirty="0" smtClean="0">
                <a:solidFill>
                  <a:schemeClr val="tx1"/>
                </a:solidFill>
              </a:rPr>
              <a:t>, </a:t>
            </a: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OM methods 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sz="2400" dirty="0" smtClean="0">
                <a:solidFill>
                  <a:srgbClr val="0070C0"/>
                </a:solidFill>
              </a:rPr>
              <a:t>Theory of Constraints</a:t>
            </a:r>
          </a:p>
          <a:p>
            <a:r>
              <a:rPr lang="en-ZA" sz="2400" dirty="0" smtClean="0"/>
              <a:t>Balanced Scorecard </a:t>
            </a:r>
            <a:r>
              <a:rPr lang="cs-CZ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how to implement – use of this tools</a:t>
            </a:r>
            <a:r>
              <a:rPr lang="cs-CZ" sz="2400" dirty="0" smtClean="0"/>
              <a:t>)  </a:t>
            </a:r>
            <a:endParaRPr lang="en-ZA" sz="2400" dirty="0" smtClean="0"/>
          </a:p>
          <a:p>
            <a:r>
              <a:rPr lang="en-ZA" sz="2400" dirty="0" smtClean="0"/>
              <a:t>Project Management methods (</a:t>
            </a:r>
            <a:r>
              <a:rPr lang="en-ZA" sz="2400" dirty="0" smtClean="0">
                <a:solidFill>
                  <a:srgbClr val="0070C0"/>
                </a:solidFill>
              </a:rPr>
              <a:t>Critical Chain</a:t>
            </a:r>
            <a:r>
              <a:rPr lang="en-ZA" sz="2400" dirty="0" smtClean="0"/>
              <a:t>, SCRUM,…)</a:t>
            </a:r>
          </a:p>
          <a:p>
            <a:r>
              <a:rPr lang="en-ZA" sz="2400" dirty="0" smtClean="0"/>
              <a:t>Material Requirement Planning and Just-in-Time </a:t>
            </a:r>
          </a:p>
          <a:p>
            <a:r>
              <a:rPr lang="en-ZA" sz="2400" dirty="0" smtClean="0"/>
              <a:t>Advanced Planning and Scheduling </a:t>
            </a:r>
          </a:p>
          <a:p>
            <a:r>
              <a:rPr lang="en-ZA" sz="2400" dirty="0" smtClean="0"/>
              <a:t>Six Sigma – quality </a:t>
            </a:r>
            <a:r>
              <a:rPr lang="en-ZA" sz="2400" dirty="0" smtClean="0"/>
              <a:t>management</a:t>
            </a:r>
            <a:r>
              <a:rPr lang="cs-CZ" sz="2400" dirty="0" smtClean="0"/>
              <a:t> (</a:t>
            </a:r>
            <a:r>
              <a:rPr lang="cs-CZ" sz="2400" dirty="0" err="1">
                <a:solidFill>
                  <a:srgbClr val="0070C0"/>
                </a:solidFill>
              </a:rPr>
              <a:t>Ishikawa</a:t>
            </a:r>
            <a:r>
              <a:rPr lang="cs-CZ" sz="2400" dirty="0">
                <a:solidFill>
                  <a:srgbClr val="0070C0"/>
                </a:solidFill>
              </a:rPr>
              <a:t> and </a:t>
            </a:r>
            <a:r>
              <a:rPr lang="en-ZA" sz="2400" dirty="0" smtClean="0">
                <a:solidFill>
                  <a:srgbClr val="0070C0"/>
                </a:solidFill>
              </a:rPr>
              <a:t>Pareto synergy</a:t>
            </a:r>
            <a:r>
              <a:rPr lang="cs-CZ" sz="2400" dirty="0" smtClean="0"/>
              <a:t>)</a:t>
            </a:r>
            <a:endParaRPr lang="en-ZA" sz="2400" dirty="0" smtClean="0"/>
          </a:p>
          <a:p>
            <a:r>
              <a:rPr lang="en-ZA" sz="2400" dirty="0" smtClean="0">
                <a:solidFill>
                  <a:srgbClr val="0070C0"/>
                </a:solidFill>
              </a:rPr>
              <a:t>Boston</a:t>
            </a:r>
            <a:r>
              <a:rPr lang="en-ZA" sz="2400" dirty="0" smtClean="0"/>
              <a:t>, SWOT and </a:t>
            </a:r>
            <a:r>
              <a:rPr lang="en-ZA" sz="2400" dirty="0" smtClean="0">
                <a:solidFill>
                  <a:srgbClr val="0070C0"/>
                </a:solidFill>
              </a:rPr>
              <a:t>Magic Quadrant Matrices</a:t>
            </a:r>
          </a:p>
          <a:p>
            <a:r>
              <a:rPr lang="en-ZA" sz="2400" dirty="0" smtClean="0"/>
              <a:t>Little ´s Law </a:t>
            </a:r>
            <a:r>
              <a:rPr lang="en-ZA" sz="1900" dirty="0" smtClean="0"/>
              <a:t>(relations between WIP, Throughput and Cycle time)</a:t>
            </a:r>
          </a:p>
          <a:p>
            <a:r>
              <a:rPr lang="en-ZA" sz="2400" dirty="0" smtClean="0"/>
              <a:t>Linear programming (cutting, blending,..) </a:t>
            </a:r>
          </a:p>
          <a:p>
            <a:r>
              <a:rPr lang="en-ZA" sz="2400" dirty="0" smtClean="0"/>
              <a:t>Business Intelligence principles</a:t>
            </a:r>
            <a:endParaRPr lang="en-ZA" sz="2400" dirty="0" smtClean="0"/>
          </a:p>
          <a:p>
            <a:r>
              <a:rPr lang="en-ZA" sz="2400" dirty="0" smtClean="0">
                <a:solidFill>
                  <a:srgbClr val="0070C0"/>
                </a:solidFill>
              </a:rPr>
              <a:t>Yield </a:t>
            </a:r>
            <a:r>
              <a:rPr lang="en-ZA" sz="2400" dirty="0" smtClean="0">
                <a:solidFill>
                  <a:srgbClr val="0070C0"/>
                </a:solidFill>
              </a:rPr>
              <a:t>Management</a:t>
            </a:r>
          </a:p>
          <a:p>
            <a:r>
              <a:rPr lang="en-ZA" sz="2400" dirty="0" err="1" smtClean="0">
                <a:solidFill>
                  <a:srgbClr val="0070C0"/>
                </a:solidFill>
              </a:rPr>
              <a:t>Kepner-Tregoe</a:t>
            </a:r>
            <a:r>
              <a:rPr lang="en-ZA" sz="2400" dirty="0" smtClean="0"/>
              <a:t> </a:t>
            </a:r>
            <a:r>
              <a:rPr lang="en-ZA" sz="2400" dirty="0" smtClean="0"/>
              <a:t>(</a:t>
            </a:r>
            <a:r>
              <a:rPr lang="en-ZA" sz="2400" dirty="0">
                <a:solidFill>
                  <a:srgbClr val="0070C0"/>
                </a:solidFill>
              </a:rPr>
              <a:t>support of decision making and </a:t>
            </a:r>
            <a:r>
              <a:rPr lang="en-ZA" sz="2400" dirty="0" err="1" smtClean="0">
                <a:solidFill>
                  <a:srgbClr val="0070C0"/>
                </a:solidFill>
              </a:rPr>
              <a:t>MaxiMax</a:t>
            </a:r>
            <a:r>
              <a:rPr lang="cs-CZ" sz="2400" dirty="0" smtClean="0">
                <a:solidFill>
                  <a:srgbClr val="0070C0"/>
                </a:solidFill>
              </a:rPr>
              <a:t>,</a:t>
            </a:r>
            <a:r>
              <a:rPr lang="en-ZA" sz="2400" dirty="0" err="1" smtClean="0">
                <a:solidFill>
                  <a:srgbClr val="0070C0"/>
                </a:solidFill>
              </a:rPr>
              <a:t>MaxiMax</a:t>
            </a:r>
            <a:r>
              <a:rPr lang="en-ZA" sz="2400" dirty="0" smtClean="0">
                <a:solidFill>
                  <a:srgbClr val="0070C0"/>
                </a:solidFill>
              </a:rPr>
              <a:t> </a:t>
            </a:r>
            <a:r>
              <a:rPr lang="en-ZA" sz="2400" dirty="0">
                <a:solidFill>
                  <a:srgbClr val="0070C0"/>
                </a:solidFill>
              </a:rPr>
              <a:t>and Hurwitz)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80EDAB-F781-4A56-ABB9-EAA1170072C1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cs-CZ" sz="1400" smtClean="0"/>
          </a:p>
        </p:txBody>
      </p:sp>
      <p:sp>
        <p:nvSpPr>
          <p:cNvPr id="6147" name="AutoShape 2" descr="data:image/jpeg;base64,/9j/4AAQSkZJRgABAQAAAQABAAD/2wCEAAkGBxQSERUUEhQUEhUUEx0QFxYSFRYWGxYYFRUWGRwYFhgYHCsiGBsnHBYUITEhJikrLjAuFx8zODYsNzAuLisBCgoKDg0OGhAQGzUkICQtLiw0LDAwNywsLCwsLC4sLCwsLCwwLCwsLCwtLCwsLCwsLCwsLCwsLCwsKywsLCwsLP/AABEIAJkBSQMBIgACEQEDEQH/xAAbAAEBAAMBAQEAAAAAAAAAAAAABQMEBgIBB//EAEgQAAIBAgMCBwsICAYDAAAAAAECAAMRBBIhBTETFSJBUVNhBhQycXKBkZOU0dMjMzRSVHSz0kJioaKjsbLUFiRDc4LBkuHw/8QAGAEBAQEBAQAAAAAAAAAAAAAAAAECAwT/xAApEQEAAgEDAwQABwEAAAAAAAAAARECEiFREzHwAyJBYTJxkaHB4fGx/9oADAMBAAIRAxEAPwD9xiS+6FQaaKdQ1empHSC40mHiih1Y9J983GMVaWtRIvFFDqx6T744oodWPSffGmPP9N1qJF4oodWPSffHFFDqx6T740x5/putRIvFFDqx6T75r4jAU6b0GRAp4dRcE7ir6b5dEFy6KIic1IiICJD2iBXxApnWnRXO4uQGqOLKpt0Lma36yyJQqUsqM1Oi+amKhyFlCk0qj5GLOQDyN/j0nSPT2Z1O3icStakWsKFMjgxUBDvcDMVbQgX1tbdz+KeqdahuajTuTYFahsTnRQvY3LuV1taXp+eSmp2kThqGKo8GGegl8mYhXbq1ayX8KxY33WGusr4PAUXUk0VUhihAZmFx0HS/oifTrz+1jK3RROboYCmcWgprlFEcM5UnVmBVEOvlMR2LOkmMsaWJsiImVIiauNx6UrZiSzeCijMzeSo/nuHPaWIvsNqaHHFHPkz8+XNY5M31c/g5uy81Hp1K3zxyJ1SNv/3XG/yV06c02TSXLkyrktly2GW3Rbdab0xHdm1GJFppUo/NE1KfVO2q/wC05/pbToKyjgselUHKdV0ZWGVlPQynUfyPNeZnGt1iWzERMqREQE08btJabBCrszKXApoW0UgEm27VhNyScWf82n3d/wASlNYRc7pLJxwvVYj1LxxwvVYj1LzLeLzVRwMXHC9ViPUvHHC9ViPUvMt4vFRwMXHC9ViPUvHHC9ViPUvMt4vFRwPeBx61c2UOpQgMHUqRcAjQ9hm1JWyfnsR5SfhLKszlFSQmbf8AAp/eKf8AWJp7WxzUgpXnzE8gvYKhbRVYE7pt90HgU/vFP+sROmEe1me6em2bkrkOYZRv5JZghID2sQM41F76+fyu31vqrWFyWtyVAd1uTqLAIxvf/wBbxoJqMq2ICnkjUDcDpqBPXBre+UXsVvYbibkeImbqE3adPbAZahCMODTPyrgGwNxe1hYjmvPnGpVijAOwNsyGyn5oDQ3trWUHU2Av2TeCgEkAAneQNTbQXPPPIpKBlCqBYiwAtY7xboMlQbp2H29msODbNZd3g3dqYtmtY/OKdL7j2X2drVwhokhjauuiKWPgvzDWbApKNyqNANANwNwPEDMONPLofeF/peWoG3xyvV4j2er+WOOV6vEez1fyylE4Xjw3um8cr1eI9nq/lnK4LuzNPFV0rB2pZ2KHKQ9O1+SVte37R/LvJyWL2TSXFFUF2qN33WZrEhQ3IpjoUuCe3g9eadvS0TcTDGerapb+yaTLTu/zlQmtU7GfXL4lFlHYsyVsTZsqoXNs7WIFgTbS+86HTs3zLeYa+GV7Zhe2m8i46Gt4S6DQ3EtXNjAm2qJJAa9iVOUXtlIBJtuFyJ4o7dpEITdC5UAMLcp1Vrdujpu+tNjvJPq9O8k+EQSBc6C4Gg0nxMDTFrLaxzCxI5gOnUWVdN3JHQJahLluXnivXCKzMbKoLE9gFzF5pYtOFq06HMTw1TyKZFlPlPlHiDSRjytvmw8cEplnp1+Eqsar2oVTYnctwuoVQq+aUeOV6vEez1fyylE4zlEzdNREwm8cr1eI9nq/lnLv3XNS2g6MHai5QBSjB6ZKLqFIva97jzjt7qTaOxaS4l8TbNUcAXa3IAULyei4Gpm8MsIu4+EyjKaqWB9qNV+j2CH/AFnFwf8AbX9PyjYeVujDYVUudWZvCdzdm8Z6OwWA6JkxGycpLYcimTqUPzbntA8An6y+cGa9LF8rI6mlU+o3P2ow0ceLXpAmsamPak38vFfa6I5Qh7gqOSAfDKgWUHNbljlWtoRe+k9ttWla4YnfoFa/JAN92gsy2J0OYa6z5WwKObtmOobwmsGFtQL2B0E8DZlMCwDDeNHcaEKMu/wbKotu0lqC5btGuHUMpuDuPT4ukdsxYnCq5Daq6+C6GzL5+cdhuOyfaNMKLLoOYdF+joHZMVXF8rJTU1an1V/Rvzu25B49TzAxXBb3xu1EHvkXRRfhqakjT66C5U9ouPFumxxynV4j2er+WeMPsm5D1yKjDUIPm0PYp8I/rN5rSrOWU4fDUWl1toOTS4NbCo5pEVUZGUgF81jY2ypUFrbyvNeamD7o8/B3pqvCVDT1qgkWCblC3LcuxGmUqbm1jL8Tm05vus20aeHq8GKyOpAD8E4XSooPKK5bEX8d5obA24cXUR2Uq60HRtOSTnpaqf8ArmnT7X2cuIotSckK9r5dDyWDc/ikyrhlpV6SU1CquGcADm+UpT0+nlhpqt9/+OeUTd/D3tKo4VeDvcuF0tu1vqykDd0GaIx1cEKVUkWS9mIuTQBY2tcfKvut4B81W8XgSBtOtwZfLc57hMpFl714QKTv8PS/mmQ7UqC4KAWJu5VsoAcoDbfqVY2voCsp3mHEYtKds7Bb7gTqfEN580vf4Roca1LEmnY2LBWBJOraAiw5IUE335hqOeng65dFZhlJFyP/AL3mYBjr7qdYjp4GqP5reKe0ELZblWO5aitTY+IOAT5o0/RbY2P89iPLT8JZWkjYvzuI8tPwllecPU/E6Y9k/bWGepTAphSy1EqWZsoOVgSLgG3omnkxPU0vXn4UuRGOcxFJONoeTE9TS9efhRkxPU0vXn4UuRNdWeDSh5MT1NL15+FGTE9TS9efhS5EdWeDSh5MT1NL15+FPIwld3p56dNFSoKhIqljorCwHBjp6ZeiTqzwaSIic2iQ22TXFWq61aXyjX5dF2IVRZVuKo0GvNvJlyJrHKceyTESi8X4nrsP7PU+PHF+J67D+z1Pjy1E11cvITRCLxfieuw/s9T48cX4nrsP7PU+PLUR1cvINEIvF+J67D+z1PjzZ2Vs5qbO9RlepUIBKqUAVRyVALE7yx372lGJJ9TKYojGIIiJhoiIgJhxeFSquWooYb9eY9II1B7RrM0RE0IdbDVaO7NXp/xEHiHzg/e8qYxtOlYnhFsACddeUWAFt9yVYW33BnQSNQwyd/1WyrmGHokGwuC1TEgm/SQqi/YJ3x9S4m3OceHijhqtbfmoU/4r/DH73kythMKlJctNQo36c56Sd5PaZmic8s5ybiKIiJhSIiAk/aWz2dlqU2CuqlLMLqysQSG5xqo1B06DulCJYmYm4SYtBau6fOUag7aYNVT4sgzelRPPfw5krE9AoVR+0qAPOZ0ETr1fpnS5fbAr97V3AFAJRd7sQ1Q5UY6BTZNw1uT2S7gtn06XgLqd7MSzN5THUzX7qPoWK+7Vfw2lISZZzOMecERUvsx16CupV1Dqd4YAj9syROTbS2ds1KJfIWOchrOxa1lCgAnW1hzkzdiJZmZ3kqiIiQIiICIiAiIgIiICIiAiIgIiICIiAiIgIiICIiAkzD/Ta33ah+Ji5TkzD/Ta33ah+Ji5rHtP5fzCT3hTiImVIiICIiAiIgIiIHI93y4oUmak96BplKtPKpIUghmuRe1jrbdv8VDuSGLNMvi3vnAyJkVSo6WyganTTmtLxidZ9T2aaj82NPuu3y/Nz759nPbc4QYui1InMmHqvkvpUAqYcFD4wTY8xA5ry3g8StVFdDdWFx7iOYg3BHSJybZoiICIiAiIgIiICIiAiIgIiICIiAiIgIiICIiAiIgIiIGLFVciM1r5VLW3XsCZJTbKByWpWfg04QrlLKBwhIYm11XUi1yeEuBrLTKCCCLg6EHnHbNPLRaq1MopdFSsSUHOaioQekZH8V5RuxESBERAREQEm90blcNUKkqbAXUkEXYDQjUHWUpL7pvotTxD+pYE6lgqTEhK9drEjk4ysdRa40qbxcekTIuykIuKuJIO4jFYjX9+aI2HqCWXkrlWyscpFrMpZiVtbRQbDmtrfXbYdTlcpG1pAZg3LWn3vmz67vkqnJ/WPSbhWGy063E6aH/NYjTx8ufeKV6zE+1Yj880E2KQb8ISwChWsbrlUKcpJ0JA/bzzc2NQanTIYKpLFsqbgLAWHov54GbC7ORHzg1GbKUBq1alSysVJAzsbXKr6Ip1e96t/wDRrNZuinVOgbsV9Af1rHnJmxmmptSqODK5RUNT5JaZ/TZgdD0C1yTzAEwOgiYMDRZKSIzGoyoFLnexAsSZngIiICIiAiIgIiICIiAiIgIiICIiAiIgIiICIiAiIgJMw/02t92ofiYuU5Mw/wBNrfdqH4mLmse0/l/MJPeFOIiZUiIgIiICam1sGa1F6YbIWFgxXNYgg6i4vu6RNuIEHivF/aMP7LU/uI4qxf2jD+y1P7iXogQeKsX9ow/stT+4jirF/aMP7LU/uJeiBzDNWo1lStUpOrUXq3Sk1LLwbUhrmqNcWqHo3Td2Jhy7d8OLZhlpKf0aZ/SP6z6HsGUdMbW2Qa+IosT8klN1qD6+Z6TKnk3p3PSBbnlqAiIgIiICIiAiIgIiICIiAiIgIiICIiAiIgIiICIiBgxmNp0lzVaiUlJteoyqL9F2O+af+IsJ9qw/rqf5phrtnxf6tCn/ABKv/YRR6yZ8XUYI2QXa1lvuudBfs1uZ0jGNrZuWHFbdwroyjGUELKQGWtSut+cXO+cFhcRWOLZW2hTVbANXFenZkUsVC66tym05rm/b1r4zErk5LHJ4ahCeECqwJD6AEkCwsN45p6GNxIuMgZsjm2VwC6tUy8rcFICaXJ13W1HfCYwiajv5wxlGpSXuhwgH0rDnx1qfvn3/ABFhPtWH9dT/ADRgaztTUvYMd9gw5zY2YAjSxsRPO0sWadJ3GrAWUdLnRR52IHnnHTF1X7/03cqOHrrUUMjK6ncyEMDzaEaGZJrbNwvBUkp78qgE9J5z5zc+ebM5zV7NQRESBETnsClSqrOcRWX5aqgC8EAAleoigXpk7lHPNY43uky6GJH7yf7TiPTR+FHeT/acR6aPwpdH2WsRI/eT/acR6aPwo7yf7TiPTR+FGiOS1iJH7yf7TiPTR+FHeT/acR6aPwo0fZaxEn7Bqs1BS7FzmdczWuctRgL2FtwEoTMxU0sEREgREQEREBERAREQEREBERAREQEREBERATy7AAk6AC5PYJ6krukf5IUxvruKH/E3L/w1eaxi5pJmoRqePami1LC+Id6zXvflACkB224JZ7w+3sxRcqlmVW0YgC6hmvdea+gBPbaVhFhPRNT8Oe6LU7ojk0QZzRNXlMQAVVzY2H6hvroGXfckZ6e3L35A0OW+ewzfJnXTkraoLtruOkpzzUQMCCLg6ERtwbmDxPCU1e1swzWBv6Dz+OaW0sZTFaglWolNQxrtwjKoPB6KNTvzlW/4TepqFACgAAWAHMBzTxsJM7Vqx1DPwSeRRuv9fCH0SbRcrvOzY4+wv2nD+up++OP8L9pw/rqfvm/kHQPRGQdA9E4Xjx5+je7Q4/wv2nD+up++OP8AC/acP66n75v5B0D0RkHQPRF48efobuW2n3ZU6WJpqGp1aLJy3pMHKNm0PJJ0tzb/AOU29gVQ1EspBDV67AjUEHE1SCOy09bX7mkxOJp1ahBp00twYHhHNcXP1eyeNi6U2A0Ar1wAOb/M1p6PZOEae/z+7n7tW6leT9o4eozqUYqMpVrMVO4kfvZZlxzsEOW97jwRchcwzFRznLe2/wA80Djaqmyq7ggkNUpPfQVic2UC2q0gLgEhtxMzGKzLwmBrqGytYtnYnOfCc1bb+fWjboyEePbp4aqHvnYjPexckZc783kFPOOnWaQx2IvfLe6rZeBccrNVBG+65rU9W8EEEjWZKuLxIuQitobAU3B8GqRc5jexRBu1zjdpNVKXC3efbybs2vVa5qAKLC1lZbnW55RuObk206TN4GY0tW+dzn0dfLqfivKcmdzn0dfLqfivKc5Z/ilrHsRETKkREBERAREQEREBERAREQEREBERAREQE5zaOPp992eoicDTsAzqvLq6k2J5kC/+ZnRzw1JTqVB8YE3hlGM2mUWhcaUOupesT3xxpQ66l6xPfLnAL9VfQI4Bfqr6BOnVjhnTKHxpQ66l6xPfHGlDrqXrE98ucAv1V9AjgF+qvoEdWODTLncZtamEbg6lN3tlRVdSS7aKAAekiXtn4UUqSUxrkULfpIGpPaTc+eZRRX6o9AnuYzz1RULGNERE5tEREBOZwbtTDq1KsTw1VrrTJBD16jqQR2MJ00TeOelJi0Dvw9TX9UY78PU1/VGX4mur9JpQO/D1Nf1Rjvw9TX9UZfiOr9GlA78PU1/VGO/D1Nf1Rl+I6v0aU7YFJloKGBU3ZrHeA1RmF+jQiUYic5m5tY2IiJFIiICIiAiIgIiICIiAiIgIiICIiAiIgIiICIiAiIgIiICIiAiIgIiICIiAiIgIiICIi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257300"/>
            <a:ext cx="5619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47650"/>
            <a:ext cx="32273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1475" y="2389188"/>
            <a:ext cx="3225800" cy="36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Podíl na trhu, stabilita, růst</a:t>
            </a:r>
          </a:p>
        </p:txBody>
      </p:sp>
      <p:sp>
        <p:nvSpPr>
          <p:cNvPr id="6" name="Obdélník 5"/>
          <p:cNvSpPr/>
          <p:nvPr/>
        </p:nvSpPr>
        <p:spPr>
          <a:xfrm>
            <a:off x="350838" y="2847975"/>
            <a:ext cx="3225800" cy="3619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rgbClr val="002060"/>
                </a:solidFill>
              </a:rPr>
              <a:t>Nulové defekty, včasné dodávky,…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2425" y="3389313"/>
            <a:ext cx="3205163" cy="3619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FF0000"/>
                </a:solidFill>
              </a:rPr>
              <a:t>Logistika, štíhlá výroba, řízení kvality (</a:t>
            </a:r>
            <a:r>
              <a:rPr lang="cs-CZ" sz="1000" b="1" dirty="0" err="1">
                <a:solidFill>
                  <a:srgbClr val="FF0000"/>
                </a:solidFill>
              </a:rPr>
              <a:t>six</a:t>
            </a:r>
            <a:r>
              <a:rPr lang="cs-CZ" sz="1000" b="1" dirty="0">
                <a:solidFill>
                  <a:srgbClr val="FF0000"/>
                </a:solidFill>
              </a:rPr>
              <a:t> sigma)..</a:t>
            </a:r>
          </a:p>
        </p:txBody>
      </p:sp>
      <p:sp>
        <p:nvSpPr>
          <p:cNvPr id="8" name="Obdélník 7"/>
          <p:cNvSpPr/>
          <p:nvPr/>
        </p:nvSpPr>
        <p:spPr>
          <a:xfrm>
            <a:off x="344488" y="3903663"/>
            <a:ext cx="3195637" cy="36353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rgbClr val="C00000"/>
                </a:solidFill>
              </a:rPr>
              <a:t>Výuka, týmová práce</a:t>
            </a:r>
            <a:r>
              <a:rPr lang="cs-CZ" sz="1100" dirty="0">
                <a:solidFill>
                  <a:srgbClr val="FF0000"/>
                </a:solidFill>
              </a:rPr>
              <a:t>,..</a:t>
            </a:r>
          </a:p>
        </p:txBody>
      </p:sp>
      <p:sp>
        <p:nvSpPr>
          <p:cNvPr id="5" name="Obousměrná svislá šipka 4"/>
          <p:cNvSpPr/>
          <p:nvPr/>
        </p:nvSpPr>
        <p:spPr>
          <a:xfrm>
            <a:off x="822325" y="889000"/>
            <a:ext cx="725488" cy="112871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3846513" y="247650"/>
            <a:ext cx="1733550" cy="1128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Analýza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840163" y="2360613"/>
            <a:ext cx="1417637" cy="3635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bg1"/>
                </a:solidFill>
              </a:rPr>
              <a:t>TOC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865563" y="2847975"/>
            <a:ext cx="1417637" cy="3619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err="1">
                <a:solidFill>
                  <a:srgbClr val="FFFF00"/>
                </a:solidFill>
              </a:rPr>
              <a:t>Ishikawa</a:t>
            </a:r>
            <a:endParaRPr lang="cs-CZ" sz="11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317890" y="4430436"/>
            <a:ext cx="2501006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Metody (vybrané¨)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58258" y="4430436"/>
            <a:ext cx="2767103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Balanced</a:t>
            </a:r>
            <a:r>
              <a:rPr lang="cs-CZ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Scorecard</a:t>
            </a:r>
            <a:endParaRPr lang="cs-CZ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865563" y="3389313"/>
            <a:ext cx="1417637" cy="361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err="1">
                <a:solidFill>
                  <a:schemeClr val="tx1"/>
                </a:solidFill>
              </a:rPr>
              <a:t>Kepner-Tregoe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865563" y="3903663"/>
            <a:ext cx="1417637" cy="3635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 err="1">
                <a:solidFill>
                  <a:schemeClr val="tx1"/>
                </a:solidFill>
              </a:rPr>
              <a:t>Linear</a:t>
            </a:r>
            <a:r>
              <a:rPr lang="cs-CZ" sz="1000" b="1" dirty="0">
                <a:solidFill>
                  <a:schemeClr val="tx1"/>
                </a:solidFill>
              </a:rPr>
              <a:t> </a:t>
            </a:r>
            <a:r>
              <a:rPr lang="cs-CZ" sz="1000" b="1" dirty="0" err="1">
                <a:solidFill>
                  <a:schemeClr val="tx1"/>
                </a:solidFill>
              </a:rPr>
              <a:t>Programmimng</a:t>
            </a:r>
            <a:r>
              <a:rPr lang="cs-CZ" sz="1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Obousměrná svislá šipka 16"/>
          <p:cNvSpPr/>
          <p:nvPr/>
        </p:nvSpPr>
        <p:spPr>
          <a:xfrm>
            <a:off x="4211638" y="1192213"/>
            <a:ext cx="363537" cy="90646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61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0650"/>
            <a:ext cx="34877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388938" y="5203825"/>
            <a:ext cx="8421687" cy="806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08232" y="5406495"/>
            <a:ext cx="5830635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ERP =</a:t>
            </a:r>
            <a:r>
              <a:rPr lang="cs-CZ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Enterprise</a:t>
            </a:r>
            <a:r>
              <a:rPr lang="cs-CZ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Resource</a:t>
            </a:r>
            <a:r>
              <a:rPr lang="cs-CZ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Planning</a:t>
            </a:r>
            <a:r>
              <a:rPr lang="cs-CZ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System</a:t>
            </a:r>
            <a:endParaRPr lang="cs-CZ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5407025"/>
            <a:ext cx="1778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827338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2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F9AD81-0723-4384-83AB-4DF19ACFE0AB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cs-CZ" sz="1400" smtClean="0"/>
          </a:p>
        </p:txBody>
      </p:sp>
      <p:pic>
        <p:nvPicPr>
          <p:cNvPr id="57346" name="Picture 2" descr="http://havlicekjara.sweb.cz/stranka_1/nadpis_cestin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2179638"/>
            <a:ext cx="320992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236788"/>
            <a:ext cx="28225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48613" y="807875"/>
            <a:ext cx="661110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Jazyky, které se budou používat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83294" y="5260558"/>
            <a:ext cx="590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Konec třetí 4 hodinové lekce = Modelové podniky (</a:t>
            </a:r>
            <a:r>
              <a:rPr lang="cs-CZ" b="1" smtClean="0">
                <a:solidFill>
                  <a:srgbClr val="0070C0"/>
                </a:solidFill>
              </a:rPr>
              <a:t>SZZ) !!!!! 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OM main tool </a:t>
            </a:r>
            <a:r>
              <a:rPr lang="cs-CZ" sz="2000" dirty="0" smtClean="0">
                <a:solidFill>
                  <a:srgbClr val="0070C0"/>
                </a:solidFill>
              </a:rPr>
              <a:t>(</a:t>
            </a:r>
            <a:r>
              <a:rPr lang="cs-CZ" sz="2000" dirty="0" smtClean="0">
                <a:solidFill>
                  <a:srgbClr val="0070C0"/>
                </a:solidFill>
              </a:rPr>
              <a:t>bude krátce ukázáno v živé ukázce ERP NAV 2016)</a:t>
            </a:r>
            <a:endParaRPr lang="en-ZA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ERP</a:t>
            </a:r>
            <a:r>
              <a:rPr lang="en-US" sz="2400" dirty="0" smtClean="0"/>
              <a:t>-Enterprise Resource Planning (MS Dynamics NAV) </a:t>
            </a:r>
          </a:p>
          <a:p>
            <a:pPr lvl="1"/>
            <a:r>
              <a:rPr lang="en-US" sz="2000" dirty="0" smtClean="0"/>
              <a:t>Basic installation, handling and setup</a:t>
            </a:r>
          </a:p>
          <a:p>
            <a:pPr lvl="1"/>
            <a:r>
              <a:rPr lang="en-US" sz="2000" dirty="0" smtClean="0"/>
              <a:t>Inventory – Items – Transports </a:t>
            </a:r>
          </a:p>
          <a:p>
            <a:pPr lvl="1"/>
            <a:r>
              <a:rPr lang="en-US" sz="2000" dirty="0" smtClean="0"/>
              <a:t>Purchase –dealing with Suppliers</a:t>
            </a:r>
          </a:p>
          <a:p>
            <a:pPr lvl="1"/>
            <a:r>
              <a:rPr lang="en-US" sz="2000" dirty="0" smtClean="0"/>
              <a:t>Selling – dealing with Customers</a:t>
            </a:r>
          </a:p>
          <a:p>
            <a:pPr lvl="1"/>
            <a:r>
              <a:rPr lang="en-US" sz="2000" dirty="0" smtClean="0"/>
              <a:t>Payment – Bank operations</a:t>
            </a:r>
          </a:p>
          <a:p>
            <a:pPr lvl="1"/>
            <a:r>
              <a:rPr lang="en-US" sz="2000" dirty="0" smtClean="0"/>
              <a:t>Accounting basics</a:t>
            </a:r>
          </a:p>
          <a:p>
            <a:pPr lvl="1"/>
            <a:r>
              <a:rPr lang="en-US" sz="2000" dirty="0" smtClean="0"/>
              <a:t>CRM- Customer Relationship Management </a:t>
            </a:r>
          </a:p>
          <a:p>
            <a:pPr lvl="1"/>
            <a:r>
              <a:rPr lang="en-US" sz="2000" dirty="0" smtClean="0"/>
              <a:t>Manufacturing – Planning and Shop Floor Control 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2076"/>
            <a:ext cx="7776864" cy="528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4161" y="2780928"/>
            <a:ext cx="7019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MS Dynamics NAV </a:t>
            </a:r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2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Controlling processes in Supply Chain Management (SCM)</a:t>
            </a:r>
            <a:endParaRPr lang="en-ZA" sz="24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09403"/>
              </p:ext>
            </p:extLst>
          </p:nvPr>
        </p:nvGraphicFramePr>
        <p:xfrm>
          <a:off x="1979712" y="2060848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Supply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</a:t>
                      </a: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       </a:t>
                      </a:r>
                      <a:r>
                        <a:rPr lang="cs-CZ" sz="1400" dirty="0" err="1" smtClean="0"/>
                        <a:t>Orders</a:t>
                      </a:r>
                      <a:r>
                        <a:rPr lang="cs-CZ" sz="1400" dirty="0" smtClean="0"/>
                        <a:t> (</a:t>
                      </a:r>
                      <a:r>
                        <a:rPr lang="cs-CZ" sz="1400" dirty="0" err="1" smtClean="0"/>
                        <a:t>Demands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Strategies and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In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ovations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R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&amp;D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</a:t>
                      </a:r>
                      <a:r>
                        <a:rPr lang="en-ZA" sz="1200" noProof="0" dirty="0" smtClean="0"/>
                        <a:t>Forecasts, Blank Orders</a:t>
                      </a:r>
                      <a:endParaRPr lang="en-ZA" sz="120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term planning 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 operations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Routing control, TQM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noProof="0" dirty="0" smtClean="0"/>
                        <a:t>Packaging , Transportation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MRP, Replenishment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noProof="0" dirty="0" smtClean="0"/>
                        <a:t>MRP_II ; JIT, Capacities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Cash flow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71600" y="2559760"/>
            <a:ext cx="936104" cy="226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Strategic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82987" y="2446555"/>
            <a:ext cx="216024" cy="21345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71600" y="3645024"/>
            <a:ext cx="901499" cy="276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1600" y="2924944"/>
            <a:ext cx="936104" cy="242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Tactical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1322" y="2672966"/>
            <a:ext cx="461665" cy="14819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71600" y="3288117"/>
            <a:ext cx="936104" cy="251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3347864" y="2559760"/>
            <a:ext cx="720080" cy="226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940152" y="2559760"/>
            <a:ext cx="792088" cy="22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172400" y="2348880"/>
            <a:ext cx="504056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214791" y="2498571"/>
            <a:ext cx="400110" cy="14228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err="1" smtClean="0"/>
              <a:t>Demand</a:t>
            </a:r>
            <a:r>
              <a:rPr lang="cs-CZ" sz="1400" dirty="0" smtClean="0"/>
              <a:t> </a:t>
            </a:r>
            <a:r>
              <a:rPr lang="cs-CZ" sz="1400" dirty="0" err="1" smtClean="0"/>
              <a:t>Planning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99" y="4154910"/>
            <a:ext cx="6057671" cy="19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339" y="6156012"/>
            <a:ext cx="842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</a:t>
            </a:r>
            <a:r>
              <a:rPr lang="en-ZA" sz="1000" dirty="0" smtClean="0"/>
              <a:t>: </a:t>
            </a:r>
            <a:r>
              <a:rPr lang="en-ZA" sz="1000" b="1" dirty="0" smtClean="0"/>
              <a:t>R&amp;D</a:t>
            </a:r>
            <a:r>
              <a:rPr lang="en-ZA" sz="1000" dirty="0" smtClean="0"/>
              <a:t> –Research and Development; </a:t>
            </a:r>
            <a:r>
              <a:rPr lang="en-ZA" sz="1000" b="1" dirty="0" smtClean="0"/>
              <a:t>TQM</a:t>
            </a:r>
            <a:r>
              <a:rPr lang="en-ZA" sz="1000" dirty="0" smtClean="0"/>
              <a:t>-Total Quality Management; </a:t>
            </a:r>
            <a:r>
              <a:rPr lang="en-ZA" sz="1000" b="1" dirty="0" smtClean="0"/>
              <a:t>JIT</a:t>
            </a:r>
            <a:r>
              <a:rPr lang="en-ZA" sz="1000" dirty="0" smtClean="0"/>
              <a:t>- Just –In-Time; </a:t>
            </a:r>
            <a:r>
              <a:rPr lang="en-ZA" sz="1000" b="1" dirty="0" smtClean="0"/>
              <a:t>MRP_II</a:t>
            </a:r>
            <a:r>
              <a:rPr lang="en-ZA" sz="1000" dirty="0" smtClean="0"/>
              <a:t>-Manufacturing  and Resource </a:t>
            </a:r>
            <a:r>
              <a:rPr lang="en-US" sz="1000" dirty="0" smtClean="0"/>
              <a:t>Planning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0087" y="6415768"/>
            <a:ext cx="64075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(slide number 3 ): </a:t>
            </a:r>
            <a:r>
              <a:rPr lang="en-ZA" sz="1000" dirty="0" smtClean="0"/>
              <a:t>: </a:t>
            </a:r>
            <a:r>
              <a:rPr lang="en-ZA" sz="1000" b="1" dirty="0" smtClean="0"/>
              <a:t>ERP </a:t>
            </a:r>
            <a:r>
              <a:rPr lang="en-ZA" sz="1000" dirty="0" smtClean="0"/>
              <a:t>- Enterprise Resource Planning </a:t>
            </a:r>
            <a:r>
              <a:rPr lang="en-ZA" sz="1000" b="1" dirty="0" smtClean="0"/>
              <a:t>; APS – </a:t>
            </a:r>
            <a:r>
              <a:rPr lang="en-ZA" sz="1000" dirty="0" smtClean="0"/>
              <a:t>Advanced Planning and Scheduling  </a:t>
            </a:r>
            <a:endParaRPr lang="en-ZA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165700"/>
            <a:ext cx="2555091" cy="13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1450</Words>
  <Application>Microsoft Office PowerPoint</Application>
  <PresentationFormat>Předvádění na obrazovce (4:3)</PresentationFormat>
  <Paragraphs>382</Paragraphs>
  <Slides>24</Slides>
  <Notes>3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Operation Management (OM) Introduction</vt:lpstr>
      <vt:lpstr>Coordinates</vt:lpstr>
      <vt:lpstr>What is going on ?</vt:lpstr>
      <vt:lpstr>OM all around us (vertical solutions)</vt:lpstr>
      <vt:lpstr>Some OM methods  </vt:lpstr>
      <vt:lpstr>Prezentace aplikace PowerPoint</vt:lpstr>
      <vt:lpstr>Prezentace aplikace PowerPoint</vt:lpstr>
      <vt:lpstr>OM main tool (bude krátce ukázáno v živé ukázce ERP NAV 2016)</vt:lpstr>
      <vt:lpstr>Controlling processes in Supply Chain Management (SCM)</vt:lpstr>
      <vt:lpstr>Deming cycle (based on periodicity)</vt:lpstr>
      <vt:lpstr>Explanation of some terms used in PDCA Deming Cycle simple example (home study) I.</vt:lpstr>
      <vt:lpstr> </vt:lpstr>
      <vt:lpstr>Another point of view</vt:lpstr>
      <vt:lpstr>Operations</vt:lpstr>
      <vt:lpstr>Procedures-simplified</vt:lpstr>
      <vt:lpstr>Processing (not organised set of processes, will be presented also as a introduction to project management PWP presentation later) </vt:lpstr>
      <vt:lpstr>Your main task (to organize  processes based on business logic)</vt:lpstr>
      <vt:lpstr>Your main task (possible problems, bottlenecks, undesirable effects..) </vt:lpstr>
      <vt:lpstr>Your main task  (Search  - HOW  ???  Measure impacts –HOW ??? and  Destroy – HOW  ???) </vt:lpstr>
      <vt:lpstr>Basic problem II-I.  (over budget)   </vt:lpstr>
      <vt:lpstr>Prezentace aplikace PowerPoint</vt:lpstr>
      <vt:lpstr>Prezentace aplikace PowerPoint</vt:lpstr>
      <vt:lpstr>Tuition –plan-theory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Skorkovsky Jaromir</cp:lastModifiedBy>
  <cp:revision>90</cp:revision>
  <dcterms:created xsi:type="dcterms:W3CDTF">2016-08-05T07:59:00Z</dcterms:created>
  <dcterms:modified xsi:type="dcterms:W3CDTF">2018-03-02T15:11:46Z</dcterms:modified>
</cp:coreProperties>
</file>