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2" r:id="rId1"/>
    <p:sldMasterId id="2147483675" r:id="rId2"/>
  </p:sldMasterIdLst>
  <p:notesMasterIdLst>
    <p:notesMasterId r:id="rId38"/>
  </p:notes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08788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A159AFD-BEA8-4210-949F-E483AE1EF948}">
  <a:tblStyle styleId="{3A159AFD-BEA8-4210-949F-E483AE1EF948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99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2-04T06:14:53.246" idx="1">
    <p:pos x="6000" y="0"/>
    <p:text>V ní jsou pro posuzování kvality záměrů a žádostí stanovena konkrétní kritéria, která musí být naplněna. . Odhlédneme-li od formální stránky žádosti, setkáme se zpravidla s hodnocením připravenosti realizace záměru, hodnocením jeho kvality a přínosů, specifikace konkrétních opatření k zajištění realizace projektu, reálnost rozpočtu a dalších potřebných zdrojů k dosažení stanovených cílů, v neposlední řadě popis a míra konkrétnosti cílů projektu a předpokladů udržitelnosti výsledků. Projektové řízení poskytování veřejných služeb kultury má jednu nepopiratelnou přednost. Náklady na realizaci a náklady na udržitelnost jsou stanoveny a posouzeny předem. Je tím splněn jeden z hlavních předpokladů možnosti sledování efektivity a dostupnosti vyprodukovaných služeb. Bohužel je obvyklý opačný přístup k řízení hmotných zdrojů. Dosahovaná míra efektivity je zjišťována následně, a pokud je stanovena předem, děje se tak konzervativním způsobem indexování nákladů, výkonů a výnosů dle předchozího roku. Projektové řízení předpokládá stanovení indikátorů efektivnosti dopředu jako nedílnou součást projektu a jeho hodnocení, včetně vyhodnocení úspěšnosti jeho realizace (outputs). Otázku kvality ponechme v tomto případě stranou. Projektovým způsobem řízení není tak podstatně dotčena. Dotýká se tvůrčího procesu, jehož přesné a měřitelné výsledky (outcomes) lze jen stěží předem přesně odhadnout.
-Simona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6037" y="0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6125"/>
            <a:ext cx="4973636" cy="372903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44036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6037" y="9444036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2275" tIns="46125" rIns="92275" bIns="461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0606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2" name="Shape 32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4" name="Shape 35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900112" y="1125537"/>
            <a:ext cx="7786686" cy="50053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5/2/2018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>
            <a:off x="3366868" y="980728"/>
            <a:ext cx="5105400" cy="3384376"/>
          </a:xfrm>
          <a:prstGeom prst="rect">
            <a:avLst/>
          </a:prstGeom>
          <a:noFill/>
          <a:ln>
            <a:noFill/>
          </a:ln>
        </p:spPr>
        <p:txBody>
          <a:bodyPr lIns="0" tIns="0" rIns="0" bIns="1080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cs-CZ" sz="2400" b="1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cs-CZ" sz="2400" b="1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cs-CZ" sz="3200" b="1" i="0" u="none" strike="noStrike" cap="none" dirty="0" smtClean="0">
                <a:solidFill>
                  <a:schemeClr val="accent4"/>
                </a:solidFill>
                <a:latin typeface="Verdana"/>
                <a:ea typeface="Verdana"/>
                <a:cs typeface="Verdana"/>
                <a:sym typeface="Verdana"/>
              </a:rPr>
              <a:t>Metody hodnocení a vyjadřování ekonomických a sociálních výkonů a přínosů odvětví </a:t>
            </a:r>
            <a:br>
              <a:rPr lang="cs-CZ" sz="3200" b="1" i="0" u="none" strike="noStrike" cap="none" dirty="0" smtClean="0">
                <a:solidFill>
                  <a:schemeClr val="accent4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cs-CZ" sz="3200" b="1" i="0" u="none" strike="noStrike" cap="none" dirty="0" smtClean="0">
                <a:solidFill>
                  <a:schemeClr val="accent4"/>
                </a:solidFill>
                <a:latin typeface="Verdana"/>
                <a:ea typeface="Verdana"/>
                <a:cs typeface="Verdana"/>
                <a:sym typeface="Verdana"/>
              </a:rPr>
              <a:t>kultury</a:t>
            </a:r>
            <a:endParaRPr lang="cs-CZ" sz="2400" b="1" i="0" u="none" strike="noStrike" cap="none" dirty="0">
              <a:solidFill>
                <a:schemeClr val="accent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subTitle" idx="1"/>
          </p:nvPr>
        </p:nvSpPr>
        <p:spPr>
          <a:xfrm>
            <a:off x="3354442" y="4437112"/>
            <a:ext cx="5114778" cy="1080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r>
              <a:rPr lang="cs-CZ" sz="20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Přednáška EKKU	 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r>
              <a:rPr lang="cs-CZ" sz="20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Mgr. Simona Škarabelová, Ph.D.</a:t>
            </a:r>
            <a:endParaRPr lang="cs-CZ"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914400" y="620689"/>
            <a:ext cx="7772400" cy="792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efektivnosti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cost –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efectiveness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analysis, CEA)</a:t>
            </a:r>
            <a:b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 dirty="0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idx="1"/>
          </p:nvPr>
        </p:nvSpPr>
        <p:spPr>
          <a:xfrm>
            <a:off x="755576" y="1609416"/>
            <a:ext cx="6940624" cy="484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poskytované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služby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hodnoceny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prostřednictvím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posuzování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efektivnosti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vynaložených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Výstupy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hodnoceny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ne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základě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ceny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ale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fyzikálních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naturálních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jednotkách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Tato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 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oblasti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umění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tak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široce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využitelná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protože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své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podstatě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nezahrnuje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společenské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když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také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kalkuluje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společenskými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dopady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5" name="Shape 17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914400" y="548680"/>
            <a:ext cx="7772400" cy="108009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užitečnosti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cost – utility analysis, CUA)</a:t>
            </a:r>
            <a:b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 dirty="0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veřejné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služby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hodnoceny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základě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užitečnosti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svých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výstupů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pro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jednotlivce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nebo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celou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společnost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užitečnost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je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vyjadřována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přímo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uživateli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kteří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mají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možnost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vyjádřit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pro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ně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plyne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spotřeby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daného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statku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služby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uspokojení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možné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postihnout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kvalitu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výsledné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služby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 z 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tohoto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důvodu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zde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opět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setkáváme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využitím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naturálních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jednotek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914400" y="836612"/>
            <a:ext cx="7772400" cy="7921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minimalizace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cost minimizing analysis, CMA)</a:t>
            </a:r>
            <a:b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 dirty="0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idx="1"/>
          </p:nvPr>
        </p:nvSpPr>
        <p:spPr>
          <a:xfrm>
            <a:off x="914399" y="1844824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posuzování podle kritéria nejnižších nákladů.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poměrně málo využitelná v oblasti kultury a umění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nezahrnuje v sobě hodnocení přínosů poskytování daných služeb a statků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generalizuje všechny výstupy a nekalkuluje tak s možnými odlišnostmi.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Nicméně užitky daných služeb jsou zde stanoveny dopředu jako určitý standard, kterého musí být dosaženo a na základě této premisy jsou už posuzovány jen náklady.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hojně využívaná například při posuzování veřejných zakázek ve veřejném sektoru, kdy jediným kritériem při tomto výběru je právě nejnižší cena ( např. dynamický nákupní systém MU).</a:t>
            </a: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(expense analysis)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7" name="Shape 19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Kvantitativní analýza, která má spojitost s finančními ukazateli (Kotler, Scheffová)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výhradně zaměřena na ekonomické ukazatele. Prostřednictvím tohoto postupu se vyhodnocuje rozdíl mezi rozpočtem a skutečnými náklady, což je pro všechny instituce zcela běžným úkonem.  Zhodnocení finančních ukazatelů je přirozenou součástí tohoto procesu.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 rámci využití této metody  možné 2 výsledky: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pozitivní rozdíl mezi rozpočtem a náklady, tj. aktuální výdaje jsou menší než plánované. Tento výsledek může poukazovat na malou výkonnost organizace, ale může také ukazovat na to, že instituce dosáhla významných finančních úspor například zvýšením své efektivity.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negativní rozdíl, jenž může naproti tomu poukazovat na příliš velká vydání nebo i na menší aktuální příjmy, než jaké byly očekávány.</a:t>
            </a:r>
          </a:p>
          <a:p>
            <a:pPr marL="342900" marR="0" lvl="0" indent="-3429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9" name="Shape 19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Další využitelné metody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idx="1"/>
          </p:nvPr>
        </p:nvSpPr>
        <p:spPr>
          <a:xfrm>
            <a:off x="323528" y="1916832"/>
            <a:ext cx="8276456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Nástroje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řízení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kvality</a:t>
            </a:r>
            <a:endParaRPr lang="en-US" sz="2400" b="1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Mezi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nejpoužívanější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metody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řízení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jakosti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patří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CAF, EFQM, TQM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další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Specifikem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těchto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je,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že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 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popředí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kritérií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hodnocení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je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zaměření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uspokojení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potřeb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zákazníka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jedna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z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nejdůležitějších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součástí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hodnocení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kvality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Balanced Scorecard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Multiplikační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efekty</a:t>
            </a:r>
            <a:endParaRPr lang="en-US" sz="2400" b="1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SROI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Nástroje řízení kvality 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- základ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Mezi nejrozšířenější patří </a:t>
            </a:r>
            <a:r>
              <a:rPr lang="en-US" sz="1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soubor ukazatelů – indikátorů hodnotících jednotlivé oblasti kvality služeb</a:t>
            </a: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který by měl být „SMART“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specifický (Specific),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měřitelný (Measurable),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dosažitelný (Achievable),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relevantní, reálný (Realistic),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vztahující se k určitému časovému období, termínovaný (Timed).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především v personální oblasti, k řízení lidí, lze jej použít k řízení projektů za účelem dosažení měřitelných výsledků, konkrétně stanovených cílů.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Tento náhled na práci nejen s lidskými zdroji při řízení pracovních týmů podporuje koncept projektového řízení kulturních organizací a aktivit.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Využíván v oblasti grantů a dotační politiky.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395536" y="620688"/>
            <a:ext cx="8291264" cy="9361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Balanced Scorecard 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–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systém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vyváž</a:t>
            </a:r>
            <a: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</a:t>
            </a:r>
            <a:r>
              <a:rPr lang="en-US" sz="2400" b="0" i="0" u="none" strike="noStrike" cap="none" dirty="0" err="1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ných</a:t>
            </a:r>
            <a:r>
              <a:rPr lang="en-US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ukazatelů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výkonnosti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podniku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(Kaplan a Norton)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zahrnuje i jiné než finanční ukazatele a tím se snaží zmírnit slabiny měření výkonnosti pouze na základě těchto údajů.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čtyři ukazatele výkonnosti podniku, v rámci kterých jsou vymezena měřítka a kritéria výkonnosti: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finanční perspektiva - </a:t>
            </a: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jakých finančních výsledků by měla organizace dosáhnout, aby uspokojila ty, kteří činnost organizace podporují.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zákazníka - </a:t>
            </a: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 musí svým zákazníkům nabídnout k tomu, aby na trhu uspěla. </a:t>
            </a: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(obě - výsledky, kterých má být dosaženo)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vnitřních procesů - </a:t>
            </a: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 to v organizaci funguje a zda je produkce statků a služeb v souladu s přáním zákazníka (návštěvníka) a zda přinese i požadované finanční výsledky.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růstu a inovací – </a:t>
            </a: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např. školení a vzdělávání zaměstnanců, organizační kultura, pracovní prostředí a samozřejmě znalosti </a:t>
            </a: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(obě - prostředky k dosažení definovaných výsledků).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Limity metod řízení jakosti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Představují totiž určitou náročnost na jejich aplikaci a vyžadují byrokratickou disciplínu při systematickém sledování.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malé organizace + tvůrčí umělecké soubory, které nejenže takovéto metody řízení nemusí přijmout, ale z oprávněných důvodů mohou způsobit právě pokles kvality poskytovaných služeb.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riziko spočívá také v osobních vztazích a zaujetí u malých pracovních týmů, které může formálnost demotivovat stejně tak, jak ubíjí uměleckou kreativitu např. v živém a výtvarném umění.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 kvalitě scénické produkce rozhodují více manažerské výkony ekonomického nebo technického náměstka ředitele, než vlastních souborů a jejich uměleckých šéfů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 jaký silnější vztah než mezi umělcem a jeho divákem by mohly vytvořit uvedené nástroje řízení jakosti orientované na téhož zákazníka? </a:t>
            </a: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Multiplikační efekty - Teoretická východiska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 na straně poptávky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Alternativní přístup – zakladatel Myerscough, studie </a:t>
            </a:r>
            <a:r>
              <a:rPr lang="en-US" sz="22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„The Economic Importance of the Arts in Britain“,</a:t>
            </a: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1988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Nejen v oblasti kultury (např. Praha – návratnost olympijských her)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oprávněně odmítán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multiplikační efekt lze uplatnit v každém odvětví ekonomiky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část metodiky vůbec multiplikací není viz dále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Hypotézy výzkumu v Brně, 2007: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Divadlem vyvolané externí vlivy na hospodářství, a přímé i zprostředkované daňové odvody, převyšující komunální subvence.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 dílčí hypotézy: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návštěvníci: 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Návštěvníci divadel vydávají peníze nejen za vstupenku, ale i za další externí výdaje.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divadlo: 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jako zaměstnavatel odvání za své zaměstnance soc. a zdravotní pojištění + platí stravenky + daň z příjmů.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 - dodavatelé: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Divadlo dává vydělat dodavatelům (standardní a specifičtí).</a:t>
            </a: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800" b="1" i="1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914400" y="620688"/>
            <a:ext cx="7772400" cy="64807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sociální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přínosy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kultury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I: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idx="1"/>
          </p:nvPr>
        </p:nvSpPr>
        <p:spPr>
          <a:xfrm>
            <a:off x="1187624" y="1196752"/>
            <a:ext cx="6508576" cy="52589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4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Přímé příjmy vynaložené spotřebiteli na kulturní zboží a služby.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4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Nepřímé výnosy ze souvisejících služeb a ekonomických činností (tzv. multiplikační efekt).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4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Vytváření pracovních míst a dopad na zaměstnanost.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4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Nepřímé ekonomické dopady v podobě budování identity a image daného místa. Vytváření zájmu o dané prostředí a zvyšování atraktivity lokality pro investory.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4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Budování sociálního kapitálu – sebevědomí, vlastní identita, sociální soudržnost komunit, aj.</a:t>
            </a:r>
            <a:endParaRPr lang="cs-CZ" sz="24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914400" y="765175"/>
            <a:ext cx="77724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Finanční toky při analýze multiplikačních efektů v divadle</a:t>
            </a:r>
          </a:p>
        </p:txBody>
      </p:sp>
      <p:pic>
        <p:nvPicPr>
          <p:cNvPr id="254" name="Shape 254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1484312"/>
            <a:ext cx="8208962" cy="5373687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Metodika výzkumu v Brně (2007)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711200" marR="0" lvl="0" indent="-711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 oslovená divadla – ND + MDB + CED</a:t>
            </a: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Návštěvník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primární sběr dat </a:t>
            </a: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při popisu externích efektů byla použita klasifikace na: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„přímé“ (základní + rozšířené)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daňové odvody z přímých externích výdajů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Divadlo + Divadlo – Dodavatelé: 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sekundární sběr dat – dotazování na ekonomickém odd. divadla 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„nepřímé“ </a:t>
            </a:r>
          </a:p>
          <a:p>
            <a:pPr marL="1117600" marR="0" lvl="1" indent="-6604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Dotazníky pro abonenty:</a:t>
            </a:r>
          </a:p>
        </p:txBody>
      </p:sp>
      <p:graphicFrame>
        <p:nvGraphicFramePr>
          <p:cNvPr id="270" name="Shape 270"/>
          <p:cNvGraphicFramePr/>
          <p:nvPr>
            <p:extLst>
              <p:ext uri="{D42A27DB-BD31-4B8C-83A1-F6EECF244321}">
                <p14:modId xmlns:p14="http://schemas.microsoft.com/office/powerpoint/2010/main" val="1102152888"/>
              </p:ext>
            </p:extLst>
          </p:nvPr>
        </p:nvGraphicFramePr>
        <p:xfrm>
          <a:off x="395536" y="2133600"/>
          <a:ext cx="7776864" cy="4090020"/>
        </p:xfrm>
        <a:graphic>
          <a:graphicData uri="http://schemas.openxmlformats.org/drawingml/2006/table">
            <a:tbl>
              <a:tblPr>
                <a:noFill/>
                <a:tableStyleId>{3A159AFD-BEA8-4210-949F-E483AE1EF948}</a:tableStyleId>
              </a:tblPr>
              <a:tblGrid>
                <a:gridCol w="1728192"/>
                <a:gridCol w="1944216"/>
                <a:gridCol w="2016224"/>
                <a:gridCol w="2088232"/>
              </a:tblGrid>
              <a:tr h="1311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Národní divadlo v Brně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(ND) – 3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Městské divadlo Brno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(MDB) – 2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Centrum experimentál. divadla (CED) – 3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osloveno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 dirty="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2 700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3 500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18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Prostřednictvím www stránek CEDu, tedy plošně (nejsou abonenti)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odpovědělo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550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521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70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Návratnost v procentech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20,4 %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14,9 %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 dirty="0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x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77" name="Shape 27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9750" y="1052512"/>
            <a:ext cx="8208962" cy="5040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Zjištění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</p:txBody>
      </p:sp>
      <p:pic>
        <p:nvPicPr>
          <p:cNvPr id="285" name="Shape 285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1557337"/>
            <a:ext cx="7991475" cy="487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3587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Zjištění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/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závěry</a:t>
            </a:r>
            <a:r>
              <a:rPr lang="en-US" sz="2400" b="0" i="1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000" b="0" i="1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000" b="0" i="1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000" b="0" i="1" u="none" strike="noStrike" cap="none" dirty="0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4" name="Shape 294"/>
          <p:cNvSpPr txBox="1">
            <a:spLocks noGrp="1"/>
          </p:cNvSpPr>
          <p:nvPr>
            <p:ph idx="1"/>
          </p:nvPr>
        </p:nvSpPr>
        <p:spPr>
          <a:xfrm>
            <a:off x="395536" y="1557337"/>
            <a:ext cx="7776864" cy="45735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600" b="0" i="1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</a:t>
            </a:r>
            <a:r>
              <a:rPr lang="en-US" sz="24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efekty</a:t>
            </a:r>
            <a:r>
              <a:rPr lang="en-US" sz="24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přímé</a:t>
            </a:r>
            <a:r>
              <a:rPr lang="en-US" sz="24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Kč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vložená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do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vstupenky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průměr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tří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divadel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),</a:t>
            </a:r>
            <a:r>
              <a:rPr lang="en-US" sz="24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vygeneruje</a:t>
            </a:r>
            <a:r>
              <a:rPr lang="en-US" sz="20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 </a:t>
            </a:r>
            <a:r>
              <a:rPr lang="en-US" sz="20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průměru</a:t>
            </a:r>
            <a:r>
              <a:rPr lang="en-US" sz="20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1,57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Kč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jiné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vedlejší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výdaje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11111"/>
              <a:buFont typeface="Noto Sans Symbols"/>
              <a:buChar char="■"/>
            </a:pP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daňových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odvodech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z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přímých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externích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výdajů</a:t>
            </a:r>
            <a:r>
              <a:rPr lang="en-US" sz="18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získají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veřejné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rozpočty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průměrně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15,23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Kč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což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znamená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cca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7,8 % z 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průměrné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ceny</a:t>
            </a:r>
            <a:r>
              <a:rPr lang="en-US" sz="20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vstupenky</a:t>
            </a:r>
            <a:endParaRPr lang="en-US" sz="2000" b="1" i="1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143000" marR="0" lvl="2" indent="-2286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400" b="1" i="1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</a:t>
            </a:r>
            <a:r>
              <a:rPr lang="en-US" sz="24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efekty</a:t>
            </a:r>
            <a:r>
              <a:rPr lang="en-US" sz="24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1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nepřímé</a:t>
            </a:r>
            <a:r>
              <a:rPr lang="en-US" sz="2400" b="1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Divadla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vracejí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do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veřejných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rozpočtů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průměru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50%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získané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dotace</a:t>
            </a:r>
            <a:r>
              <a:rPr lang="en-US" sz="2000" b="0" i="1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Výsledky dosavadních výzkumů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Zahraniční výzkumy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Porýní - Vestfálsko,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Vídeň,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Švýcarsko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Výzkumy realizované v ČR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Marketingová latoratoř Ostrava, 1997 – sběr ve městech Ostrava, Olomouc, Šumperk and Plzeň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ESF MU, 2007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Potvrzení faktu: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Divadla peníze nejen stojí, ale i generují.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Slabá místa výzkumu v Brně: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nízkou návratnost dotazníků v CED u vyčíslování přímých multiplikačních efektů,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 multiplikačních efektů divadel jako výrobních institucí pak využívání tzv. minimalizačního klíče stejně jako sledování ekonomických ukazatelů v jenom roce.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řazení povinných daňových odvodů do multiplikačního efektu.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Metodicky nezpochybnitelný multiplikační efekt je pouze přímý multiplikační efekt návštěvníků divadel. Ten lze však uplatnit v každém jiném odvětví 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467544" y="548680"/>
            <a:ext cx="8219256" cy="8640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Tereza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Raabová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Multiplikační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efekty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kulturních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odvětví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v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české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ekonomice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 dirty="0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6" name="Shape 31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Analyzuje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různé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druhy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multiplikátorů</a:t>
            </a:r>
            <a:endParaRPr lang="en-US" sz="20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spolupráci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 ČSÚ a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kanadským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ministerstvem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kultury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vytváří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model pro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výpočet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ekonomických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dopadu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českých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kulturních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uměleckých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organizací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,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eventuálně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dalších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organizací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událostí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které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lákají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návštěvníky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.(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podmínka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přeshraničního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přesahu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kulturního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projektu</a:t>
            </a:r>
            <a:r>
              <a:rPr lang="en-US" sz="20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!)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19" name="Shape 3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5650" y="3861047"/>
            <a:ext cx="8064499" cy="2300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Vstupní data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5" name="Shape 32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Verdana"/>
              <a:buAutoNum type="arabicPeriod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podrobná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struktura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výše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výdajů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sledované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organizace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/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události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Verdana"/>
              <a:buAutoNum type="arabicPeriod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struktura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výše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výdajů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návštěvníků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této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organizace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základe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těchto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model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spočítá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dopady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organizace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zvýšení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hrubé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přidané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hodnoty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mzdových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příjmů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pracovních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míst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České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republice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AutoNum type="arabicPeriod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Počítá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 s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vývojem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certifikované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metodiky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pro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malé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organizace</a:t>
            </a:r>
            <a:r>
              <a:rPr lang="en-US" sz="24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…</a:t>
            </a:r>
            <a:r>
              <a:rPr lang="cs-CZ" sz="24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(v</a:t>
            </a:r>
            <a:r>
              <a:rPr lang="en-US" sz="2200" b="0" i="0" u="none" strike="noStrike" cap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íce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viz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dokument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pro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Samostudium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…</a:t>
            </a:r>
            <a:r>
              <a:rPr lang="cs-CZ" sz="22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lang="en-US" sz="2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27087" y="981075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a sociální přínosy kultury II: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None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Budování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lidského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kapitálu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Participace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kultuře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faktor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vzdělání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růstu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produktivity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pracovní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síly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Vytváření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zásoby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kvalifikované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kreativní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pracovní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síly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z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toho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plynoucí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rozvoj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ekonomických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odvětví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Produktivita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práce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 „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kreativních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oborech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“ s „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“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složkou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je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nesmírně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vysoká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je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tahounem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růstu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produktivity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ekonomiky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celku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průmysl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je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jedním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z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primárních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zdrojů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inovací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pro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jiné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oblasti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analýza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měření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sociální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dopadů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„social impact“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Řadu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let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využívána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k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měření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výkonu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efektivnosti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organizace</a:t>
            </a:r>
            <a:endParaRPr lang="en-US"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Vychází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z CBA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social accounting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Její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podstatou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je SROI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matice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– </a:t>
            </a:r>
            <a:r>
              <a:rPr lang="en-US" sz="2400" b="0" i="0" u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měří</a:t>
            </a:r>
            <a:r>
              <a:rPr lang="cs-CZ" sz="24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lang="en-US"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Sociální</a:t>
            </a: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Ekologické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 </a:t>
            </a:r>
            <a:endParaRPr lang="cs-CZ" sz="2000" b="0" i="0" u="none" strike="noStrike" cap="none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Ekonomické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endParaRPr lang="cs-CZ" sz="2000" b="0" i="0" u="none" strike="noStrike" cap="none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389888" lvl="3">
              <a:spcBef>
                <a:spcPts val="400"/>
              </a:spcBef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dopady</a:t>
            </a:r>
            <a:r>
              <a:rPr lang="en-US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projektů</a:t>
            </a:r>
            <a:r>
              <a:rPr lang="en-US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</a:t>
            </a:r>
            <a:r>
              <a:rPr lang="en-US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vztahu</a:t>
            </a:r>
            <a:r>
              <a:rPr lang="en-US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k </a:t>
            </a:r>
            <a:r>
              <a:rPr lang="en-US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jejich</a:t>
            </a:r>
            <a:r>
              <a:rPr lang="cs-CZ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nákladům</a:t>
            </a:r>
            <a:endParaRPr lang="en-US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Má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svá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omezení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zhmotnění</a:t>
            </a:r>
            <a:r>
              <a:rPr lang="cs-CZ" sz="22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„</a:t>
            </a:r>
            <a:r>
              <a:rPr lang="en-US" sz="2200" b="0" i="0" u="none" strike="noStrike" cap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nevyčíslitelného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“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5" name="Shape 33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východiska: zrealizované aktivity</a:t>
            </a:r>
          </a:p>
        </p:txBody>
      </p:sp>
      <p:pic>
        <p:nvPicPr>
          <p:cNvPr id="343" name="Shape 343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tretch/>
        </p:blipFill>
        <p:spPr>
          <a:xfrm>
            <a:off x="457200" y="1268760"/>
            <a:ext cx="7239000" cy="5055607"/>
          </a:xfrm>
          <a:prstGeom prst="rect">
            <a:avLst/>
          </a:prstGeom>
          <a:noFill/>
          <a:ln>
            <a:noFill/>
          </a:ln>
        </p:spPr>
      </p:pic>
      <p:sp>
        <p:nvSpPr>
          <p:cNvPr id="342" name="Shape 34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východiska: nezrealizované aktivity</a:t>
            </a:r>
          </a:p>
        </p:txBody>
      </p:sp>
      <p:pic>
        <p:nvPicPr>
          <p:cNvPr id="351" name="Shape 351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tretch/>
        </p:blipFill>
        <p:spPr>
          <a:xfrm>
            <a:off x="457200" y="1716916"/>
            <a:ext cx="7239000" cy="4632255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Shape 35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matice dopadů </a:t>
            </a:r>
            <a:r>
              <a:rPr lang="en-US" sz="16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(rozšířeno Ch.Schober, O. Rauscher)</a:t>
            </a:r>
          </a:p>
        </p:txBody>
      </p:sp>
      <p:pic>
        <p:nvPicPr>
          <p:cNvPr id="359" name="Shape 359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51520" y="1557337"/>
            <a:ext cx="7992367" cy="5300661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Shape 35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Základní logika SROI analýzy</a:t>
            </a:r>
          </a:p>
        </p:txBody>
      </p:sp>
      <p:pic>
        <p:nvPicPr>
          <p:cNvPr id="367" name="Shape 367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tretch/>
        </p:blipFill>
        <p:spPr>
          <a:xfrm>
            <a:off x="457200" y="2068173"/>
            <a:ext cx="7239000" cy="3929742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Shape 36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Aktuální přehled zahraničních přístupů k evaluaci kulturních služeb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755576" y="1600200"/>
            <a:ext cx="3024336" cy="4525963"/>
          </a:xfrm>
        </p:spPr>
        <p:txBody>
          <a:bodyPr/>
          <a:lstStyle/>
          <a:p>
            <a:r>
              <a:rPr lang="cs-CZ" dirty="0" smtClean="0"/>
              <a:t>Tereza Raabová a kolektiv</a:t>
            </a:r>
          </a:p>
          <a:p>
            <a:r>
              <a:rPr lang="cs-CZ" dirty="0" smtClean="0"/>
              <a:t>2016 – 2017</a:t>
            </a:r>
          </a:p>
          <a:p>
            <a:r>
              <a:rPr lang="cs-CZ" dirty="0" smtClean="0"/>
              <a:t>Vloženo </a:t>
            </a:r>
            <a:r>
              <a:rPr lang="cs-CZ" smtClean="0"/>
              <a:t>ve studijních materiálech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83318"/>
            <a:ext cx="430530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118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95536" y="1268412"/>
            <a:ext cx="8348414" cy="5048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a sociální přínosy kultury III: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idx="1"/>
          </p:nvPr>
        </p:nvSpPr>
        <p:spPr>
          <a:xfrm>
            <a:off x="900112" y="2132856"/>
            <a:ext cx="7772400" cy="39980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Dle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The Arts and Public Purpose, 1997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definovány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4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hlavní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veřejné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účely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kultury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Napomáhá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definovat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národní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identitu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Přispívá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kvalitě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života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ekonomické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prosperitě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Napomáhá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utváření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vzdělaného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uvědomělého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občana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Zvyšuje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kvalitu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individuálního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života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764704"/>
            <a:ext cx="7239000" cy="698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Kulturní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turistika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idx="1"/>
          </p:nvPr>
        </p:nvSpPr>
        <p:spPr>
          <a:xfrm>
            <a:off x="899592" y="1609416"/>
            <a:ext cx="6796608" cy="4846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4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Cestování zaměřené na prožitek kulturních prostředí, zahrnujících i krajinu, výtvarná a performativní umění, životní styly, tradice, hodnoty a události.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4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 pohybem osob ke kulturním atrakcím mimo jejich trvalé místo pobytu, se záměrem získat nové informace a prožitky  k uspokojení jejich kulturních potřeb. </a:t>
            </a:r>
            <a:endParaRPr lang="cs-CZ" sz="24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7" name="Shape 12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67544" y="620688"/>
            <a:ext cx="8219256" cy="8640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Shrnutí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dopady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lze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definovat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jako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dopady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zvýšení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následujících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makro-</a:t>
            </a:r>
            <a:r>
              <a:rPr lang="en-US" sz="2400" b="0" i="0" u="none" strike="noStrike" cap="none" dirty="0" err="1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ukazatelů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idx="1"/>
          </p:nvPr>
        </p:nvSpPr>
        <p:spPr>
          <a:xfrm>
            <a:off x="683568" y="2133600"/>
            <a:ext cx="7988944" cy="39973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celkovou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produkci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obrat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ekonomiky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hrubou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přidanou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hodnotu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resp.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hrubý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domácí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výběr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a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tím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zvýšení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příjmu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do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státní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případně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krajské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či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městské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pokladny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zvýšení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běžného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úctu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platební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bilance</a:t>
            </a:r>
            <a:endParaRPr lang="cs-CZ" sz="2400" b="0" i="0" u="none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None/>
            </a:pPr>
            <a:r>
              <a:rPr lang="cs-CZ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cs-CZ" sz="2400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24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(v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případě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zahraničního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cestovního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ruchu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15827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cs-CZ" sz="2400" b="0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PROTO</a:t>
            </a:r>
            <a:r>
              <a:rPr lang="en-US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cs-CZ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Za</a:t>
            </a:r>
            <a:r>
              <a:rPr lang="en-US" sz="2400" b="0" i="0" u="none" strike="noStrike" cap="none" dirty="0" smtClean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ukazatele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sociální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nebo</a:t>
            </a:r>
            <a:r>
              <a:rPr lang="en-US" sz="2400" b="1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socio-</a:t>
            </a:r>
            <a:r>
              <a:rPr lang="en-US" sz="2400" b="1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které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má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kultura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kulturní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cestovní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ruch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vliv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které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je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možné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statisticky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měřit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můžeme</a:t>
            </a:r>
            <a:r>
              <a:rPr lang="en-US" sz="2400" b="0" i="0" u="none" strike="noStrike" cap="none" dirty="0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strike="noStrike" cap="none" dirty="0" err="1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označit</a:t>
            </a:r>
            <a:endParaRPr lang="en-US" sz="2400" b="0" i="0" u="none" strike="noStrike" cap="none" dirty="0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9" name="Shape 149"/>
          <p:cNvSpPr txBox="1">
            <a:spLocks noGrp="1"/>
          </p:cNvSpPr>
          <p:nvPr>
            <p:ph idx="1"/>
          </p:nvPr>
        </p:nvSpPr>
        <p:spPr>
          <a:xfrm>
            <a:off x="900112" y="2924175"/>
            <a:ext cx="7772400" cy="32067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zaměstnanost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tvorbu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pracovních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míst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dirty="0" err="1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příjmy</a:t>
            </a:r>
            <a:r>
              <a:rPr lang="en-US" sz="24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zaměstnanců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(resp.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pracovníků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),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potažmo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obyvatel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destinace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Využitelnost ekonomických nástrojů měření efektivity v oblasti kultury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užitků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benefit analysis, CBA)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efektivnosti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efectiveness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analysis, CEA)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užitečnosti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utility analysis, CUA)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minimalizace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minimizing analysis, CMA)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(expense analysis)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9" name="Shape 15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914400" y="765175"/>
            <a:ext cx="77724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(společenských) nákladů a užitků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– benefit analysis, CBA)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idx="1"/>
          </p:nvPr>
        </p:nvSpPr>
        <p:spPr>
          <a:xfrm>
            <a:off x="251520" y="1628775"/>
            <a:ext cx="8420992" cy="4502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spočívá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ocenění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užitků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které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přináší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hodnocená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instituce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poměru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k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nákladům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které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byly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tuto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činnost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vynaloženy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(a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tedy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potažmo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k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poskytnuté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finanční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podpoře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z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prostředků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veřejného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rozpočtu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Problém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-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oceňování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užitků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probíhá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výhradně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peněžních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jednotkách</a:t>
            </a:r>
            <a:r>
              <a:rPr lang="en-US" sz="18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Ty -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většině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případů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skutečně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obtížně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ocenitelné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měřitelné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dáno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samotnou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povahou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těchto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produktů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nehmotnost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 +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samotný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užitek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kulturních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statků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služeb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je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multidimenzionální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zahrnuje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sobě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kromě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samotné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služby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další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užitné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efekty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např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multiplikace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16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dopady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externality)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přistupuje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 k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metodě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odhadu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ceny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doporučuje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hledání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tržní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ceny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tohoto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produktu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či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8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služby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</a:p>
          <a:p>
            <a:pPr marL="742950" marR="0" lvl="2" indent="-3492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tržní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cena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nebo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substitutu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nebo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odhad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částky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kterou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by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spotřebitelé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byli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ochotni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tuto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službu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dát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V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oblasti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kultury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umění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se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přistupuje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nejčastěji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právě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k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metodě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odhadu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ceny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ale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častěji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pouze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k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výčtu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kulturních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produktů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které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hodnocená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instituce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vyprodukovala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určitém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časovém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období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742950" marR="0" lvl="2" indent="-3492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společenské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B+C -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jsou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kalkulovány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navíc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nepřímé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přínosy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náklady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4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1592</Words>
  <Application>Microsoft Office PowerPoint</Application>
  <PresentationFormat>Předvádění na obrazovce (4:3)</PresentationFormat>
  <Paragraphs>230</Paragraphs>
  <Slides>35</Slides>
  <Notes>34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37" baseType="lpstr">
      <vt:lpstr>Bohatý</vt:lpstr>
      <vt:lpstr>1_Bohatý</vt:lpstr>
      <vt:lpstr>  Metody hodnocení a vyjadřování ekonomických a sociálních výkonů a přínosů odvětví  kultury</vt:lpstr>
      <vt:lpstr>Ekonomické a sociální přínosy kultury I:</vt:lpstr>
      <vt:lpstr>Ekonomické a sociální přínosy kultury II:</vt:lpstr>
      <vt:lpstr>Ekonomické a sociální přínosy kultury III:</vt:lpstr>
      <vt:lpstr>Kulturní turistika:</vt:lpstr>
      <vt:lpstr> Shrnutí: ekonomické dopady lze definovat jako dopady na zvýšení následujících makro-ukazatelů:</vt:lpstr>
      <vt:lpstr>PROTO: Za ukazatele sociální nebo socio-ekonomické, na které má kultura a kulturní cestovní ruch vliv a které je možné statisticky měřit, můžeme označit</vt:lpstr>
      <vt:lpstr>Využitelnost ekonomických nástrojů měření efektivity v oblasti kultury </vt:lpstr>
      <vt:lpstr>Analýza (společenských) nákladů a užitků (cost – benefit analysis, CBA) </vt:lpstr>
      <vt:lpstr>Analýza efektivnosti nákladů  (cost – efectiveness analysis, CEA) </vt:lpstr>
      <vt:lpstr>Analýza užitečnosti nákladů  (cost – utility analysis, CUA) </vt:lpstr>
      <vt:lpstr>Analýza minimalizace nákladů  (cost minimizing analysis, CMA) </vt:lpstr>
      <vt:lpstr>Analýza nákladů (expense analysis) </vt:lpstr>
      <vt:lpstr>Další využitelné metody</vt:lpstr>
      <vt:lpstr>Nástroje řízení kvality - základ</vt:lpstr>
      <vt:lpstr>Balanced Scorecard – systém vyvážených ukazatelů výkonnosti podniku (Kaplan a Norton)</vt:lpstr>
      <vt:lpstr>Limity metod řízení jakosti</vt:lpstr>
      <vt:lpstr>Multiplikační efekty - Teoretická východiska</vt:lpstr>
      <vt:lpstr>Hypotézy výzkumu v Brně, 2007:</vt:lpstr>
      <vt:lpstr>Finanční toky při analýze multiplikačních efektů v divadle</vt:lpstr>
      <vt:lpstr>Metodika výzkumu v Brně (2007)</vt:lpstr>
      <vt:lpstr>Dotazníky pro abonenty:</vt:lpstr>
      <vt:lpstr>Prezentace aplikace PowerPoint</vt:lpstr>
      <vt:lpstr>Zjištění:</vt:lpstr>
      <vt:lpstr>Zjištění/závěry: </vt:lpstr>
      <vt:lpstr>Výsledky dosavadních výzkumů</vt:lpstr>
      <vt:lpstr>Slabá místa výzkumu v Brně:</vt:lpstr>
      <vt:lpstr>Tereza Raabová: Multiplikační efekty kulturních odvětví v české ekonomice </vt:lpstr>
      <vt:lpstr>Vstupní data </vt:lpstr>
      <vt:lpstr>SROI analýza</vt:lpstr>
      <vt:lpstr>SROI – východiska: zrealizované aktivity</vt:lpstr>
      <vt:lpstr>SROI – východiska: nezrealizované aktivity</vt:lpstr>
      <vt:lpstr>SROI – matice dopadů (rozšířeno Ch.Schober, O. Rauscher)</vt:lpstr>
      <vt:lpstr>Základní logika SROI analýzy</vt:lpstr>
      <vt:lpstr>Aktuální přehled zahraničních přístupů k evaluaci kulturních služeb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Metody hodnocení a vyjadřování ekonomických a sociálních výkonů a přínosů odvětví kultury  </dc:title>
  <dc:creator>Simona</dc:creator>
  <cp:lastModifiedBy>Skarabelova Simona</cp:lastModifiedBy>
  <cp:revision>6</cp:revision>
  <dcterms:modified xsi:type="dcterms:W3CDTF">2018-05-02T08:57:53Z</dcterms:modified>
</cp:coreProperties>
</file>