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62" r:id="rId1"/>
    <p:sldMasterId id="2147483675" r:id="rId2"/>
  </p:sldMasterIdLst>
  <p:notesMasterIdLst>
    <p:notesMasterId r:id="rId38"/>
  </p:notesMasterIdLst>
  <p:sldIdLst>
    <p:sldId id="256" r:id="rId3"/>
    <p:sldId id="257" r:id="rId4"/>
    <p:sldId id="258" r:id="rId5"/>
    <p:sldId id="259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</p:sldIdLst>
  <p:sldSz cx="9144000" cy="6858000" type="screen4x3"/>
  <p:notesSz cx="6808788" cy="9942513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3A159AFD-BEA8-4210-949F-E483AE1EF948}">
  <a:tblStyle styleId="{3A159AFD-BEA8-4210-949F-E483AE1EF948}" styleName="Table_0"/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998" y="-7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commentAuthors" Target="commentAuthor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tableStyles" Target="tableStyle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3-12-04T06:14:53.246" idx="1">
    <p:pos x="6000" y="0"/>
    <p:text>V ní jsou pro posuzování kvality záměrů a žádostí stanovena konkrétní kritéria, která musí být naplněna. . Odhlédneme-li od formální stránky žádosti, setkáme se zpravidla s hodnocením připravenosti realizace záměru, hodnocením jeho kvality a přínosů, specifikace konkrétních opatření k zajištění realizace projektu, reálnost rozpočtu a dalších potřebných zdrojů k dosažení stanovených cílů, v neposlední řadě popis a míra konkrétnosti cílů projektu a předpokladů udržitelnosti výsledků. Projektové řízení poskytování veřejných služeb kultury má jednu nepopiratelnou přednost. Náklady na realizaci a náklady na udržitelnost jsou stanoveny a posouzeny předem. Je tím splněn jeden z hlavních předpokladů možnosti sledování efektivity a dostupnosti vyprodukovaných služeb. Bohužel je obvyklý opačný přístup k řízení hmotných zdrojů. Dosahovaná míra efektivity je zjišťována následně, a pokud je stanovena předem, děje se tak konzervativním způsobem indexování nákladů, výkonů a výnosů dle předchozího roku. Projektové řízení předpokládá stanovení indikátorů efektivnosti dopředu jako nedílnou součást projektu a jeho hodnocení, včetně vyhodnocení úspěšnosti jeho realizace (outputs). Otázku kvality ponechme v tomto případě stranou. Projektovým způsobem řízení není tak podstatně dotčena. Dotýká se tvůrčího procesu, jehož přesné a měřitelné výsledky (outcomes) lze jen stěží předem přesně odhadnout.
-Simona</p:tex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51161" cy="49688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856037" y="0"/>
            <a:ext cx="2951161" cy="49688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917575" y="746125"/>
            <a:ext cx="4973636" cy="3729036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681037" y="4722812"/>
            <a:ext cx="5446712" cy="44735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/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/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/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/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/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/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/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/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9444036"/>
            <a:ext cx="2951161" cy="49688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56037" y="9444036"/>
            <a:ext cx="2951161" cy="496886"/>
          </a:xfrm>
          <a:prstGeom prst="rect">
            <a:avLst/>
          </a:prstGeom>
          <a:noFill/>
          <a:ln>
            <a:noFill/>
          </a:ln>
        </p:spPr>
        <p:txBody>
          <a:bodyPr lIns="92275" tIns="46125" rIns="92275" bIns="46125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86060691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>
            <a:off x="681037" y="4722812"/>
            <a:ext cx="5446712" cy="4473574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73638" cy="372903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Shape 169"/>
          <p:cNvSpPr txBox="1">
            <a:spLocks noGrp="1"/>
          </p:cNvSpPr>
          <p:nvPr>
            <p:ph type="body" idx="1"/>
          </p:nvPr>
        </p:nvSpPr>
        <p:spPr>
          <a:xfrm>
            <a:off x="681037" y="4722812"/>
            <a:ext cx="5446712" cy="4473574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70" name="Shape 170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73638" cy="372903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 txBox="1">
            <a:spLocks noGrp="1"/>
          </p:cNvSpPr>
          <p:nvPr>
            <p:ph type="body" idx="1"/>
          </p:nvPr>
        </p:nvSpPr>
        <p:spPr>
          <a:xfrm>
            <a:off x="681037" y="4722812"/>
            <a:ext cx="5446712" cy="4473574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78" name="Shape 178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73638" cy="372903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Shape 185"/>
          <p:cNvSpPr txBox="1">
            <a:spLocks noGrp="1"/>
          </p:cNvSpPr>
          <p:nvPr>
            <p:ph type="body" idx="1"/>
          </p:nvPr>
        </p:nvSpPr>
        <p:spPr>
          <a:xfrm>
            <a:off x="681037" y="4722812"/>
            <a:ext cx="5446712" cy="4473574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86" name="Shape 186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73638" cy="372903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Shape 193"/>
          <p:cNvSpPr txBox="1">
            <a:spLocks noGrp="1"/>
          </p:cNvSpPr>
          <p:nvPr>
            <p:ph type="body" idx="1"/>
          </p:nvPr>
        </p:nvSpPr>
        <p:spPr>
          <a:xfrm>
            <a:off x="681037" y="4722812"/>
            <a:ext cx="5446712" cy="4473574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94" name="Shape 194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73638" cy="372903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Shape 201"/>
          <p:cNvSpPr txBox="1">
            <a:spLocks noGrp="1"/>
          </p:cNvSpPr>
          <p:nvPr>
            <p:ph type="body" idx="1"/>
          </p:nvPr>
        </p:nvSpPr>
        <p:spPr>
          <a:xfrm>
            <a:off x="681037" y="4722812"/>
            <a:ext cx="5446712" cy="4473574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02" name="Shape 202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73638" cy="372903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Shape 209"/>
          <p:cNvSpPr txBox="1">
            <a:spLocks noGrp="1"/>
          </p:cNvSpPr>
          <p:nvPr>
            <p:ph type="body" idx="1"/>
          </p:nvPr>
        </p:nvSpPr>
        <p:spPr>
          <a:xfrm>
            <a:off x="681037" y="4722812"/>
            <a:ext cx="5446712" cy="4473574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10" name="Shape 210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73638" cy="372903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Shape 217"/>
          <p:cNvSpPr txBox="1">
            <a:spLocks noGrp="1"/>
          </p:cNvSpPr>
          <p:nvPr>
            <p:ph type="body" idx="1"/>
          </p:nvPr>
        </p:nvSpPr>
        <p:spPr>
          <a:xfrm>
            <a:off x="681037" y="4722812"/>
            <a:ext cx="5446712" cy="4473574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18" name="Shape 218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73638" cy="372903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Shape 225"/>
          <p:cNvSpPr txBox="1">
            <a:spLocks noGrp="1"/>
          </p:cNvSpPr>
          <p:nvPr>
            <p:ph type="body" idx="1"/>
          </p:nvPr>
        </p:nvSpPr>
        <p:spPr>
          <a:xfrm>
            <a:off x="681037" y="4722812"/>
            <a:ext cx="5446712" cy="4473574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26" name="Shape 226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73638" cy="372903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Shape 233"/>
          <p:cNvSpPr txBox="1">
            <a:spLocks noGrp="1"/>
          </p:cNvSpPr>
          <p:nvPr>
            <p:ph type="body" idx="1"/>
          </p:nvPr>
        </p:nvSpPr>
        <p:spPr>
          <a:xfrm>
            <a:off x="681037" y="4722812"/>
            <a:ext cx="5446712" cy="4473574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34" name="Shape 234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73638" cy="372903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Shape 241"/>
          <p:cNvSpPr txBox="1">
            <a:spLocks noGrp="1"/>
          </p:cNvSpPr>
          <p:nvPr>
            <p:ph type="body" idx="1"/>
          </p:nvPr>
        </p:nvSpPr>
        <p:spPr>
          <a:xfrm>
            <a:off x="681037" y="4722812"/>
            <a:ext cx="5446712" cy="4473574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42" name="Shape 242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73638" cy="372903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>
            <a:spLocks noGrp="1"/>
          </p:cNvSpPr>
          <p:nvPr>
            <p:ph type="body" idx="1"/>
          </p:nvPr>
        </p:nvSpPr>
        <p:spPr>
          <a:xfrm>
            <a:off x="681037" y="4722812"/>
            <a:ext cx="5446712" cy="4473574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8" name="Shape 98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73638" cy="372903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Shape 249"/>
          <p:cNvSpPr txBox="1">
            <a:spLocks noGrp="1"/>
          </p:cNvSpPr>
          <p:nvPr>
            <p:ph type="body" idx="1"/>
          </p:nvPr>
        </p:nvSpPr>
        <p:spPr>
          <a:xfrm>
            <a:off x="681037" y="4722812"/>
            <a:ext cx="5446712" cy="4473574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50" name="Shape 250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73638" cy="372903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Shape 257"/>
          <p:cNvSpPr txBox="1">
            <a:spLocks noGrp="1"/>
          </p:cNvSpPr>
          <p:nvPr>
            <p:ph type="body" idx="1"/>
          </p:nvPr>
        </p:nvSpPr>
        <p:spPr>
          <a:xfrm>
            <a:off x="681037" y="4722812"/>
            <a:ext cx="5446712" cy="4473574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58" name="Shape 258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73638" cy="372903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Shape 265"/>
          <p:cNvSpPr txBox="1">
            <a:spLocks noGrp="1"/>
          </p:cNvSpPr>
          <p:nvPr>
            <p:ph type="body" idx="1"/>
          </p:nvPr>
        </p:nvSpPr>
        <p:spPr>
          <a:xfrm>
            <a:off x="681037" y="4722812"/>
            <a:ext cx="5446712" cy="4473574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66" name="Shape 266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73638" cy="372903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Shape 273"/>
          <p:cNvSpPr txBox="1">
            <a:spLocks noGrp="1"/>
          </p:cNvSpPr>
          <p:nvPr>
            <p:ph type="body" idx="1"/>
          </p:nvPr>
        </p:nvSpPr>
        <p:spPr>
          <a:xfrm>
            <a:off x="681037" y="4722812"/>
            <a:ext cx="5446712" cy="4473574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74" name="Shape 274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73638" cy="372903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Shape 280"/>
          <p:cNvSpPr txBox="1">
            <a:spLocks noGrp="1"/>
          </p:cNvSpPr>
          <p:nvPr>
            <p:ph type="body" idx="1"/>
          </p:nvPr>
        </p:nvSpPr>
        <p:spPr>
          <a:xfrm>
            <a:off x="681037" y="4722812"/>
            <a:ext cx="5446712" cy="4473574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81" name="Shape 281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73638" cy="372903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Shape 288"/>
          <p:cNvSpPr txBox="1">
            <a:spLocks noGrp="1"/>
          </p:cNvSpPr>
          <p:nvPr>
            <p:ph type="body" idx="1"/>
          </p:nvPr>
        </p:nvSpPr>
        <p:spPr>
          <a:xfrm>
            <a:off x="681037" y="4722812"/>
            <a:ext cx="5446712" cy="4473574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89" name="Shape 289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73638" cy="372903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Shape 296"/>
          <p:cNvSpPr txBox="1">
            <a:spLocks noGrp="1"/>
          </p:cNvSpPr>
          <p:nvPr>
            <p:ph type="body" idx="1"/>
          </p:nvPr>
        </p:nvSpPr>
        <p:spPr>
          <a:xfrm>
            <a:off x="681037" y="4722812"/>
            <a:ext cx="5446712" cy="4473574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97" name="Shape 297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73638" cy="372903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Shape 304"/>
          <p:cNvSpPr txBox="1">
            <a:spLocks noGrp="1"/>
          </p:cNvSpPr>
          <p:nvPr>
            <p:ph type="body" idx="1"/>
          </p:nvPr>
        </p:nvSpPr>
        <p:spPr>
          <a:xfrm>
            <a:off x="681037" y="4722812"/>
            <a:ext cx="5446712" cy="4473574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05" name="Shape 305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73638" cy="372903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Shape 312"/>
          <p:cNvSpPr txBox="1">
            <a:spLocks noGrp="1"/>
          </p:cNvSpPr>
          <p:nvPr>
            <p:ph type="body" idx="1"/>
          </p:nvPr>
        </p:nvSpPr>
        <p:spPr>
          <a:xfrm>
            <a:off x="681037" y="4722812"/>
            <a:ext cx="5446712" cy="4473574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13" name="Shape 31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73638" cy="372903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" name="Shape 321"/>
          <p:cNvSpPr txBox="1">
            <a:spLocks noGrp="1"/>
          </p:cNvSpPr>
          <p:nvPr>
            <p:ph type="body" idx="1"/>
          </p:nvPr>
        </p:nvSpPr>
        <p:spPr>
          <a:xfrm>
            <a:off x="681037" y="4722812"/>
            <a:ext cx="5446712" cy="4473574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22" name="Shape 322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73638" cy="372903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>
            <a:spLocks noGrp="1"/>
          </p:cNvSpPr>
          <p:nvPr>
            <p:ph type="body" idx="1"/>
          </p:nvPr>
        </p:nvSpPr>
        <p:spPr>
          <a:xfrm>
            <a:off x="681037" y="4722812"/>
            <a:ext cx="5446712" cy="4473574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6" name="Shape 106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73638" cy="372903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" name="Shape 329"/>
          <p:cNvSpPr txBox="1">
            <a:spLocks noGrp="1"/>
          </p:cNvSpPr>
          <p:nvPr>
            <p:ph type="body" idx="1"/>
          </p:nvPr>
        </p:nvSpPr>
        <p:spPr>
          <a:xfrm>
            <a:off x="681037" y="4722812"/>
            <a:ext cx="5446712" cy="4473574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30" name="Shape 330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73638" cy="372903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" name="Shape 337"/>
          <p:cNvSpPr txBox="1">
            <a:spLocks noGrp="1"/>
          </p:cNvSpPr>
          <p:nvPr>
            <p:ph type="body" idx="1"/>
          </p:nvPr>
        </p:nvSpPr>
        <p:spPr>
          <a:xfrm>
            <a:off x="681037" y="4722812"/>
            <a:ext cx="5446712" cy="4473574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38" name="Shape 338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73638" cy="372903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" name="Shape 345"/>
          <p:cNvSpPr txBox="1">
            <a:spLocks noGrp="1"/>
          </p:cNvSpPr>
          <p:nvPr>
            <p:ph type="body" idx="1"/>
          </p:nvPr>
        </p:nvSpPr>
        <p:spPr>
          <a:xfrm>
            <a:off x="681037" y="4722812"/>
            <a:ext cx="5446712" cy="4473574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46" name="Shape 346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73638" cy="372903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" name="Shape 353"/>
          <p:cNvSpPr txBox="1">
            <a:spLocks noGrp="1"/>
          </p:cNvSpPr>
          <p:nvPr>
            <p:ph type="body" idx="1"/>
          </p:nvPr>
        </p:nvSpPr>
        <p:spPr>
          <a:xfrm>
            <a:off x="681037" y="4722812"/>
            <a:ext cx="5446712" cy="4473574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54" name="Shape 354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73638" cy="372903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" name="Shape 361"/>
          <p:cNvSpPr txBox="1">
            <a:spLocks noGrp="1"/>
          </p:cNvSpPr>
          <p:nvPr>
            <p:ph type="body" idx="1"/>
          </p:nvPr>
        </p:nvSpPr>
        <p:spPr>
          <a:xfrm>
            <a:off x="681037" y="4722812"/>
            <a:ext cx="5446712" cy="4473574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62" name="Shape 362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73638" cy="372903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 txBox="1">
            <a:spLocks noGrp="1"/>
          </p:cNvSpPr>
          <p:nvPr>
            <p:ph type="body" idx="1"/>
          </p:nvPr>
        </p:nvSpPr>
        <p:spPr>
          <a:xfrm>
            <a:off x="681037" y="4722812"/>
            <a:ext cx="5446712" cy="4473574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4" name="Shape 114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73638" cy="372903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 txBox="1">
            <a:spLocks noGrp="1"/>
          </p:cNvSpPr>
          <p:nvPr>
            <p:ph type="body" idx="1"/>
          </p:nvPr>
        </p:nvSpPr>
        <p:spPr>
          <a:xfrm>
            <a:off x="681037" y="4722812"/>
            <a:ext cx="5446712" cy="4473574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2" name="Shape 122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73638" cy="372903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 txBox="1">
            <a:spLocks noGrp="1"/>
          </p:cNvSpPr>
          <p:nvPr>
            <p:ph type="body" idx="1"/>
          </p:nvPr>
        </p:nvSpPr>
        <p:spPr>
          <a:xfrm>
            <a:off x="681037" y="4722812"/>
            <a:ext cx="5446712" cy="4473574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8" name="Shape 138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73638" cy="372903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 txBox="1">
            <a:spLocks noGrp="1"/>
          </p:cNvSpPr>
          <p:nvPr>
            <p:ph type="body" idx="1"/>
          </p:nvPr>
        </p:nvSpPr>
        <p:spPr>
          <a:xfrm>
            <a:off x="681037" y="4722812"/>
            <a:ext cx="5446712" cy="4473574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46" name="Shape 146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73638" cy="372903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 txBox="1">
            <a:spLocks noGrp="1"/>
          </p:cNvSpPr>
          <p:nvPr>
            <p:ph type="body" idx="1"/>
          </p:nvPr>
        </p:nvSpPr>
        <p:spPr>
          <a:xfrm>
            <a:off x="681037" y="4722812"/>
            <a:ext cx="5446712" cy="4473574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54" name="Shape 154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73638" cy="372903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Shape 161"/>
          <p:cNvSpPr txBox="1">
            <a:spLocks noGrp="1"/>
          </p:cNvSpPr>
          <p:nvPr>
            <p:ph type="body" idx="1"/>
          </p:nvPr>
        </p:nvSpPr>
        <p:spPr>
          <a:xfrm>
            <a:off x="681037" y="4722812"/>
            <a:ext cx="5446712" cy="4473574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62" name="Shape 162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73638" cy="372903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5" name="Podnadpis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31" name="Zástupný symbol pro datum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pPr eaLnBrk="1" latinLnBrk="0" hangingPunct="1"/>
            <a:fld id="{F8CFA630-13BB-46C4-BD44-B2C5F9B66074}" type="datetimeFigureOut">
              <a:rPr lang="en-US" smtClean="0"/>
              <a:pPr eaLnBrk="1" latinLnBrk="0" hangingPunct="1"/>
              <a:t>5/2/2018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8" name="Zástupný symbol pro zápatí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D1E1E"/>
              </a:buClr>
              <a:buSzPct val="25000"/>
              <a:buFont typeface="Verdana"/>
              <a:buNone/>
            </a:pPr>
            <a:fld id="{00000000-1234-1234-1234-123412341234}" type="slidenum">
              <a:rPr lang="en-US" sz="1000" b="1" i="0" u="none" smtClean="0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rPr>
              <a:t>‹#›</a:t>
            </a:fld>
            <a:endParaRPr lang="en-US" sz="1000" b="1" i="0" u="none">
              <a:solidFill>
                <a:srgbClr val="7D1E1E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F8CFA630-13BB-46C4-BD44-B2C5F9B66074}" type="datetimeFigureOut">
              <a:rPr lang="en-US" smtClean="0"/>
              <a:pPr eaLnBrk="1" latinLnBrk="0" hangingPunct="1"/>
              <a:t>5/2/2018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D1E1E"/>
              </a:buClr>
              <a:buSzPct val="25000"/>
              <a:buFont typeface="Verdana"/>
              <a:buNone/>
            </a:pPr>
            <a:fld id="{00000000-1234-1234-1234-123412341234}" type="slidenum">
              <a:rPr lang="en-US" sz="1000" b="1" i="0" u="none" smtClean="0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rPr>
              <a:t>‹#›</a:t>
            </a:fld>
            <a:endParaRPr lang="en-US" sz="1000" b="1" i="0" u="none">
              <a:solidFill>
                <a:srgbClr val="7D1E1E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pPr eaLnBrk="1" latinLnBrk="0" hangingPunct="1"/>
            <a:fld id="{F8CFA630-13BB-46C4-BD44-B2C5F9B66074}" type="datetimeFigureOut">
              <a:rPr lang="en-US" smtClean="0"/>
              <a:pPr eaLnBrk="1" latinLnBrk="0" hangingPunct="1"/>
              <a:t>5/2/2018</a:t>
            </a:fld>
            <a:endParaRPr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D1E1E"/>
              </a:buClr>
              <a:buSzPct val="25000"/>
              <a:buFont typeface="Verdana"/>
              <a:buNone/>
            </a:pPr>
            <a:fld id="{00000000-1234-1234-1234-123412341234}" type="slidenum">
              <a:rPr lang="en-US" sz="1000" b="1" i="0" u="none" smtClean="0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rPr>
              <a:t>‹#›</a:t>
            </a:fld>
            <a:endParaRPr lang="en-US" sz="1000" b="1" i="0" u="none">
              <a:solidFill>
                <a:srgbClr val="7D1E1E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Obsah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>
            <a:spLocks noGrp="1"/>
          </p:cNvSpPr>
          <p:nvPr>
            <p:ph type="body" idx="1"/>
          </p:nvPr>
        </p:nvSpPr>
        <p:spPr>
          <a:xfrm>
            <a:off x="900112" y="1125537"/>
            <a:ext cx="7786686" cy="500538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■"/>
              <a:defRPr sz="24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742950" marR="0" lvl="1" indent="-146050" algn="l" rtl="0">
              <a:spcBef>
                <a:spcPts val="44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■"/>
              <a:defRPr sz="2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143000" marR="0" lvl="2" indent="-101600" algn="l" rtl="0">
              <a:spcBef>
                <a:spcPts val="40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■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600200" marR="0" lvl="3" indent="-101600" algn="l" rtl="0">
              <a:spcBef>
                <a:spcPts val="40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057400" marR="0" lvl="4" indent="-101600" algn="l" rtl="0">
              <a:spcBef>
                <a:spcPts val="40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514600" marR="0" lvl="5" indent="-101600" algn="l" rtl="0">
              <a:spcBef>
                <a:spcPts val="40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971800" marR="0" lvl="6" indent="-101600" algn="l" rtl="0">
              <a:spcBef>
                <a:spcPts val="40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429000" marR="0" lvl="7" indent="-101600" algn="l" rtl="0">
              <a:spcBef>
                <a:spcPts val="40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886200" marR="0" lvl="8" indent="-101600" algn="l" rtl="0">
              <a:spcBef>
                <a:spcPts val="40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ftr" idx="11"/>
          </p:nvPr>
        </p:nvSpPr>
        <p:spPr>
          <a:xfrm>
            <a:off x="2706686" y="6442075"/>
            <a:ext cx="5087936" cy="2635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 b="0" i="0" u="none">
                <a:solidFill>
                  <a:srgbClr val="777777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sldNum" idx="12"/>
          </p:nvPr>
        </p:nvSpPr>
        <p:spPr>
          <a:xfrm>
            <a:off x="8023225" y="6442075"/>
            <a:ext cx="663574" cy="26352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D1E1E"/>
              </a:buClr>
              <a:buSzPct val="25000"/>
              <a:buFont typeface="Verdana"/>
              <a:buNone/>
            </a:pPr>
            <a:fld id="{00000000-1234-1234-1234-123412341234}" type="slidenum">
              <a:rPr lang="en-US" sz="1000" b="1" i="0" u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rPr>
              <a:t>‹#›</a:t>
            </a:fld>
            <a:endParaRPr lang="en-US" sz="1000" b="1" i="0" u="none">
              <a:solidFill>
                <a:srgbClr val="7D1E1E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5" name="Podnadpis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31" name="Zástupný symbol pro datum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pPr eaLnBrk="1" latinLnBrk="0" hangingPunct="1"/>
            <a:fld id="{F8CFA630-13BB-46C4-BD44-B2C5F9B66074}" type="datetimeFigureOut">
              <a:rPr lang="en-US" smtClean="0"/>
              <a:pPr eaLnBrk="1" latinLnBrk="0" hangingPunct="1"/>
              <a:t>5/2/2018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8" name="Zástupný symbol pro zápatí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D1E1E"/>
              </a:buClr>
              <a:buSzPct val="25000"/>
              <a:buFont typeface="Verdana"/>
              <a:buNone/>
            </a:pPr>
            <a:fld id="{00000000-1234-1234-1234-123412341234}" type="slidenum">
              <a:rPr lang="en-US" sz="1000" b="1" i="0" u="none" smtClean="0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rPr>
              <a:t>‹#›</a:t>
            </a:fld>
            <a:endParaRPr lang="en-US" sz="1000" b="1" i="0" u="none">
              <a:solidFill>
                <a:srgbClr val="7D1E1E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F8CFA630-13BB-46C4-BD44-B2C5F9B66074}" type="datetimeFigureOut">
              <a:rPr lang="en-US" smtClean="0"/>
              <a:pPr eaLnBrk="1" latinLnBrk="0" hangingPunct="1"/>
              <a:t>5/2/2018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D1E1E"/>
              </a:buClr>
              <a:buSzPct val="25000"/>
              <a:buFont typeface="Verdana"/>
              <a:buNone/>
            </a:pPr>
            <a:fld id="{00000000-1234-1234-1234-123412341234}" type="slidenum">
              <a:rPr lang="en-US" sz="1000" b="1" i="0" u="none" smtClean="0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rPr>
              <a:t>‹#›</a:t>
            </a:fld>
            <a:endParaRPr lang="en-US" sz="1000" b="1" i="0" u="none">
              <a:solidFill>
                <a:srgbClr val="7D1E1E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 eaLnBrk="1" latinLnBrk="0" hangingPunct="1"/>
            <a:fld id="{F8CFA630-13BB-46C4-BD44-B2C5F9B66074}" type="datetimeFigureOut">
              <a:rPr lang="en-US" smtClean="0"/>
              <a:pPr eaLnBrk="1" latinLnBrk="0" hangingPunct="1"/>
              <a:t>5/2/2018</a:t>
            </a:fld>
            <a:endParaRPr lang="en-US">
              <a:solidFill>
                <a:schemeClr val="tx2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D1E1E"/>
              </a:buClr>
              <a:buSzPct val="25000"/>
              <a:buFont typeface="Verdana"/>
              <a:buNone/>
            </a:pPr>
            <a:fld id="{00000000-1234-1234-1234-123412341234}" type="slidenum">
              <a:rPr lang="en-US" sz="1000" b="1" i="0" u="none" smtClean="0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rPr>
              <a:t>‹#›</a:t>
            </a:fld>
            <a:endParaRPr lang="en-US" sz="1000" b="1" i="0" u="none">
              <a:solidFill>
                <a:srgbClr val="7D1E1E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hf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F8CFA630-13BB-46C4-BD44-B2C5F9B66074}" type="datetimeFigureOut">
              <a:rPr lang="en-US" smtClean="0"/>
              <a:pPr eaLnBrk="1" latinLnBrk="0" hangingPunct="1"/>
              <a:t>5/2/2018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D1E1E"/>
              </a:buClr>
              <a:buSzPct val="25000"/>
              <a:buFont typeface="Verdana"/>
              <a:buNone/>
            </a:pPr>
            <a:fld id="{00000000-1234-1234-1234-123412341234}" type="slidenum">
              <a:rPr lang="en-US" sz="1000" b="1" i="0" u="none" smtClean="0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rPr>
              <a:t>‹#›</a:t>
            </a:fld>
            <a:endParaRPr lang="en-US" sz="1000" b="1" i="0" u="none">
              <a:solidFill>
                <a:srgbClr val="7D1E1E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  <p:hf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F8CFA630-13BB-46C4-BD44-B2C5F9B66074}" type="datetimeFigureOut">
              <a:rPr lang="en-US" smtClean="0"/>
              <a:pPr eaLnBrk="1" latinLnBrk="0" hangingPunct="1"/>
              <a:t>5/2/2018</a:t>
            </a:fld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D1E1E"/>
              </a:buClr>
              <a:buSzPct val="25000"/>
              <a:buFont typeface="Verdana"/>
              <a:buNone/>
            </a:pPr>
            <a:fld id="{00000000-1234-1234-1234-123412341234}" type="slidenum">
              <a:rPr lang="en-US" sz="1000" b="1" i="0" u="none" smtClean="0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rPr>
              <a:t>‹#›</a:t>
            </a:fld>
            <a:endParaRPr lang="en-US" sz="1000" b="1" i="0" u="none">
              <a:solidFill>
                <a:srgbClr val="7D1E1E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  <p:hf hdr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F8CFA630-13BB-46C4-BD44-B2C5F9B66074}" type="datetimeFigureOut">
              <a:rPr lang="en-US" smtClean="0"/>
              <a:pPr eaLnBrk="1" latinLnBrk="0" hangingPunct="1"/>
              <a:t>5/2/2018</a:t>
            </a:fld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D1E1E"/>
              </a:buClr>
              <a:buSzPct val="25000"/>
              <a:buFont typeface="Verdana"/>
              <a:buNone/>
            </a:pPr>
            <a:fld id="{00000000-1234-1234-1234-123412341234}" type="slidenum">
              <a:rPr lang="en-US" sz="1000" b="1" i="0" u="none" smtClean="0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rPr>
              <a:t>‹#›</a:t>
            </a:fld>
            <a:endParaRPr lang="en-US" sz="1000" b="1" i="0" u="none">
              <a:solidFill>
                <a:srgbClr val="7D1E1E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  <p:hf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 eaLnBrk="1" latinLnBrk="0" hangingPunct="1"/>
            <a:fld id="{F8CFA630-13BB-46C4-BD44-B2C5F9B66074}" type="datetimeFigureOut">
              <a:rPr lang="en-US" smtClean="0"/>
              <a:pPr eaLnBrk="1" latinLnBrk="0" hangingPunct="1"/>
              <a:t>5/2/2018</a:t>
            </a:fld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D1E1E"/>
              </a:buClr>
              <a:buSzPct val="25000"/>
              <a:buFont typeface="Verdana"/>
              <a:buNone/>
            </a:pPr>
            <a:fld id="{00000000-1234-1234-1234-123412341234}" type="slidenum">
              <a:rPr lang="en-US" sz="1000" b="1" i="0" u="none" smtClean="0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rPr>
              <a:t>‹#›</a:t>
            </a:fld>
            <a:endParaRPr lang="en-US" sz="1000" b="1" i="0" u="none">
              <a:solidFill>
                <a:srgbClr val="7D1E1E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F8CFA630-13BB-46C4-BD44-B2C5F9B66074}" type="datetimeFigureOut">
              <a:rPr lang="en-US" smtClean="0"/>
              <a:pPr eaLnBrk="1" latinLnBrk="0" hangingPunct="1"/>
              <a:t>5/2/2018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D1E1E"/>
              </a:buClr>
              <a:buSzPct val="25000"/>
              <a:buFont typeface="Verdana"/>
              <a:buNone/>
            </a:pPr>
            <a:fld id="{00000000-1234-1234-1234-123412341234}" type="slidenum">
              <a:rPr lang="en-US" sz="1000" b="1" i="0" u="none" smtClean="0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rPr>
              <a:t>‹#›</a:t>
            </a:fld>
            <a:endParaRPr lang="en-US" sz="1000" b="1" i="0" u="none">
              <a:solidFill>
                <a:srgbClr val="7D1E1E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F8CFA630-13BB-46C4-BD44-B2C5F9B66074}" type="datetimeFigureOut">
              <a:rPr lang="en-US" smtClean="0"/>
              <a:pPr eaLnBrk="1" latinLnBrk="0" hangingPunct="1"/>
              <a:t>5/2/2018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D1E1E"/>
              </a:buClr>
              <a:buSzPct val="25000"/>
              <a:buFont typeface="Verdana"/>
              <a:buNone/>
            </a:pPr>
            <a:fld id="{00000000-1234-1234-1234-123412341234}" type="slidenum">
              <a:rPr lang="en-US" sz="1000" b="1" i="0" u="none" smtClean="0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rPr>
              <a:t>‹#›</a:t>
            </a:fld>
            <a:endParaRPr lang="en-US" sz="1000" b="1" i="0" u="none">
              <a:solidFill>
                <a:srgbClr val="7D1E1E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  <p:hf hdr="0" ftr="0" dt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F8CFA630-13BB-46C4-BD44-B2C5F9B66074}" type="datetimeFigureOut">
              <a:rPr lang="en-US" smtClean="0"/>
              <a:pPr eaLnBrk="1" latinLnBrk="0" hangingPunct="1"/>
              <a:t>5/2/2018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D1E1E"/>
              </a:buClr>
              <a:buSzPct val="25000"/>
              <a:buFont typeface="Verdana"/>
              <a:buNone/>
            </a:pPr>
            <a:fld id="{00000000-1234-1234-1234-123412341234}" type="slidenum">
              <a:rPr lang="en-US" sz="1000" b="1" i="0" u="none" smtClean="0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rPr>
              <a:t>‹#›</a:t>
            </a:fld>
            <a:endParaRPr lang="en-US" sz="1000" b="1" i="0" u="none">
              <a:solidFill>
                <a:srgbClr val="7D1E1E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0" name="Zástupný symbol pro obrázek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hf hdr="0" ftr="0" dt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F8CFA630-13BB-46C4-BD44-B2C5F9B66074}" type="datetimeFigureOut">
              <a:rPr lang="en-US" smtClean="0"/>
              <a:pPr eaLnBrk="1" latinLnBrk="0" hangingPunct="1"/>
              <a:t>5/2/2018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D1E1E"/>
              </a:buClr>
              <a:buSzPct val="25000"/>
              <a:buFont typeface="Verdana"/>
              <a:buNone/>
            </a:pPr>
            <a:fld id="{00000000-1234-1234-1234-123412341234}" type="slidenum">
              <a:rPr lang="en-US" sz="1000" b="1" i="0" u="none" smtClean="0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rPr>
              <a:t>‹#›</a:t>
            </a:fld>
            <a:endParaRPr lang="en-US" sz="1000" b="1" i="0" u="none">
              <a:solidFill>
                <a:srgbClr val="7D1E1E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  <p:hf hdr="0" ftr="0" dt="0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pPr eaLnBrk="1" latinLnBrk="0" hangingPunct="1"/>
            <a:fld id="{F8CFA630-13BB-46C4-BD44-B2C5F9B66074}" type="datetimeFigureOut">
              <a:rPr lang="en-US" smtClean="0"/>
              <a:pPr eaLnBrk="1" latinLnBrk="0" hangingPunct="1"/>
              <a:t>5/2/2018</a:t>
            </a:fld>
            <a:endParaRPr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D1E1E"/>
              </a:buClr>
              <a:buSzPct val="25000"/>
              <a:buFont typeface="Verdana"/>
              <a:buNone/>
            </a:pPr>
            <a:fld id="{00000000-1234-1234-1234-123412341234}" type="slidenum">
              <a:rPr lang="en-US" sz="1000" b="1" i="0" u="none" smtClean="0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rPr>
              <a:t>‹#›</a:t>
            </a:fld>
            <a:endParaRPr lang="en-US" sz="1000" b="1" i="0" u="none">
              <a:solidFill>
                <a:srgbClr val="7D1E1E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 eaLnBrk="1" latinLnBrk="0" hangingPunct="1"/>
            <a:fld id="{F8CFA630-13BB-46C4-BD44-B2C5F9B66074}" type="datetimeFigureOut">
              <a:rPr lang="en-US" smtClean="0"/>
              <a:pPr eaLnBrk="1" latinLnBrk="0" hangingPunct="1"/>
              <a:t>5/2/2018</a:t>
            </a:fld>
            <a:endParaRPr lang="en-US">
              <a:solidFill>
                <a:schemeClr val="tx2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D1E1E"/>
              </a:buClr>
              <a:buSzPct val="25000"/>
              <a:buFont typeface="Verdana"/>
              <a:buNone/>
            </a:pPr>
            <a:fld id="{00000000-1234-1234-1234-123412341234}" type="slidenum">
              <a:rPr lang="en-US" sz="1000" b="1" i="0" u="none" smtClean="0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rPr>
              <a:t>‹#›</a:t>
            </a:fld>
            <a:endParaRPr lang="en-US" sz="1000" b="1" i="0" u="none">
              <a:solidFill>
                <a:srgbClr val="7D1E1E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F8CFA630-13BB-46C4-BD44-B2C5F9B66074}" type="datetimeFigureOut">
              <a:rPr lang="en-US" smtClean="0"/>
              <a:pPr eaLnBrk="1" latinLnBrk="0" hangingPunct="1"/>
              <a:t>5/2/2018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D1E1E"/>
              </a:buClr>
              <a:buSzPct val="25000"/>
              <a:buFont typeface="Verdana"/>
              <a:buNone/>
            </a:pPr>
            <a:fld id="{00000000-1234-1234-1234-123412341234}" type="slidenum">
              <a:rPr lang="en-US" sz="1000" b="1" i="0" u="none" smtClean="0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rPr>
              <a:t>‹#›</a:t>
            </a:fld>
            <a:endParaRPr lang="en-US" sz="1000" b="1" i="0" u="none">
              <a:solidFill>
                <a:srgbClr val="7D1E1E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F8CFA630-13BB-46C4-BD44-B2C5F9B66074}" type="datetimeFigureOut">
              <a:rPr lang="en-US" smtClean="0"/>
              <a:pPr eaLnBrk="1" latinLnBrk="0" hangingPunct="1"/>
              <a:t>5/2/2018</a:t>
            </a:fld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D1E1E"/>
              </a:buClr>
              <a:buSzPct val="25000"/>
              <a:buFont typeface="Verdana"/>
              <a:buNone/>
            </a:pPr>
            <a:fld id="{00000000-1234-1234-1234-123412341234}" type="slidenum">
              <a:rPr lang="en-US" sz="1000" b="1" i="0" u="none" smtClean="0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rPr>
              <a:t>‹#›</a:t>
            </a:fld>
            <a:endParaRPr lang="en-US" sz="1000" b="1" i="0" u="none">
              <a:solidFill>
                <a:srgbClr val="7D1E1E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F8CFA630-13BB-46C4-BD44-B2C5F9B66074}" type="datetimeFigureOut">
              <a:rPr lang="en-US" smtClean="0"/>
              <a:pPr eaLnBrk="1" latinLnBrk="0" hangingPunct="1"/>
              <a:t>5/2/2018</a:t>
            </a:fld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D1E1E"/>
              </a:buClr>
              <a:buSzPct val="25000"/>
              <a:buFont typeface="Verdana"/>
              <a:buNone/>
            </a:pPr>
            <a:fld id="{00000000-1234-1234-1234-123412341234}" type="slidenum">
              <a:rPr lang="en-US" sz="1000" b="1" i="0" u="none" smtClean="0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rPr>
              <a:t>‹#›</a:t>
            </a:fld>
            <a:endParaRPr lang="en-US" sz="1000" b="1" i="0" u="none">
              <a:solidFill>
                <a:srgbClr val="7D1E1E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 eaLnBrk="1" latinLnBrk="0" hangingPunct="1"/>
            <a:fld id="{F8CFA630-13BB-46C4-BD44-B2C5F9B66074}" type="datetimeFigureOut">
              <a:rPr lang="en-US" smtClean="0"/>
              <a:pPr eaLnBrk="1" latinLnBrk="0" hangingPunct="1"/>
              <a:t>5/2/2018</a:t>
            </a:fld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D1E1E"/>
              </a:buClr>
              <a:buSzPct val="25000"/>
              <a:buFont typeface="Verdana"/>
              <a:buNone/>
            </a:pPr>
            <a:fld id="{00000000-1234-1234-1234-123412341234}" type="slidenum">
              <a:rPr lang="en-US" sz="1000" b="1" i="0" u="none" smtClean="0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rPr>
              <a:t>‹#›</a:t>
            </a:fld>
            <a:endParaRPr lang="en-US" sz="1000" b="1" i="0" u="none">
              <a:solidFill>
                <a:srgbClr val="7D1E1E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F8CFA630-13BB-46C4-BD44-B2C5F9B66074}" type="datetimeFigureOut">
              <a:rPr lang="en-US" smtClean="0"/>
              <a:pPr eaLnBrk="1" latinLnBrk="0" hangingPunct="1"/>
              <a:t>5/2/2018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D1E1E"/>
              </a:buClr>
              <a:buSzPct val="25000"/>
              <a:buFont typeface="Verdana"/>
              <a:buNone/>
            </a:pPr>
            <a:fld id="{00000000-1234-1234-1234-123412341234}" type="slidenum">
              <a:rPr lang="en-US" sz="1000" b="1" i="0" u="none" smtClean="0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rPr>
              <a:t>‹#›</a:t>
            </a:fld>
            <a:endParaRPr lang="en-US" sz="1000" b="1" i="0" u="none">
              <a:solidFill>
                <a:srgbClr val="7D1E1E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F8CFA630-13BB-46C4-BD44-B2C5F9B66074}" type="datetimeFigureOut">
              <a:rPr lang="en-US" smtClean="0"/>
              <a:pPr eaLnBrk="1" latinLnBrk="0" hangingPunct="1"/>
              <a:t>5/2/2018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D1E1E"/>
              </a:buClr>
              <a:buSzPct val="25000"/>
              <a:buFont typeface="Verdana"/>
              <a:buNone/>
            </a:pPr>
            <a:fld id="{00000000-1234-1234-1234-123412341234}" type="slidenum">
              <a:rPr lang="en-US" sz="1000" b="1" i="0" u="none" smtClean="0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rPr>
              <a:t>‹#›</a:t>
            </a:fld>
            <a:endParaRPr lang="en-US" sz="1000" b="1" i="0" u="none">
              <a:solidFill>
                <a:srgbClr val="7D1E1E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0" name="Zástupný symbol pro obrázek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4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Zástupný symbol pro nadpis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1" name="Zástupný symbol pro text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7" name="Zástupný symbol pro datum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pPr eaLnBrk="1" latinLnBrk="0" hangingPunct="1"/>
            <a:fld id="{F8CFA630-13BB-46C4-BD44-B2C5F9B66074}" type="datetimeFigureOut">
              <a:rPr lang="en-US" smtClean="0"/>
              <a:pPr eaLnBrk="1" latinLnBrk="0" hangingPunct="1"/>
              <a:t>5/2/2018</a:t>
            </a:fld>
            <a:endParaRPr lang="en-US" sz="1000" dirty="0">
              <a:solidFill>
                <a:schemeClr val="tx2"/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D1E1E"/>
              </a:buClr>
              <a:buSzPct val="25000"/>
              <a:buFont typeface="Verdana"/>
              <a:buNone/>
            </a:pPr>
            <a:fld id="{00000000-1234-1234-1234-123412341234}" type="slidenum">
              <a:rPr lang="en-US" sz="1000" b="1" i="0" u="none" smtClean="0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rPr>
              <a:t>‹#›</a:t>
            </a:fld>
            <a:endParaRPr lang="en-US" sz="1000" b="1" i="0" u="none">
              <a:solidFill>
                <a:srgbClr val="7D1E1E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Zástupný symbol pro nadpis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1" name="Zástupný symbol pro text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7" name="Zástupný symbol pro datum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pPr eaLnBrk="1" latinLnBrk="0" hangingPunct="1"/>
            <a:fld id="{F8CFA630-13BB-46C4-BD44-B2C5F9B66074}" type="datetimeFigureOut">
              <a:rPr lang="en-US" smtClean="0"/>
              <a:pPr eaLnBrk="1" latinLnBrk="0" hangingPunct="1"/>
              <a:t>5/2/2018</a:t>
            </a:fld>
            <a:endParaRPr lang="en-US" sz="1000" dirty="0">
              <a:solidFill>
                <a:schemeClr val="tx2"/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D1E1E"/>
              </a:buClr>
              <a:buSzPct val="25000"/>
              <a:buFont typeface="Verdana"/>
              <a:buNone/>
            </a:pPr>
            <a:fld id="{00000000-1234-1234-1234-123412341234}" type="slidenum">
              <a:rPr lang="en-US" sz="1000" b="1" i="0" u="none" smtClean="0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rPr>
              <a:t>‹#›</a:t>
            </a:fld>
            <a:endParaRPr lang="en-US" sz="1000" b="1" i="0" u="none">
              <a:solidFill>
                <a:srgbClr val="7D1E1E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>
            <a:spLocks noGrp="1"/>
          </p:cNvSpPr>
          <p:nvPr>
            <p:ph type="ctrTitle"/>
          </p:nvPr>
        </p:nvSpPr>
        <p:spPr>
          <a:xfrm>
            <a:off x="3366868" y="980728"/>
            <a:ext cx="5105400" cy="3384376"/>
          </a:xfrm>
          <a:prstGeom prst="rect">
            <a:avLst/>
          </a:prstGeom>
          <a:noFill/>
          <a:ln>
            <a:noFill/>
          </a:ln>
        </p:spPr>
        <p:txBody>
          <a:bodyPr lIns="0" tIns="0" rIns="0" bIns="10800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D1E1E"/>
              </a:buClr>
              <a:buSzPct val="25000"/>
              <a:buFont typeface="Verdana"/>
              <a:buNone/>
            </a:pPr>
            <a:r>
              <a:rPr lang="en-US" sz="2400" b="1" i="0" u="none" strike="noStrike" cap="none" dirty="0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rPr>
              <a:t/>
            </a:r>
            <a:br>
              <a:rPr lang="en-US" sz="2400" b="1" i="0" u="none" strike="noStrike" cap="none" dirty="0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rPr>
            </a:br>
            <a:r>
              <a:rPr lang="cs-CZ" sz="2400" b="1" i="0" u="none" strike="noStrike" cap="none" dirty="0" smtClean="0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rPr>
              <a:t/>
            </a:r>
            <a:br>
              <a:rPr lang="cs-CZ" sz="2400" b="1" i="0" u="none" strike="noStrike" cap="none" dirty="0" smtClean="0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rPr>
            </a:br>
            <a:r>
              <a:rPr lang="cs-CZ" sz="3200" b="1" i="0" u="none" strike="noStrike" cap="none" dirty="0" smtClean="0">
                <a:solidFill>
                  <a:schemeClr val="accent4"/>
                </a:solidFill>
                <a:latin typeface="Verdana"/>
                <a:ea typeface="Verdana"/>
                <a:cs typeface="Verdana"/>
                <a:sym typeface="Verdana"/>
              </a:rPr>
              <a:t>Metody hodnocení a vyjadřování ekonomických a sociálních výkonů a přínosů odvětví </a:t>
            </a:r>
            <a:br>
              <a:rPr lang="cs-CZ" sz="3200" b="1" i="0" u="none" strike="noStrike" cap="none" dirty="0" smtClean="0">
                <a:solidFill>
                  <a:schemeClr val="accent4"/>
                </a:solidFill>
                <a:latin typeface="Verdana"/>
                <a:ea typeface="Verdana"/>
                <a:cs typeface="Verdana"/>
                <a:sym typeface="Verdana"/>
              </a:rPr>
            </a:br>
            <a:r>
              <a:rPr lang="cs-CZ" sz="3200" b="1" i="0" u="none" strike="noStrike" cap="none" dirty="0" smtClean="0">
                <a:solidFill>
                  <a:schemeClr val="accent4"/>
                </a:solidFill>
                <a:latin typeface="Verdana"/>
                <a:ea typeface="Verdana"/>
                <a:cs typeface="Verdana"/>
                <a:sym typeface="Verdana"/>
              </a:rPr>
              <a:t>kultury</a:t>
            </a:r>
            <a:endParaRPr lang="cs-CZ" sz="2400" b="1" i="0" u="none" strike="noStrike" cap="none" dirty="0">
              <a:solidFill>
                <a:schemeClr val="accent4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95" name="Shape 95"/>
          <p:cNvSpPr txBox="1">
            <a:spLocks noGrp="1"/>
          </p:cNvSpPr>
          <p:nvPr>
            <p:ph type="subTitle" idx="1"/>
          </p:nvPr>
        </p:nvSpPr>
        <p:spPr>
          <a:xfrm>
            <a:off x="3354442" y="4437112"/>
            <a:ext cx="5114778" cy="10801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D1E1E"/>
              </a:buClr>
              <a:buSzPct val="25000"/>
              <a:buFont typeface="Noto Sans Symbols"/>
              <a:buNone/>
            </a:pPr>
            <a:r>
              <a:rPr lang="cs-CZ" sz="2000" b="0" i="0" u="none" strike="noStrike" cap="none" dirty="0" smtClean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Přednáška EKKU	     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D1E1E"/>
              </a:buClr>
              <a:buSzPct val="25000"/>
              <a:buFont typeface="Noto Sans Symbols"/>
              <a:buNone/>
            </a:pPr>
            <a:r>
              <a:rPr lang="cs-CZ" sz="2000" b="0" i="0" u="none" strike="noStrike" cap="none" dirty="0" smtClean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Mgr. Simona Škarabelová, Ph.D.</a:t>
            </a:r>
            <a:endParaRPr lang="cs-CZ" sz="2000" b="0" i="0" u="none" strike="noStrike" cap="none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hape 172"/>
          <p:cNvSpPr txBox="1">
            <a:spLocks noGrp="1"/>
          </p:cNvSpPr>
          <p:nvPr>
            <p:ph type="title"/>
          </p:nvPr>
        </p:nvSpPr>
        <p:spPr>
          <a:xfrm>
            <a:off x="914400" y="620689"/>
            <a:ext cx="7772400" cy="79208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D1E1E"/>
              </a:buClr>
              <a:buSzPct val="25000"/>
              <a:buFont typeface="Verdana"/>
              <a:buNone/>
            </a:pPr>
            <a:r>
              <a:rPr lang="en-US" sz="2400" b="1" i="0" u="none" strike="noStrike" cap="none" dirty="0" err="1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rPr>
              <a:t>Analýza</a:t>
            </a:r>
            <a:r>
              <a:rPr lang="en-US" sz="2400" b="1" i="0" u="none" strike="noStrike" cap="none" dirty="0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400" b="1" i="0" u="none" strike="noStrike" cap="none" dirty="0" err="1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rPr>
              <a:t>efektivnosti</a:t>
            </a:r>
            <a:r>
              <a:rPr lang="en-US" sz="2400" b="1" i="0" u="none" strike="noStrike" cap="none" dirty="0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400" b="1" i="0" u="none" strike="noStrike" cap="none" dirty="0" err="1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rPr>
              <a:t>nákladů</a:t>
            </a:r>
            <a:r>
              <a:rPr lang="en-US" sz="2400" b="0" i="0" u="none" strike="noStrike" cap="none" dirty="0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cs-CZ" sz="2400" b="0" i="0" u="none" strike="noStrike" cap="none" dirty="0" smtClean="0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rPr>
              <a:t/>
            </a:r>
            <a:br>
              <a:rPr lang="cs-CZ" sz="2400" b="0" i="0" u="none" strike="noStrike" cap="none" dirty="0" smtClean="0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rPr>
            </a:br>
            <a:r>
              <a:rPr lang="en-US" sz="2400" b="0" i="0" u="none" strike="noStrike" cap="none" dirty="0" smtClean="0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rPr>
              <a:t>(</a:t>
            </a:r>
            <a:r>
              <a:rPr lang="en-US" sz="2400" b="0" i="0" u="none" strike="noStrike" cap="none" dirty="0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rPr>
              <a:t>cost – </a:t>
            </a:r>
            <a:r>
              <a:rPr lang="en-US" sz="2400" b="0" i="0" u="none" strike="noStrike" cap="none" dirty="0" err="1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rPr>
              <a:t>efectiveness</a:t>
            </a:r>
            <a:r>
              <a:rPr lang="en-US" sz="2400" b="0" i="0" u="none" strike="noStrike" cap="none" dirty="0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rPr>
              <a:t> analysis, CEA)</a:t>
            </a:r>
            <a:br>
              <a:rPr lang="en-US" sz="2400" b="0" i="0" u="none" strike="noStrike" cap="none" dirty="0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rPr>
            </a:br>
            <a:endParaRPr lang="en-US" sz="2400" b="0" i="0" u="none" strike="noStrike" cap="none" dirty="0">
              <a:solidFill>
                <a:srgbClr val="7D1E1E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73" name="Shape 173"/>
          <p:cNvSpPr txBox="1">
            <a:spLocks noGrp="1"/>
          </p:cNvSpPr>
          <p:nvPr>
            <p:ph idx="1"/>
          </p:nvPr>
        </p:nvSpPr>
        <p:spPr>
          <a:xfrm>
            <a:off x="755576" y="1609416"/>
            <a:ext cx="6940624" cy="48463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■"/>
            </a:pPr>
            <a:r>
              <a:rPr lang="en-US" sz="2400" b="0" i="0" u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poskytované</a:t>
            </a:r>
            <a:r>
              <a:rPr lang="en-US" sz="2400" b="0" i="0" u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400" b="0" i="0" u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služby</a:t>
            </a:r>
            <a:r>
              <a:rPr lang="en-US" sz="2400" b="0" i="0" u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400" b="0" i="0" u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hodnoceny</a:t>
            </a:r>
            <a:r>
              <a:rPr lang="en-US" sz="2400" b="0" i="0" u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400" b="0" i="0" u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prostřednictvím</a:t>
            </a:r>
            <a:r>
              <a:rPr lang="en-US" sz="2400" b="0" i="0" u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400" b="0" i="0" u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posuzování</a:t>
            </a:r>
            <a:r>
              <a:rPr lang="en-US" sz="2400" b="0" i="0" u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400" b="0" i="0" u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efektivnosti</a:t>
            </a:r>
            <a:r>
              <a:rPr lang="en-US" sz="2400" b="0" i="0" u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400" b="0" i="0" u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vynaložených</a:t>
            </a:r>
            <a:r>
              <a:rPr lang="en-US" sz="2400" b="0" i="0" u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400" b="0" i="0" u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nákladů</a:t>
            </a:r>
            <a:r>
              <a:rPr lang="en-US" sz="2400" b="0" i="0" u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.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■"/>
            </a:pPr>
            <a:r>
              <a:rPr lang="en-US" sz="2400" b="0" i="0" u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Výstupy</a:t>
            </a:r>
            <a:r>
              <a:rPr lang="en-US" sz="2400" b="0" i="0" u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- </a:t>
            </a:r>
            <a:r>
              <a:rPr lang="en-US" sz="2400" b="0" i="0" u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hodnoceny</a:t>
            </a:r>
            <a:r>
              <a:rPr lang="en-US" sz="2400" b="0" i="0" u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ne </a:t>
            </a:r>
            <a:r>
              <a:rPr lang="en-US" sz="2400" b="0" i="0" u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na</a:t>
            </a:r>
            <a:r>
              <a:rPr lang="en-US" sz="2400" b="0" i="0" u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400" b="0" i="0" u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základě</a:t>
            </a:r>
            <a:r>
              <a:rPr lang="en-US" sz="2400" b="0" i="0" u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400" b="0" i="0" u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ceny</a:t>
            </a:r>
            <a:r>
              <a:rPr lang="en-US" sz="2400" b="0" i="0" u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, ale </a:t>
            </a:r>
            <a:r>
              <a:rPr lang="en-US" sz="2400" b="0" i="0" u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ve</a:t>
            </a:r>
            <a:r>
              <a:rPr lang="en-US" sz="2400" b="0" i="0" u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400" b="0" i="0" u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fyzikálních</a:t>
            </a:r>
            <a:r>
              <a:rPr lang="en-US" sz="2400" b="0" i="0" u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400" b="0" i="0" u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či</a:t>
            </a:r>
            <a:r>
              <a:rPr lang="en-US" sz="2400" b="0" i="0" u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400" b="0" i="0" u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naturálních</a:t>
            </a:r>
            <a:r>
              <a:rPr lang="en-US" sz="2400" b="0" i="0" u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400" b="0" i="0" u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jednotkách</a:t>
            </a:r>
            <a:r>
              <a:rPr lang="en-US" sz="2400" b="0" i="0" u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. 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■"/>
            </a:pPr>
            <a:r>
              <a:rPr lang="en-US" sz="2400" b="0" i="0" u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Tato </a:t>
            </a:r>
            <a:r>
              <a:rPr lang="en-US" sz="2400" b="0" i="0" u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metoda</a:t>
            </a:r>
            <a:r>
              <a:rPr lang="en-US" sz="2400" b="0" i="0" u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400" b="0" i="0" u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není</a:t>
            </a:r>
            <a:r>
              <a:rPr lang="en-US" sz="2400" b="0" i="0" u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v </a:t>
            </a:r>
            <a:r>
              <a:rPr lang="en-US" sz="2400" b="0" i="0" u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oblasti</a:t>
            </a:r>
            <a:r>
              <a:rPr lang="en-US" sz="2400" b="0" i="0" u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400" b="0" i="0" u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kultury</a:t>
            </a:r>
            <a:r>
              <a:rPr lang="en-US" sz="2400" b="0" i="0" u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a </a:t>
            </a:r>
            <a:r>
              <a:rPr lang="en-US" sz="2400" b="0" i="0" u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umění</a:t>
            </a:r>
            <a:r>
              <a:rPr lang="en-US" sz="2400" b="0" i="0" u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400" b="0" i="0" u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tak</a:t>
            </a:r>
            <a:r>
              <a:rPr lang="en-US" sz="2400" b="0" i="0" u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400" b="0" i="0" u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široce</a:t>
            </a:r>
            <a:r>
              <a:rPr lang="en-US" sz="2400" b="0" i="0" u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400" b="0" i="0" u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využitelná</a:t>
            </a:r>
            <a:r>
              <a:rPr lang="en-US" sz="2400" b="0" i="0" u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, </a:t>
            </a:r>
            <a:r>
              <a:rPr lang="en-US" sz="2400" b="0" i="0" u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protože</a:t>
            </a:r>
            <a:r>
              <a:rPr lang="en-US" sz="2400" b="0" i="0" u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400" b="0" i="0" u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ve</a:t>
            </a:r>
            <a:r>
              <a:rPr lang="en-US" sz="2400" b="0" i="0" u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400" b="0" i="0" u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své</a:t>
            </a:r>
            <a:r>
              <a:rPr lang="en-US" sz="2400" b="0" i="0" u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400" b="0" i="0" u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podstatě</a:t>
            </a:r>
            <a:r>
              <a:rPr lang="en-US" sz="2400" b="0" i="0" u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400" b="0" i="0" u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nezahrnuje</a:t>
            </a:r>
            <a:r>
              <a:rPr lang="en-US" sz="2400" b="0" i="0" u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400" b="0" i="0" u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společenské</a:t>
            </a:r>
            <a:r>
              <a:rPr lang="en-US" sz="2400" b="0" i="0" u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400" b="0" i="0" u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náklady</a:t>
            </a:r>
            <a:r>
              <a:rPr lang="en-US" sz="2400" b="0" i="0" u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, </a:t>
            </a:r>
            <a:r>
              <a:rPr lang="en-US" sz="2400" b="0" i="0" u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i</a:t>
            </a:r>
            <a:r>
              <a:rPr lang="en-US" sz="2400" b="0" i="0" u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400" b="0" i="0" u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když</a:t>
            </a:r>
            <a:r>
              <a:rPr lang="en-US" sz="2400" b="0" i="0" u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400" b="0" i="0" u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také</a:t>
            </a:r>
            <a:r>
              <a:rPr lang="en-US" sz="2400" b="0" i="0" u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400" b="0" i="0" u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kalkuluje</a:t>
            </a:r>
            <a:r>
              <a:rPr lang="en-US" sz="2400" b="0" i="0" u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se </a:t>
            </a:r>
            <a:r>
              <a:rPr lang="en-US" sz="2400" b="0" i="0" u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společenskými</a:t>
            </a:r>
            <a:r>
              <a:rPr lang="en-US" sz="2400" b="0" i="0" u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400" b="0" i="0" u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dopady</a:t>
            </a:r>
            <a:r>
              <a:rPr lang="en-US" sz="2400" b="0" i="0" u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.</a:t>
            </a:r>
          </a:p>
          <a:p>
            <a:pPr marL="342900" marR="0" lvl="0" indent="-342900" algn="l" rtl="0">
              <a:spcBef>
                <a:spcPts val="48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None/>
            </a:pPr>
            <a:endParaRPr sz="2400" b="0" i="0" u="none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75" name="Shape 175"/>
          <p:cNvSpPr txBox="1"/>
          <p:nvPr/>
        </p:nvSpPr>
        <p:spPr>
          <a:xfrm>
            <a:off x="8023225" y="6442075"/>
            <a:ext cx="663574" cy="26352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D1E1E"/>
              </a:buClr>
              <a:buSzPct val="25000"/>
              <a:buFont typeface="Verdana"/>
              <a:buNone/>
            </a:pPr>
            <a:fld id="{00000000-1234-1234-1234-123412341234}" type="slidenum">
              <a:rPr lang="en-US" sz="1000" b="1" i="0" u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rPr>
              <a:t>10</a:t>
            </a:fld>
            <a:endParaRPr lang="en-US" sz="1000" b="1" i="0" u="none">
              <a:solidFill>
                <a:srgbClr val="7D1E1E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Shape 180"/>
          <p:cNvSpPr txBox="1">
            <a:spLocks noGrp="1"/>
          </p:cNvSpPr>
          <p:nvPr>
            <p:ph type="title"/>
          </p:nvPr>
        </p:nvSpPr>
        <p:spPr>
          <a:xfrm>
            <a:off x="914400" y="548680"/>
            <a:ext cx="7772400" cy="1080094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D1E1E"/>
              </a:buClr>
              <a:buSzPct val="25000"/>
              <a:buFont typeface="Verdana"/>
              <a:buNone/>
            </a:pPr>
            <a:r>
              <a:rPr lang="en-US" sz="2400" b="1" i="0" u="none" strike="noStrike" cap="none" dirty="0" err="1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rPr>
              <a:t>Analýza</a:t>
            </a:r>
            <a:r>
              <a:rPr lang="en-US" sz="2400" b="1" i="0" u="none" strike="noStrike" cap="none" dirty="0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400" b="1" i="0" u="none" strike="noStrike" cap="none" dirty="0" err="1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rPr>
              <a:t>užitečnosti</a:t>
            </a:r>
            <a:r>
              <a:rPr lang="en-US" sz="2400" b="1" i="0" u="none" strike="noStrike" cap="none" dirty="0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400" b="1" i="0" u="none" strike="noStrike" cap="none" dirty="0" err="1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rPr>
              <a:t>nákladů</a:t>
            </a:r>
            <a:r>
              <a:rPr lang="en-US" sz="2400" b="0" i="0" u="none" strike="noStrike" cap="none" dirty="0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cs-CZ" sz="2400" b="0" i="0" u="none" strike="noStrike" cap="none" dirty="0" smtClean="0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rPr>
              <a:t/>
            </a:r>
            <a:br>
              <a:rPr lang="cs-CZ" sz="2400" b="0" i="0" u="none" strike="noStrike" cap="none" dirty="0" smtClean="0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rPr>
            </a:br>
            <a:r>
              <a:rPr lang="en-US" sz="2400" b="0" i="0" u="none" strike="noStrike" cap="none" dirty="0" smtClean="0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rPr>
              <a:t>(</a:t>
            </a:r>
            <a:r>
              <a:rPr lang="en-US" sz="2400" b="0" i="0" u="none" strike="noStrike" cap="none" dirty="0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rPr>
              <a:t>cost – utility analysis, CUA)</a:t>
            </a:r>
            <a:br>
              <a:rPr lang="en-US" sz="2400" b="0" i="0" u="none" strike="noStrike" cap="none" dirty="0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rPr>
            </a:br>
            <a:endParaRPr lang="en-US" sz="2400" b="0" i="0" u="none" strike="noStrike" cap="none" dirty="0">
              <a:solidFill>
                <a:srgbClr val="7D1E1E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81" name="Shape 181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■"/>
            </a:pPr>
            <a:r>
              <a:rPr lang="en-US" sz="2400" b="0" i="0" u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veřejné</a:t>
            </a:r>
            <a:r>
              <a:rPr lang="en-US" sz="2400" b="0" i="0" u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400" b="0" i="0" u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služby</a:t>
            </a:r>
            <a:r>
              <a:rPr lang="en-US" sz="2400" b="0" i="0" u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400" b="0" i="0" u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hodnoceny</a:t>
            </a:r>
            <a:r>
              <a:rPr lang="en-US" sz="2400" b="0" i="0" u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400" b="0" i="0" u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na</a:t>
            </a:r>
            <a:r>
              <a:rPr lang="en-US" sz="2400" b="0" i="0" u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400" b="0" i="0" u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základě</a:t>
            </a:r>
            <a:r>
              <a:rPr lang="en-US" sz="2400" b="0" i="0" u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400" b="0" i="0" u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užitečnosti</a:t>
            </a:r>
            <a:r>
              <a:rPr lang="en-US" sz="2400" b="0" i="0" u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400" b="0" i="0" u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svých</a:t>
            </a:r>
            <a:r>
              <a:rPr lang="en-US" sz="2400" b="0" i="0" u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400" b="0" i="0" u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výstupů</a:t>
            </a:r>
            <a:r>
              <a:rPr lang="en-US" sz="2400" b="0" i="0" u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pro </a:t>
            </a:r>
            <a:r>
              <a:rPr lang="en-US" sz="2400" b="0" i="0" u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jednotlivce</a:t>
            </a:r>
            <a:r>
              <a:rPr lang="en-US" sz="2400" b="0" i="0" u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400" b="0" i="0" u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nebo</a:t>
            </a:r>
            <a:r>
              <a:rPr lang="en-US" sz="2400" b="0" i="0" u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400" b="0" i="0" u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celou</a:t>
            </a:r>
            <a:r>
              <a:rPr lang="en-US" sz="2400" b="0" i="0" u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400" b="0" i="0" u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společnost</a:t>
            </a:r>
            <a:r>
              <a:rPr lang="en-US" sz="2400" b="0" i="0" u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. 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■"/>
            </a:pPr>
            <a:r>
              <a:rPr lang="en-US" sz="2400" b="0" i="0" u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užitečnost</a:t>
            </a:r>
            <a:r>
              <a:rPr lang="en-US" sz="2400" b="0" i="0" u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je </a:t>
            </a:r>
            <a:r>
              <a:rPr lang="en-US" sz="2400" b="0" i="0" u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vyjadřována</a:t>
            </a:r>
            <a:r>
              <a:rPr lang="en-US" sz="2400" b="0" i="0" u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400" b="0" i="0" u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přímo</a:t>
            </a:r>
            <a:r>
              <a:rPr lang="en-US" sz="2400" b="0" i="0" u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400" b="0" i="0" u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uživateli</a:t>
            </a:r>
            <a:r>
              <a:rPr lang="en-US" sz="2400" b="0" i="0" u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, </a:t>
            </a:r>
            <a:r>
              <a:rPr lang="en-US" sz="2400" b="0" i="0" u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kteří</a:t>
            </a:r>
            <a:r>
              <a:rPr lang="en-US" sz="2400" b="0" i="0" u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400" b="0" i="0" u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mají</a:t>
            </a:r>
            <a:r>
              <a:rPr lang="en-US" sz="2400" b="0" i="0" u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400" b="0" i="0" u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možnost</a:t>
            </a:r>
            <a:r>
              <a:rPr lang="en-US" sz="2400" b="0" i="0" u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400" b="0" i="0" u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vyjádřit</a:t>
            </a:r>
            <a:r>
              <a:rPr lang="en-US" sz="2400" b="0" i="0" u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, </a:t>
            </a:r>
            <a:r>
              <a:rPr lang="en-US" sz="2400" b="0" i="0" u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jaké</a:t>
            </a:r>
            <a:r>
              <a:rPr lang="en-US" sz="2400" b="0" i="0" u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pro </a:t>
            </a:r>
            <a:r>
              <a:rPr lang="en-US" sz="2400" b="0" i="0" u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ně</a:t>
            </a:r>
            <a:r>
              <a:rPr lang="en-US" sz="2400" b="0" i="0" u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400" b="0" i="0" u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plyne</a:t>
            </a:r>
            <a:r>
              <a:rPr lang="en-US" sz="2400" b="0" i="0" u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400" b="0" i="0" u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ze</a:t>
            </a:r>
            <a:r>
              <a:rPr lang="en-US" sz="2400" b="0" i="0" u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400" b="0" i="0" u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spotřeby</a:t>
            </a:r>
            <a:r>
              <a:rPr lang="en-US" sz="2400" b="0" i="0" u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400" b="0" i="0" u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daného</a:t>
            </a:r>
            <a:r>
              <a:rPr lang="en-US" sz="2400" b="0" i="0" u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400" b="0" i="0" u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statku</a:t>
            </a:r>
            <a:r>
              <a:rPr lang="en-US" sz="2400" b="0" i="0" u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400" b="0" i="0" u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či</a:t>
            </a:r>
            <a:r>
              <a:rPr lang="en-US" sz="2400" b="0" i="0" u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400" b="0" i="0" u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služby</a:t>
            </a:r>
            <a:r>
              <a:rPr lang="en-US" sz="2400" b="0" i="0" u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400" b="0" i="0" u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uspokojení</a:t>
            </a:r>
            <a:r>
              <a:rPr lang="en-US" sz="2400" b="0" i="0" u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.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■"/>
            </a:pPr>
            <a:r>
              <a:rPr lang="en-US" sz="2400" b="0" i="0" u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je </a:t>
            </a:r>
            <a:r>
              <a:rPr lang="en-US" sz="2400" b="0" i="0" u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možné</a:t>
            </a:r>
            <a:r>
              <a:rPr lang="en-US" sz="2400" b="0" i="0" u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400" b="0" i="0" u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postihnout</a:t>
            </a:r>
            <a:r>
              <a:rPr lang="en-US" sz="2400" b="0" i="0" u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400" b="0" i="0" u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i</a:t>
            </a:r>
            <a:r>
              <a:rPr lang="en-US" sz="2400" b="0" i="0" u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400" b="0" i="0" u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kvalitu</a:t>
            </a:r>
            <a:r>
              <a:rPr lang="en-US" sz="2400" b="0" i="0" u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400" b="0" i="0" u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výsledné</a:t>
            </a:r>
            <a:r>
              <a:rPr lang="en-US" sz="2400" b="0" i="0" u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400" b="0" i="0" u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služby</a:t>
            </a:r>
            <a:r>
              <a:rPr lang="en-US" sz="2400" b="0" i="0" u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. 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■"/>
            </a:pPr>
            <a:r>
              <a:rPr lang="en-US" sz="220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I z </a:t>
            </a:r>
            <a:r>
              <a:rPr lang="en-US" sz="2200" b="0" i="0" u="none" strike="noStrike" cap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tohoto</a:t>
            </a:r>
            <a:r>
              <a:rPr lang="en-US" sz="220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200" b="0" i="0" u="none" strike="noStrike" cap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důvodu</a:t>
            </a:r>
            <a:r>
              <a:rPr lang="en-US" sz="220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se </a:t>
            </a:r>
            <a:r>
              <a:rPr lang="en-US" sz="2200" b="0" i="0" u="none" strike="noStrike" cap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zde</a:t>
            </a:r>
            <a:r>
              <a:rPr lang="en-US" sz="220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200" b="0" i="0" u="none" strike="noStrike" cap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opět</a:t>
            </a:r>
            <a:r>
              <a:rPr lang="en-US" sz="220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200" b="0" i="0" u="none" strike="noStrike" cap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setkáváme</a:t>
            </a:r>
            <a:r>
              <a:rPr lang="en-US" sz="220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s </a:t>
            </a:r>
            <a:r>
              <a:rPr lang="en-US" sz="2200" b="0" i="0" u="none" strike="noStrike" cap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využitím</a:t>
            </a:r>
            <a:r>
              <a:rPr lang="en-US" sz="220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200" b="0" i="0" u="none" strike="noStrike" cap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naturálních</a:t>
            </a:r>
            <a:r>
              <a:rPr lang="en-US" sz="220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200" b="0" i="0" u="none" strike="noStrike" cap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jednotek</a:t>
            </a:r>
            <a:r>
              <a:rPr lang="en-US" sz="220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.</a:t>
            </a:r>
          </a:p>
          <a:p>
            <a:pPr marL="342900" marR="0" lvl="0" indent="-342900" algn="l" rtl="0">
              <a:spcBef>
                <a:spcPts val="44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None/>
            </a:pPr>
            <a:endParaRPr sz="2200" b="0" i="0" u="none" strike="noStrike" cap="none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83" name="Shape 183"/>
          <p:cNvSpPr txBox="1"/>
          <p:nvPr/>
        </p:nvSpPr>
        <p:spPr>
          <a:xfrm>
            <a:off x="8023225" y="6442075"/>
            <a:ext cx="663574" cy="26352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D1E1E"/>
              </a:buClr>
              <a:buSzPct val="25000"/>
              <a:buFont typeface="Verdana"/>
              <a:buNone/>
            </a:pPr>
            <a:fld id="{00000000-1234-1234-1234-123412341234}" type="slidenum">
              <a:rPr lang="en-US" sz="1000" b="1" i="0" u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rPr>
              <a:t>11</a:t>
            </a:fld>
            <a:endParaRPr lang="en-US" sz="1000" b="1" i="0" u="none">
              <a:solidFill>
                <a:srgbClr val="7D1E1E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Shape 188"/>
          <p:cNvSpPr txBox="1">
            <a:spLocks noGrp="1"/>
          </p:cNvSpPr>
          <p:nvPr>
            <p:ph type="title"/>
          </p:nvPr>
        </p:nvSpPr>
        <p:spPr>
          <a:xfrm>
            <a:off x="914400" y="836612"/>
            <a:ext cx="7772400" cy="792162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D1E1E"/>
              </a:buClr>
              <a:buSzPct val="25000"/>
              <a:buFont typeface="Verdana"/>
              <a:buNone/>
            </a:pPr>
            <a:r>
              <a:rPr lang="en-US" sz="2400" b="1" i="0" u="none" strike="noStrike" cap="none" dirty="0" err="1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rPr>
              <a:t>Analýza</a:t>
            </a:r>
            <a:r>
              <a:rPr lang="en-US" sz="2400" b="1" i="0" u="none" strike="noStrike" cap="none" dirty="0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400" b="1" i="0" u="none" strike="noStrike" cap="none" dirty="0" err="1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rPr>
              <a:t>minimalizace</a:t>
            </a:r>
            <a:r>
              <a:rPr lang="en-US" sz="2400" b="1" i="0" u="none" strike="noStrike" cap="none" dirty="0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400" b="1" i="0" u="none" strike="noStrike" cap="none" dirty="0" err="1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rPr>
              <a:t>nákladů</a:t>
            </a:r>
            <a:r>
              <a:rPr lang="en-US" sz="2400" b="0" i="0" u="none" strike="noStrike" cap="none" dirty="0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cs-CZ" sz="2400" b="0" i="0" u="none" strike="noStrike" cap="none" dirty="0" smtClean="0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rPr>
              <a:t/>
            </a:r>
            <a:br>
              <a:rPr lang="cs-CZ" sz="2400" b="0" i="0" u="none" strike="noStrike" cap="none" dirty="0" smtClean="0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rPr>
            </a:br>
            <a:r>
              <a:rPr lang="en-US" sz="2400" b="0" i="0" u="none" strike="noStrike" cap="none" dirty="0" smtClean="0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rPr>
              <a:t>(</a:t>
            </a:r>
            <a:r>
              <a:rPr lang="en-US" sz="2400" b="0" i="0" u="none" strike="noStrike" cap="none" dirty="0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rPr>
              <a:t>cost minimizing analysis, CMA)</a:t>
            </a:r>
            <a:br>
              <a:rPr lang="en-US" sz="2400" b="0" i="0" u="none" strike="noStrike" cap="none" dirty="0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rPr>
            </a:br>
            <a:endParaRPr lang="en-US" sz="2400" b="0" i="0" u="none" strike="noStrike" cap="none" dirty="0">
              <a:solidFill>
                <a:srgbClr val="7D1E1E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89" name="Shape 189"/>
          <p:cNvSpPr txBox="1">
            <a:spLocks noGrp="1"/>
          </p:cNvSpPr>
          <p:nvPr>
            <p:ph idx="1"/>
          </p:nvPr>
        </p:nvSpPr>
        <p:spPr>
          <a:xfrm>
            <a:off x="914399" y="1844824"/>
            <a:ext cx="7772400" cy="4357686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■"/>
            </a:pPr>
            <a:r>
              <a:rPr lang="cs-CZ" sz="2000" b="0" i="0" u="none" dirty="0" smtClean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posuzování podle kritéria nejnižších nákladů. 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■"/>
            </a:pPr>
            <a:r>
              <a:rPr lang="cs-CZ" sz="2000" b="0" i="0" u="none" dirty="0" smtClean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poměrně málo využitelná v oblasti kultury a umění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■"/>
            </a:pPr>
            <a:r>
              <a:rPr lang="cs-CZ" sz="1800" b="0" i="0" u="none" strike="noStrike" cap="none" dirty="0" smtClean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nezahrnuje v sobě hodnocení přínosů poskytování daných služeb a statků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■"/>
            </a:pPr>
            <a:r>
              <a:rPr lang="cs-CZ" sz="1800" b="0" i="0" u="none" strike="noStrike" cap="none" dirty="0" smtClean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generalizuje všechny výstupy a nekalkuluje tak s možnými odlišnostmi. 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■"/>
            </a:pPr>
            <a:r>
              <a:rPr lang="cs-CZ" sz="2000" b="0" i="0" u="none" dirty="0" smtClean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Nicméně užitky daných služeb jsou zde stanoveny dopředu jako určitý standard, kterého musí být dosaženo a na základě této premisy jsou už posuzovány jen náklady. 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■"/>
            </a:pPr>
            <a:r>
              <a:rPr lang="cs-CZ" sz="1800" b="0" i="0" u="none" strike="noStrike" cap="none" dirty="0" smtClean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hojně využívaná například při posuzování veřejných zakázek ve veřejném sektoru, kdy jediným kritériem při tomto výběru je právě nejnižší cena ( např. dynamický nákupní systém MU).</a:t>
            </a:r>
          </a:p>
          <a:p>
            <a:pPr marL="342900" marR="0" lvl="0" indent="-342900" algn="l" rtl="0">
              <a:spcBef>
                <a:spcPts val="36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None/>
            </a:pPr>
            <a:endParaRPr sz="1800" b="0" i="0" u="none" strike="noStrike" cap="none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91" name="Shape 191"/>
          <p:cNvSpPr txBox="1"/>
          <p:nvPr/>
        </p:nvSpPr>
        <p:spPr>
          <a:xfrm>
            <a:off x="8023225" y="6442075"/>
            <a:ext cx="663574" cy="26352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D1E1E"/>
              </a:buClr>
              <a:buSzPct val="25000"/>
              <a:buFont typeface="Verdana"/>
              <a:buNone/>
            </a:pPr>
            <a:fld id="{00000000-1234-1234-1234-123412341234}" type="slidenum">
              <a:rPr lang="en-US" sz="1000" b="1" i="0" u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rPr>
              <a:t>12</a:t>
            </a:fld>
            <a:endParaRPr lang="en-US" sz="1000" b="1" i="0" u="none">
              <a:solidFill>
                <a:srgbClr val="7D1E1E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Shape 19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D1E1E"/>
              </a:buClr>
              <a:buSzPct val="25000"/>
              <a:buFont typeface="Verdana"/>
              <a:buNone/>
            </a:pPr>
            <a:r>
              <a:rPr lang="en-US" sz="2400" b="1" i="0" u="none" strike="noStrike" cap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rPr>
              <a:t>Analýza nákladů</a:t>
            </a:r>
            <a:r>
              <a:rPr lang="en-US" sz="2400" b="0" i="0" u="none" strike="noStrike" cap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rPr>
              <a:t> (expense analysis)</a:t>
            </a:r>
            <a:br>
              <a:rPr lang="en-US" sz="2400" b="0" i="0" u="none" strike="noStrike" cap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rPr>
            </a:br>
            <a:endParaRPr lang="en-US" sz="2400" b="0" i="0" u="none" strike="noStrike" cap="none">
              <a:solidFill>
                <a:srgbClr val="7D1E1E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97" name="Shape 197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■"/>
            </a:pPr>
            <a:r>
              <a:rPr lang="en-US" sz="24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Kvantitativní analýza, která má spojitost s finančními ukazateli (Kotler, Scheffová)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■"/>
            </a:pPr>
            <a:r>
              <a:rPr lang="en-US" sz="18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výhradně zaměřena na ekonomické ukazatele. Prostřednictvím tohoto postupu se vyhodnocuje rozdíl mezi rozpočtem a skutečnými náklady, což je pro všechny instituce zcela běžným úkonem.  Zhodnocení finančních ukazatelů je přirozenou součástí tohoto procesu.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■"/>
            </a:pPr>
            <a:r>
              <a:rPr lang="en-US" sz="18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V rámci využití této metody  možné 2 výsledky: 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■"/>
            </a:pPr>
            <a:r>
              <a:rPr lang="en-US"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pozitivní rozdíl mezi rozpočtem a náklady, tj. aktuální výdaje jsou menší než plánované. Tento výsledek může poukazovat na malou výkonnost organizace, ale může také ukazovat na to, že instituce dosáhla významných finančních úspor například zvýšením své efektivity. 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■"/>
            </a:pPr>
            <a:r>
              <a:rPr lang="en-US"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negativní rozdíl, jenž může naproti tomu poukazovat na příliš velká vydání nebo i na menší aktuální příjmy, než jaké byly očekávány.</a:t>
            </a:r>
          </a:p>
          <a:p>
            <a:pPr marL="342900" marR="0" lvl="0" indent="-342900" algn="l" rtl="0">
              <a:spcBef>
                <a:spcPts val="32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None/>
            </a:pPr>
            <a:endParaRPr sz="16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99" name="Shape 199"/>
          <p:cNvSpPr txBox="1"/>
          <p:nvPr/>
        </p:nvSpPr>
        <p:spPr>
          <a:xfrm>
            <a:off x="8023225" y="6442075"/>
            <a:ext cx="663574" cy="26352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D1E1E"/>
              </a:buClr>
              <a:buSzPct val="25000"/>
              <a:buFont typeface="Verdana"/>
              <a:buNone/>
            </a:pPr>
            <a:fld id="{00000000-1234-1234-1234-123412341234}" type="slidenum">
              <a:rPr lang="en-US" sz="1000" b="1" i="0" u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rPr>
              <a:t>13</a:t>
            </a:fld>
            <a:endParaRPr lang="en-US" sz="1000" b="1" i="0" u="none">
              <a:solidFill>
                <a:srgbClr val="7D1E1E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Shape 20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D1E1E"/>
              </a:buClr>
              <a:buSzPct val="25000"/>
              <a:buFont typeface="Verdana"/>
              <a:buNone/>
            </a:pPr>
            <a:r>
              <a:rPr lang="en-US" sz="2400" b="1" i="0" u="none" strike="noStrike" cap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rPr>
              <a:t>Další využitelné metody</a:t>
            </a:r>
          </a:p>
        </p:txBody>
      </p:sp>
      <p:sp>
        <p:nvSpPr>
          <p:cNvPr id="205" name="Shape 205"/>
          <p:cNvSpPr txBox="1">
            <a:spLocks noGrp="1"/>
          </p:cNvSpPr>
          <p:nvPr>
            <p:ph idx="1"/>
          </p:nvPr>
        </p:nvSpPr>
        <p:spPr>
          <a:xfrm>
            <a:off x="323528" y="1916832"/>
            <a:ext cx="8276456" cy="4357686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■"/>
            </a:pPr>
            <a:r>
              <a:rPr lang="en-US" sz="2400" b="1" i="0" u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Nástroje</a:t>
            </a:r>
            <a:r>
              <a:rPr lang="en-US" sz="2400" b="1" i="0" u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400" b="1" i="0" u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řízení</a:t>
            </a:r>
            <a:r>
              <a:rPr lang="en-US" sz="2400" b="1" i="0" u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400" b="1" i="0" u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kvality</a:t>
            </a:r>
            <a:endParaRPr lang="en-US" sz="2400" b="1" i="0" u="none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742950" marR="0" lvl="1" indent="-285750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■"/>
            </a:pPr>
            <a:r>
              <a:rPr lang="en-US" sz="2200" b="0" i="0" u="none" strike="noStrike" cap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Mezi</a:t>
            </a:r>
            <a:r>
              <a:rPr lang="en-US" sz="220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200" b="0" i="0" u="none" strike="noStrike" cap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nejpoužívanější</a:t>
            </a:r>
            <a:r>
              <a:rPr lang="en-US" sz="220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200" b="0" i="0" u="none" strike="noStrike" cap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metody</a:t>
            </a:r>
            <a:r>
              <a:rPr lang="en-US" sz="220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200" b="0" i="0" u="none" strike="noStrike" cap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řízení</a:t>
            </a:r>
            <a:r>
              <a:rPr lang="en-US" sz="220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200" b="0" i="0" u="none" strike="noStrike" cap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jakosti</a:t>
            </a:r>
            <a:r>
              <a:rPr lang="en-US" sz="220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200" b="0" i="0" u="none" strike="noStrike" cap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patří</a:t>
            </a:r>
            <a:r>
              <a:rPr lang="en-US" sz="220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200" b="1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CAF, EFQM, TQM</a:t>
            </a:r>
            <a:r>
              <a:rPr lang="en-US" sz="220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a </a:t>
            </a:r>
            <a:r>
              <a:rPr lang="en-US" sz="2200" b="0" i="0" u="none" strike="noStrike" cap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další</a:t>
            </a:r>
            <a:r>
              <a:rPr lang="en-US" sz="220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. 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■"/>
            </a:pPr>
            <a:r>
              <a:rPr lang="en-US" sz="2200" b="0" i="0" u="none" strike="noStrike" cap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Specifikem</a:t>
            </a:r>
            <a:r>
              <a:rPr lang="en-US" sz="220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200" b="0" i="0" u="none" strike="noStrike" cap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těchto</a:t>
            </a:r>
            <a:r>
              <a:rPr lang="en-US" sz="220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200" b="0" i="0" u="none" strike="noStrike" cap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metod</a:t>
            </a:r>
            <a:r>
              <a:rPr lang="en-US" sz="220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je, </a:t>
            </a:r>
            <a:r>
              <a:rPr lang="en-US" sz="2200" b="0" i="0" u="none" strike="noStrike" cap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že</a:t>
            </a:r>
            <a:r>
              <a:rPr lang="en-US" sz="220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v </a:t>
            </a:r>
            <a:r>
              <a:rPr lang="en-US" sz="2200" b="0" i="0" u="none" strike="noStrike" cap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popředí</a:t>
            </a:r>
            <a:r>
              <a:rPr lang="en-US" sz="220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200" b="0" i="0" u="none" strike="noStrike" cap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kritérií</a:t>
            </a:r>
            <a:r>
              <a:rPr lang="en-US" sz="220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200" b="0" i="0" u="none" strike="noStrike" cap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hodnocení</a:t>
            </a:r>
            <a:r>
              <a:rPr lang="en-US" sz="220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je </a:t>
            </a:r>
            <a:r>
              <a:rPr lang="en-US" sz="2200" b="0" i="0" u="none" strike="noStrike" cap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zaměření</a:t>
            </a:r>
            <a:r>
              <a:rPr lang="en-US" sz="220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se </a:t>
            </a:r>
            <a:r>
              <a:rPr lang="en-US" sz="2200" b="0" i="0" u="none" strike="noStrike" cap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na</a:t>
            </a:r>
            <a:r>
              <a:rPr lang="en-US" sz="220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200" b="0" i="0" u="none" strike="noStrike" cap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uspokojení</a:t>
            </a:r>
            <a:r>
              <a:rPr lang="en-US" sz="220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200" b="0" i="0" u="none" strike="noStrike" cap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potřeb</a:t>
            </a:r>
            <a:r>
              <a:rPr lang="en-US" sz="220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200" b="0" i="0" u="none" strike="noStrike" cap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zákazníka</a:t>
            </a:r>
            <a:r>
              <a:rPr lang="en-US" sz="220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, </a:t>
            </a:r>
            <a:r>
              <a:rPr lang="en-US" sz="2200" b="0" i="0" u="none" strike="noStrike" cap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jako</a:t>
            </a:r>
            <a:r>
              <a:rPr lang="en-US" sz="220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200" b="0" i="0" u="none" strike="noStrike" cap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jedna</a:t>
            </a:r>
            <a:r>
              <a:rPr lang="en-US" sz="220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z </a:t>
            </a:r>
            <a:r>
              <a:rPr lang="en-US" sz="2200" b="0" i="0" u="none" strike="noStrike" cap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nejdůležitějších</a:t>
            </a:r>
            <a:r>
              <a:rPr lang="en-US" sz="220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200" b="0" i="0" u="none" strike="noStrike" cap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součástí</a:t>
            </a:r>
            <a:r>
              <a:rPr lang="en-US" sz="220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200" b="0" i="0" u="none" strike="noStrike" cap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hodnocení</a:t>
            </a:r>
            <a:r>
              <a:rPr lang="en-US" sz="220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200" b="0" i="0" u="none" strike="noStrike" cap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kvality</a:t>
            </a:r>
            <a:r>
              <a:rPr lang="en-US" sz="220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.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■"/>
            </a:pPr>
            <a:r>
              <a:rPr lang="en-US" sz="2400" b="1" i="0" u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Balanced Scorecard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■"/>
            </a:pPr>
            <a:r>
              <a:rPr lang="en-US" sz="2400" b="1" i="0" u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Multiplikační</a:t>
            </a:r>
            <a:r>
              <a:rPr lang="en-US" sz="2400" b="1" i="0" u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400" b="1" i="0" u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efekty</a:t>
            </a:r>
            <a:endParaRPr lang="en-US" sz="2400" b="1" i="0" u="none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■"/>
            </a:pPr>
            <a:r>
              <a:rPr lang="en-US" sz="2400" b="1" i="0" u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SROI</a:t>
            </a:r>
          </a:p>
        </p:txBody>
      </p:sp>
      <p:sp>
        <p:nvSpPr>
          <p:cNvPr id="207" name="Shape 207"/>
          <p:cNvSpPr txBox="1"/>
          <p:nvPr/>
        </p:nvSpPr>
        <p:spPr>
          <a:xfrm>
            <a:off x="8023225" y="6442075"/>
            <a:ext cx="663574" cy="26352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D1E1E"/>
              </a:buClr>
              <a:buSzPct val="25000"/>
              <a:buFont typeface="Verdana"/>
              <a:buNone/>
            </a:pPr>
            <a:fld id="{00000000-1234-1234-1234-123412341234}" type="slidenum">
              <a:rPr lang="en-US" sz="1000" b="1" i="0" u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rPr>
              <a:t>14</a:t>
            </a:fld>
            <a:endParaRPr lang="en-US" sz="1000" b="1" i="0" u="none">
              <a:solidFill>
                <a:srgbClr val="7D1E1E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Shape 21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D1E1E"/>
              </a:buClr>
              <a:buSzPct val="25000"/>
              <a:buFont typeface="Verdana"/>
              <a:buNone/>
            </a:pPr>
            <a:r>
              <a:rPr lang="en-US" sz="2400" b="1" i="0" u="none" strike="noStrike" cap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rPr>
              <a:t>Nástroje řízení kvality </a:t>
            </a:r>
            <a:r>
              <a:rPr lang="en-US" sz="2400" b="0" i="0" u="none" strike="noStrike" cap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rPr>
              <a:t>- základ</a:t>
            </a:r>
          </a:p>
        </p:txBody>
      </p:sp>
      <p:sp>
        <p:nvSpPr>
          <p:cNvPr id="213" name="Shape 213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■"/>
            </a:pPr>
            <a:r>
              <a:rPr lang="en-US" sz="18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Mezi nejrozšířenější patří </a:t>
            </a:r>
            <a:r>
              <a:rPr lang="en-US" sz="18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soubor ukazatelů – indikátorů hodnotících jednotlivé oblasti kvality služeb</a:t>
            </a:r>
            <a:r>
              <a:rPr lang="en-US" sz="18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, který by měl být „SMART“ 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➢"/>
            </a:pPr>
            <a:r>
              <a:rPr lang="en-US"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specifický (Specific), 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➢"/>
            </a:pPr>
            <a:r>
              <a:rPr lang="en-US"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měřitelný (Measurable), 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➢"/>
            </a:pPr>
            <a:r>
              <a:rPr lang="en-US"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dosažitelný (Achievable), 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➢"/>
            </a:pPr>
            <a:r>
              <a:rPr lang="en-US"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relevantní, reálný (Realistic), 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➢"/>
            </a:pPr>
            <a:r>
              <a:rPr lang="en-US"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vztahující se k určitému časovému období, termínovaný (Timed).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■"/>
            </a:pPr>
            <a:r>
              <a:rPr lang="en-US" sz="18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především v personální oblasti, k řízení lidí, lze jej použít k řízení projektů za účelem dosažení měřitelných výsledků, konkrétně stanovených cílů. 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■"/>
            </a:pPr>
            <a:r>
              <a:rPr lang="en-US" sz="18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Tento náhled na práci nejen s lidskými zdroji při řízení pracovních týmů podporuje koncept projektového řízení kulturních organizací a aktivit. 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■"/>
            </a:pPr>
            <a:r>
              <a:rPr lang="en-US" sz="18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Využíván v oblasti grantů a dotační politiky.</a:t>
            </a:r>
          </a:p>
        </p:txBody>
      </p:sp>
      <p:sp>
        <p:nvSpPr>
          <p:cNvPr id="214" name="Shape 214"/>
          <p:cNvSpPr txBox="1"/>
          <p:nvPr/>
        </p:nvSpPr>
        <p:spPr>
          <a:xfrm>
            <a:off x="2706686" y="6442075"/>
            <a:ext cx="5087936" cy="26352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77777"/>
              </a:buClr>
              <a:buSzPct val="25000"/>
              <a:buFont typeface="Verdana"/>
              <a:buNone/>
            </a:pPr>
            <a:r>
              <a:rPr lang="en-US" sz="1000" b="0" i="0" u="none">
                <a:solidFill>
                  <a:srgbClr val="777777"/>
                </a:solidFill>
                <a:latin typeface="Verdana"/>
                <a:ea typeface="Verdana"/>
                <a:cs typeface="Verdana"/>
                <a:sym typeface="Verdana"/>
              </a:rPr>
              <a:t>EKKU jaro 2016</a:t>
            </a:r>
          </a:p>
        </p:txBody>
      </p:sp>
      <p:sp>
        <p:nvSpPr>
          <p:cNvPr id="215" name="Shape 215"/>
          <p:cNvSpPr txBox="1"/>
          <p:nvPr/>
        </p:nvSpPr>
        <p:spPr>
          <a:xfrm>
            <a:off x="8023225" y="6442075"/>
            <a:ext cx="663574" cy="26352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D1E1E"/>
              </a:buClr>
              <a:buSzPct val="25000"/>
              <a:buFont typeface="Verdana"/>
              <a:buNone/>
            </a:pPr>
            <a:fld id="{00000000-1234-1234-1234-123412341234}" type="slidenum">
              <a:rPr lang="en-US" sz="1000" b="1" i="0" u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rPr>
              <a:t>15</a:t>
            </a:fld>
            <a:endParaRPr lang="en-US" sz="1000" b="1" i="0" u="none">
              <a:solidFill>
                <a:srgbClr val="7D1E1E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Shape 220"/>
          <p:cNvSpPr txBox="1">
            <a:spLocks noGrp="1"/>
          </p:cNvSpPr>
          <p:nvPr>
            <p:ph type="title"/>
          </p:nvPr>
        </p:nvSpPr>
        <p:spPr>
          <a:xfrm>
            <a:off x="395536" y="620688"/>
            <a:ext cx="8291264" cy="936104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D1E1E"/>
              </a:buClr>
              <a:buSzPct val="25000"/>
              <a:buFont typeface="Verdana"/>
              <a:buNone/>
            </a:pPr>
            <a:r>
              <a:rPr lang="en-US" sz="2400" i="0" u="none" strike="noStrike" cap="none" dirty="0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rPr>
              <a:t>Balanced Scorecard </a:t>
            </a:r>
            <a:r>
              <a:rPr lang="en-US" sz="2400" b="0" i="0" u="none" strike="noStrike" cap="none" dirty="0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rPr>
              <a:t>– </a:t>
            </a:r>
            <a:r>
              <a:rPr lang="en-US" sz="2400" b="0" i="0" u="none" strike="noStrike" cap="none" dirty="0" err="1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rPr>
              <a:t>systém</a:t>
            </a:r>
            <a:r>
              <a:rPr lang="en-US" sz="2400" b="0" i="0" u="none" strike="noStrike" cap="none" dirty="0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400" b="0" i="0" u="none" strike="noStrike" cap="none" dirty="0" err="1" smtClean="0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rPr>
              <a:t>vyváž</a:t>
            </a:r>
            <a:r>
              <a:rPr lang="cs-CZ" sz="2400" b="0" i="0" u="none" strike="noStrike" cap="none" dirty="0" smtClean="0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rPr>
              <a:t>e</a:t>
            </a:r>
            <a:r>
              <a:rPr lang="en-US" sz="2400" b="0" i="0" u="none" strike="noStrike" cap="none" dirty="0" err="1" smtClean="0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rPr>
              <a:t>ných</a:t>
            </a:r>
            <a:r>
              <a:rPr lang="en-US" sz="2400" b="0" i="0" u="none" strike="noStrike" cap="none" dirty="0" smtClean="0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400" b="0" i="0" u="none" strike="noStrike" cap="none" dirty="0" err="1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rPr>
              <a:t>ukazatelů</a:t>
            </a:r>
            <a:r>
              <a:rPr lang="en-US" sz="2400" b="0" i="0" u="none" strike="noStrike" cap="none" dirty="0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400" b="0" i="0" u="none" strike="noStrike" cap="none" dirty="0" err="1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rPr>
              <a:t>výkonnosti</a:t>
            </a:r>
            <a:r>
              <a:rPr lang="en-US" sz="2400" b="0" i="0" u="none" strike="noStrike" cap="none" dirty="0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400" b="0" i="0" u="none" strike="noStrike" cap="none" dirty="0" err="1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rPr>
              <a:t>podniku</a:t>
            </a:r>
            <a:r>
              <a:rPr lang="en-US" sz="2400" b="0" i="0" u="none" strike="noStrike" cap="none" dirty="0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rPr>
              <a:t> (Kaplan a Norton)</a:t>
            </a:r>
          </a:p>
        </p:txBody>
      </p:sp>
      <p:sp>
        <p:nvSpPr>
          <p:cNvPr id="221" name="Shape 221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■"/>
            </a:pPr>
            <a:r>
              <a:rPr lang="en-US" sz="20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zahrnuje i jiné než finanční ukazatele a tím se snaží zmírnit slabiny měření výkonnosti pouze na základě těchto údajů.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■"/>
            </a:pPr>
            <a:r>
              <a:rPr lang="en-US" sz="20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čtyři ukazatele výkonnosti podniku, v rámci kterých jsou vymezena měřítka a kritéria výkonnosti: 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■"/>
            </a:pPr>
            <a:r>
              <a:rPr lang="en-US"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finanční perspektiva - </a:t>
            </a:r>
            <a:r>
              <a:rPr lang="en-US" sz="1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jakých finančních výsledků by měla organizace dosáhnout, aby uspokojila ty, kteří činnost organizace podporují.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■"/>
            </a:pPr>
            <a:r>
              <a:rPr lang="en-US"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perspektiva zákazníka - </a:t>
            </a:r>
            <a:r>
              <a:rPr lang="en-US" sz="1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co musí svým zákazníkům nabídnout k tomu, aby na trhu uspěla. </a:t>
            </a:r>
            <a:r>
              <a:rPr lang="en-US"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(obě - výsledky, kterých má být dosaženo)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■"/>
            </a:pPr>
            <a:r>
              <a:rPr lang="en-US"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perspektiva vnitřních procesů - </a:t>
            </a:r>
            <a:r>
              <a:rPr lang="en-US" sz="1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jak to v organizaci funguje a zda je produkce statků a služeb v souladu s přáním zákazníka (návštěvníka) a zda přinese i požadované finanční výsledky. 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■"/>
            </a:pPr>
            <a:r>
              <a:rPr lang="en-US"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perspektiva růstu a inovací – </a:t>
            </a:r>
            <a:r>
              <a:rPr lang="en-US" sz="1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např. školení a vzdělávání zaměstnanců, organizační kultura, pracovní prostředí a samozřejmě znalosti </a:t>
            </a:r>
            <a:r>
              <a:rPr lang="en-US"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(obě - prostředky k dosažení definovaných výsledků). 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7D1E1E"/>
              </a:buClr>
              <a:buSzPct val="25000"/>
              <a:buFont typeface="Noto Sans Symbols"/>
              <a:buNone/>
            </a:pPr>
            <a:endParaRPr sz="2000" b="0" i="0" u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342900" marR="0" lvl="0" indent="-342900" algn="l" rtl="0">
              <a:spcBef>
                <a:spcPts val="40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None/>
            </a:pPr>
            <a:endParaRPr sz="2000" b="0" i="0" u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223" name="Shape 223"/>
          <p:cNvSpPr txBox="1"/>
          <p:nvPr/>
        </p:nvSpPr>
        <p:spPr>
          <a:xfrm>
            <a:off x="8023225" y="6442075"/>
            <a:ext cx="663574" cy="26352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D1E1E"/>
              </a:buClr>
              <a:buSzPct val="25000"/>
              <a:buFont typeface="Verdana"/>
              <a:buNone/>
            </a:pPr>
            <a:fld id="{00000000-1234-1234-1234-123412341234}" type="slidenum">
              <a:rPr lang="en-US" sz="1000" b="1" i="0" u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rPr>
              <a:t>16</a:t>
            </a:fld>
            <a:endParaRPr lang="en-US" sz="1000" b="1" i="0" u="none">
              <a:solidFill>
                <a:srgbClr val="7D1E1E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Shape 22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D1E1E"/>
              </a:buClr>
              <a:buSzPct val="25000"/>
              <a:buFont typeface="Verdana"/>
              <a:buNone/>
            </a:pPr>
            <a:r>
              <a:rPr lang="en-US" sz="2400" b="0" i="0" u="none" strike="noStrike" cap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rPr>
              <a:t>Limity metod řízení jakosti</a:t>
            </a:r>
          </a:p>
        </p:txBody>
      </p:sp>
      <p:sp>
        <p:nvSpPr>
          <p:cNvPr id="229" name="Shape 229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■"/>
            </a:pPr>
            <a:r>
              <a:rPr lang="en-US" sz="18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Představují totiž určitou náročnost na jejich aplikaci a vyžadují byrokratickou disciplínu při systematickém sledování. 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■"/>
            </a:pPr>
            <a:r>
              <a:rPr lang="en-US" sz="18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malé organizace + tvůrčí umělecké soubory, které nejenže takovéto metody řízení nemusí přijmout, ale z oprávněných důvodů mohou způsobit právě pokles kvality poskytovaných služeb. 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■"/>
            </a:pPr>
            <a:r>
              <a:rPr lang="en-US" sz="18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riziko spočívá také v osobních vztazích a zaujetí u malých pracovních týmů, které může formálnost demotivovat stejně tak, jak ubíjí uměleckou kreativitu např. v živém a výtvarném umění. 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■"/>
            </a:pPr>
            <a:r>
              <a:rPr lang="en-US" sz="18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o kvalitě scénické produkce rozhodují více manažerské výkony ekonomického nebo technického náměstka ředitele, než vlastních souborů a jejich uměleckých šéfů 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■"/>
            </a:pPr>
            <a:r>
              <a:rPr lang="en-US" sz="1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A jaký silnější vztah než mezi umělcem a jeho divákem by mohly vytvořit uvedené nástroje řízení jakosti orientované na téhož zákazníka? </a:t>
            </a:r>
          </a:p>
          <a:p>
            <a:pPr marL="342900" marR="0" lvl="0" indent="-342900" algn="l" rtl="0">
              <a:spcBef>
                <a:spcPts val="24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None/>
            </a:pPr>
            <a:endParaRPr sz="12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231" name="Shape 231"/>
          <p:cNvSpPr txBox="1"/>
          <p:nvPr/>
        </p:nvSpPr>
        <p:spPr>
          <a:xfrm>
            <a:off x="8023225" y="6442075"/>
            <a:ext cx="663574" cy="26352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D1E1E"/>
              </a:buClr>
              <a:buSzPct val="25000"/>
              <a:buFont typeface="Verdana"/>
              <a:buNone/>
            </a:pPr>
            <a:fld id="{00000000-1234-1234-1234-123412341234}" type="slidenum">
              <a:rPr lang="en-US" sz="1000" b="1" i="0" u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rPr>
              <a:t>17</a:t>
            </a:fld>
            <a:endParaRPr lang="en-US" sz="1000" b="1" i="0" u="none">
              <a:solidFill>
                <a:srgbClr val="7D1E1E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Shape 236"/>
          <p:cNvSpPr txBox="1"/>
          <p:nvPr/>
        </p:nvSpPr>
        <p:spPr>
          <a:xfrm>
            <a:off x="8023225" y="6442075"/>
            <a:ext cx="663574" cy="26352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D1E1E"/>
              </a:buClr>
              <a:buSzPct val="25000"/>
              <a:buFont typeface="Verdana"/>
              <a:buNone/>
            </a:pPr>
            <a:fld id="{00000000-1234-1234-1234-123412341234}" type="slidenum">
              <a:rPr lang="en-US" sz="1000" b="1" i="0" u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rPr>
              <a:t>18</a:t>
            </a:fld>
            <a:endParaRPr lang="en-US" sz="1000" b="1" i="0" u="none">
              <a:solidFill>
                <a:srgbClr val="7D1E1E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237" name="Shape 23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D1E1E"/>
              </a:buClr>
              <a:buSzPct val="25000"/>
              <a:buFont typeface="Verdana"/>
              <a:buNone/>
            </a:pPr>
            <a:r>
              <a:rPr lang="en-US" sz="2400" b="1" i="0" u="none" strike="noStrike" cap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rPr>
              <a:t>Multiplikační efekty - Teoretická východiska</a:t>
            </a:r>
          </a:p>
        </p:txBody>
      </p:sp>
      <p:sp>
        <p:nvSpPr>
          <p:cNvPr id="238" name="Shape 238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742950" marR="0" lvl="1" indent="-2857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■"/>
            </a:pPr>
            <a:r>
              <a:rPr lang="en-US" sz="2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Analýza na straně poptávky</a:t>
            </a:r>
          </a:p>
          <a:p>
            <a:pPr marL="742950" marR="0" lvl="1" indent="-285750" algn="l" rtl="0">
              <a:lnSpc>
                <a:spcPct val="90000"/>
              </a:lnSpc>
              <a:spcBef>
                <a:spcPts val="44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■"/>
            </a:pPr>
            <a:r>
              <a:rPr lang="en-US" sz="2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Alternativní přístup – zakladatel Myerscough, studie </a:t>
            </a:r>
            <a:r>
              <a:rPr lang="en-US" sz="2200" b="0" i="1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„The Economic Importance of the Arts in Britain“,</a:t>
            </a:r>
            <a:r>
              <a:rPr lang="en-US" sz="2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1988</a:t>
            </a:r>
          </a:p>
          <a:p>
            <a:pPr marL="742950" marR="0" lvl="1" indent="-285750" algn="l" rtl="0">
              <a:lnSpc>
                <a:spcPct val="90000"/>
              </a:lnSpc>
              <a:spcBef>
                <a:spcPts val="44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■"/>
            </a:pPr>
            <a:r>
              <a:rPr lang="en-US" sz="2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Nejen v oblasti kultury (např. Praha – návratnost olympijských her)</a:t>
            </a:r>
          </a:p>
          <a:p>
            <a:pPr marL="1143000" marR="0" lvl="2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■"/>
            </a:pPr>
            <a:r>
              <a:rPr lang="en-US"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oprávněně odmítán</a:t>
            </a:r>
          </a:p>
          <a:p>
            <a:pPr marL="1600200" marR="0" lvl="3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▪"/>
            </a:pPr>
            <a:r>
              <a:rPr lang="en-US"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multiplikační efekt lze uplatnit v každém odvětví ekonomiky</a:t>
            </a:r>
          </a:p>
          <a:p>
            <a:pPr marL="1600200" marR="0" lvl="3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▪"/>
            </a:pPr>
            <a:r>
              <a:rPr lang="en-US"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část metodiky vůbec multiplikací není viz dále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Shape 244"/>
          <p:cNvSpPr txBox="1"/>
          <p:nvPr/>
        </p:nvSpPr>
        <p:spPr>
          <a:xfrm>
            <a:off x="8023225" y="6442075"/>
            <a:ext cx="663574" cy="26352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D1E1E"/>
              </a:buClr>
              <a:buSzPct val="25000"/>
              <a:buFont typeface="Verdana"/>
              <a:buNone/>
            </a:pPr>
            <a:fld id="{00000000-1234-1234-1234-123412341234}" type="slidenum">
              <a:rPr lang="en-US" sz="1000" b="1" i="0" u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rPr>
              <a:t>19</a:t>
            </a:fld>
            <a:endParaRPr lang="en-US" sz="1000" b="1" i="0" u="none">
              <a:solidFill>
                <a:srgbClr val="7D1E1E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245" name="Shape 24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D1E1E"/>
              </a:buClr>
              <a:buSzPct val="25000"/>
              <a:buFont typeface="Verdana"/>
              <a:buNone/>
            </a:pPr>
            <a:r>
              <a:rPr lang="en-US" sz="2400" b="1" i="0" u="none" strike="noStrike" cap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rPr>
              <a:t>Hypotézy výzkumu v Brně, 2007:</a:t>
            </a:r>
          </a:p>
        </p:txBody>
      </p:sp>
      <p:sp>
        <p:nvSpPr>
          <p:cNvPr id="246" name="Shape 246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■"/>
            </a:pPr>
            <a:r>
              <a:rPr lang="en-US" sz="24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Divadlem vyvolané externí vlivy na hospodářství, a přímé i zprostředkované daňové odvody, převyšující komunální subvence.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■"/>
            </a:pPr>
            <a:r>
              <a:rPr lang="en-US" sz="24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3 dílčí hypotézy: 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■"/>
            </a:pPr>
            <a:r>
              <a:rPr lang="en-US" sz="2200" b="1" i="1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Divadlo – návštěvníci: </a:t>
            </a:r>
            <a:r>
              <a:rPr lang="en-US" sz="1800" b="1" i="1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Návštěvníci divadel vydávají peníze nejen za vstupenku, ale i za další externí výdaje.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■"/>
            </a:pPr>
            <a:r>
              <a:rPr lang="en-US" sz="2200" b="1" i="1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Divadlo – divadlo: </a:t>
            </a:r>
            <a:r>
              <a:rPr lang="en-US" sz="1800" b="1" i="1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Divadlo jako zaměstnavatel odvání za své zaměstnance soc. a zdravotní pojištění + platí stravenky + daň z příjmů.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■"/>
            </a:pPr>
            <a:r>
              <a:rPr lang="en-US" sz="2200" b="1" i="1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Divadlo  - dodavatelé:</a:t>
            </a:r>
            <a:r>
              <a:rPr lang="en-US" sz="1800" b="1" i="1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Divadlo dává vydělat dodavatelům (standardní a specifičtí).</a:t>
            </a:r>
          </a:p>
          <a:p>
            <a:pPr marL="342900" marR="0" lvl="0" indent="-342900" algn="l" rtl="0">
              <a:spcBef>
                <a:spcPts val="36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None/>
            </a:pPr>
            <a:endParaRPr sz="1800" b="1" i="1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247" name="Shape 247"/>
          <p:cNvSpPr txBox="1"/>
          <p:nvPr/>
        </p:nvSpPr>
        <p:spPr>
          <a:xfrm>
            <a:off x="2706686" y="6442075"/>
            <a:ext cx="5087936" cy="26352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77777"/>
              </a:buClr>
              <a:buSzPct val="25000"/>
              <a:buFont typeface="Verdana"/>
              <a:buNone/>
            </a:pPr>
            <a:r>
              <a:rPr lang="en-US" sz="1000" b="0" i="0" u="none">
                <a:solidFill>
                  <a:srgbClr val="777777"/>
                </a:solidFill>
                <a:latin typeface="Verdana"/>
                <a:ea typeface="Verdana"/>
                <a:cs typeface="Verdana"/>
                <a:sym typeface="Verdana"/>
              </a:rPr>
              <a:t>EKKU jaro 2016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>
            <a:spLocks noGrp="1"/>
          </p:cNvSpPr>
          <p:nvPr>
            <p:ph type="title"/>
          </p:nvPr>
        </p:nvSpPr>
        <p:spPr>
          <a:xfrm>
            <a:off x="914400" y="620688"/>
            <a:ext cx="7772400" cy="648072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D1E1E"/>
              </a:buClr>
              <a:buSzPct val="25000"/>
              <a:buFont typeface="Verdana"/>
              <a:buNone/>
            </a:pPr>
            <a:r>
              <a:rPr lang="en-US" sz="2400" b="1" i="0" u="none" strike="noStrike" cap="none" dirty="0" err="1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rPr>
              <a:t>Ekonomické</a:t>
            </a:r>
            <a:r>
              <a:rPr lang="en-US" sz="2400" b="1" i="0" u="none" strike="noStrike" cap="none" dirty="0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rPr>
              <a:t> a </a:t>
            </a:r>
            <a:r>
              <a:rPr lang="en-US" sz="2400" b="1" i="0" u="none" strike="noStrike" cap="none" dirty="0" err="1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rPr>
              <a:t>sociální</a:t>
            </a:r>
            <a:r>
              <a:rPr lang="en-US" sz="2400" b="1" i="0" u="none" strike="noStrike" cap="none" dirty="0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400" b="1" i="0" u="none" strike="noStrike" cap="none" dirty="0" err="1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rPr>
              <a:t>přínosy</a:t>
            </a:r>
            <a:r>
              <a:rPr lang="en-US" sz="2400" b="1" i="0" u="none" strike="noStrike" cap="none" dirty="0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400" b="1" i="0" u="none" strike="noStrike" cap="none" dirty="0" err="1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rPr>
              <a:t>kultury</a:t>
            </a:r>
            <a:r>
              <a:rPr lang="en-US" sz="2400" b="1" i="0" u="none" strike="noStrike" cap="none" dirty="0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rPr>
              <a:t> I:</a:t>
            </a:r>
          </a:p>
        </p:txBody>
      </p:sp>
      <p:sp>
        <p:nvSpPr>
          <p:cNvPr id="101" name="Shape 101"/>
          <p:cNvSpPr txBox="1">
            <a:spLocks noGrp="1"/>
          </p:cNvSpPr>
          <p:nvPr>
            <p:ph idx="1"/>
          </p:nvPr>
        </p:nvSpPr>
        <p:spPr>
          <a:xfrm>
            <a:off x="1187624" y="1196752"/>
            <a:ext cx="6508576" cy="5258984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342900" marR="0" lvl="0" indent="-3429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■"/>
            </a:pPr>
            <a:r>
              <a:rPr lang="cs-CZ" sz="2400" b="0" i="0" u="none" strike="noStrike" cap="none" dirty="0" smtClean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Přímé příjmy vynaložené spotřebiteli na kulturní zboží a služby.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■"/>
            </a:pPr>
            <a:r>
              <a:rPr lang="cs-CZ" sz="2400" b="0" i="0" u="none" strike="noStrike" cap="none" dirty="0" smtClean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Nepřímé výnosy ze souvisejících služeb a ekonomických činností (tzv. multiplikační efekt).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■"/>
            </a:pPr>
            <a:r>
              <a:rPr lang="cs-CZ" sz="2400" b="0" i="0" u="none" strike="noStrike" cap="none" dirty="0" smtClean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Vytváření pracovních míst a dopad na zaměstnanost.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■"/>
            </a:pPr>
            <a:r>
              <a:rPr lang="cs-CZ" sz="2400" b="0" i="0" u="none" strike="noStrike" cap="none" dirty="0" smtClean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Nepřímé ekonomické dopady v podobě budování identity a image daného místa. Vytváření zájmu o dané prostředí a zvyšování atraktivity lokality pro investory. 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■"/>
            </a:pPr>
            <a:r>
              <a:rPr lang="cs-CZ" sz="2400" b="0" i="0" u="none" strike="noStrike" cap="none" dirty="0" smtClean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Budování sociálního kapitálu – sebevědomí, vlastní identita, sociální soudržnost komunit, aj.</a:t>
            </a:r>
            <a:endParaRPr lang="cs-CZ" sz="2400" b="0" i="0" u="none" strike="noStrike" cap="none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03" name="Shape 103"/>
          <p:cNvSpPr txBox="1"/>
          <p:nvPr/>
        </p:nvSpPr>
        <p:spPr>
          <a:xfrm>
            <a:off x="8023225" y="6442075"/>
            <a:ext cx="663574" cy="26352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D1E1E"/>
              </a:buClr>
              <a:buSzPct val="25000"/>
              <a:buFont typeface="Verdana"/>
              <a:buNone/>
            </a:pPr>
            <a:fld id="{00000000-1234-1234-1234-123412341234}" type="slidenum">
              <a:rPr lang="en-US" sz="1000" b="1" i="0" u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rPr>
              <a:t>2</a:t>
            </a:fld>
            <a:endParaRPr lang="en-US" sz="1000" b="1" i="0" u="none">
              <a:solidFill>
                <a:srgbClr val="7D1E1E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Shape 252"/>
          <p:cNvSpPr txBox="1"/>
          <p:nvPr/>
        </p:nvSpPr>
        <p:spPr>
          <a:xfrm>
            <a:off x="8023225" y="6442075"/>
            <a:ext cx="663574" cy="26352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D1E1E"/>
              </a:buClr>
              <a:buSzPct val="25000"/>
              <a:buFont typeface="Verdana"/>
              <a:buNone/>
            </a:pPr>
            <a:fld id="{00000000-1234-1234-1234-123412341234}" type="slidenum">
              <a:rPr lang="en-US" sz="1000" b="1" i="0" u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rPr>
              <a:t>20</a:t>
            </a:fld>
            <a:endParaRPr lang="en-US" sz="1000" b="1" i="0" u="none">
              <a:solidFill>
                <a:srgbClr val="7D1E1E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253" name="Shape 253"/>
          <p:cNvSpPr txBox="1">
            <a:spLocks noGrp="1"/>
          </p:cNvSpPr>
          <p:nvPr>
            <p:ph type="title"/>
          </p:nvPr>
        </p:nvSpPr>
        <p:spPr>
          <a:xfrm>
            <a:off x="914400" y="765175"/>
            <a:ext cx="7772400" cy="863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D1E1E"/>
              </a:buClr>
              <a:buSzPct val="25000"/>
              <a:buFont typeface="Verdana"/>
              <a:buNone/>
            </a:pPr>
            <a:r>
              <a:rPr lang="en-US" sz="2400" b="1" i="0" u="none" strike="noStrike" cap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rPr>
              <a:t>Finanční toky při analýze multiplikačních efektů v divadle</a:t>
            </a:r>
          </a:p>
        </p:txBody>
      </p:sp>
      <p:pic>
        <p:nvPicPr>
          <p:cNvPr id="254" name="Shape 254"/>
          <p:cNvPicPr preferRelativeResize="0">
            <a:picLocks noGrp="1"/>
          </p:cNvPicPr>
          <p:nvPr>
            <p:ph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611187" y="1484312"/>
            <a:ext cx="8208962" cy="5373687"/>
          </a:xfrm>
          <a:prstGeom prst="rect">
            <a:avLst/>
          </a:prstGeom>
          <a:noFill/>
          <a:ln>
            <a:noFill/>
          </a:ln>
        </p:spPr>
      </p:pic>
      <p:sp>
        <p:nvSpPr>
          <p:cNvPr id="255" name="Shape 255"/>
          <p:cNvSpPr txBox="1"/>
          <p:nvPr/>
        </p:nvSpPr>
        <p:spPr>
          <a:xfrm>
            <a:off x="2706686" y="6442075"/>
            <a:ext cx="5087936" cy="26352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77777"/>
              </a:buClr>
              <a:buSzPct val="25000"/>
              <a:buFont typeface="Verdana"/>
              <a:buNone/>
            </a:pPr>
            <a:r>
              <a:rPr lang="en-US" sz="1000" b="0" i="0" u="none">
                <a:solidFill>
                  <a:srgbClr val="777777"/>
                </a:solidFill>
                <a:latin typeface="Verdana"/>
                <a:ea typeface="Verdana"/>
                <a:cs typeface="Verdana"/>
                <a:sym typeface="Verdana"/>
              </a:rPr>
              <a:t>EKKU jaro 2016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Shape 260"/>
          <p:cNvSpPr txBox="1"/>
          <p:nvPr/>
        </p:nvSpPr>
        <p:spPr>
          <a:xfrm>
            <a:off x="8023225" y="6442075"/>
            <a:ext cx="663574" cy="26352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D1E1E"/>
              </a:buClr>
              <a:buSzPct val="25000"/>
              <a:buFont typeface="Verdana"/>
              <a:buNone/>
            </a:pPr>
            <a:fld id="{00000000-1234-1234-1234-123412341234}" type="slidenum">
              <a:rPr lang="en-US" sz="1000" b="1" i="0" u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rPr>
              <a:t>21</a:t>
            </a:fld>
            <a:endParaRPr lang="en-US" sz="1000" b="1" i="0" u="none">
              <a:solidFill>
                <a:srgbClr val="7D1E1E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261" name="Shape 26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D1E1E"/>
              </a:buClr>
              <a:buSzPct val="25000"/>
              <a:buFont typeface="Verdana"/>
              <a:buNone/>
            </a:pPr>
            <a:r>
              <a:rPr lang="en-US" sz="2400" b="1" i="0" u="none" strike="noStrike" cap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rPr>
              <a:t>Metodika výzkumu v Brně (2007)</a:t>
            </a:r>
          </a:p>
        </p:txBody>
      </p:sp>
      <p:sp>
        <p:nvSpPr>
          <p:cNvPr id="262" name="Shape 262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711200" marR="0" lvl="0" indent="-7112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None/>
            </a:pPr>
            <a:endParaRPr sz="2400" b="0" i="0" u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711200" marR="0" lvl="0" indent="-711200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■"/>
            </a:pPr>
            <a:r>
              <a:rPr lang="en-US" sz="24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3 oslovená divadla – ND + MDB + CED</a:t>
            </a:r>
          </a:p>
          <a:p>
            <a:pPr marL="711200" marR="0" lvl="0" indent="-711200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rgbClr val="7D1E1E"/>
              </a:buClr>
              <a:buSzPct val="25000"/>
              <a:buFont typeface="Noto Sans Symbols"/>
              <a:buNone/>
            </a:pPr>
            <a:endParaRPr sz="2400" b="0" i="0" u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711200" marR="0" lvl="0" indent="-711200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rgbClr val="7D1E1E"/>
              </a:buClr>
              <a:buSzPct val="120000"/>
              <a:buFont typeface="Noto Sans Symbols"/>
              <a:buChar char="■"/>
            </a:pPr>
            <a:r>
              <a:rPr lang="en-US" sz="20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Divadlo – Návštěvník</a:t>
            </a:r>
            <a:r>
              <a:rPr lang="en-US" sz="24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: </a:t>
            </a:r>
            <a:r>
              <a:rPr lang="en-US" sz="2400" b="1" i="1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primární sběr dat </a:t>
            </a:r>
            <a:r>
              <a:rPr lang="en-US" sz="24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- při popisu externích efektů byla použita klasifikace na:</a:t>
            </a:r>
          </a:p>
          <a:p>
            <a:pPr marL="1498600" marR="0" lvl="2" indent="-58420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■"/>
            </a:pPr>
            <a:r>
              <a:rPr lang="en-US"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externí efekty „přímé“ (základní + rozšířené)</a:t>
            </a:r>
          </a:p>
          <a:p>
            <a:pPr marL="1498600" marR="0" lvl="2" indent="-58420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■"/>
            </a:pPr>
            <a:r>
              <a:rPr lang="en-US"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daňové odvody z přímých externích výdajů</a:t>
            </a:r>
          </a:p>
          <a:p>
            <a:pPr marL="1498600" marR="0" lvl="2" indent="-584200" algn="l" rtl="0">
              <a:lnSpc>
                <a:spcPct val="80000"/>
              </a:lnSpc>
              <a:spcBef>
                <a:spcPts val="440"/>
              </a:spcBef>
              <a:spcAft>
                <a:spcPts val="0"/>
              </a:spcAft>
              <a:buClr>
                <a:srgbClr val="7D1E1E"/>
              </a:buClr>
              <a:buSzPct val="25000"/>
              <a:buFont typeface="Noto Sans Symbols"/>
              <a:buNone/>
            </a:pPr>
            <a:endParaRPr sz="22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711200" marR="0" lvl="0" indent="-711200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rgbClr val="7D1E1E"/>
              </a:buClr>
              <a:buSzPct val="120000"/>
              <a:buFont typeface="Noto Sans Symbols"/>
              <a:buChar char="■"/>
            </a:pPr>
            <a:r>
              <a:rPr lang="en-US" sz="20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Divadlo – Divadlo + Divadlo – Dodavatelé: </a:t>
            </a:r>
            <a:r>
              <a:rPr lang="en-US" sz="2400" b="1" i="1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sekundární sběr dat – dotazování na ekonomickém odd. divadla </a:t>
            </a:r>
          </a:p>
          <a:p>
            <a:pPr marL="1498600" marR="0" lvl="2" indent="-58420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■"/>
            </a:pPr>
            <a:r>
              <a:rPr lang="en-US"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externí efekty „nepřímé“ </a:t>
            </a:r>
          </a:p>
          <a:p>
            <a:pPr marL="1117600" marR="0" lvl="1" indent="-660400" algn="l" rtl="0">
              <a:lnSpc>
                <a:spcPct val="80000"/>
              </a:lnSpc>
              <a:spcBef>
                <a:spcPts val="44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None/>
            </a:pPr>
            <a:endParaRPr sz="22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342900" marR="0" lvl="0" indent="-342900" algn="l" rtl="0">
              <a:spcBef>
                <a:spcPts val="44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None/>
            </a:pPr>
            <a:endParaRPr sz="22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Shape 268"/>
          <p:cNvSpPr txBox="1"/>
          <p:nvPr/>
        </p:nvSpPr>
        <p:spPr>
          <a:xfrm>
            <a:off x="8023225" y="6442075"/>
            <a:ext cx="663574" cy="26352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D1E1E"/>
              </a:buClr>
              <a:buSzPct val="25000"/>
              <a:buFont typeface="Verdana"/>
              <a:buNone/>
            </a:pPr>
            <a:fld id="{00000000-1234-1234-1234-123412341234}" type="slidenum">
              <a:rPr lang="en-US" sz="1000" b="1" i="0" u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rPr>
              <a:t>22</a:t>
            </a:fld>
            <a:endParaRPr lang="en-US" sz="1000" b="1" i="0" u="none">
              <a:solidFill>
                <a:srgbClr val="7D1E1E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269" name="Shape 26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D1E1E"/>
              </a:buClr>
              <a:buSzPct val="25000"/>
              <a:buFont typeface="Verdana"/>
              <a:buNone/>
            </a:pPr>
            <a:r>
              <a:rPr lang="en-US" sz="2400" b="1" i="0" u="none" strike="noStrike" cap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rPr>
              <a:t>Dotazníky pro abonenty:</a:t>
            </a:r>
          </a:p>
        </p:txBody>
      </p:sp>
      <p:graphicFrame>
        <p:nvGraphicFramePr>
          <p:cNvPr id="270" name="Shape 270"/>
          <p:cNvGraphicFramePr/>
          <p:nvPr>
            <p:extLst>
              <p:ext uri="{D42A27DB-BD31-4B8C-83A1-F6EECF244321}">
                <p14:modId xmlns:p14="http://schemas.microsoft.com/office/powerpoint/2010/main" val="1102152888"/>
              </p:ext>
            </p:extLst>
          </p:nvPr>
        </p:nvGraphicFramePr>
        <p:xfrm>
          <a:off x="395536" y="2133600"/>
          <a:ext cx="7776864" cy="4090020"/>
        </p:xfrm>
        <a:graphic>
          <a:graphicData uri="http://schemas.openxmlformats.org/drawingml/2006/table">
            <a:tbl>
              <a:tblPr>
                <a:noFill/>
                <a:tableStyleId>{3A159AFD-BEA8-4210-949F-E483AE1EF948}</a:tableStyleId>
              </a:tblPr>
              <a:tblGrid>
                <a:gridCol w="1728192"/>
                <a:gridCol w="1944216"/>
                <a:gridCol w="2016224"/>
                <a:gridCol w="2088232"/>
              </a:tblGrid>
              <a:tr h="13112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 dirty="0">
                        <a:solidFill>
                          <a:schemeClr val="dk1"/>
                        </a:solidFill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0" marR="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Trebuchet MS"/>
                        <a:buNone/>
                      </a:pPr>
                      <a:r>
                        <a:rPr lang="en-US" sz="2000" b="0" i="0" u="none">
                          <a:solidFill>
                            <a:schemeClr val="dk1"/>
                          </a:solidFill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Národní divadlo v Brně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Trebuchet MS"/>
                        <a:buNone/>
                      </a:pPr>
                      <a:r>
                        <a:rPr lang="en-US" sz="2000" b="0" i="0" u="none">
                          <a:solidFill>
                            <a:schemeClr val="dk1"/>
                          </a:solidFill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(ND) – 3 scény</a:t>
                      </a:r>
                    </a:p>
                  </a:txBody>
                  <a:tcPr marL="0" marR="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Trebuchet MS"/>
                        <a:buNone/>
                      </a:pPr>
                      <a:r>
                        <a:rPr lang="en-US" sz="2000" b="0" i="0" u="none">
                          <a:solidFill>
                            <a:schemeClr val="dk1"/>
                          </a:solidFill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Městské divadlo Brno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Trebuchet MS"/>
                        <a:buNone/>
                      </a:pPr>
                      <a:r>
                        <a:rPr lang="en-US" sz="2000" b="0" i="0" u="none">
                          <a:solidFill>
                            <a:schemeClr val="dk1"/>
                          </a:solidFill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(MDB) – 2 scény</a:t>
                      </a:r>
                    </a:p>
                  </a:txBody>
                  <a:tcPr marL="0" marR="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Trebuchet MS"/>
                        <a:buNone/>
                      </a:pPr>
                      <a:r>
                        <a:rPr lang="en-US" sz="2000" b="0" i="0" u="none">
                          <a:solidFill>
                            <a:schemeClr val="dk1"/>
                          </a:solidFill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Centrum experimentál. divadla (CED) – 3 scény</a:t>
                      </a:r>
                    </a:p>
                  </a:txBody>
                  <a:tcPr marL="0" marR="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620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Trebuchet MS"/>
                        <a:buNone/>
                      </a:pPr>
                      <a:r>
                        <a:rPr lang="en-US" sz="2400" b="0" i="0" u="none">
                          <a:solidFill>
                            <a:schemeClr val="dk1"/>
                          </a:solidFill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osloveno</a:t>
                      </a:r>
                    </a:p>
                  </a:txBody>
                  <a:tcPr marL="0" marR="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Trebuchet MS"/>
                        <a:buNone/>
                      </a:pPr>
                      <a:r>
                        <a:rPr lang="en-US" sz="2400" b="0" i="0" u="none" dirty="0">
                          <a:solidFill>
                            <a:schemeClr val="dk1"/>
                          </a:solidFill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2 700</a:t>
                      </a:r>
                    </a:p>
                  </a:txBody>
                  <a:tcPr marL="0" marR="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Trebuchet MS"/>
                        <a:buNone/>
                      </a:pPr>
                      <a:r>
                        <a:rPr lang="en-US" sz="2400" b="0" i="0" u="none">
                          <a:solidFill>
                            <a:schemeClr val="dk1"/>
                          </a:solidFill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3 500</a:t>
                      </a:r>
                    </a:p>
                  </a:txBody>
                  <a:tcPr marL="0" marR="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Trebuchet MS"/>
                        <a:buNone/>
                      </a:pPr>
                      <a:r>
                        <a:rPr lang="en-US" sz="1800" b="0" i="0" u="none">
                          <a:solidFill>
                            <a:schemeClr val="dk1"/>
                          </a:solidFill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Prostřednictvím www stránek CEDu, tedy plošně (nejsou abonenti)</a:t>
                      </a:r>
                    </a:p>
                  </a:txBody>
                  <a:tcPr marL="0" marR="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37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Trebuchet MS"/>
                        <a:buNone/>
                      </a:pPr>
                      <a:r>
                        <a:rPr lang="en-US" sz="2400" b="0" i="0" u="none">
                          <a:solidFill>
                            <a:schemeClr val="dk1"/>
                          </a:solidFill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odpovědělo</a:t>
                      </a:r>
                    </a:p>
                  </a:txBody>
                  <a:tcPr marL="0" marR="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Trebuchet MS"/>
                        <a:buNone/>
                      </a:pPr>
                      <a:r>
                        <a:rPr lang="en-US" sz="2400" b="0" i="0" u="none">
                          <a:solidFill>
                            <a:schemeClr val="dk1"/>
                          </a:solidFill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550</a:t>
                      </a:r>
                    </a:p>
                  </a:txBody>
                  <a:tcPr marL="0" marR="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Trebuchet MS"/>
                        <a:buNone/>
                      </a:pPr>
                      <a:r>
                        <a:rPr lang="en-US" sz="2400" b="0" i="0" u="none">
                          <a:solidFill>
                            <a:schemeClr val="dk1"/>
                          </a:solidFill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521</a:t>
                      </a:r>
                    </a:p>
                  </a:txBody>
                  <a:tcPr marL="0" marR="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Trebuchet MS"/>
                        <a:buNone/>
                      </a:pPr>
                      <a:r>
                        <a:rPr lang="en-US" sz="2400" b="0" i="0" u="none">
                          <a:solidFill>
                            <a:schemeClr val="dk1"/>
                          </a:solidFill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70</a:t>
                      </a:r>
                    </a:p>
                  </a:txBody>
                  <a:tcPr marL="0" marR="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23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Trebuchet MS"/>
                        <a:buNone/>
                      </a:pPr>
                      <a:r>
                        <a:rPr lang="en-US" sz="2400" b="0" i="0" u="none">
                          <a:solidFill>
                            <a:schemeClr val="dk1"/>
                          </a:solidFill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Návratnost v procentech</a:t>
                      </a:r>
                    </a:p>
                  </a:txBody>
                  <a:tcPr marL="0" marR="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Trebuchet MS"/>
                        <a:buNone/>
                      </a:pPr>
                      <a:r>
                        <a:rPr lang="en-US" sz="2400" b="0" i="0" u="none">
                          <a:solidFill>
                            <a:schemeClr val="dk1"/>
                          </a:solidFill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20,4 %</a:t>
                      </a:r>
                    </a:p>
                  </a:txBody>
                  <a:tcPr marL="0" marR="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Trebuchet MS"/>
                        <a:buNone/>
                      </a:pPr>
                      <a:r>
                        <a:rPr lang="en-US" sz="2400" b="0" i="0" u="none">
                          <a:solidFill>
                            <a:schemeClr val="dk1"/>
                          </a:solidFill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14,9 %</a:t>
                      </a:r>
                    </a:p>
                  </a:txBody>
                  <a:tcPr marL="0" marR="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Trebuchet MS"/>
                        <a:buNone/>
                      </a:pPr>
                      <a:r>
                        <a:rPr lang="en-US" sz="2400" b="0" i="0" u="none" dirty="0">
                          <a:solidFill>
                            <a:schemeClr val="dk1"/>
                          </a:solidFill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x</a:t>
                      </a:r>
                    </a:p>
                  </a:txBody>
                  <a:tcPr marL="0" marR="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Shape 276"/>
          <p:cNvSpPr txBox="1"/>
          <p:nvPr/>
        </p:nvSpPr>
        <p:spPr>
          <a:xfrm>
            <a:off x="8023225" y="6442075"/>
            <a:ext cx="663574" cy="26352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D1E1E"/>
              </a:buClr>
              <a:buSzPct val="25000"/>
              <a:buFont typeface="Verdana"/>
              <a:buNone/>
            </a:pPr>
            <a:fld id="{00000000-1234-1234-1234-123412341234}" type="slidenum">
              <a:rPr lang="en-US" sz="1000" b="1" i="0" u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rPr>
              <a:t>23</a:t>
            </a:fld>
            <a:endParaRPr lang="en-US" sz="1000" b="1" i="0" u="none">
              <a:solidFill>
                <a:srgbClr val="7D1E1E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pic>
        <p:nvPicPr>
          <p:cNvPr id="277" name="Shape 277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539750" y="1052512"/>
            <a:ext cx="8208962" cy="504031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Shape 283"/>
          <p:cNvSpPr txBox="1"/>
          <p:nvPr/>
        </p:nvSpPr>
        <p:spPr>
          <a:xfrm>
            <a:off x="8023225" y="6442075"/>
            <a:ext cx="663574" cy="26352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D1E1E"/>
              </a:buClr>
              <a:buSzPct val="25000"/>
              <a:buFont typeface="Verdana"/>
              <a:buNone/>
            </a:pPr>
            <a:fld id="{00000000-1234-1234-1234-123412341234}" type="slidenum">
              <a:rPr lang="en-US" sz="1000" b="1" i="0" u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rPr>
              <a:t>24</a:t>
            </a:fld>
            <a:endParaRPr lang="en-US" sz="1000" b="1" i="0" u="none">
              <a:solidFill>
                <a:srgbClr val="7D1E1E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284" name="Shape 28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D1E1E"/>
              </a:buClr>
              <a:buSzPct val="25000"/>
              <a:buFont typeface="Verdana"/>
              <a:buNone/>
            </a:pPr>
            <a:r>
              <a:rPr lang="en-US" sz="2400" b="1" i="0" u="none" strike="noStrike" cap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rPr>
              <a:t>Zjištění</a:t>
            </a:r>
            <a:r>
              <a:rPr lang="en-US" sz="2400" b="0" i="0" u="none" strike="noStrike" cap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rPr>
              <a:t>:</a:t>
            </a:r>
          </a:p>
        </p:txBody>
      </p:sp>
      <p:pic>
        <p:nvPicPr>
          <p:cNvPr id="285" name="Shape 285"/>
          <p:cNvPicPr preferRelativeResize="0">
            <a:picLocks noGrp="1"/>
          </p:cNvPicPr>
          <p:nvPr>
            <p:ph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684212" y="1557337"/>
            <a:ext cx="7991475" cy="48736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Shape 292"/>
          <p:cNvSpPr txBox="1"/>
          <p:nvPr/>
        </p:nvSpPr>
        <p:spPr>
          <a:xfrm>
            <a:off x="8023225" y="6442075"/>
            <a:ext cx="663574" cy="26352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D1E1E"/>
              </a:buClr>
              <a:buSzPct val="25000"/>
              <a:buFont typeface="Verdana"/>
              <a:buNone/>
            </a:pPr>
            <a:fld id="{00000000-1234-1234-1234-123412341234}" type="slidenum">
              <a:rPr lang="en-US" sz="1000" b="1" i="0" u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rPr>
              <a:t>25</a:t>
            </a:fld>
            <a:endParaRPr lang="en-US" sz="1000" b="1" i="0" u="none">
              <a:solidFill>
                <a:srgbClr val="7D1E1E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293" name="Shape 293"/>
          <p:cNvSpPr txBox="1">
            <a:spLocks noGrp="1"/>
          </p:cNvSpPr>
          <p:nvPr>
            <p:ph type="title"/>
          </p:nvPr>
        </p:nvSpPr>
        <p:spPr>
          <a:xfrm>
            <a:off x="914400" y="1125537"/>
            <a:ext cx="7772400" cy="35877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D1E1E"/>
              </a:buClr>
              <a:buSzPct val="25000"/>
              <a:buFont typeface="Verdana"/>
              <a:buNone/>
            </a:pPr>
            <a:r>
              <a:rPr lang="en-US" sz="2400" b="0" i="0" u="none" strike="noStrike" cap="none" dirty="0" err="1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rPr>
              <a:t>Zjištění</a:t>
            </a:r>
            <a:r>
              <a:rPr lang="en-US" sz="2400" b="0" i="0" u="none" strike="noStrike" cap="none" dirty="0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rPr>
              <a:t>/</a:t>
            </a:r>
            <a:r>
              <a:rPr lang="en-US" sz="2400" b="0" i="0" u="none" strike="noStrike" cap="none" dirty="0" err="1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rPr>
              <a:t>závěry</a:t>
            </a:r>
            <a:r>
              <a:rPr lang="en-US" sz="2400" b="0" i="1" u="none" strike="noStrike" cap="none" dirty="0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rPr>
              <a:t>:</a:t>
            </a:r>
            <a:r>
              <a:rPr lang="en-US" sz="2000" b="0" i="1" u="none" strike="noStrike" cap="none" dirty="0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rPr>
              <a:t/>
            </a:r>
            <a:br>
              <a:rPr lang="en-US" sz="2000" b="0" i="1" u="none" strike="noStrike" cap="none" dirty="0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rPr>
            </a:br>
            <a:endParaRPr lang="en-US" sz="2000" b="0" i="1" u="none" strike="noStrike" cap="none" dirty="0">
              <a:solidFill>
                <a:srgbClr val="7D1E1E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294" name="Shape 294"/>
          <p:cNvSpPr txBox="1">
            <a:spLocks noGrp="1"/>
          </p:cNvSpPr>
          <p:nvPr>
            <p:ph idx="1"/>
          </p:nvPr>
        </p:nvSpPr>
        <p:spPr>
          <a:xfrm>
            <a:off x="395536" y="1557337"/>
            <a:ext cx="7776864" cy="4573586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342900" marR="0" lvl="0" indent="-3429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None/>
            </a:pPr>
            <a:endParaRPr sz="1600" b="0" i="1" u="none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742950" marR="0" lvl="1" indent="-285750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■"/>
            </a:pPr>
            <a:r>
              <a:rPr lang="en-US" sz="2400" b="1" i="1" u="none" strike="noStrike" cap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Externí</a:t>
            </a:r>
            <a:r>
              <a:rPr lang="en-US" sz="2400" b="1" i="1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400" b="1" i="1" u="none" strike="noStrike" cap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efekty</a:t>
            </a:r>
            <a:r>
              <a:rPr lang="en-US" sz="2400" b="1" i="1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400" b="1" i="1" u="none" strike="noStrike" cap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přímé</a:t>
            </a:r>
            <a:r>
              <a:rPr lang="en-US" sz="2400" b="1" i="1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:</a:t>
            </a:r>
          </a:p>
          <a:p>
            <a:pPr marL="1143000" marR="0" lvl="2" indent="-228600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rgbClr val="7D1E1E"/>
              </a:buClr>
              <a:buSzPct val="120000"/>
              <a:buFont typeface="Noto Sans Symbols"/>
              <a:buChar char="■"/>
            </a:pPr>
            <a:r>
              <a:rPr lang="en-US" sz="2000" b="1" i="1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1 </a:t>
            </a:r>
            <a:r>
              <a:rPr lang="en-US" sz="2000" b="1" i="1" u="none" strike="noStrike" cap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Kč</a:t>
            </a:r>
            <a:r>
              <a:rPr lang="en-US" sz="2000" b="1" i="1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000" b="1" i="1" u="none" strike="noStrike" cap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vložená</a:t>
            </a:r>
            <a:r>
              <a:rPr lang="en-US" sz="2000" b="1" i="1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do </a:t>
            </a:r>
            <a:r>
              <a:rPr lang="en-US" sz="2000" b="1" i="1" u="none" strike="noStrike" cap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vstupenky</a:t>
            </a:r>
            <a:r>
              <a:rPr lang="en-US" sz="2000" b="1" i="1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1800" b="0" i="1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(</a:t>
            </a:r>
            <a:r>
              <a:rPr lang="en-US" sz="1800" b="0" i="1" u="none" strike="noStrike" cap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průměr</a:t>
            </a:r>
            <a:r>
              <a:rPr lang="en-US" sz="1800" b="0" i="1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1800" b="0" i="1" u="none" strike="noStrike" cap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tří</a:t>
            </a:r>
            <a:r>
              <a:rPr lang="en-US" sz="1800" b="0" i="1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1800" b="0" i="1" u="none" strike="noStrike" cap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divadel</a:t>
            </a:r>
            <a:r>
              <a:rPr lang="en-US" sz="1800" b="0" i="1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),</a:t>
            </a:r>
            <a:r>
              <a:rPr lang="en-US" sz="2400" b="0" i="1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000" b="0" i="1" u="none" strike="noStrike" cap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vygeneruje</a:t>
            </a:r>
            <a:r>
              <a:rPr lang="en-US" sz="2000" b="0" i="1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v </a:t>
            </a:r>
            <a:r>
              <a:rPr lang="en-US" sz="2000" b="0" i="1" u="none" strike="noStrike" cap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průměru</a:t>
            </a:r>
            <a:r>
              <a:rPr lang="en-US" sz="2000" b="0" i="1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000" b="1" i="1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1,57 </a:t>
            </a:r>
            <a:r>
              <a:rPr lang="en-US" sz="2000" b="1" i="1" u="none" strike="noStrike" cap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Kč</a:t>
            </a:r>
            <a:r>
              <a:rPr lang="en-US" sz="2000" b="1" i="1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000" b="1" i="1" u="none" strike="noStrike" cap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na</a:t>
            </a:r>
            <a:r>
              <a:rPr lang="en-US" sz="2000" b="1" i="1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000" b="1" i="1" u="none" strike="noStrike" cap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jiné</a:t>
            </a:r>
            <a:r>
              <a:rPr lang="en-US" sz="2000" b="1" i="1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000" b="1" i="1" u="none" strike="noStrike" cap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vedlejší</a:t>
            </a:r>
            <a:r>
              <a:rPr lang="en-US" sz="2000" b="1" i="1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000" b="1" i="1" u="none" strike="noStrike" cap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výdaje</a:t>
            </a:r>
            <a:r>
              <a:rPr lang="en-US" sz="2000" b="1" i="1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.</a:t>
            </a:r>
          </a:p>
          <a:p>
            <a:pPr marL="1143000" marR="0" lvl="2" indent="-22860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rgbClr val="7D1E1E"/>
              </a:buClr>
              <a:buSzPct val="111111"/>
              <a:buFont typeface="Noto Sans Symbols"/>
              <a:buChar char="■"/>
            </a:pPr>
            <a:r>
              <a:rPr lang="en-US" sz="1800" b="0" i="1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Na </a:t>
            </a:r>
            <a:r>
              <a:rPr lang="en-US" sz="1800" b="0" i="1" u="none" strike="noStrike" cap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daňových</a:t>
            </a:r>
            <a:r>
              <a:rPr lang="en-US" sz="1800" b="0" i="1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1800" b="0" i="1" u="none" strike="noStrike" cap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odvodech</a:t>
            </a:r>
            <a:r>
              <a:rPr lang="en-US" sz="1800" b="0" i="1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z </a:t>
            </a:r>
            <a:r>
              <a:rPr lang="en-US" sz="1800" b="0" i="1" u="none" strike="noStrike" cap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přímých</a:t>
            </a:r>
            <a:r>
              <a:rPr lang="en-US" sz="1800" b="0" i="1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1800" b="0" i="1" u="none" strike="noStrike" cap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externích</a:t>
            </a:r>
            <a:r>
              <a:rPr lang="en-US" sz="1800" b="0" i="1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1800" b="0" i="1" u="none" strike="noStrike" cap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výdajů</a:t>
            </a:r>
            <a:r>
              <a:rPr lang="en-US" sz="1800" b="0" i="1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000" b="1" i="1" u="none" strike="noStrike" cap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získají</a:t>
            </a:r>
            <a:r>
              <a:rPr lang="en-US" sz="2000" b="1" i="1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000" b="1" i="1" u="none" strike="noStrike" cap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veřejné</a:t>
            </a:r>
            <a:r>
              <a:rPr lang="en-US" sz="2000" b="1" i="1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000" b="1" i="1" u="none" strike="noStrike" cap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rozpočty</a:t>
            </a:r>
            <a:r>
              <a:rPr lang="en-US" sz="2000" b="1" i="1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000" b="1" i="1" u="none" strike="noStrike" cap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průměrně</a:t>
            </a:r>
            <a:r>
              <a:rPr lang="en-US" sz="2000" b="1" i="1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15,23 </a:t>
            </a:r>
            <a:r>
              <a:rPr lang="en-US" sz="2000" b="1" i="1" u="none" strike="noStrike" cap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Kč</a:t>
            </a:r>
            <a:r>
              <a:rPr lang="en-US" sz="2000" b="1" i="1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, </a:t>
            </a:r>
            <a:r>
              <a:rPr lang="en-US" sz="2000" b="1" i="1" u="none" strike="noStrike" cap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což</a:t>
            </a:r>
            <a:r>
              <a:rPr lang="en-US" sz="2000" b="1" i="1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000" b="1" i="1" u="none" strike="noStrike" cap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znamená</a:t>
            </a:r>
            <a:r>
              <a:rPr lang="en-US" sz="2000" b="1" i="1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000" b="1" i="1" u="none" strike="noStrike" cap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cca</a:t>
            </a:r>
            <a:r>
              <a:rPr lang="en-US" sz="2000" b="1" i="1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7,8 % z </a:t>
            </a:r>
            <a:r>
              <a:rPr lang="en-US" sz="2000" b="1" i="1" u="none" strike="noStrike" cap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průměrné</a:t>
            </a:r>
            <a:r>
              <a:rPr lang="en-US" sz="2000" b="1" i="1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000" b="1" i="1" u="none" strike="noStrike" cap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ceny</a:t>
            </a:r>
            <a:r>
              <a:rPr lang="en-US" sz="2000" b="1" i="1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000" b="1" i="1" u="none" strike="noStrike" cap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vstupenky</a:t>
            </a:r>
            <a:endParaRPr lang="en-US" sz="2000" b="1" i="1" u="none" strike="noStrike" cap="none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1143000" marR="0" lvl="2" indent="-228600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rgbClr val="7D1E1E"/>
              </a:buClr>
              <a:buSzPct val="25000"/>
              <a:buFont typeface="Noto Sans Symbols"/>
              <a:buNone/>
            </a:pPr>
            <a:endParaRPr sz="2400" b="1" i="1" u="none" strike="noStrike" cap="none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742950" marR="0" lvl="1" indent="-285750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■"/>
            </a:pPr>
            <a:r>
              <a:rPr lang="en-US" sz="2400" b="1" i="1" u="none" strike="noStrike" cap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Externí</a:t>
            </a:r>
            <a:r>
              <a:rPr lang="en-US" sz="2400" b="1" i="1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400" b="1" i="1" u="none" strike="noStrike" cap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efekty</a:t>
            </a:r>
            <a:r>
              <a:rPr lang="en-US" sz="2400" b="1" i="1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400" b="1" i="1" u="none" strike="noStrike" cap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nepřímé</a:t>
            </a:r>
            <a:r>
              <a:rPr lang="en-US" sz="2400" b="1" i="1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:</a:t>
            </a:r>
          </a:p>
          <a:p>
            <a:pPr marL="1143000" marR="0" lvl="2" indent="-22860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■"/>
            </a:pPr>
            <a:r>
              <a:rPr lang="en-US" sz="200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Divadla </a:t>
            </a:r>
            <a:r>
              <a:rPr lang="en-US" sz="2000" b="0" i="0" u="none" strike="noStrike" cap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vracejí</a:t>
            </a:r>
            <a:r>
              <a:rPr lang="en-US" sz="200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do </a:t>
            </a:r>
            <a:r>
              <a:rPr lang="en-US" sz="2000" b="0" i="0" u="none" strike="noStrike" cap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veřejných</a:t>
            </a:r>
            <a:r>
              <a:rPr lang="en-US" sz="200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000" b="0" i="0" u="none" strike="noStrike" cap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rozpočtů</a:t>
            </a:r>
            <a:r>
              <a:rPr lang="en-US" sz="200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v </a:t>
            </a:r>
            <a:r>
              <a:rPr lang="en-US" sz="2000" b="0" i="0" u="none" strike="noStrike" cap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průměru</a:t>
            </a:r>
            <a:r>
              <a:rPr lang="en-US" sz="200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50% </a:t>
            </a:r>
            <a:r>
              <a:rPr lang="en-US" sz="2000" b="0" i="0" u="none" strike="noStrike" cap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získané</a:t>
            </a:r>
            <a:r>
              <a:rPr lang="en-US" sz="200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000" b="0" i="0" u="none" strike="noStrike" cap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dotace</a:t>
            </a:r>
            <a:r>
              <a:rPr lang="en-US" sz="2000" b="0" i="1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.</a:t>
            </a:r>
            <a:r>
              <a:rPr lang="en-US" sz="200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</a:p>
          <a:p>
            <a:pPr marL="342900" marR="0" lvl="0" indent="-342900" algn="l" rtl="0">
              <a:spcBef>
                <a:spcPts val="40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None/>
            </a:pPr>
            <a:endParaRPr sz="2000" b="0" i="0" u="none" strike="noStrike" cap="none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Shape 300"/>
          <p:cNvSpPr txBox="1"/>
          <p:nvPr/>
        </p:nvSpPr>
        <p:spPr>
          <a:xfrm>
            <a:off x="8023225" y="6442075"/>
            <a:ext cx="663574" cy="26352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D1E1E"/>
              </a:buClr>
              <a:buSzPct val="25000"/>
              <a:buFont typeface="Verdana"/>
              <a:buNone/>
            </a:pPr>
            <a:fld id="{00000000-1234-1234-1234-123412341234}" type="slidenum">
              <a:rPr lang="en-US" sz="1000" b="1" i="0" u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rPr>
              <a:t>26</a:t>
            </a:fld>
            <a:endParaRPr lang="en-US" sz="1000" b="1" i="0" u="none">
              <a:solidFill>
                <a:srgbClr val="7D1E1E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301" name="Shape 30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D1E1E"/>
              </a:buClr>
              <a:buSzPct val="25000"/>
              <a:buFont typeface="Verdana"/>
              <a:buNone/>
            </a:pPr>
            <a:r>
              <a:rPr lang="en-US" sz="2400" b="0" i="0" u="none" strike="noStrike" cap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rPr>
              <a:t>Výsledky dosavadních výzkumů</a:t>
            </a:r>
          </a:p>
        </p:txBody>
      </p:sp>
      <p:sp>
        <p:nvSpPr>
          <p:cNvPr id="302" name="Shape 302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■"/>
            </a:pPr>
            <a:r>
              <a:rPr lang="en-US" sz="24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Zahraniční výzkumy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■"/>
            </a:pPr>
            <a:r>
              <a:rPr lang="en-US"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Porýní - Vestfálsko, 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■"/>
            </a:pPr>
            <a:r>
              <a:rPr lang="en-US"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Vídeň, 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■"/>
            </a:pPr>
            <a:r>
              <a:rPr lang="en-US"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Švýcarsko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■"/>
            </a:pPr>
            <a:r>
              <a:rPr lang="en-US" sz="24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Výzkumy realizované v ČR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■"/>
            </a:pPr>
            <a:r>
              <a:rPr lang="en-US"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Marketingová latoratoř Ostrava, 1997 – sběr ve městech Ostrava, Olomouc, Šumperk and Plzeň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■"/>
            </a:pPr>
            <a:r>
              <a:rPr lang="en-US"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ESF MU, 2007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■"/>
            </a:pPr>
            <a:r>
              <a:rPr lang="en-US" sz="24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Potvrzení faktu: 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■"/>
            </a:pPr>
            <a:r>
              <a:rPr lang="en-US"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Divadla peníze nejen stojí, ale i generují.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Shape 307"/>
          <p:cNvSpPr txBox="1"/>
          <p:nvPr/>
        </p:nvSpPr>
        <p:spPr>
          <a:xfrm>
            <a:off x="8023225" y="6442075"/>
            <a:ext cx="663574" cy="26352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D1E1E"/>
              </a:buClr>
              <a:buSzPct val="25000"/>
              <a:buFont typeface="Verdana"/>
              <a:buNone/>
            </a:pPr>
            <a:fld id="{00000000-1234-1234-1234-123412341234}" type="slidenum">
              <a:rPr lang="en-US" sz="1000" b="1" i="0" u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rPr>
              <a:t>27</a:t>
            </a:fld>
            <a:endParaRPr lang="en-US" sz="1000" b="1" i="0" u="none">
              <a:solidFill>
                <a:srgbClr val="7D1E1E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308" name="Shape 30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D1E1E"/>
              </a:buClr>
              <a:buSzPct val="25000"/>
              <a:buFont typeface="Verdana"/>
              <a:buNone/>
            </a:pPr>
            <a:r>
              <a:rPr lang="en-US" sz="2400" b="0" i="0" u="none" strike="noStrike" cap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rPr>
              <a:t>Slabá místa výzkumu v Brně:</a:t>
            </a:r>
          </a:p>
        </p:txBody>
      </p:sp>
      <p:sp>
        <p:nvSpPr>
          <p:cNvPr id="309" name="Shape 309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■"/>
            </a:pPr>
            <a:r>
              <a:rPr lang="en-US" sz="24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nízkou návratnost dotazníků v CED u vyčíslování přímých multiplikačních efektů, 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■"/>
            </a:pPr>
            <a:r>
              <a:rPr lang="en-US" sz="24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u multiplikačních efektů divadel jako výrobních institucí pak využívání tzv. minimalizačního klíče stejně jako sledování ekonomických ukazatelů v jenom roce. 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■"/>
            </a:pPr>
            <a:r>
              <a:rPr lang="en-US" sz="24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řazení povinných daňových odvodů do multiplikačního efektu. 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■"/>
            </a:pPr>
            <a:r>
              <a:rPr lang="en-US" sz="24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Metodicky nezpochybnitelný multiplikační efekt je pouze přímý multiplikační efekt návštěvníků divadel. Ten lze však uplatnit v každém jiném odvětví NH.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Shape 315"/>
          <p:cNvSpPr txBox="1">
            <a:spLocks noGrp="1"/>
          </p:cNvSpPr>
          <p:nvPr>
            <p:ph type="title"/>
          </p:nvPr>
        </p:nvSpPr>
        <p:spPr>
          <a:xfrm>
            <a:off x="467544" y="548680"/>
            <a:ext cx="8219256" cy="864096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D1E1E"/>
              </a:buClr>
              <a:buSzPct val="25000"/>
              <a:buFont typeface="Verdana"/>
              <a:buNone/>
            </a:pPr>
            <a:r>
              <a:rPr lang="en-US" sz="2400" b="0" i="0" u="none" strike="noStrike" cap="none" dirty="0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rPr>
              <a:t>Tereza </a:t>
            </a:r>
            <a:r>
              <a:rPr lang="en-US" sz="2400" b="0" i="0" u="none" strike="noStrike" cap="none" dirty="0" err="1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rPr>
              <a:t>Raabová</a:t>
            </a:r>
            <a:r>
              <a:rPr lang="en-US" sz="2400" b="0" i="0" u="none" strike="noStrike" cap="none" dirty="0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rPr>
              <a:t>: </a:t>
            </a:r>
            <a:r>
              <a:rPr lang="en-US" sz="2400" b="0" i="0" u="none" strike="noStrike" cap="none" dirty="0" err="1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rPr>
              <a:t>Multiplikační</a:t>
            </a:r>
            <a:r>
              <a:rPr lang="en-US" sz="2400" b="0" i="0" u="none" strike="noStrike" cap="none" dirty="0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400" b="0" i="0" u="none" strike="noStrike" cap="none" dirty="0" err="1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rPr>
              <a:t>efekty</a:t>
            </a:r>
            <a:r>
              <a:rPr lang="en-US" sz="2400" b="0" i="0" u="none" strike="noStrike" cap="none" dirty="0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400" b="0" i="0" u="none" strike="noStrike" cap="none" dirty="0" err="1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rPr>
              <a:t>kulturních</a:t>
            </a:r>
            <a:r>
              <a:rPr lang="en-US" sz="2400" b="0" i="0" u="none" strike="noStrike" cap="none" dirty="0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400" b="0" i="0" u="none" strike="noStrike" cap="none" dirty="0" err="1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rPr>
              <a:t>odvětví</a:t>
            </a:r>
            <a:r>
              <a:rPr lang="en-US" sz="2400" b="0" i="0" u="none" strike="noStrike" cap="none" dirty="0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rPr>
              <a:t> v </a:t>
            </a:r>
            <a:r>
              <a:rPr lang="en-US" sz="2400" b="0" i="0" u="none" strike="noStrike" cap="none" dirty="0" err="1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rPr>
              <a:t>české</a:t>
            </a:r>
            <a:r>
              <a:rPr lang="en-US" sz="2400" b="0" i="0" u="none" strike="noStrike" cap="none" dirty="0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400" b="0" i="0" u="none" strike="noStrike" cap="none" dirty="0" err="1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rPr>
              <a:t>ekonomice</a:t>
            </a:r>
            <a:r>
              <a:rPr lang="en-US" sz="2400" b="0" i="0" u="none" strike="noStrike" cap="none" dirty="0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rPr>
              <a:t/>
            </a:r>
            <a:br>
              <a:rPr lang="en-US" sz="2400" b="0" i="0" u="none" strike="noStrike" cap="none" dirty="0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rPr>
            </a:br>
            <a:endParaRPr lang="en-US" sz="2400" b="0" i="0" u="none" strike="noStrike" cap="none" dirty="0">
              <a:solidFill>
                <a:srgbClr val="7D1E1E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316" name="Shape 316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■"/>
            </a:pPr>
            <a:r>
              <a:rPr lang="en-US" sz="2000" b="0" i="0" u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Analyzuje</a:t>
            </a:r>
            <a:r>
              <a:rPr lang="en-US" sz="2000" b="0" i="0" u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000" b="0" i="0" u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různé</a:t>
            </a:r>
            <a:r>
              <a:rPr lang="en-US" sz="2000" b="0" i="0" u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000" b="0" i="0" u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druhy</a:t>
            </a:r>
            <a:r>
              <a:rPr lang="en-US" sz="2000" b="0" i="0" u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000" b="0" i="0" u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multiplikátorů</a:t>
            </a:r>
            <a:endParaRPr lang="en-US" sz="2000" b="0" i="0" u="none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■"/>
            </a:pPr>
            <a:r>
              <a:rPr lang="en-US" sz="2000" b="0" i="0" u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Ve</a:t>
            </a:r>
            <a:r>
              <a:rPr lang="en-US" sz="2000" b="0" i="0" u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000" b="0" i="0" u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spolupráci</a:t>
            </a:r>
            <a:r>
              <a:rPr lang="en-US" sz="2000" b="0" i="0" u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s ČSÚ a </a:t>
            </a:r>
            <a:r>
              <a:rPr lang="en-US" sz="2000" b="0" i="0" u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kanadským</a:t>
            </a:r>
            <a:r>
              <a:rPr lang="en-US" sz="2000" b="0" i="0" u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000" b="0" i="0" u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ministerstvem</a:t>
            </a:r>
            <a:r>
              <a:rPr lang="en-US" sz="2000" b="0" i="0" u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000" b="0" i="0" u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kultury</a:t>
            </a:r>
            <a:r>
              <a:rPr lang="en-US" sz="2000" b="0" i="0" u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000" b="0" i="0" u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vytváří</a:t>
            </a:r>
            <a:r>
              <a:rPr lang="en-US" sz="2000" b="0" i="0" u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model pro </a:t>
            </a:r>
            <a:r>
              <a:rPr lang="en-US" sz="2000" b="0" i="0" u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výpočet</a:t>
            </a:r>
            <a:r>
              <a:rPr lang="en-US" sz="2000" b="0" i="0" u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000" b="0" i="0" u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ekonomických</a:t>
            </a:r>
            <a:r>
              <a:rPr lang="en-US" sz="2000" b="0" i="0" u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000" b="0" i="0" u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dopadu</a:t>
            </a:r>
            <a:r>
              <a:rPr lang="en-US" sz="2000" b="0" i="0" u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000" b="0" i="0" u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českých</a:t>
            </a:r>
            <a:r>
              <a:rPr lang="en-US" sz="2000" b="0" i="0" u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000" b="0" i="0" u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kulturních</a:t>
            </a:r>
            <a:r>
              <a:rPr lang="en-US" sz="2000" b="0" i="0" u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a </a:t>
            </a:r>
            <a:r>
              <a:rPr lang="en-US" sz="2000" b="0" i="0" u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uměleckých</a:t>
            </a:r>
            <a:r>
              <a:rPr lang="en-US" sz="2000" b="0" i="0" u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000" b="0" i="0" u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organizací</a:t>
            </a:r>
            <a:r>
              <a:rPr lang="en-US" sz="2000" b="0" i="0" u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, </a:t>
            </a:r>
            <a:r>
              <a:rPr lang="en-US" sz="2000" b="0" i="0" u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eventuálně</a:t>
            </a:r>
            <a:r>
              <a:rPr lang="en-US" sz="2000" b="0" i="0" u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000" b="0" i="0" u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dalších</a:t>
            </a:r>
            <a:r>
              <a:rPr lang="en-US" sz="2000" b="0" i="0" u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000" b="0" i="0" u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organizací</a:t>
            </a:r>
            <a:r>
              <a:rPr lang="en-US" sz="2000" b="0" i="0" u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a </a:t>
            </a:r>
            <a:r>
              <a:rPr lang="en-US" sz="2000" b="0" i="0" u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událostí</a:t>
            </a:r>
            <a:r>
              <a:rPr lang="en-US" sz="2000" b="0" i="0" u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, </a:t>
            </a:r>
            <a:r>
              <a:rPr lang="en-US" sz="2000" b="0" i="0" u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které</a:t>
            </a:r>
            <a:r>
              <a:rPr lang="en-US" sz="2000" b="0" i="0" u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000" b="0" i="0" u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lákají</a:t>
            </a:r>
            <a:r>
              <a:rPr lang="en-US" sz="2000" b="0" i="0" u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000" b="0" i="0" u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návštěvníky</a:t>
            </a:r>
            <a:r>
              <a:rPr lang="en-US" sz="2000" b="0" i="0" u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.(</a:t>
            </a:r>
            <a:r>
              <a:rPr lang="en-US" sz="2000" b="0" i="0" u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podmínka</a:t>
            </a:r>
            <a:r>
              <a:rPr lang="en-US" sz="2000" b="0" i="0" u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000" b="0" i="0" u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přeshraničního</a:t>
            </a:r>
            <a:r>
              <a:rPr lang="en-US" sz="2000" b="0" i="0" u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000" b="0" i="0" u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přesahu</a:t>
            </a:r>
            <a:r>
              <a:rPr lang="en-US" sz="2000" b="0" i="0" u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000" b="0" i="0" u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kulturního</a:t>
            </a:r>
            <a:r>
              <a:rPr lang="en-US" sz="2000" b="0" i="0" u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000" b="0" i="0" u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projektu</a:t>
            </a:r>
            <a:r>
              <a:rPr lang="en-US" sz="2000" b="0" i="0" u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!)</a:t>
            </a:r>
          </a:p>
          <a:p>
            <a:pPr marL="342900" marR="0" lvl="0" indent="-342900" algn="l" rtl="0">
              <a:spcBef>
                <a:spcPts val="40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None/>
            </a:pPr>
            <a:endParaRPr sz="2000" b="0" i="0" u="none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318" name="Shape 318"/>
          <p:cNvSpPr txBox="1"/>
          <p:nvPr/>
        </p:nvSpPr>
        <p:spPr>
          <a:xfrm>
            <a:off x="8023225" y="6442075"/>
            <a:ext cx="663574" cy="26352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D1E1E"/>
              </a:buClr>
              <a:buSzPct val="25000"/>
              <a:buFont typeface="Verdana"/>
              <a:buNone/>
            </a:pPr>
            <a:fld id="{00000000-1234-1234-1234-123412341234}" type="slidenum">
              <a:rPr lang="en-US" sz="1000" b="1" i="0" u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rPr>
              <a:t>28</a:t>
            </a:fld>
            <a:endParaRPr lang="en-US" sz="1000" b="1" i="0" u="none">
              <a:solidFill>
                <a:srgbClr val="7D1E1E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pic>
        <p:nvPicPr>
          <p:cNvPr id="319" name="Shape 31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55650" y="3861047"/>
            <a:ext cx="8064499" cy="230003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" name="Shape 32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D1E1E"/>
              </a:buClr>
              <a:buSzPct val="25000"/>
              <a:buFont typeface="Verdana"/>
              <a:buNone/>
            </a:pPr>
            <a:r>
              <a:rPr lang="en-US" sz="2400" b="0" i="0" u="none" strike="noStrike" cap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rPr>
              <a:t>Vstupní data</a:t>
            </a:r>
            <a:br>
              <a:rPr lang="en-US" sz="2400" b="0" i="0" u="none" strike="noStrike" cap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rPr>
            </a:br>
            <a:endParaRPr lang="en-US" sz="2400" b="0" i="0" u="none" strike="noStrike" cap="none">
              <a:solidFill>
                <a:srgbClr val="7D1E1E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325" name="Shape 325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457200" marR="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Verdana"/>
              <a:buAutoNum type="arabicPeriod"/>
            </a:pPr>
            <a:r>
              <a:rPr lang="en-US" sz="2400" b="0" i="0" u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podrobná</a:t>
            </a:r>
            <a:r>
              <a:rPr lang="en-US" sz="2400" b="0" i="0" u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400" b="0" i="0" u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struktura</a:t>
            </a:r>
            <a:r>
              <a:rPr lang="en-US" sz="2400" b="0" i="0" u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a </a:t>
            </a:r>
            <a:r>
              <a:rPr lang="en-US" sz="2400" b="0" i="0" u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výše</a:t>
            </a:r>
            <a:r>
              <a:rPr lang="en-US" sz="2400" b="0" i="0" u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400" b="0" i="0" u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výdajů</a:t>
            </a:r>
            <a:r>
              <a:rPr lang="en-US" sz="2400" b="0" i="0" u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400" b="0" i="0" u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sledované</a:t>
            </a:r>
            <a:r>
              <a:rPr lang="en-US" sz="2400" b="0" i="0" u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400" b="0" i="0" u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organizace</a:t>
            </a:r>
            <a:r>
              <a:rPr lang="en-US" sz="2400" b="0" i="0" u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/</a:t>
            </a:r>
            <a:r>
              <a:rPr lang="en-US" sz="2400" b="0" i="0" u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události</a:t>
            </a:r>
            <a:r>
              <a:rPr lang="en-US" sz="2400" b="0" i="0" u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</a:p>
          <a:p>
            <a:pPr marL="457200" marR="0" lvl="0" indent="-4572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Verdana"/>
              <a:buAutoNum type="arabicPeriod"/>
            </a:pPr>
            <a:r>
              <a:rPr lang="en-US" sz="2400" b="0" i="0" u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struktura</a:t>
            </a:r>
            <a:r>
              <a:rPr lang="en-US" sz="2400" b="0" i="0" u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a </a:t>
            </a:r>
            <a:r>
              <a:rPr lang="en-US" sz="2400" b="0" i="0" u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výše</a:t>
            </a:r>
            <a:r>
              <a:rPr lang="en-US" sz="2400" b="0" i="0" u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400" b="0" i="0" u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výdajů</a:t>
            </a:r>
            <a:r>
              <a:rPr lang="en-US" sz="2400" b="0" i="0" u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400" b="0" i="0" u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návštěvníků</a:t>
            </a:r>
            <a:r>
              <a:rPr lang="en-US" sz="2400" b="0" i="0" u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400" b="0" i="0" u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této</a:t>
            </a:r>
            <a:r>
              <a:rPr lang="en-US" sz="2400" b="0" i="0" u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400" b="0" i="0" u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organizace</a:t>
            </a:r>
            <a:r>
              <a:rPr lang="en-US" sz="2400" b="0" i="0" u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. </a:t>
            </a:r>
          </a:p>
          <a:p>
            <a:pPr marL="457200" marR="0" lvl="0" indent="-4572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■"/>
            </a:pPr>
            <a:r>
              <a:rPr lang="en-US" sz="2400" b="0" i="0" u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Na </a:t>
            </a:r>
            <a:r>
              <a:rPr lang="en-US" sz="2400" b="0" i="0" u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základe</a:t>
            </a:r>
            <a:r>
              <a:rPr lang="en-US" sz="2400" b="0" i="0" u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400" b="0" i="0" u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těchto</a:t>
            </a:r>
            <a:r>
              <a:rPr lang="en-US" sz="2400" b="0" i="0" u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400" b="0" i="0" u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dat</a:t>
            </a:r>
            <a:r>
              <a:rPr lang="en-US" sz="2400" b="0" i="0" u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model </a:t>
            </a:r>
            <a:r>
              <a:rPr lang="en-US" sz="2400" b="0" i="0" u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spočítá</a:t>
            </a:r>
            <a:r>
              <a:rPr lang="en-US" sz="2400" b="0" i="0" u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400" b="0" i="0" u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dopady</a:t>
            </a:r>
            <a:r>
              <a:rPr lang="en-US" sz="2400" b="0" i="0" u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400" b="0" i="0" u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organizace</a:t>
            </a:r>
            <a:r>
              <a:rPr lang="en-US" sz="2400" b="0" i="0" u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400" b="0" i="0" u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na</a:t>
            </a:r>
            <a:r>
              <a:rPr lang="en-US" sz="2400" b="0" i="0" u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400" b="0" i="0" u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zvýšení</a:t>
            </a:r>
            <a:r>
              <a:rPr lang="en-US" sz="2400" b="0" i="0" u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400" b="0" i="0" u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produkce</a:t>
            </a:r>
            <a:r>
              <a:rPr lang="en-US" sz="2400" b="0" i="0" u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, </a:t>
            </a:r>
            <a:r>
              <a:rPr lang="en-US" sz="2400" b="0" i="0" u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hrubé</a:t>
            </a:r>
            <a:r>
              <a:rPr lang="en-US" sz="2400" b="0" i="0" u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400" b="0" i="0" u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přidané</a:t>
            </a:r>
            <a:r>
              <a:rPr lang="en-US" sz="2400" b="0" i="0" u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400" b="0" i="0" u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hodnoty</a:t>
            </a:r>
            <a:r>
              <a:rPr lang="en-US" sz="2400" b="0" i="0" u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, </a:t>
            </a:r>
            <a:r>
              <a:rPr lang="en-US" sz="2400" b="0" i="0" u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mzdových</a:t>
            </a:r>
            <a:r>
              <a:rPr lang="en-US" sz="2400" b="0" i="0" u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400" b="0" i="0" u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příjmů</a:t>
            </a:r>
            <a:r>
              <a:rPr lang="en-US" sz="2400" b="0" i="0" u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a </a:t>
            </a:r>
            <a:r>
              <a:rPr lang="en-US" sz="2400" b="0" i="0" u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pracovních</a:t>
            </a:r>
            <a:r>
              <a:rPr lang="en-US" sz="2400" b="0" i="0" u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400" b="0" i="0" u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míst</a:t>
            </a:r>
            <a:r>
              <a:rPr lang="en-US" sz="2400" b="0" i="0" u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v </a:t>
            </a:r>
            <a:r>
              <a:rPr lang="en-US" sz="2400" b="0" i="0" u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České</a:t>
            </a:r>
            <a:r>
              <a:rPr lang="en-US" sz="2400" b="0" i="0" u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400" b="0" i="0" u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republice</a:t>
            </a:r>
            <a:r>
              <a:rPr lang="en-US" sz="2400" b="0" i="0" u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.</a:t>
            </a:r>
          </a:p>
          <a:p>
            <a:pPr marL="457200" marR="0" lvl="0" indent="-4572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AutoNum type="arabicPeriod"/>
            </a:pPr>
            <a:r>
              <a:rPr lang="en-US" sz="2400" b="0" i="0" u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Počítá</a:t>
            </a:r>
            <a:r>
              <a:rPr lang="en-US" sz="2400" b="0" i="0" u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se s </a:t>
            </a:r>
            <a:r>
              <a:rPr lang="en-US" sz="2400" b="0" i="0" u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vývojem</a:t>
            </a:r>
            <a:r>
              <a:rPr lang="en-US" sz="2400" b="0" i="0" u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400" b="0" i="0" u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certifikované</a:t>
            </a:r>
            <a:r>
              <a:rPr lang="en-US" sz="2400" b="0" i="0" u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400" b="0" i="0" u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metodiky</a:t>
            </a:r>
            <a:r>
              <a:rPr lang="en-US" sz="2400" b="0" i="0" u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400" b="0" i="0" u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i</a:t>
            </a:r>
            <a:r>
              <a:rPr lang="en-US" sz="2400" b="0" i="0" u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pro </a:t>
            </a:r>
            <a:r>
              <a:rPr lang="en-US" sz="2400" b="0" i="0" u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malé</a:t>
            </a:r>
            <a:r>
              <a:rPr lang="en-US" sz="2400" b="0" i="0" u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400" b="0" i="0" u="none" dirty="0" err="1" smtClean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organizace</a:t>
            </a:r>
            <a:r>
              <a:rPr lang="en-US" sz="2400" b="0" i="0" u="none" dirty="0" smtClean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…</a:t>
            </a:r>
            <a:r>
              <a:rPr lang="cs-CZ" sz="2400" b="0" i="0" u="none" dirty="0" smtClean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(v</a:t>
            </a:r>
            <a:r>
              <a:rPr lang="en-US" sz="2200" b="0" i="0" u="none" strike="noStrike" cap="none" dirty="0" err="1" smtClean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íce</a:t>
            </a:r>
            <a:r>
              <a:rPr lang="en-US" sz="2200" b="0" i="0" u="none" strike="noStrike" cap="none" dirty="0" smtClean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200" b="0" i="0" u="none" strike="noStrike" cap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viz</a:t>
            </a:r>
            <a:r>
              <a:rPr lang="en-US" sz="220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200" b="0" i="0" u="none" strike="noStrike" cap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dokument</a:t>
            </a:r>
            <a:r>
              <a:rPr lang="en-US" sz="220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pro </a:t>
            </a:r>
            <a:r>
              <a:rPr lang="en-US" sz="2200" b="0" i="0" u="none" strike="noStrike" cap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Samostudium</a:t>
            </a:r>
            <a:r>
              <a:rPr lang="en-US" sz="2200" b="0" i="0" u="none" strike="noStrike" cap="none" dirty="0" smtClean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…</a:t>
            </a:r>
            <a:r>
              <a:rPr lang="cs-CZ" sz="2200" b="0" i="0" u="none" strike="noStrike" cap="none" dirty="0" smtClean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)</a:t>
            </a:r>
            <a:endParaRPr lang="en-US" sz="2200" b="0" i="0" u="none" strike="noStrike" cap="none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327" name="Shape 327"/>
          <p:cNvSpPr txBox="1"/>
          <p:nvPr/>
        </p:nvSpPr>
        <p:spPr>
          <a:xfrm>
            <a:off x="8023225" y="6442075"/>
            <a:ext cx="663574" cy="26352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D1E1E"/>
              </a:buClr>
              <a:buSzPct val="25000"/>
              <a:buFont typeface="Verdana"/>
              <a:buNone/>
            </a:pPr>
            <a:fld id="{00000000-1234-1234-1234-123412341234}" type="slidenum">
              <a:rPr lang="en-US" sz="1000" b="1" i="0" u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rPr>
              <a:t>29</a:t>
            </a:fld>
            <a:endParaRPr lang="en-US" sz="1000" b="1" i="0" u="none">
              <a:solidFill>
                <a:srgbClr val="7D1E1E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>
            <a:spLocks noGrp="1"/>
          </p:cNvSpPr>
          <p:nvPr>
            <p:ph type="title"/>
          </p:nvPr>
        </p:nvSpPr>
        <p:spPr>
          <a:xfrm>
            <a:off x="827087" y="981075"/>
            <a:ext cx="7772400" cy="6477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D1E1E"/>
              </a:buClr>
              <a:buSzPct val="25000"/>
              <a:buFont typeface="Verdana"/>
              <a:buNone/>
            </a:pPr>
            <a:r>
              <a:rPr lang="en-US" sz="2400" b="1" i="0" u="none" strike="noStrike" cap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rPr>
              <a:t>Ekonomické a sociální přínosy kultury II:</a:t>
            </a:r>
          </a:p>
        </p:txBody>
      </p:sp>
      <p:sp>
        <p:nvSpPr>
          <p:cNvPr id="109" name="Shape 109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D1E1E"/>
              </a:buClr>
              <a:buSzPct val="100000"/>
              <a:buNone/>
            </a:pPr>
            <a:r>
              <a:rPr lang="en-US" sz="2400" b="0" i="0" u="none" strike="noStrike" cap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Budování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400" b="0" i="0" u="none" strike="noStrike" cap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lidského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400" b="0" i="0" u="none" strike="noStrike" cap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kapitálu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: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■"/>
            </a:pPr>
            <a:r>
              <a:rPr lang="en-US" sz="2200" b="0" i="0" u="none" strike="noStrike" cap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Participace</a:t>
            </a:r>
            <a:r>
              <a:rPr lang="en-US" sz="220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200" b="0" i="0" u="none" strike="noStrike" cap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na</a:t>
            </a:r>
            <a:r>
              <a:rPr lang="en-US" sz="220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200" b="0" i="0" u="none" strike="noStrike" cap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kultuře</a:t>
            </a:r>
            <a:r>
              <a:rPr lang="en-US" sz="220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200" b="0" i="0" u="none" strike="noStrike" cap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jako</a:t>
            </a:r>
            <a:r>
              <a:rPr lang="en-US" sz="220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200" b="0" i="0" u="none" strike="noStrike" cap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faktor</a:t>
            </a:r>
            <a:r>
              <a:rPr lang="en-US" sz="220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200" b="0" i="0" u="none" strike="noStrike" cap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vzdělání</a:t>
            </a:r>
            <a:r>
              <a:rPr lang="en-US" sz="220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a </a:t>
            </a:r>
            <a:r>
              <a:rPr lang="en-US" sz="2200" b="0" i="0" u="none" strike="noStrike" cap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růstu</a:t>
            </a:r>
            <a:r>
              <a:rPr lang="en-US" sz="220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200" b="0" i="0" u="none" strike="noStrike" cap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produktivity</a:t>
            </a:r>
            <a:r>
              <a:rPr lang="en-US" sz="220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200" b="0" i="0" u="none" strike="noStrike" cap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pracovní</a:t>
            </a:r>
            <a:r>
              <a:rPr lang="en-US" sz="220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200" b="0" i="0" u="none" strike="noStrike" cap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síly</a:t>
            </a:r>
            <a:r>
              <a:rPr lang="en-US" sz="220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. </a:t>
            </a:r>
            <a:r>
              <a:rPr lang="en-US" sz="2200" b="0" i="0" u="none" strike="noStrike" cap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Vytváření</a:t>
            </a:r>
            <a:r>
              <a:rPr lang="en-US" sz="220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200" b="0" i="0" u="none" strike="noStrike" cap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zásoby</a:t>
            </a:r>
            <a:r>
              <a:rPr lang="en-US" sz="220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200" b="0" i="0" u="none" strike="noStrike" cap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kvalifikované</a:t>
            </a:r>
            <a:r>
              <a:rPr lang="en-US" sz="220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a </a:t>
            </a:r>
            <a:r>
              <a:rPr lang="en-US" sz="2200" b="0" i="0" u="none" strike="noStrike" cap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kreativní</a:t>
            </a:r>
            <a:r>
              <a:rPr lang="en-US" sz="220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200" b="0" i="0" u="none" strike="noStrike" cap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pracovní</a:t>
            </a:r>
            <a:r>
              <a:rPr lang="en-US" sz="220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200" b="0" i="0" u="none" strike="noStrike" cap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síly</a:t>
            </a:r>
            <a:r>
              <a:rPr lang="en-US" sz="220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a z </a:t>
            </a:r>
            <a:r>
              <a:rPr lang="en-US" sz="2200" b="0" i="0" u="none" strike="noStrike" cap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toho</a:t>
            </a:r>
            <a:r>
              <a:rPr lang="en-US" sz="220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200" b="0" i="0" u="none" strike="noStrike" cap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plynoucí</a:t>
            </a:r>
            <a:r>
              <a:rPr lang="en-US" sz="220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200" b="0" i="0" u="none" strike="noStrike" cap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rozvoj</a:t>
            </a:r>
            <a:r>
              <a:rPr lang="en-US" sz="220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200" b="0" i="0" u="none" strike="noStrike" cap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ekonomických</a:t>
            </a:r>
            <a:r>
              <a:rPr lang="en-US" sz="220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200" b="0" i="0" u="none" strike="noStrike" cap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odvětví</a:t>
            </a:r>
            <a:r>
              <a:rPr lang="en-US" sz="220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.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■"/>
            </a:pPr>
            <a:r>
              <a:rPr lang="en-US" sz="2200" b="0" i="0" u="none" strike="noStrike" cap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Produktivita</a:t>
            </a:r>
            <a:r>
              <a:rPr lang="en-US" sz="220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200" b="0" i="0" u="none" strike="noStrike" cap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práce</a:t>
            </a:r>
            <a:r>
              <a:rPr lang="en-US" sz="220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v „</a:t>
            </a:r>
            <a:r>
              <a:rPr lang="en-US" sz="2200" b="0" i="0" u="none" strike="noStrike" cap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kreativních</a:t>
            </a:r>
            <a:r>
              <a:rPr lang="en-US" sz="220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200" b="0" i="0" u="none" strike="noStrike" cap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oborech</a:t>
            </a:r>
            <a:r>
              <a:rPr lang="en-US" sz="220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“ s „</a:t>
            </a:r>
            <a:r>
              <a:rPr lang="en-US" sz="2200" b="0" i="0" u="none" strike="noStrike" cap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kulturní</a:t>
            </a:r>
            <a:r>
              <a:rPr lang="en-US" sz="220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“ </a:t>
            </a:r>
            <a:r>
              <a:rPr lang="en-US" sz="2200" b="0" i="0" u="none" strike="noStrike" cap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složkou</a:t>
            </a:r>
            <a:r>
              <a:rPr lang="en-US" sz="220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je </a:t>
            </a:r>
            <a:r>
              <a:rPr lang="en-US" sz="2200" b="0" i="0" u="none" strike="noStrike" cap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nesmírně</a:t>
            </a:r>
            <a:r>
              <a:rPr lang="en-US" sz="220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200" b="0" i="0" u="none" strike="noStrike" cap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vysoká</a:t>
            </a:r>
            <a:r>
              <a:rPr lang="en-US" sz="220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a je </a:t>
            </a:r>
            <a:r>
              <a:rPr lang="en-US" sz="2200" b="0" i="0" u="none" strike="noStrike" cap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tahounem</a:t>
            </a:r>
            <a:r>
              <a:rPr lang="en-US" sz="220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200" b="0" i="0" u="none" strike="noStrike" cap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růstu</a:t>
            </a:r>
            <a:r>
              <a:rPr lang="en-US" sz="220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200" b="0" i="0" u="none" strike="noStrike" cap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produktivity</a:t>
            </a:r>
            <a:r>
              <a:rPr lang="en-US" sz="220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200" b="0" i="0" u="none" strike="noStrike" cap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ekonomiky</a:t>
            </a:r>
            <a:r>
              <a:rPr lang="en-US" sz="220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200" b="0" i="0" u="none" strike="noStrike" cap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jako</a:t>
            </a:r>
            <a:r>
              <a:rPr lang="en-US" sz="220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200" b="0" i="0" u="none" strike="noStrike" cap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celku</a:t>
            </a:r>
            <a:r>
              <a:rPr lang="en-US" sz="220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, </a:t>
            </a:r>
            <a:r>
              <a:rPr lang="en-US" sz="2200" b="0" i="0" u="none" strike="noStrike" cap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kulturní</a:t>
            </a:r>
            <a:r>
              <a:rPr lang="en-US" sz="220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200" b="0" i="0" u="none" strike="noStrike" cap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průmysl</a:t>
            </a:r>
            <a:r>
              <a:rPr lang="en-US" sz="220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je </a:t>
            </a:r>
            <a:r>
              <a:rPr lang="en-US" sz="2200" b="0" i="0" u="none" strike="noStrike" cap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jedním</a:t>
            </a:r>
            <a:r>
              <a:rPr lang="en-US" sz="220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z </a:t>
            </a:r>
            <a:r>
              <a:rPr lang="en-US" sz="2200" b="0" i="0" u="none" strike="noStrike" cap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primárních</a:t>
            </a:r>
            <a:r>
              <a:rPr lang="en-US" sz="220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200" b="0" i="0" u="none" strike="noStrike" cap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zdrojů</a:t>
            </a:r>
            <a:r>
              <a:rPr lang="en-US" sz="220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200" b="0" i="0" u="none" strike="noStrike" cap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inovací</a:t>
            </a:r>
            <a:r>
              <a:rPr lang="en-US" sz="220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pro </a:t>
            </a:r>
            <a:r>
              <a:rPr lang="en-US" sz="2200" b="0" i="0" u="none" strike="noStrike" cap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jiné</a:t>
            </a:r>
            <a:r>
              <a:rPr lang="en-US" sz="220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200" b="0" i="0" u="none" strike="noStrike" cap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oblasti</a:t>
            </a:r>
            <a:r>
              <a:rPr lang="en-US" sz="220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. </a:t>
            </a:r>
          </a:p>
        </p:txBody>
      </p:sp>
      <p:sp>
        <p:nvSpPr>
          <p:cNvPr id="111" name="Shape 111"/>
          <p:cNvSpPr txBox="1"/>
          <p:nvPr/>
        </p:nvSpPr>
        <p:spPr>
          <a:xfrm>
            <a:off x="8023225" y="6442075"/>
            <a:ext cx="663574" cy="26352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D1E1E"/>
              </a:buClr>
              <a:buSzPct val="25000"/>
              <a:buFont typeface="Verdana"/>
              <a:buNone/>
            </a:pPr>
            <a:fld id="{00000000-1234-1234-1234-123412341234}" type="slidenum">
              <a:rPr lang="en-US" sz="1000" b="1" i="0" u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rPr>
              <a:t>3</a:t>
            </a:fld>
            <a:endParaRPr lang="en-US" sz="1000" b="1" i="0" u="none">
              <a:solidFill>
                <a:srgbClr val="7D1E1E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" name="Shape 33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D1E1E"/>
              </a:buClr>
              <a:buSzPct val="25000"/>
              <a:buFont typeface="Verdana"/>
              <a:buNone/>
            </a:pPr>
            <a:r>
              <a:rPr lang="en-US" sz="2400" b="1" i="0" u="none" strike="noStrike" cap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rPr>
              <a:t>SROI analýza</a:t>
            </a:r>
          </a:p>
        </p:txBody>
      </p:sp>
      <p:sp>
        <p:nvSpPr>
          <p:cNvPr id="333" name="Shape 333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■"/>
            </a:pPr>
            <a:r>
              <a:rPr lang="en-US" sz="2400" b="0" i="0" u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Metoda</a:t>
            </a:r>
            <a:r>
              <a:rPr lang="en-US" sz="2400" b="0" i="0" u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400" b="0" i="0" u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měření</a:t>
            </a:r>
            <a:r>
              <a:rPr lang="en-US" sz="2400" b="0" i="0" u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400" b="0" i="0" u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sociální</a:t>
            </a:r>
            <a:r>
              <a:rPr lang="en-US" sz="2400" b="0" i="0" u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400" b="0" i="0" u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dopadů</a:t>
            </a:r>
            <a:r>
              <a:rPr lang="en-US" sz="2400" b="0" i="0" u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„social impact“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■"/>
            </a:pPr>
            <a:r>
              <a:rPr lang="en-US" sz="2400" b="0" i="0" u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Řadu</a:t>
            </a:r>
            <a:r>
              <a:rPr lang="en-US" sz="2400" b="0" i="0" u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let </a:t>
            </a:r>
            <a:r>
              <a:rPr lang="en-US" sz="2400" b="0" i="0" u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využívána</a:t>
            </a:r>
            <a:r>
              <a:rPr lang="en-US" sz="2400" b="0" i="0" u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400" b="0" i="0" u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jako</a:t>
            </a:r>
            <a:r>
              <a:rPr lang="en-US" sz="2400" b="0" i="0" u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400" b="0" i="0" u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metoda</a:t>
            </a:r>
            <a:r>
              <a:rPr lang="en-US" sz="2400" b="0" i="0" u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k </a:t>
            </a:r>
            <a:r>
              <a:rPr lang="en-US" sz="2400" b="0" i="0" u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měření</a:t>
            </a:r>
            <a:r>
              <a:rPr lang="en-US" sz="2400" b="0" i="0" u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400" b="0" i="0" u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výkonu</a:t>
            </a:r>
            <a:r>
              <a:rPr lang="en-US" sz="2400" b="0" i="0" u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a </a:t>
            </a:r>
            <a:r>
              <a:rPr lang="en-US" sz="2400" b="0" i="0" u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efektivnosti</a:t>
            </a:r>
            <a:r>
              <a:rPr lang="en-US" sz="2400" b="0" i="0" u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400" b="0" i="0" u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organizace</a:t>
            </a:r>
            <a:endParaRPr lang="en-US" sz="2400" b="0" i="0" u="none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■"/>
            </a:pPr>
            <a:r>
              <a:rPr lang="en-US" sz="2400" b="0" i="0" u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Vychází</a:t>
            </a:r>
            <a:r>
              <a:rPr lang="en-US" sz="2400" b="0" i="0" u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z CBA </a:t>
            </a:r>
            <a:r>
              <a:rPr lang="en-US" sz="2400" b="0" i="0" u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analýzy</a:t>
            </a:r>
            <a:r>
              <a:rPr lang="en-US" sz="2400" b="0" i="0" u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a social accounting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■"/>
            </a:pPr>
            <a:r>
              <a:rPr lang="en-US" sz="2400" b="0" i="0" u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Její</a:t>
            </a:r>
            <a:r>
              <a:rPr lang="en-US" sz="2400" b="0" i="0" u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400" b="0" i="0" u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podstatou</a:t>
            </a:r>
            <a:r>
              <a:rPr lang="en-US" sz="2400" b="0" i="0" u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je SROI </a:t>
            </a:r>
            <a:r>
              <a:rPr lang="en-US" sz="2400" b="0" i="0" u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matice</a:t>
            </a:r>
            <a:r>
              <a:rPr lang="en-US" sz="2400" b="0" i="0" u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– </a:t>
            </a:r>
            <a:r>
              <a:rPr lang="en-US" sz="2400" b="0" i="0" u="none" dirty="0" err="1" smtClean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měří</a:t>
            </a:r>
            <a:r>
              <a:rPr lang="cs-CZ" sz="2400" b="0" i="0" u="none" dirty="0" smtClean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:</a:t>
            </a:r>
            <a:endParaRPr lang="en-US" sz="2400" b="0" i="0" u="none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1143000" marR="0" lvl="2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■"/>
            </a:pPr>
            <a:r>
              <a:rPr lang="en-US" sz="2000" b="0" i="0" u="none" strike="noStrike" cap="none" dirty="0" err="1" smtClean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Sociální</a:t>
            </a:r>
            <a:endParaRPr sz="2000" b="0" i="0" u="none" strike="noStrike" cap="none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1143000" marR="0" lvl="2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■"/>
            </a:pPr>
            <a:r>
              <a:rPr lang="en-US" sz="2000" b="0" i="0" u="none" strike="noStrike" cap="none" dirty="0" err="1" smtClean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Ekologické</a:t>
            </a:r>
            <a:r>
              <a:rPr lang="en-US" sz="2000" b="0" i="0" u="none" strike="noStrike" cap="none" dirty="0" smtClean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	 </a:t>
            </a:r>
            <a:endParaRPr lang="cs-CZ" sz="2000" b="0" i="0" u="none" strike="noStrike" cap="none" dirty="0" smtClean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1143000" marR="0" lvl="2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■"/>
            </a:pPr>
            <a:r>
              <a:rPr lang="en-US" sz="2000" b="0" i="0" u="none" strike="noStrike" cap="none" dirty="0" err="1" smtClean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Ekonomické</a:t>
            </a:r>
            <a:r>
              <a:rPr lang="en-US" sz="2000" b="0" i="0" u="none" strike="noStrike" cap="none" dirty="0" smtClean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 </a:t>
            </a:r>
            <a:endParaRPr lang="cs-CZ" sz="2000" b="0" i="0" u="none" strike="noStrike" cap="none" dirty="0" smtClean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1389888" lvl="3">
              <a:spcBef>
                <a:spcPts val="400"/>
              </a:spcBef>
              <a:buClr>
                <a:srgbClr val="7D1E1E"/>
              </a:buClr>
              <a:buSzPct val="100000"/>
              <a:buFont typeface="Noto Sans Symbols"/>
              <a:buChar char="■"/>
            </a:pPr>
            <a:r>
              <a:rPr lang="en-US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dopady</a:t>
            </a:r>
            <a:r>
              <a:rPr lang="en-US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projektů</a:t>
            </a:r>
            <a:r>
              <a:rPr lang="en-US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ve</a:t>
            </a:r>
            <a:r>
              <a:rPr lang="en-US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vztahu</a:t>
            </a:r>
            <a:r>
              <a:rPr lang="en-US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k </a:t>
            </a:r>
            <a:r>
              <a:rPr lang="en-US" dirty="0" err="1" smtClean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jejich</a:t>
            </a:r>
            <a:r>
              <a:rPr lang="cs-CZ" dirty="0" smtClean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dirty="0" err="1" smtClean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nákladům</a:t>
            </a:r>
            <a:endParaRPr lang="en-US" b="0" i="0" u="none" strike="noStrike" cap="none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742950" marR="0" lvl="1" indent="-285750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■"/>
            </a:pPr>
            <a:r>
              <a:rPr lang="en-US" sz="2200" b="0" i="0" u="none" strike="noStrike" cap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Má</a:t>
            </a:r>
            <a:r>
              <a:rPr lang="en-US" sz="220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200" b="0" i="0" u="none" strike="noStrike" cap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svá</a:t>
            </a:r>
            <a:r>
              <a:rPr lang="en-US" sz="220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200" b="0" i="0" u="none" strike="noStrike" cap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omezení</a:t>
            </a:r>
            <a:r>
              <a:rPr lang="en-US" sz="220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200" b="0" i="0" u="none" strike="noStrike" cap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ve</a:t>
            </a:r>
            <a:r>
              <a:rPr lang="en-US" sz="220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200" b="0" i="0" u="none" strike="noStrike" cap="none" dirty="0" err="1" smtClean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zhmotnění</a:t>
            </a:r>
            <a:r>
              <a:rPr lang="cs-CZ" sz="2200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200" b="0" i="0" u="none" strike="noStrike" cap="none" dirty="0" smtClean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„</a:t>
            </a:r>
            <a:r>
              <a:rPr lang="en-US" sz="2200" b="0" i="0" u="none" strike="noStrike" cap="none" dirty="0" err="1" smtClean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nevyčíslitelného</a:t>
            </a:r>
            <a:r>
              <a:rPr lang="en-US" sz="220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“</a:t>
            </a:r>
          </a:p>
          <a:p>
            <a:pPr marL="342900" marR="0" lvl="0" indent="-342900" algn="l" rtl="0">
              <a:spcBef>
                <a:spcPts val="44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None/>
            </a:pPr>
            <a:endParaRPr sz="2200" b="0" i="0" u="none" strike="noStrike" cap="none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335" name="Shape 335"/>
          <p:cNvSpPr txBox="1"/>
          <p:nvPr/>
        </p:nvSpPr>
        <p:spPr>
          <a:xfrm>
            <a:off x="8023225" y="6442075"/>
            <a:ext cx="663574" cy="26352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D1E1E"/>
              </a:buClr>
              <a:buSzPct val="25000"/>
              <a:buFont typeface="Verdana"/>
              <a:buNone/>
            </a:pPr>
            <a:fld id="{00000000-1234-1234-1234-123412341234}" type="slidenum">
              <a:rPr lang="en-US" sz="1000" b="1" i="0" u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rPr>
              <a:t>30</a:t>
            </a:fld>
            <a:endParaRPr lang="en-US" sz="1000" b="1" i="0" u="none">
              <a:solidFill>
                <a:srgbClr val="7D1E1E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" name="Shape 34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D1E1E"/>
              </a:buClr>
              <a:buSzPct val="25000"/>
              <a:buFont typeface="Verdana"/>
              <a:buNone/>
            </a:pPr>
            <a:r>
              <a:rPr lang="en-US" sz="2400" b="0" i="0" u="none" strike="noStrike" cap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rPr>
              <a:t>SROI – východiska: zrealizované aktivity</a:t>
            </a:r>
          </a:p>
        </p:txBody>
      </p:sp>
      <p:pic>
        <p:nvPicPr>
          <p:cNvPr id="343" name="Shape 343"/>
          <p:cNvPicPr preferRelativeResize="0">
            <a:picLocks noGrp="1"/>
          </p:cNvPicPr>
          <p:nvPr>
            <p:ph idx="1"/>
          </p:nvPr>
        </p:nvPicPr>
        <p:blipFill rotWithShape="1">
          <a:blip r:embed="rId3">
            <a:alphaModFix/>
          </a:blip>
          <a:stretch/>
        </p:blipFill>
        <p:spPr>
          <a:xfrm>
            <a:off x="457200" y="1268760"/>
            <a:ext cx="7239000" cy="5055607"/>
          </a:xfrm>
          <a:prstGeom prst="rect">
            <a:avLst/>
          </a:prstGeom>
          <a:noFill/>
          <a:ln>
            <a:noFill/>
          </a:ln>
        </p:spPr>
      </p:pic>
      <p:sp>
        <p:nvSpPr>
          <p:cNvPr id="342" name="Shape 342"/>
          <p:cNvSpPr txBox="1"/>
          <p:nvPr/>
        </p:nvSpPr>
        <p:spPr>
          <a:xfrm>
            <a:off x="8023225" y="6442075"/>
            <a:ext cx="663574" cy="26352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D1E1E"/>
              </a:buClr>
              <a:buSzPct val="25000"/>
              <a:buFont typeface="Verdana"/>
              <a:buNone/>
            </a:pPr>
            <a:fld id="{00000000-1234-1234-1234-123412341234}" type="slidenum">
              <a:rPr lang="en-US" sz="1000" b="1" i="0" u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rPr>
              <a:t>31</a:t>
            </a:fld>
            <a:endParaRPr lang="en-US" sz="1000" b="1" i="0" u="none">
              <a:solidFill>
                <a:srgbClr val="7D1E1E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" name="Shape 34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D1E1E"/>
              </a:buClr>
              <a:buSzPct val="25000"/>
              <a:buFont typeface="Verdana"/>
              <a:buNone/>
            </a:pPr>
            <a:r>
              <a:rPr lang="en-US" sz="2400" b="0" i="0" u="none" strike="noStrike" cap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rPr>
              <a:t>SROI – východiska: nezrealizované aktivity</a:t>
            </a:r>
          </a:p>
        </p:txBody>
      </p:sp>
      <p:pic>
        <p:nvPicPr>
          <p:cNvPr id="351" name="Shape 351"/>
          <p:cNvPicPr preferRelativeResize="0">
            <a:picLocks noGrp="1"/>
          </p:cNvPicPr>
          <p:nvPr>
            <p:ph idx="1"/>
          </p:nvPr>
        </p:nvPicPr>
        <p:blipFill rotWithShape="1">
          <a:blip r:embed="rId3">
            <a:alphaModFix/>
          </a:blip>
          <a:stretch/>
        </p:blipFill>
        <p:spPr>
          <a:xfrm>
            <a:off x="457200" y="1716916"/>
            <a:ext cx="7239000" cy="4632255"/>
          </a:xfrm>
          <a:prstGeom prst="rect">
            <a:avLst/>
          </a:prstGeom>
          <a:noFill/>
          <a:ln>
            <a:noFill/>
          </a:ln>
        </p:spPr>
      </p:pic>
      <p:sp>
        <p:nvSpPr>
          <p:cNvPr id="350" name="Shape 350"/>
          <p:cNvSpPr txBox="1"/>
          <p:nvPr/>
        </p:nvSpPr>
        <p:spPr>
          <a:xfrm>
            <a:off x="8023225" y="6442075"/>
            <a:ext cx="663574" cy="26352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D1E1E"/>
              </a:buClr>
              <a:buSzPct val="25000"/>
              <a:buFont typeface="Verdana"/>
              <a:buNone/>
            </a:pPr>
            <a:fld id="{00000000-1234-1234-1234-123412341234}" type="slidenum">
              <a:rPr lang="en-US" sz="1000" b="1" i="0" u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rPr>
              <a:t>32</a:t>
            </a:fld>
            <a:endParaRPr lang="en-US" sz="1000" b="1" i="0" u="none">
              <a:solidFill>
                <a:srgbClr val="7D1E1E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" name="Shape 356"/>
          <p:cNvSpPr txBox="1">
            <a:spLocks noGrp="1"/>
          </p:cNvSpPr>
          <p:nvPr>
            <p:ph type="title"/>
          </p:nvPr>
        </p:nvSpPr>
        <p:spPr>
          <a:xfrm>
            <a:off x="914400" y="908050"/>
            <a:ext cx="7772400" cy="720724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D1E1E"/>
              </a:buClr>
              <a:buSzPct val="25000"/>
              <a:buFont typeface="Verdana"/>
              <a:buNone/>
            </a:pPr>
            <a:r>
              <a:rPr lang="en-US" sz="2400" b="0" i="0" u="none" strike="noStrike" cap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rPr>
              <a:t>SROI – matice dopadů </a:t>
            </a:r>
            <a:r>
              <a:rPr lang="en-US" sz="1600" b="0" i="0" u="none" strike="noStrike" cap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rPr>
              <a:t>(rozšířeno Ch.Schober, O. Rauscher)</a:t>
            </a:r>
          </a:p>
        </p:txBody>
      </p:sp>
      <p:pic>
        <p:nvPicPr>
          <p:cNvPr id="359" name="Shape 359"/>
          <p:cNvPicPr preferRelativeResize="0">
            <a:picLocks noGrp="1"/>
          </p:cNvPicPr>
          <p:nvPr>
            <p:ph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251520" y="1557337"/>
            <a:ext cx="7992367" cy="5300661"/>
          </a:xfrm>
          <a:prstGeom prst="rect">
            <a:avLst/>
          </a:prstGeom>
          <a:noFill/>
          <a:ln>
            <a:noFill/>
          </a:ln>
        </p:spPr>
      </p:pic>
      <p:sp>
        <p:nvSpPr>
          <p:cNvPr id="358" name="Shape 358"/>
          <p:cNvSpPr txBox="1"/>
          <p:nvPr/>
        </p:nvSpPr>
        <p:spPr>
          <a:xfrm>
            <a:off x="8023225" y="6442075"/>
            <a:ext cx="663574" cy="26352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D1E1E"/>
              </a:buClr>
              <a:buSzPct val="25000"/>
              <a:buFont typeface="Verdana"/>
              <a:buNone/>
            </a:pPr>
            <a:fld id="{00000000-1234-1234-1234-123412341234}" type="slidenum">
              <a:rPr lang="en-US" sz="1000" b="1" i="0" u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rPr>
              <a:t>33</a:t>
            </a:fld>
            <a:endParaRPr lang="en-US" sz="1000" b="1" i="0" u="none">
              <a:solidFill>
                <a:srgbClr val="7D1E1E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" name="Shape 36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D1E1E"/>
              </a:buClr>
              <a:buSzPct val="25000"/>
              <a:buFont typeface="Verdana"/>
              <a:buNone/>
            </a:pPr>
            <a:r>
              <a:rPr lang="en-US" sz="2400" b="0" i="0" u="none" strike="noStrike" cap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rPr>
              <a:t>Základní logika SROI analýzy</a:t>
            </a:r>
          </a:p>
        </p:txBody>
      </p:sp>
      <p:pic>
        <p:nvPicPr>
          <p:cNvPr id="367" name="Shape 367"/>
          <p:cNvPicPr preferRelativeResize="0">
            <a:picLocks noGrp="1"/>
          </p:cNvPicPr>
          <p:nvPr>
            <p:ph idx="1"/>
          </p:nvPr>
        </p:nvPicPr>
        <p:blipFill rotWithShape="1">
          <a:blip r:embed="rId3">
            <a:alphaModFix/>
          </a:blip>
          <a:stretch/>
        </p:blipFill>
        <p:spPr>
          <a:xfrm>
            <a:off x="457200" y="2068173"/>
            <a:ext cx="7239000" cy="3929742"/>
          </a:xfrm>
          <a:prstGeom prst="rect">
            <a:avLst/>
          </a:prstGeom>
          <a:noFill/>
          <a:ln>
            <a:noFill/>
          </a:ln>
        </p:spPr>
      </p:pic>
      <p:sp>
        <p:nvSpPr>
          <p:cNvPr id="366" name="Shape 366"/>
          <p:cNvSpPr txBox="1"/>
          <p:nvPr/>
        </p:nvSpPr>
        <p:spPr>
          <a:xfrm>
            <a:off x="8023225" y="6442075"/>
            <a:ext cx="663574" cy="26352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D1E1E"/>
              </a:buClr>
              <a:buSzPct val="25000"/>
              <a:buFont typeface="Verdana"/>
              <a:buNone/>
            </a:pPr>
            <a:fld id="{00000000-1234-1234-1234-123412341234}" type="slidenum">
              <a:rPr lang="en-US" sz="1000" b="1" i="0" u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rPr>
              <a:t>34</a:t>
            </a:fld>
            <a:endParaRPr lang="en-US" sz="1000" b="1" i="0" u="none">
              <a:solidFill>
                <a:srgbClr val="7D1E1E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2800" dirty="0" smtClean="0"/>
              <a:t>Aktuální přehled zahraničních přístupů k evaluaci kulturních služeb 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2"/>
          </p:nvPr>
        </p:nvSpPr>
        <p:spPr>
          <a:xfrm>
            <a:off x="755576" y="1600200"/>
            <a:ext cx="3024336" cy="4525963"/>
          </a:xfrm>
        </p:spPr>
        <p:txBody>
          <a:bodyPr/>
          <a:lstStyle/>
          <a:p>
            <a:r>
              <a:rPr lang="cs-CZ" dirty="0" smtClean="0"/>
              <a:t>Tereza Raabová a kolektiv</a:t>
            </a:r>
          </a:p>
          <a:p>
            <a:r>
              <a:rPr lang="cs-CZ" dirty="0" smtClean="0"/>
              <a:t>2016 – 2017</a:t>
            </a:r>
          </a:p>
          <a:p>
            <a:r>
              <a:rPr lang="cs-CZ" dirty="0" smtClean="0"/>
              <a:t>Vloženo </a:t>
            </a:r>
            <a:r>
              <a:rPr lang="cs-CZ" smtClean="0"/>
              <a:t>ve studijních materiálech 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D1E1E"/>
              </a:buClr>
              <a:buSzPct val="25000"/>
              <a:buFont typeface="Verdana"/>
              <a:buNone/>
            </a:pPr>
            <a:fld id="{00000000-1234-1234-1234-123412341234}" type="slidenum">
              <a:rPr lang="en-US" sz="1000" b="1" i="0" u="none" smtClean="0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rPr>
              <a:t>35</a:t>
            </a:fld>
            <a:endParaRPr lang="en-US" sz="1000" b="1" i="0" u="none">
              <a:solidFill>
                <a:srgbClr val="7D1E1E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2083318"/>
            <a:ext cx="4305300" cy="4752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911837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 txBox="1">
            <a:spLocks noGrp="1"/>
          </p:cNvSpPr>
          <p:nvPr>
            <p:ph type="title"/>
          </p:nvPr>
        </p:nvSpPr>
        <p:spPr>
          <a:xfrm>
            <a:off x="395536" y="1268412"/>
            <a:ext cx="8348414" cy="504824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D1E1E"/>
              </a:buClr>
              <a:buSzPct val="25000"/>
              <a:buFont typeface="Verdana"/>
              <a:buNone/>
            </a:pPr>
            <a:r>
              <a:rPr lang="en-US" sz="2400" b="1" i="0" u="none" strike="noStrike" cap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rPr>
              <a:t>Ekonomické a sociální přínosy kultury III:</a:t>
            </a:r>
          </a:p>
        </p:txBody>
      </p:sp>
      <p:sp>
        <p:nvSpPr>
          <p:cNvPr id="117" name="Shape 117"/>
          <p:cNvSpPr txBox="1">
            <a:spLocks noGrp="1"/>
          </p:cNvSpPr>
          <p:nvPr>
            <p:ph idx="1"/>
          </p:nvPr>
        </p:nvSpPr>
        <p:spPr>
          <a:xfrm>
            <a:off x="900112" y="2132856"/>
            <a:ext cx="7772400" cy="399806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■"/>
            </a:pPr>
            <a:r>
              <a:rPr lang="en-US" sz="2400" b="0" i="0" u="none" strike="noStrike" cap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Dle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The Arts and Public Purpose, 1997 </a:t>
            </a:r>
            <a:r>
              <a:rPr lang="en-US" sz="2400" b="0" i="0" u="none" strike="noStrike" cap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definovány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4 </a:t>
            </a:r>
            <a:r>
              <a:rPr lang="en-US" sz="2400" b="0" i="0" u="none" strike="noStrike" cap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hlavní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400" b="0" i="0" u="none" strike="noStrike" cap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veřejné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400" b="0" i="0" u="none" strike="noStrike" cap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účely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400" b="0" i="0" u="none" strike="noStrike" cap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kultury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: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None/>
            </a:pPr>
            <a:endParaRPr sz="2200" b="0" i="0" u="none" strike="noStrike" cap="none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742950" marR="0" lvl="1" indent="-285750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■"/>
            </a:pPr>
            <a:r>
              <a:rPr lang="en-US" sz="2200" b="0" i="0" u="none" strike="noStrike" cap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Napomáhá</a:t>
            </a:r>
            <a:r>
              <a:rPr lang="en-US" sz="220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200" b="0" i="0" u="none" strike="noStrike" cap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definovat</a:t>
            </a:r>
            <a:r>
              <a:rPr lang="en-US" sz="220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200" b="0" i="0" u="none" strike="noStrike" cap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národní</a:t>
            </a:r>
            <a:r>
              <a:rPr lang="en-US" sz="220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200" b="0" i="0" u="none" strike="noStrike" cap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identitu</a:t>
            </a:r>
            <a:r>
              <a:rPr lang="en-US" sz="220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.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■"/>
            </a:pPr>
            <a:r>
              <a:rPr lang="en-US" sz="2200" b="0" i="0" u="none" strike="noStrike" cap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Přispívá</a:t>
            </a:r>
            <a:r>
              <a:rPr lang="en-US" sz="220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200" b="0" i="0" u="none" strike="noStrike" cap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ke</a:t>
            </a:r>
            <a:r>
              <a:rPr lang="en-US" sz="220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200" b="0" i="0" u="none" strike="noStrike" cap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kvalitě</a:t>
            </a:r>
            <a:r>
              <a:rPr lang="en-US" sz="220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200" b="0" i="0" u="none" strike="noStrike" cap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života</a:t>
            </a:r>
            <a:r>
              <a:rPr lang="en-US" sz="220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a </a:t>
            </a:r>
            <a:r>
              <a:rPr lang="en-US" sz="2200" b="0" i="0" u="none" strike="noStrike" cap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ekonomické</a:t>
            </a:r>
            <a:r>
              <a:rPr lang="en-US" sz="220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200" b="0" i="0" u="none" strike="noStrike" cap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prosperitě</a:t>
            </a:r>
            <a:r>
              <a:rPr lang="en-US" sz="220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.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■"/>
            </a:pPr>
            <a:r>
              <a:rPr lang="en-US" sz="2200" b="0" i="0" u="none" strike="noStrike" cap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Napomáhá</a:t>
            </a:r>
            <a:r>
              <a:rPr lang="en-US" sz="220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200" b="0" i="0" u="none" strike="noStrike" cap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utváření</a:t>
            </a:r>
            <a:r>
              <a:rPr lang="en-US" sz="220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200" b="0" i="0" u="none" strike="noStrike" cap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vzdělaného</a:t>
            </a:r>
            <a:r>
              <a:rPr lang="en-US" sz="220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a </a:t>
            </a:r>
            <a:r>
              <a:rPr lang="en-US" sz="2200" b="0" i="0" u="none" strike="noStrike" cap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uvědomělého</a:t>
            </a:r>
            <a:r>
              <a:rPr lang="en-US" sz="220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200" b="0" i="0" u="none" strike="noStrike" cap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občana</a:t>
            </a:r>
            <a:r>
              <a:rPr lang="en-US" sz="220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.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■"/>
            </a:pPr>
            <a:r>
              <a:rPr lang="en-US" sz="2200" b="0" i="0" u="none" strike="noStrike" cap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Zvyšuje</a:t>
            </a:r>
            <a:r>
              <a:rPr lang="en-US" sz="220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200" b="0" i="0" u="none" strike="noStrike" cap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kvalitu</a:t>
            </a:r>
            <a:r>
              <a:rPr lang="en-US" sz="220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200" b="0" i="0" u="none" strike="noStrike" cap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individuálního</a:t>
            </a:r>
            <a:r>
              <a:rPr lang="en-US" sz="220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200" b="0" i="0" u="none" strike="noStrike" cap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života</a:t>
            </a:r>
            <a:r>
              <a:rPr lang="en-US" sz="220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.</a:t>
            </a:r>
          </a:p>
        </p:txBody>
      </p:sp>
      <p:sp>
        <p:nvSpPr>
          <p:cNvPr id="119" name="Shape 119"/>
          <p:cNvSpPr txBox="1"/>
          <p:nvPr/>
        </p:nvSpPr>
        <p:spPr>
          <a:xfrm>
            <a:off x="8023225" y="6442075"/>
            <a:ext cx="663574" cy="26352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D1E1E"/>
              </a:buClr>
              <a:buSzPct val="25000"/>
              <a:buFont typeface="Verdana"/>
              <a:buNone/>
            </a:pPr>
            <a:fld id="{00000000-1234-1234-1234-123412341234}" type="slidenum">
              <a:rPr lang="en-US" sz="1000" b="1" i="0" u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rPr>
              <a:t>4</a:t>
            </a:fld>
            <a:endParaRPr lang="en-US" sz="1000" b="1" i="0" u="none">
              <a:solidFill>
                <a:srgbClr val="7D1E1E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 txBox="1">
            <a:spLocks noGrp="1"/>
          </p:cNvSpPr>
          <p:nvPr>
            <p:ph type="title"/>
          </p:nvPr>
        </p:nvSpPr>
        <p:spPr>
          <a:xfrm>
            <a:off x="457200" y="764704"/>
            <a:ext cx="7239000" cy="698336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D1E1E"/>
              </a:buClr>
              <a:buSzPct val="25000"/>
              <a:buFont typeface="Verdana"/>
              <a:buNone/>
            </a:pPr>
            <a:r>
              <a:rPr lang="en-US" sz="2400" b="1" i="0" u="none" strike="noStrike" cap="none" dirty="0" err="1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rPr>
              <a:t>Kulturní</a:t>
            </a:r>
            <a:r>
              <a:rPr lang="en-US" sz="2400" b="1" i="0" u="none" strike="noStrike" cap="none" dirty="0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400" b="1" i="0" u="none" strike="noStrike" cap="none" dirty="0" err="1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rPr>
              <a:t>turistika</a:t>
            </a:r>
            <a:r>
              <a:rPr lang="en-US" sz="2400" b="1" i="0" u="none" strike="noStrike" cap="none" dirty="0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rPr>
              <a:t>:</a:t>
            </a:r>
          </a:p>
        </p:txBody>
      </p:sp>
      <p:sp>
        <p:nvSpPr>
          <p:cNvPr id="125" name="Shape 125"/>
          <p:cNvSpPr txBox="1">
            <a:spLocks noGrp="1"/>
          </p:cNvSpPr>
          <p:nvPr>
            <p:ph idx="1"/>
          </p:nvPr>
        </p:nvSpPr>
        <p:spPr>
          <a:xfrm>
            <a:off x="899592" y="1609416"/>
            <a:ext cx="6796608" cy="48463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■"/>
            </a:pPr>
            <a:r>
              <a:rPr lang="cs-CZ" sz="2400" b="0" i="0" u="none" strike="noStrike" cap="none" dirty="0" smtClean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Cestování zaměřené na prožitek kulturních prostředí, zahrnujících i krajinu, výtvarná a performativní umění, životní styly, tradice, hodnoty a události. 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■"/>
            </a:pPr>
            <a:r>
              <a:rPr lang="cs-CZ" sz="2400" b="0" i="0" u="none" strike="noStrike" cap="none" dirty="0" smtClean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Je pohybem osob ke kulturním atrakcím mimo jejich trvalé místo pobytu, se záměrem získat nové informace a prožitky  k uspokojení jejich kulturních potřeb. </a:t>
            </a:r>
            <a:endParaRPr lang="cs-CZ" sz="2400" b="0" i="0" u="none" strike="noStrike" cap="none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27" name="Shape 127"/>
          <p:cNvSpPr txBox="1"/>
          <p:nvPr/>
        </p:nvSpPr>
        <p:spPr>
          <a:xfrm>
            <a:off x="8023225" y="6442075"/>
            <a:ext cx="663574" cy="26352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D1E1E"/>
              </a:buClr>
              <a:buSzPct val="25000"/>
              <a:buFont typeface="Verdana"/>
              <a:buNone/>
            </a:pPr>
            <a:fld id="{00000000-1234-1234-1234-123412341234}" type="slidenum">
              <a:rPr lang="en-US" sz="1000" b="1" i="0" u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rPr>
              <a:t>5</a:t>
            </a:fld>
            <a:endParaRPr lang="en-US" sz="1000" b="1" i="0" u="none">
              <a:solidFill>
                <a:srgbClr val="7D1E1E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 txBox="1">
            <a:spLocks noGrp="1"/>
          </p:cNvSpPr>
          <p:nvPr>
            <p:ph type="title"/>
          </p:nvPr>
        </p:nvSpPr>
        <p:spPr>
          <a:xfrm>
            <a:off x="467544" y="620688"/>
            <a:ext cx="8219256" cy="864096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D1E1E"/>
              </a:buClr>
              <a:buSzPct val="25000"/>
              <a:buFont typeface="Verdana"/>
              <a:buNone/>
            </a:pPr>
            <a:r>
              <a:rPr lang="en-US" sz="2400" b="0" i="0" u="none" strike="noStrike" cap="none" dirty="0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rPr>
              <a:t/>
            </a:r>
            <a:br>
              <a:rPr lang="en-US" sz="2400" b="0" i="0" u="none" strike="noStrike" cap="none" dirty="0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rPr>
            </a:br>
            <a:r>
              <a:rPr lang="en-US" sz="2400" b="0" i="0" u="none" strike="noStrike" cap="none" dirty="0" err="1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rPr>
              <a:t>Shrnutí</a:t>
            </a:r>
            <a:r>
              <a:rPr lang="en-US" sz="2400" b="0" i="0" u="none" strike="noStrike" cap="none" dirty="0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rPr>
              <a:t>: </a:t>
            </a:r>
            <a:r>
              <a:rPr lang="en-US" sz="2400" b="1" i="0" u="none" strike="noStrike" cap="none" dirty="0" err="1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rPr>
              <a:t>ekonomické</a:t>
            </a:r>
            <a:r>
              <a:rPr lang="en-US" sz="2400" b="1" i="0" u="none" strike="noStrike" cap="none" dirty="0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400" b="1" i="0" u="none" strike="noStrike" cap="none" dirty="0" err="1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rPr>
              <a:t>dopady</a:t>
            </a:r>
            <a:r>
              <a:rPr lang="en-US" sz="2400" b="1" i="0" u="none" strike="noStrike" cap="none" dirty="0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400" b="0" i="0" u="none" strike="noStrike" cap="none" dirty="0" err="1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rPr>
              <a:t>lze</a:t>
            </a:r>
            <a:r>
              <a:rPr lang="en-US" sz="2400" b="0" i="0" u="none" strike="noStrike" cap="none" dirty="0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400" b="0" i="0" u="none" strike="noStrike" cap="none" dirty="0" err="1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rPr>
              <a:t>definovat</a:t>
            </a:r>
            <a:r>
              <a:rPr lang="en-US" sz="2400" b="0" i="0" u="none" strike="noStrike" cap="none" dirty="0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400" b="0" i="0" u="none" strike="noStrike" cap="none" dirty="0" err="1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rPr>
              <a:t>jako</a:t>
            </a:r>
            <a:r>
              <a:rPr lang="en-US" sz="2400" b="0" i="0" u="none" strike="noStrike" cap="none" dirty="0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400" b="0" i="0" u="none" strike="noStrike" cap="none" dirty="0" err="1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rPr>
              <a:t>dopady</a:t>
            </a:r>
            <a:r>
              <a:rPr lang="en-US" sz="2400" b="0" i="0" u="none" strike="noStrike" cap="none" dirty="0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400" b="0" i="0" u="none" strike="noStrike" cap="none" dirty="0" err="1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rPr>
              <a:t>na</a:t>
            </a:r>
            <a:r>
              <a:rPr lang="en-US" sz="2400" b="0" i="0" u="none" strike="noStrike" cap="none" dirty="0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400" b="0" i="0" u="none" strike="noStrike" cap="none" dirty="0" err="1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rPr>
              <a:t>zvýšení</a:t>
            </a:r>
            <a:r>
              <a:rPr lang="en-US" sz="2400" b="0" i="0" u="none" strike="noStrike" cap="none" dirty="0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400" b="0" i="0" u="none" strike="noStrike" cap="none" dirty="0" err="1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rPr>
              <a:t>následujících</a:t>
            </a:r>
            <a:r>
              <a:rPr lang="en-US" sz="2400" b="0" i="0" u="none" strike="noStrike" cap="none" dirty="0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cs-CZ" sz="2400" b="0" i="0" u="none" strike="noStrike" cap="none" dirty="0" smtClean="0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rPr>
              <a:t>makro-</a:t>
            </a:r>
            <a:r>
              <a:rPr lang="en-US" sz="2400" b="0" i="0" u="none" strike="noStrike" cap="none" dirty="0" err="1" smtClean="0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rPr>
              <a:t>ukazatelů</a:t>
            </a:r>
            <a:r>
              <a:rPr lang="en-US" sz="2400" b="0" i="0" u="none" strike="noStrike" cap="none" dirty="0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rPr>
              <a:t>:</a:t>
            </a:r>
          </a:p>
        </p:txBody>
      </p:sp>
      <p:sp>
        <p:nvSpPr>
          <p:cNvPr id="141" name="Shape 141"/>
          <p:cNvSpPr txBox="1">
            <a:spLocks noGrp="1"/>
          </p:cNvSpPr>
          <p:nvPr>
            <p:ph idx="1"/>
          </p:nvPr>
        </p:nvSpPr>
        <p:spPr>
          <a:xfrm>
            <a:off x="683568" y="2133600"/>
            <a:ext cx="7988944" cy="399732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■"/>
            </a:pPr>
            <a:r>
              <a:rPr lang="en-US" sz="2400" b="0" i="0" u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na</a:t>
            </a:r>
            <a:r>
              <a:rPr lang="en-US" sz="2400" b="0" i="0" u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400" b="0" i="0" u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celkovou</a:t>
            </a:r>
            <a:r>
              <a:rPr lang="en-US" sz="2400" b="0" i="0" u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400" b="0" i="0" u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produkci</a:t>
            </a:r>
            <a:r>
              <a:rPr lang="en-US" sz="2400" b="0" i="0" u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(</a:t>
            </a:r>
            <a:r>
              <a:rPr lang="en-US" sz="2400" b="0" i="0" u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obrat</a:t>
            </a:r>
            <a:r>
              <a:rPr lang="en-US" sz="2400" b="0" i="0" u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) </a:t>
            </a:r>
            <a:r>
              <a:rPr lang="en-US" sz="2400" b="0" i="0" u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ekonomiky</a:t>
            </a:r>
            <a:r>
              <a:rPr lang="en-US" sz="2400" b="0" i="0" u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,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■"/>
            </a:pPr>
            <a:r>
              <a:rPr lang="en-US" sz="2400" b="0" i="0" u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400" b="0" i="0" u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na</a:t>
            </a:r>
            <a:r>
              <a:rPr lang="en-US" sz="2400" b="0" i="0" u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400" b="0" i="0" u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hrubou</a:t>
            </a:r>
            <a:r>
              <a:rPr lang="en-US" sz="2400" b="0" i="0" u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400" b="0" i="0" u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přidanou</a:t>
            </a:r>
            <a:r>
              <a:rPr lang="en-US" sz="2400" b="0" i="0" u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400" b="0" i="0" u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hodnotu</a:t>
            </a:r>
            <a:r>
              <a:rPr lang="en-US" sz="2400" b="0" i="0" u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, resp. </a:t>
            </a:r>
            <a:r>
              <a:rPr lang="en-US" sz="2400" b="0" i="0" u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hrubý</a:t>
            </a:r>
            <a:r>
              <a:rPr lang="en-US" sz="2400" b="0" i="0" u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400" b="0" i="0" u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domácí</a:t>
            </a:r>
            <a:r>
              <a:rPr lang="en-US" sz="2400" b="0" i="0" u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400" b="0" i="0" u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produkt</a:t>
            </a:r>
            <a:r>
              <a:rPr lang="en-US" sz="2400" b="0" i="0" u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,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■"/>
            </a:pPr>
            <a:r>
              <a:rPr lang="en-US" sz="2400" b="0" i="0" u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400" b="0" i="0" u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na</a:t>
            </a:r>
            <a:r>
              <a:rPr lang="en-US" sz="2400" b="0" i="0" u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400" b="0" i="0" u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výběr</a:t>
            </a:r>
            <a:r>
              <a:rPr lang="en-US" sz="2400" b="0" i="0" u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400" b="0" i="0" u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daní</a:t>
            </a:r>
            <a:r>
              <a:rPr lang="en-US" sz="2400" b="0" i="0" u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, a </a:t>
            </a:r>
            <a:r>
              <a:rPr lang="en-US" sz="2400" b="0" i="0" u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tím</a:t>
            </a:r>
            <a:r>
              <a:rPr lang="en-US" sz="2400" b="0" i="0" u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400" b="0" i="0" u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zvýšení</a:t>
            </a:r>
            <a:r>
              <a:rPr lang="en-US" sz="2400" b="0" i="0" u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400" b="0" i="0" u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příjmu</a:t>
            </a:r>
            <a:r>
              <a:rPr lang="en-US" sz="2400" b="0" i="0" u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do </a:t>
            </a:r>
            <a:r>
              <a:rPr lang="en-US" sz="2400" b="0" i="0" u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státní</a:t>
            </a:r>
            <a:r>
              <a:rPr lang="en-US" sz="2400" b="0" i="0" u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, </a:t>
            </a:r>
            <a:r>
              <a:rPr lang="en-US" sz="2400" b="0" i="0" u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případně</a:t>
            </a:r>
            <a:r>
              <a:rPr lang="en-US" sz="2400" b="0" i="0" u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400" b="0" i="0" u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krajské</a:t>
            </a:r>
            <a:r>
              <a:rPr lang="en-US" sz="2400" b="0" i="0" u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400" b="0" i="0" u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či</a:t>
            </a:r>
            <a:r>
              <a:rPr lang="en-US" sz="2400" b="0" i="0" u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400" b="0" i="0" u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městské</a:t>
            </a:r>
            <a:r>
              <a:rPr lang="en-US" sz="2400" b="0" i="0" u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400" b="0" i="0" u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pokladny</a:t>
            </a:r>
            <a:r>
              <a:rPr lang="en-US" sz="2400" b="0" i="0" u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,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■"/>
            </a:pPr>
            <a:r>
              <a:rPr lang="en-US" sz="2400" b="0" i="0" u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400" b="0" i="0" u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zvýšení</a:t>
            </a:r>
            <a:r>
              <a:rPr lang="en-US" sz="2400" b="0" i="0" u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400" b="0" i="0" u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běžného</a:t>
            </a:r>
            <a:r>
              <a:rPr lang="en-US" sz="2400" b="0" i="0" u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400" b="0" i="0" u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úctu</a:t>
            </a:r>
            <a:r>
              <a:rPr lang="en-US" sz="2400" b="0" i="0" u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400" b="0" i="0" u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platební</a:t>
            </a:r>
            <a:r>
              <a:rPr lang="en-US" sz="2400" b="0" i="0" u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400" b="0" i="0" u="none" dirty="0" err="1" smtClean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bilance</a:t>
            </a:r>
            <a:endParaRPr lang="cs-CZ" sz="2400" b="0" i="0" u="none" dirty="0" smtClean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7D1E1E"/>
              </a:buClr>
              <a:buSzPct val="100000"/>
              <a:buNone/>
            </a:pPr>
            <a:r>
              <a:rPr lang="cs-CZ" sz="2400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cs-CZ" sz="2400" dirty="0" smtClean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 </a:t>
            </a:r>
            <a:r>
              <a:rPr lang="en-US" sz="2400" b="0" i="0" u="none" dirty="0" smtClean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400" b="0" i="0" u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(v </a:t>
            </a:r>
            <a:r>
              <a:rPr lang="en-US" sz="2400" b="0" i="0" u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případě</a:t>
            </a:r>
            <a:r>
              <a:rPr lang="en-US" sz="2400" b="0" i="0" u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400" b="0" i="0" u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zahraničního</a:t>
            </a:r>
            <a:r>
              <a:rPr lang="en-US" sz="2400" b="0" i="0" u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400" b="0" i="0" u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cestovního</a:t>
            </a:r>
            <a:r>
              <a:rPr lang="en-US" sz="2400" b="0" i="0" u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400" b="0" i="0" u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ruchu</a:t>
            </a:r>
            <a:r>
              <a:rPr lang="en-US" sz="2400" b="0" i="0" u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).</a:t>
            </a:r>
          </a:p>
        </p:txBody>
      </p:sp>
      <p:sp>
        <p:nvSpPr>
          <p:cNvPr id="143" name="Shape 143"/>
          <p:cNvSpPr txBox="1"/>
          <p:nvPr/>
        </p:nvSpPr>
        <p:spPr>
          <a:xfrm>
            <a:off x="8023225" y="6442075"/>
            <a:ext cx="663574" cy="26352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D1E1E"/>
              </a:buClr>
              <a:buSzPct val="25000"/>
              <a:buFont typeface="Verdana"/>
              <a:buNone/>
            </a:pPr>
            <a:fld id="{00000000-1234-1234-1234-123412341234}" type="slidenum">
              <a:rPr lang="en-US" sz="1000" b="1" i="0" u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rPr>
              <a:t>6</a:t>
            </a:fld>
            <a:endParaRPr lang="en-US" sz="1000" b="1" i="0" u="none">
              <a:solidFill>
                <a:srgbClr val="7D1E1E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 txBox="1">
            <a:spLocks noGrp="1"/>
          </p:cNvSpPr>
          <p:nvPr>
            <p:ph type="title"/>
          </p:nvPr>
        </p:nvSpPr>
        <p:spPr>
          <a:xfrm>
            <a:off x="914400" y="1125537"/>
            <a:ext cx="7772400" cy="1582737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D1E1E"/>
              </a:buClr>
              <a:buSzPct val="25000"/>
              <a:buFont typeface="Verdana"/>
              <a:buNone/>
            </a:pPr>
            <a:r>
              <a:rPr lang="cs-CZ" sz="2400" b="0" cap="none" dirty="0" smtClean="0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rPr>
              <a:t>PROTO</a:t>
            </a:r>
            <a:r>
              <a:rPr lang="en-US" sz="2400" b="0" i="0" u="none" strike="noStrike" cap="none" dirty="0" smtClean="0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rPr>
              <a:t>: </a:t>
            </a:r>
            <a:r>
              <a:rPr lang="cs-CZ" sz="2400" b="0" i="0" u="none" strike="noStrike" cap="none" dirty="0" smtClean="0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rPr>
              <a:t>Za</a:t>
            </a:r>
            <a:r>
              <a:rPr lang="en-US" sz="2400" b="0" i="0" u="none" strike="noStrike" cap="none" dirty="0" smtClean="0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400" b="1" i="0" u="none" strike="noStrike" cap="none" dirty="0" err="1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rPr>
              <a:t>ukazatele</a:t>
            </a:r>
            <a:r>
              <a:rPr lang="en-US" sz="2400" b="1" i="0" u="none" strike="noStrike" cap="none" dirty="0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400" b="1" i="0" u="none" strike="noStrike" cap="none" dirty="0" err="1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rPr>
              <a:t>sociální</a:t>
            </a:r>
            <a:r>
              <a:rPr lang="en-US" sz="2400" b="1" i="0" u="none" strike="noStrike" cap="none" dirty="0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400" b="1" i="0" u="none" strike="noStrike" cap="none" dirty="0" err="1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rPr>
              <a:t>nebo</a:t>
            </a:r>
            <a:r>
              <a:rPr lang="en-US" sz="2400" b="1" i="0" u="none" strike="noStrike" cap="none" dirty="0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rPr>
              <a:t> socio-</a:t>
            </a:r>
            <a:r>
              <a:rPr lang="en-US" sz="2400" b="1" i="0" u="none" strike="noStrike" cap="none" dirty="0" err="1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rPr>
              <a:t>ekonomické</a:t>
            </a:r>
            <a:r>
              <a:rPr lang="en-US" sz="2400" b="0" i="0" u="none" strike="noStrike" cap="none" dirty="0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rPr>
              <a:t>, </a:t>
            </a:r>
            <a:r>
              <a:rPr lang="en-US" sz="2400" b="0" i="0" u="none" strike="noStrike" cap="none" dirty="0" err="1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rPr>
              <a:t>na</a:t>
            </a:r>
            <a:r>
              <a:rPr lang="en-US" sz="2400" b="0" i="0" u="none" strike="noStrike" cap="none" dirty="0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400" b="0" i="0" u="none" strike="noStrike" cap="none" dirty="0" err="1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rPr>
              <a:t>které</a:t>
            </a:r>
            <a:r>
              <a:rPr lang="en-US" sz="2400" b="0" i="0" u="none" strike="noStrike" cap="none" dirty="0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400" b="0" i="0" u="none" strike="noStrike" cap="none" dirty="0" err="1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rPr>
              <a:t>má</a:t>
            </a:r>
            <a:r>
              <a:rPr lang="en-US" sz="2400" b="0" i="0" u="none" strike="noStrike" cap="none" dirty="0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400" b="0" i="0" u="none" strike="noStrike" cap="none" dirty="0" err="1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rPr>
              <a:t>kultura</a:t>
            </a:r>
            <a:r>
              <a:rPr lang="en-US" sz="2400" b="0" i="0" u="none" strike="noStrike" cap="none" dirty="0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rPr>
              <a:t> a </a:t>
            </a:r>
            <a:r>
              <a:rPr lang="en-US" sz="2400" b="0" i="0" u="none" strike="noStrike" cap="none" dirty="0" err="1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rPr>
              <a:t>kulturní</a:t>
            </a:r>
            <a:r>
              <a:rPr lang="en-US" sz="2400" b="0" i="0" u="none" strike="noStrike" cap="none" dirty="0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rPr>
              <a:t/>
            </a:r>
            <a:br>
              <a:rPr lang="en-US" sz="2400" b="0" i="0" u="none" strike="noStrike" cap="none" dirty="0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rPr>
            </a:br>
            <a:r>
              <a:rPr lang="en-US" sz="2400" b="0" i="0" u="none" strike="noStrike" cap="none" dirty="0" err="1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rPr>
              <a:t>cestovní</a:t>
            </a:r>
            <a:r>
              <a:rPr lang="en-US" sz="2400" b="0" i="0" u="none" strike="noStrike" cap="none" dirty="0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400" b="0" i="0" u="none" strike="noStrike" cap="none" dirty="0" err="1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rPr>
              <a:t>ruch</a:t>
            </a:r>
            <a:r>
              <a:rPr lang="en-US" sz="2400" b="0" i="0" u="none" strike="noStrike" cap="none" dirty="0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400" b="0" i="0" u="none" strike="noStrike" cap="none" dirty="0" err="1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rPr>
              <a:t>vliv</a:t>
            </a:r>
            <a:r>
              <a:rPr lang="en-US" sz="2400" b="0" i="0" u="none" strike="noStrike" cap="none" dirty="0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rPr>
              <a:t> a </a:t>
            </a:r>
            <a:r>
              <a:rPr lang="en-US" sz="2400" b="0" i="0" u="none" strike="noStrike" cap="none" dirty="0" err="1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rPr>
              <a:t>které</a:t>
            </a:r>
            <a:r>
              <a:rPr lang="en-US" sz="2400" b="0" i="0" u="none" strike="noStrike" cap="none" dirty="0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rPr>
              <a:t> je </a:t>
            </a:r>
            <a:r>
              <a:rPr lang="en-US" sz="2400" b="0" i="0" u="none" strike="noStrike" cap="none" dirty="0" err="1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rPr>
              <a:t>možné</a:t>
            </a:r>
            <a:r>
              <a:rPr lang="en-US" sz="2400" b="0" i="0" u="none" strike="noStrike" cap="none" dirty="0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400" b="0" i="0" u="none" strike="noStrike" cap="none" dirty="0" err="1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rPr>
              <a:t>statisticky</a:t>
            </a:r>
            <a:r>
              <a:rPr lang="en-US" sz="2400" b="0" i="0" u="none" strike="noStrike" cap="none" dirty="0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400" b="0" i="0" u="none" strike="noStrike" cap="none" dirty="0" err="1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rPr>
              <a:t>měřit</a:t>
            </a:r>
            <a:r>
              <a:rPr lang="en-US" sz="2400" b="0" i="0" u="none" strike="noStrike" cap="none" dirty="0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rPr>
              <a:t>, </a:t>
            </a:r>
            <a:r>
              <a:rPr lang="en-US" sz="2400" b="0" i="0" u="none" strike="noStrike" cap="none" dirty="0" err="1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rPr>
              <a:t>můžeme</a:t>
            </a:r>
            <a:r>
              <a:rPr lang="en-US" sz="2400" b="0" i="0" u="none" strike="noStrike" cap="none" dirty="0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400" b="0" i="0" u="none" strike="noStrike" cap="none" dirty="0" err="1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rPr>
              <a:t>označit</a:t>
            </a:r>
            <a:endParaRPr lang="en-US" sz="2400" b="0" i="0" u="none" strike="noStrike" cap="none" dirty="0">
              <a:solidFill>
                <a:srgbClr val="7D1E1E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49" name="Shape 149"/>
          <p:cNvSpPr txBox="1">
            <a:spLocks noGrp="1"/>
          </p:cNvSpPr>
          <p:nvPr>
            <p:ph idx="1"/>
          </p:nvPr>
        </p:nvSpPr>
        <p:spPr>
          <a:xfrm>
            <a:off x="900112" y="2924175"/>
            <a:ext cx="7772400" cy="320675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■"/>
            </a:pPr>
            <a:r>
              <a:rPr lang="en-US" sz="2400" b="0" i="0" u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zaměstnanost</a:t>
            </a:r>
            <a:r>
              <a:rPr lang="en-US" sz="2400" b="0" i="0" u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(</a:t>
            </a:r>
            <a:r>
              <a:rPr lang="en-US" sz="2400" b="0" i="0" u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tvorbu</a:t>
            </a:r>
            <a:r>
              <a:rPr lang="en-US" sz="2400" b="0" i="0" u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400" b="0" i="0" u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pracovních</a:t>
            </a:r>
            <a:r>
              <a:rPr lang="en-US" sz="2400" b="0" i="0" u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400" b="0" i="0" u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míst</a:t>
            </a:r>
            <a:r>
              <a:rPr lang="en-US" sz="2400" b="0" i="0" u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),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■"/>
            </a:pPr>
            <a:r>
              <a:rPr lang="en-US" sz="2400" b="0" i="0" u="none" dirty="0" err="1" smtClean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příjmy</a:t>
            </a:r>
            <a:r>
              <a:rPr lang="en-US" sz="2400" b="0" i="0" u="none" dirty="0" smtClean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400" b="0" i="0" u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zaměstnanců</a:t>
            </a:r>
            <a:r>
              <a:rPr lang="en-US" sz="2400" b="0" i="0" u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(resp. </a:t>
            </a:r>
            <a:r>
              <a:rPr lang="en-US" sz="2400" b="0" i="0" u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pracovníků</a:t>
            </a:r>
            <a:r>
              <a:rPr lang="en-US" sz="2400" b="0" i="0" u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), </a:t>
            </a:r>
            <a:r>
              <a:rPr lang="en-US" sz="2400" b="0" i="0" u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potažmo</a:t>
            </a:r>
            <a:r>
              <a:rPr lang="en-US" sz="2400" b="0" i="0" u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400" b="0" i="0" u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obyvatel</a:t>
            </a:r>
            <a:r>
              <a:rPr lang="en-US" sz="2400" b="0" i="0" u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400" b="0" i="0" u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destinace</a:t>
            </a:r>
            <a:r>
              <a:rPr lang="en-US" sz="2400" b="0" i="0" u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.</a:t>
            </a:r>
          </a:p>
        </p:txBody>
      </p:sp>
      <p:sp>
        <p:nvSpPr>
          <p:cNvPr id="151" name="Shape 151"/>
          <p:cNvSpPr txBox="1"/>
          <p:nvPr/>
        </p:nvSpPr>
        <p:spPr>
          <a:xfrm>
            <a:off x="8023225" y="6442075"/>
            <a:ext cx="663574" cy="26352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D1E1E"/>
              </a:buClr>
              <a:buSzPct val="25000"/>
              <a:buFont typeface="Verdana"/>
              <a:buNone/>
            </a:pPr>
            <a:fld id="{00000000-1234-1234-1234-123412341234}" type="slidenum">
              <a:rPr lang="en-US" sz="1000" b="1" i="0" u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rPr>
              <a:t>7</a:t>
            </a:fld>
            <a:endParaRPr lang="en-US" sz="1000" b="1" i="0" u="none">
              <a:solidFill>
                <a:srgbClr val="7D1E1E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 txBox="1">
            <a:spLocks noGrp="1"/>
          </p:cNvSpPr>
          <p:nvPr>
            <p:ph type="title"/>
          </p:nvPr>
        </p:nvSpPr>
        <p:spPr>
          <a:xfrm>
            <a:off x="914400" y="908050"/>
            <a:ext cx="7772400" cy="720724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D1E1E"/>
              </a:buClr>
              <a:buSzPct val="25000"/>
              <a:buFont typeface="Verdana"/>
              <a:buNone/>
            </a:pPr>
            <a:r>
              <a:rPr lang="en-US" sz="2400" b="0" i="0" u="none" strike="noStrike" cap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rPr>
              <a:t>Využitelnost ekonomických nástrojů měření efektivity v oblasti kultury</a:t>
            </a:r>
            <a:br>
              <a:rPr lang="en-US" sz="2400" b="0" i="0" u="none" strike="noStrike" cap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rPr>
            </a:br>
            <a:endParaRPr lang="en-US" sz="2400" b="0" i="0" u="none" strike="noStrike" cap="none">
              <a:solidFill>
                <a:srgbClr val="7D1E1E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57" name="Shape 157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■"/>
            </a:pPr>
            <a:r>
              <a:rPr lang="en-US" sz="2400" b="1" i="0" u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Analýza</a:t>
            </a:r>
            <a:r>
              <a:rPr lang="en-US" sz="2400" b="1" i="0" u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400" b="1" i="0" u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nákladů</a:t>
            </a:r>
            <a:r>
              <a:rPr lang="en-US" sz="2400" b="1" i="0" u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a </a:t>
            </a:r>
            <a:r>
              <a:rPr lang="en-US" sz="2400" b="1" i="0" u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užitků</a:t>
            </a:r>
            <a:r>
              <a:rPr lang="en-US" sz="2400" b="0" i="0" u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(cost – benefit analysis, CBA)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■"/>
            </a:pPr>
            <a:r>
              <a:rPr lang="en-US" sz="2400" b="1" i="0" u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Analýza</a:t>
            </a:r>
            <a:r>
              <a:rPr lang="en-US" sz="2400" b="1" i="0" u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400" b="1" i="0" u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efektivnosti</a:t>
            </a:r>
            <a:r>
              <a:rPr lang="en-US" sz="2400" b="1" i="0" u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400" b="1" i="0" u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nákladů</a:t>
            </a:r>
            <a:r>
              <a:rPr lang="en-US" sz="2400" b="0" i="0" u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(cost – </a:t>
            </a:r>
            <a:r>
              <a:rPr lang="en-US" sz="2400" b="0" i="0" u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efectiveness</a:t>
            </a:r>
            <a:r>
              <a:rPr lang="en-US" sz="2400" b="0" i="0" u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analysis, CEA)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■"/>
            </a:pPr>
            <a:r>
              <a:rPr lang="en-US" sz="2400" b="1" i="0" u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Analýza</a:t>
            </a:r>
            <a:r>
              <a:rPr lang="en-US" sz="2400" b="1" i="0" u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400" b="1" i="0" u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užitečnosti</a:t>
            </a:r>
            <a:r>
              <a:rPr lang="en-US" sz="2400" b="1" i="0" u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400" b="1" i="0" u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nákladů</a:t>
            </a:r>
            <a:r>
              <a:rPr lang="en-US" sz="2400" b="0" i="0" u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(cost – utility analysis, CUA)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■"/>
            </a:pPr>
            <a:r>
              <a:rPr lang="en-US" sz="2400" b="1" i="0" u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Analýza</a:t>
            </a:r>
            <a:r>
              <a:rPr lang="en-US" sz="2400" b="1" i="0" u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400" b="1" i="0" u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minimalizace</a:t>
            </a:r>
            <a:r>
              <a:rPr lang="en-US" sz="2400" b="1" i="0" u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400" b="1" i="0" u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nákladů</a:t>
            </a:r>
            <a:r>
              <a:rPr lang="en-US" sz="2400" b="0" i="0" u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(cost minimizing analysis, CMA)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■"/>
            </a:pPr>
            <a:r>
              <a:rPr lang="en-US" sz="2400" b="1" i="0" u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Analýza</a:t>
            </a:r>
            <a:r>
              <a:rPr lang="en-US" sz="2400" b="1" i="0" u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400" b="1" i="0" u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nákladů</a:t>
            </a:r>
            <a:r>
              <a:rPr lang="en-US" sz="2400" b="0" i="0" u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(expense analysis)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None/>
            </a:pPr>
            <a:endParaRPr sz="2400" b="0" i="0" u="none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None/>
            </a:pPr>
            <a:endParaRPr sz="2400" b="0" i="0" u="none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None/>
            </a:pPr>
            <a:endParaRPr sz="2400" b="0" i="0" u="none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None/>
            </a:pPr>
            <a:endParaRPr sz="2400" b="0" i="0" u="none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342900" marR="0" lvl="0" indent="-342900" algn="l" rtl="0">
              <a:spcBef>
                <a:spcPts val="48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None/>
            </a:pPr>
            <a:endParaRPr sz="2400" b="0" i="0" u="none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59" name="Shape 159"/>
          <p:cNvSpPr txBox="1"/>
          <p:nvPr/>
        </p:nvSpPr>
        <p:spPr>
          <a:xfrm>
            <a:off x="8023225" y="6442075"/>
            <a:ext cx="663574" cy="26352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D1E1E"/>
              </a:buClr>
              <a:buSzPct val="25000"/>
              <a:buFont typeface="Verdana"/>
              <a:buNone/>
            </a:pPr>
            <a:fld id="{00000000-1234-1234-1234-123412341234}" type="slidenum">
              <a:rPr lang="en-US" sz="1000" b="1" i="0" u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rPr>
              <a:t>8</a:t>
            </a:fld>
            <a:endParaRPr lang="en-US" sz="1000" b="1" i="0" u="none">
              <a:solidFill>
                <a:srgbClr val="7D1E1E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hape 164"/>
          <p:cNvSpPr txBox="1">
            <a:spLocks noGrp="1"/>
          </p:cNvSpPr>
          <p:nvPr>
            <p:ph type="title"/>
          </p:nvPr>
        </p:nvSpPr>
        <p:spPr>
          <a:xfrm>
            <a:off x="914400" y="765175"/>
            <a:ext cx="7772400" cy="863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D1E1E"/>
              </a:buClr>
              <a:buSzPct val="25000"/>
              <a:buFont typeface="Verdana"/>
              <a:buNone/>
            </a:pPr>
            <a:r>
              <a:rPr lang="en-US" sz="2400" b="1" i="0" u="none" strike="noStrike" cap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rPr>
              <a:t>Analýza (společenských) nákladů a užitků</a:t>
            </a:r>
            <a:r>
              <a:rPr lang="en-US" sz="2400" b="0" i="0" u="none" strike="noStrike" cap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rPr>
              <a:t> (cost – benefit analysis, CBA)</a:t>
            </a:r>
            <a:br>
              <a:rPr lang="en-US" sz="2400" b="0" i="0" u="none" strike="noStrike" cap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rPr>
            </a:br>
            <a:endParaRPr lang="en-US" sz="2400" b="0" i="0" u="none" strike="noStrike" cap="none">
              <a:solidFill>
                <a:srgbClr val="7D1E1E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65" name="Shape 165"/>
          <p:cNvSpPr txBox="1">
            <a:spLocks noGrp="1"/>
          </p:cNvSpPr>
          <p:nvPr>
            <p:ph idx="1"/>
          </p:nvPr>
        </p:nvSpPr>
        <p:spPr>
          <a:xfrm>
            <a:off x="251520" y="1628775"/>
            <a:ext cx="8420992" cy="450215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■"/>
            </a:pPr>
            <a:r>
              <a:rPr lang="en-US" sz="1800" b="0" i="0" u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spočívá</a:t>
            </a:r>
            <a:r>
              <a:rPr lang="en-US" sz="1800" b="0" i="0" u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v </a:t>
            </a:r>
            <a:r>
              <a:rPr lang="en-US" sz="1800" b="0" i="0" u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ocenění</a:t>
            </a:r>
            <a:r>
              <a:rPr lang="en-US" sz="1800" b="0" i="0" u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1800" b="0" i="0" u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užitků</a:t>
            </a:r>
            <a:r>
              <a:rPr lang="en-US" sz="1800" b="0" i="0" u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, </a:t>
            </a:r>
            <a:r>
              <a:rPr lang="en-US" sz="1800" b="0" i="0" u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které</a:t>
            </a:r>
            <a:r>
              <a:rPr lang="en-US" sz="1800" b="0" i="0" u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1800" b="0" i="0" u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přináší</a:t>
            </a:r>
            <a:r>
              <a:rPr lang="en-US" sz="1800" b="0" i="0" u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1800" b="0" i="0" u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hodnocená</a:t>
            </a:r>
            <a:r>
              <a:rPr lang="en-US" sz="1800" b="0" i="0" u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1800" b="0" i="0" u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instituce</a:t>
            </a:r>
            <a:r>
              <a:rPr lang="en-US" sz="1800" b="0" i="0" u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v </a:t>
            </a:r>
            <a:r>
              <a:rPr lang="en-US" sz="1800" b="0" i="0" u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poměru</a:t>
            </a:r>
            <a:r>
              <a:rPr lang="en-US" sz="1800" b="0" i="0" u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k </a:t>
            </a:r>
            <a:r>
              <a:rPr lang="en-US" sz="1800" b="0" i="0" u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nákladům</a:t>
            </a:r>
            <a:r>
              <a:rPr lang="en-US" sz="1800" b="0" i="0" u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, </a:t>
            </a:r>
            <a:r>
              <a:rPr lang="en-US" sz="1800" b="0" i="0" u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které</a:t>
            </a:r>
            <a:r>
              <a:rPr lang="en-US" sz="1800" b="0" i="0" u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1800" b="0" i="0" u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byly</a:t>
            </a:r>
            <a:r>
              <a:rPr lang="en-US" sz="1800" b="0" i="0" u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1800" b="0" i="0" u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na</a:t>
            </a:r>
            <a:r>
              <a:rPr lang="en-US" sz="1800" b="0" i="0" u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1800" b="0" i="0" u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tuto</a:t>
            </a:r>
            <a:r>
              <a:rPr lang="en-US" sz="1800" b="0" i="0" u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1800" b="0" i="0" u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činnost</a:t>
            </a:r>
            <a:r>
              <a:rPr lang="en-US" sz="1800" b="0" i="0" u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1800" b="0" i="0" u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vynaloženy</a:t>
            </a:r>
            <a:r>
              <a:rPr lang="en-US" sz="1800" b="0" i="0" u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(a </a:t>
            </a:r>
            <a:r>
              <a:rPr lang="en-US" sz="1800" b="0" i="0" u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tedy</a:t>
            </a:r>
            <a:r>
              <a:rPr lang="en-US" sz="1800" b="0" i="0" u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1800" b="0" i="0" u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potažmo</a:t>
            </a:r>
            <a:r>
              <a:rPr lang="en-US" sz="1800" b="0" i="0" u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1800" b="0" i="0" u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i</a:t>
            </a:r>
            <a:r>
              <a:rPr lang="en-US" sz="1800" b="0" i="0" u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k </a:t>
            </a:r>
            <a:r>
              <a:rPr lang="en-US" sz="1800" b="0" i="0" u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poskytnuté</a:t>
            </a:r>
            <a:r>
              <a:rPr lang="en-US" sz="1800" b="0" i="0" u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1800" b="0" i="0" u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finanční</a:t>
            </a:r>
            <a:r>
              <a:rPr lang="en-US" sz="1800" b="0" i="0" u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1800" b="0" i="0" u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podpoře</a:t>
            </a:r>
            <a:r>
              <a:rPr lang="en-US" sz="1800" b="0" i="0" u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z </a:t>
            </a:r>
            <a:r>
              <a:rPr lang="en-US" sz="1800" b="0" i="0" u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prostředků</a:t>
            </a:r>
            <a:r>
              <a:rPr lang="en-US" sz="1800" b="0" i="0" u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1800" b="0" i="0" u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veřejného</a:t>
            </a:r>
            <a:r>
              <a:rPr lang="en-US" sz="1800" b="0" i="0" u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1800" b="0" i="0" u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rozpočtu</a:t>
            </a:r>
            <a:r>
              <a:rPr lang="en-US" sz="1800" b="0" i="0" u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). 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■"/>
            </a:pPr>
            <a:r>
              <a:rPr lang="en-US" sz="1800" b="0" i="0" u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Problém</a:t>
            </a:r>
            <a:r>
              <a:rPr lang="en-US" sz="1800" b="0" i="0" u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- </a:t>
            </a:r>
            <a:r>
              <a:rPr lang="en-US" sz="1800" b="0" i="0" u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oceňování</a:t>
            </a:r>
            <a:r>
              <a:rPr lang="en-US" sz="1800" b="0" i="0" u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1800" b="0" i="0" u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užitků</a:t>
            </a:r>
            <a:r>
              <a:rPr lang="en-US" sz="1800" b="0" i="0" u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1800" b="0" i="0" u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probíhá</a:t>
            </a:r>
            <a:r>
              <a:rPr lang="en-US" sz="1800" b="0" i="0" u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1800" b="0" i="0" u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výhradně</a:t>
            </a:r>
            <a:r>
              <a:rPr lang="en-US" sz="1800" b="0" i="0" u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v </a:t>
            </a:r>
            <a:r>
              <a:rPr lang="en-US" sz="1800" b="0" i="0" u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peněžních</a:t>
            </a:r>
            <a:r>
              <a:rPr lang="en-US" sz="1800" b="0" i="0" u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1800" b="0" i="0" u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jednotkách</a:t>
            </a:r>
            <a:r>
              <a:rPr lang="en-US" sz="1800" b="0" i="0" u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. 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■"/>
            </a:pPr>
            <a:r>
              <a:rPr lang="en-US" sz="160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Ty - </a:t>
            </a:r>
            <a:r>
              <a:rPr lang="en-US" sz="1600" b="0" i="0" u="none" strike="noStrike" cap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ve</a:t>
            </a:r>
            <a:r>
              <a:rPr lang="en-US" sz="160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1600" b="0" i="0" u="none" strike="noStrike" cap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většině</a:t>
            </a:r>
            <a:r>
              <a:rPr lang="en-US" sz="160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1600" b="0" i="0" u="none" strike="noStrike" cap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případů</a:t>
            </a:r>
            <a:r>
              <a:rPr lang="en-US" sz="160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1600" b="0" i="0" u="none" strike="noStrike" cap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skutečně</a:t>
            </a:r>
            <a:r>
              <a:rPr lang="en-US" sz="160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1600" b="0" i="0" u="none" strike="noStrike" cap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obtížně</a:t>
            </a:r>
            <a:r>
              <a:rPr lang="en-US" sz="160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1600" b="0" i="0" u="none" strike="noStrike" cap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ocenitelné</a:t>
            </a:r>
            <a:r>
              <a:rPr lang="en-US" sz="160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a </a:t>
            </a:r>
            <a:r>
              <a:rPr lang="en-US" sz="1600" b="0" i="0" u="none" strike="noStrike" cap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měřitelné</a:t>
            </a:r>
            <a:r>
              <a:rPr lang="en-US" sz="160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.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■"/>
            </a:pPr>
            <a:r>
              <a:rPr lang="en-US" sz="1600" b="0" i="0" u="none" strike="noStrike" cap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dáno</a:t>
            </a:r>
            <a:r>
              <a:rPr lang="en-US" sz="160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1600" b="0" i="0" u="none" strike="noStrike" cap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samotnou</a:t>
            </a:r>
            <a:r>
              <a:rPr lang="en-US" sz="160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1600" b="0" i="0" u="none" strike="noStrike" cap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povahou</a:t>
            </a:r>
            <a:r>
              <a:rPr lang="en-US" sz="160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1600" b="0" i="0" u="none" strike="noStrike" cap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těchto</a:t>
            </a:r>
            <a:r>
              <a:rPr lang="en-US" sz="160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1600" b="0" i="0" u="none" strike="noStrike" cap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produktů</a:t>
            </a:r>
            <a:r>
              <a:rPr lang="en-US" sz="160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(</a:t>
            </a:r>
            <a:r>
              <a:rPr lang="en-US" sz="1600" b="0" i="0" u="none" strike="noStrike" cap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nehmotnost</a:t>
            </a:r>
            <a:r>
              <a:rPr lang="en-US" sz="160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) + </a:t>
            </a:r>
            <a:r>
              <a:rPr lang="en-US" sz="1600" b="0" i="0" u="none" strike="noStrike" cap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samotný</a:t>
            </a:r>
            <a:r>
              <a:rPr lang="en-US" sz="160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1600" b="0" i="0" u="none" strike="noStrike" cap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užitek</a:t>
            </a:r>
            <a:r>
              <a:rPr lang="en-US" sz="160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1600" b="0" i="0" u="none" strike="noStrike" cap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kulturních</a:t>
            </a:r>
            <a:r>
              <a:rPr lang="en-US" sz="160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1600" b="0" i="0" u="none" strike="noStrike" cap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statků</a:t>
            </a:r>
            <a:r>
              <a:rPr lang="en-US" sz="160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a </a:t>
            </a:r>
            <a:r>
              <a:rPr lang="en-US" sz="1600" b="0" i="0" u="none" strike="noStrike" cap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služeb</a:t>
            </a:r>
            <a:r>
              <a:rPr lang="en-US" sz="160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je </a:t>
            </a:r>
            <a:r>
              <a:rPr lang="en-US" sz="1600" b="0" i="0" u="none" strike="noStrike" cap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multidimenzionální</a:t>
            </a:r>
            <a:r>
              <a:rPr lang="en-US" sz="160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a </a:t>
            </a:r>
            <a:r>
              <a:rPr lang="en-US" sz="1600" b="0" i="0" u="none" strike="noStrike" cap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zahrnuje</a:t>
            </a:r>
            <a:r>
              <a:rPr lang="en-US" sz="160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v </a:t>
            </a:r>
            <a:r>
              <a:rPr lang="en-US" sz="1600" b="0" i="0" u="none" strike="noStrike" cap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sobě</a:t>
            </a:r>
            <a:r>
              <a:rPr lang="en-US" sz="160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1600" b="0" i="0" u="none" strike="noStrike" cap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kromě</a:t>
            </a:r>
            <a:r>
              <a:rPr lang="en-US" sz="160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1600" b="0" i="0" u="none" strike="noStrike" cap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samotné</a:t>
            </a:r>
            <a:r>
              <a:rPr lang="en-US" sz="160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1600" b="0" i="0" u="none" strike="noStrike" cap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služby</a:t>
            </a:r>
            <a:r>
              <a:rPr lang="en-US" sz="160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1600" b="0" i="0" u="none" strike="noStrike" cap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i</a:t>
            </a:r>
            <a:r>
              <a:rPr lang="en-US" sz="160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1600" b="0" i="0" u="none" strike="noStrike" cap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další</a:t>
            </a:r>
            <a:r>
              <a:rPr lang="en-US" sz="160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1600" b="0" i="0" u="none" strike="noStrike" cap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užitné</a:t>
            </a:r>
            <a:r>
              <a:rPr lang="en-US" sz="160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1600" b="0" i="0" u="none" strike="noStrike" cap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efekty</a:t>
            </a:r>
            <a:r>
              <a:rPr lang="en-US" sz="160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(</a:t>
            </a:r>
            <a:r>
              <a:rPr lang="en-US" sz="1600" b="0" i="0" u="none" strike="noStrike" cap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např</a:t>
            </a:r>
            <a:r>
              <a:rPr lang="en-US" sz="160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. </a:t>
            </a:r>
            <a:r>
              <a:rPr lang="en-US" sz="1600" b="0" i="0" u="none" strike="noStrike" cap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multiplikace</a:t>
            </a:r>
            <a:r>
              <a:rPr lang="en-US" sz="160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, </a:t>
            </a:r>
            <a:r>
              <a:rPr lang="en-US" sz="1600" b="0" i="0" u="none" strike="noStrike" cap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dopady</a:t>
            </a:r>
            <a:r>
              <a:rPr lang="en-US" sz="160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, externality)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■"/>
            </a:pPr>
            <a:r>
              <a:rPr lang="en-US" sz="1800" b="0" i="0" u="none" strike="noStrike" cap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přistupuje</a:t>
            </a:r>
            <a:r>
              <a:rPr lang="en-US" sz="180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se k </a:t>
            </a:r>
            <a:r>
              <a:rPr lang="en-US" sz="1800" b="0" i="0" u="none" strike="noStrike" cap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metodě</a:t>
            </a:r>
            <a:r>
              <a:rPr lang="en-US" sz="180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1800" b="0" i="0" u="none" strike="noStrike" cap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odhadu</a:t>
            </a:r>
            <a:r>
              <a:rPr lang="en-US" sz="180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1800" b="0" i="0" u="none" strike="noStrike" cap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ceny</a:t>
            </a:r>
            <a:r>
              <a:rPr lang="en-US" sz="180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a </a:t>
            </a:r>
            <a:r>
              <a:rPr lang="en-US" sz="1800" b="0" i="0" u="none" strike="noStrike" cap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doporučuje</a:t>
            </a:r>
            <a:r>
              <a:rPr lang="en-US" sz="180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se </a:t>
            </a:r>
            <a:r>
              <a:rPr lang="en-US" sz="1800" b="0" i="0" u="none" strike="noStrike" cap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i</a:t>
            </a:r>
            <a:r>
              <a:rPr lang="en-US" sz="180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1800" b="0" i="0" u="none" strike="noStrike" cap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hledání</a:t>
            </a:r>
            <a:r>
              <a:rPr lang="en-US" sz="180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1800" b="0" i="0" u="none" strike="noStrike" cap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tržní</a:t>
            </a:r>
            <a:r>
              <a:rPr lang="en-US" sz="180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1800" b="0" i="0" u="none" strike="noStrike" cap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ceny</a:t>
            </a:r>
            <a:r>
              <a:rPr lang="en-US" sz="180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1800" b="0" i="0" u="none" strike="noStrike" cap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tohoto</a:t>
            </a:r>
            <a:r>
              <a:rPr lang="en-US" sz="180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1800" b="0" i="0" u="none" strike="noStrike" cap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produktu</a:t>
            </a:r>
            <a:r>
              <a:rPr lang="en-US" sz="180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1800" b="0" i="0" u="none" strike="noStrike" cap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či</a:t>
            </a:r>
            <a:r>
              <a:rPr lang="en-US" sz="180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1800" b="0" i="0" u="none" strike="noStrike" cap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služby</a:t>
            </a:r>
            <a:r>
              <a:rPr lang="en-US" sz="180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).</a:t>
            </a:r>
          </a:p>
          <a:p>
            <a:pPr marL="742950" marR="0" lvl="2" indent="-34925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■"/>
            </a:pPr>
            <a:r>
              <a:rPr lang="en-US" sz="1400" b="0" i="0" u="none" strike="noStrike" cap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tržní</a:t>
            </a:r>
            <a:r>
              <a:rPr lang="en-US" sz="140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1400" b="0" i="0" u="none" strike="noStrike" cap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cena</a:t>
            </a:r>
            <a:r>
              <a:rPr lang="en-US" sz="140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1400" b="0" i="0" u="none" strike="noStrike" cap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produktu</a:t>
            </a:r>
            <a:r>
              <a:rPr lang="en-US" sz="140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1400" b="0" i="0" u="none" strike="noStrike" cap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nebo</a:t>
            </a:r>
            <a:r>
              <a:rPr lang="en-US" sz="140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1400" b="0" i="0" u="none" strike="noStrike" cap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substitutu</a:t>
            </a:r>
            <a:r>
              <a:rPr lang="en-US" sz="140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1400" b="0" i="0" u="none" strike="noStrike" cap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nebo</a:t>
            </a:r>
            <a:r>
              <a:rPr lang="en-US" sz="140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1400" b="0" i="0" u="none" strike="noStrike" cap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odhad</a:t>
            </a:r>
            <a:r>
              <a:rPr lang="en-US" sz="140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1400" b="0" i="0" u="none" strike="noStrike" cap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částky</a:t>
            </a:r>
            <a:r>
              <a:rPr lang="en-US" sz="140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, </a:t>
            </a:r>
            <a:r>
              <a:rPr lang="en-US" sz="1400" b="0" i="0" u="none" strike="noStrike" cap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kterou</a:t>
            </a:r>
            <a:r>
              <a:rPr lang="en-US" sz="140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by </a:t>
            </a:r>
            <a:r>
              <a:rPr lang="en-US" sz="1400" b="0" i="0" u="none" strike="noStrike" cap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spotřebitelé</a:t>
            </a:r>
            <a:r>
              <a:rPr lang="en-US" sz="140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1400" b="0" i="0" u="none" strike="noStrike" cap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byli</a:t>
            </a:r>
            <a:r>
              <a:rPr lang="en-US" sz="140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1400" b="0" i="0" u="none" strike="noStrike" cap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ochotni</a:t>
            </a:r>
            <a:r>
              <a:rPr lang="en-US" sz="140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1400" b="0" i="0" u="none" strike="noStrike" cap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za</a:t>
            </a:r>
            <a:r>
              <a:rPr lang="en-US" sz="140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1400" b="0" i="0" u="none" strike="noStrike" cap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tuto</a:t>
            </a:r>
            <a:r>
              <a:rPr lang="en-US" sz="140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1400" b="0" i="0" u="none" strike="noStrike" cap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službu</a:t>
            </a:r>
            <a:r>
              <a:rPr lang="en-US" sz="140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1400" b="0" i="0" u="none" strike="noStrike" cap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či</a:t>
            </a:r>
            <a:r>
              <a:rPr lang="en-US" sz="140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1400" b="0" i="0" u="none" strike="noStrike" cap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produkt</a:t>
            </a:r>
            <a:r>
              <a:rPr lang="en-US" sz="140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1400" b="0" i="0" u="none" strike="noStrike" cap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dát</a:t>
            </a:r>
            <a:r>
              <a:rPr lang="en-US" sz="140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. V </a:t>
            </a:r>
            <a:r>
              <a:rPr lang="en-US" sz="1400" b="0" i="0" u="none" strike="noStrike" cap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oblasti</a:t>
            </a:r>
            <a:r>
              <a:rPr lang="en-US" sz="140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1400" b="0" i="0" u="none" strike="noStrike" cap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kultury</a:t>
            </a:r>
            <a:r>
              <a:rPr lang="en-US" sz="140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a </a:t>
            </a:r>
            <a:r>
              <a:rPr lang="en-US" sz="1400" b="0" i="0" u="none" strike="noStrike" cap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umění</a:t>
            </a:r>
            <a:r>
              <a:rPr lang="en-US" sz="140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se </a:t>
            </a:r>
            <a:r>
              <a:rPr lang="en-US" sz="1400" b="0" i="0" u="none" strike="noStrike" cap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přistupuje</a:t>
            </a:r>
            <a:r>
              <a:rPr lang="en-US" sz="140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1400" b="0" i="0" u="none" strike="noStrike" cap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nejčastěji</a:t>
            </a:r>
            <a:r>
              <a:rPr lang="en-US" sz="140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1400" b="0" i="0" u="none" strike="noStrike" cap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právě</a:t>
            </a:r>
            <a:r>
              <a:rPr lang="en-US" sz="140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k </a:t>
            </a:r>
            <a:r>
              <a:rPr lang="en-US" sz="1400" b="0" i="0" u="none" strike="noStrike" cap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metodě</a:t>
            </a:r>
            <a:r>
              <a:rPr lang="en-US" sz="140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1400" b="0" i="0" u="none" strike="noStrike" cap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odhadu</a:t>
            </a:r>
            <a:r>
              <a:rPr lang="en-US" sz="140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1400" b="0" i="0" u="none" strike="noStrike" cap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ceny</a:t>
            </a:r>
            <a:r>
              <a:rPr lang="en-US" sz="140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, ale </a:t>
            </a:r>
            <a:r>
              <a:rPr lang="en-US" sz="1400" b="0" i="0" u="none" strike="noStrike" cap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častěji</a:t>
            </a:r>
            <a:r>
              <a:rPr lang="en-US" sz="140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1400" b="0" i="0" u="none" strike="noStrike" cap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pouze</a:t>
            </a:r>
            <a:r>
              <a:rPr lang="en-US" sz="140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k </a:t>
            </a:r>
            <a:r>
              <a:rPr lang="en-US" sz="1400" b="0" i="0" u="none" strike="noStrike" cap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výčtu</a:t>
            </a:r>
            <a:r>
              <a:rPr lang="en-US" sz="140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1400" b="0" i="0" u="none" strike="noStrike" cap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kulturních</a:t>
            </a:r>
            <a:r>
              <a:rPr lang="en-US" sz="140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1400" b="0" i="0" u="none" strike="noStrike" cap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produktů</a:t>
            </a:r>
            <a:r>
              <a:rPr lang="en-US" sz="140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, </a:t>
            </a:r>
            <a:r>
              <a:rPr lang="en-US" sz="1400" b="0" i="0" u="none" strike="noStrike" cap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které</a:t>
            </a:r>
            <a:r>
              <a:rPr lang="en-US" sz="140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1400" b="0" i="0" u="none" strike="noStrike" cap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hodnocená</a:t>
            </a:r>
            <a:r>
              <a:rPr lang="en-US" sz="140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1400" b="0" i="0" u="none" strike="noStrike" cap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instituce</a:t>
            </a:r>
            <a:r>
              <a:rPr lang="en-US" sz="140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1400" b="0" i="0" u="none" strike="noStrike" cap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vyprodukovala</a:t>
            </a:r>
            <a:r>
              <a:rPr lang="en-US" sz="140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v </a:t>
            </a:r>
            <a:r>
              <a:rPr lang="en-US" sz="1400" b="0" i="0" u="none" strike="noStrike" cap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určitém</a:t>
            </a:r>
            <a:r>
              <a:rPr lang="en-US" sz="140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1400" b="0" i="0" u="none" strike="noStrike" cap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časovém</a:t>
            </a:r>
            <a:r>
              <a:rPr lang="en-US" sz="140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1400" b="0" i="0" u="none" strike="noStrike" cap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období</a:t>
            </a:r>
            <a:r>
              <a:rPr lang="en-US" sz="140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.</a:t>
            </a:r>
          </a:p>
          <a:p>
            <a:pPr marL="742950" marR="0" lvl="2" indent="-34925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■"/>
            </a:pPr>
            <a:r>
              <a:rPr lang="en-US" sz="1400" b="0" i="0" u="none" strike="noStrike" cap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společenské</a:t>
            </a:r>
            <a:r>
              <a:rPr lang="en-US" sz="140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B+C - </a:t>
            </a:r>
            <a:r>
              <a:rPr lang="en-US" sz="1400" b="0" i="0" u="none" strike="noStrike" cap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jsou</a:t>
            </a:r>
            <a:r>
              <a:rPr lang="en-US" sz="140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1400" b="0" i="0" u="none" strike="noStrike" cap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kalkulovány</a:t>
            </a:r>
            <a:r>
              <a:rPr lang="en-US" sz="140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1400" b="0" i="0" u="none" strike="noStrike" cap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navíc</a:t>
            </a:r>
            <a:r>
              <a:rPr lang="en-US" sz="140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1400" b="0" i="0" u="none" strike="noStrike" cap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i</a:t>
            </a:r>
            <a:r>
              <a:rPr lang="en-US" sz="140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1400" b="0" i="0" u="none" strike="noStrike" cap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nepřímé</a:t>
            </a:r>
            <a:r>
              <a:rPr lang="en-US" sz="140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1400" b="0" i="0" u="none" strike="noStrike" cap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přínosy</a:t>
            </a:r>
            <a:r>
              <a:rPr lang="en-US" sz="140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a </a:t>
            </a:r>
            <a:r>
              <a:rPr lang="en-US" sz="1400" b="0" i="0" u="none" strike="noStrike" cap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náklady</a:t>
            </a:r>
            <a:r>
              <a:rPr lang="en-US" sz="140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.</a:t>
            </a:r>
          </a:p>
          <a:p>
            <a:pPr marL="342900" marR="0" lvl="0" indent="-342900" algn="l" rtl="0">
              <a:spcBef>
                <a:spcPts val="28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None/>
            </a:pPr>
            <a:endParaRPr sz="1400" b="0" i="0" u="none" strike="noStrike" cap="none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67" name="Shape 167"/>
          <p:cNvSpPr txBox="1"/>
          <p:nvPr/>
        </p:nvSpPr>
        <p:spPr>
          <a:xfrm>
            <a:off x="8023225" y="6442075"/>
            <a:ext cx="663574" cy="26352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D1E1E"/>
              </a:buClr>
              <a:buSzPct val="25000"/>
              <a:buFont typeface="Verdana"/>
              <a:buNone/>
            </a:pPr>
            <a:fld id="{00000000-1234-1234-1234-123412341234}" type="slidenum">
              <a:rPr lang="en-US" sz="1000" b="1" i="0" u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rPr>
              <a:t>9</a:t>
            </a:fld>
            <a:endParaRPr lang="en-US" sz="1000" b="1" i="0" u="none">
              <a:solidFill>
                <a:srgbClr val="7D1E1E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ohatý">
  <a:themeElements>
    <a:clrScheme name="Bohatý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Bohatý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ohatý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Bohatý">
  <a:themeElements>
    <a:clrScheme name="Bohatý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Bohatý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ohatý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1592</Words>
  <Application>Microsoft Office PowerPoint</Application>
  <PresentationFormat>Předvádění na obrazovce (4:3)</PresentationFormat>
  <Paragraphs>230</Paragraphs>
  <Slides>35</Slides>
  <Notes>34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35</vt:i4>
      </vt:variant>
    </vt:vector>
  </HeadingPairs>
  <TitlesOfParts>
    <vt:vector size="37" baseType="lpstr">
      <vt:lpstr>Bohatý</vt:lpstr>
      <vt:lpstr>1_Bohatý</vt:lpstr>
      <vt:lpstr>  Metody hodnocení a vyjadřování ekonomických a sociálních výkonů a přínosů odvětví  kultury</vt:lpstr>
      <vt:lpstr>Ekonomické a sociální přínosy kultury I:</vt:lpstr>
      <vt:lpstr>Ekonomické a sociální přínosy kultury II:</vt:lpstr>
      <vt:lpstr>Ekonomické a sociální přínosy kultury III:</vt:lpstr>
      <vt:lpstr>Kulturní turistika:</vt:lpstr>
      <vt:lpstr> Shrnutí: ekonomické dopady lze definovat jako dopady na zvýšení následujících makro-ukazatelů:</vt:lpstr>
      <vt:lpstr>PROTO: Za ukazatele sociální nebo socio-ekonomické, na které má kultura a kulturní cestovní ruch vliv a které je možné statisticky měřit, můžeme označit</vt:lpstr>
      <vt:lpstr>Využitelnost ekonomických nástrojů měření efektivity v oblasti kultury </vt:lpstr>
      <vt:lpstr>Analýza (společenských) nákladů a užitků (cost – benefit analysis, CBA) </vt:lpstr>
      <vt:lpstr>Analýza efektivnosti nákladů  (cost – efectiveness analysis, CEA) </vt:lpstr>
      <vt:lpstr>Analýza užitečnosti nákladů  (cost – utility analysis, CUA) </vt:lpstr>
      <vt:lpstr>Analýza minimalizace nákladů  (cost minimizing analysis, CMA) </vt:lpstr>
      <vt:lpstr>Analýza nákladů (expense analysis) </vt:lpstr>
      <vt:lpstr>Další využitelné metody</vt:lpstr>
      <vt:lpstr>Nástroje řízení kvality - základ</vt:lpstr>
      <vt:lpstr>Balanced Scorecard – systém vyvážených ukazatelů výkonnosti podniku (Kaplan a Norton)</vt:lpstr>
      <vt:lpstr>Limity metod řízení jakosti</vt:lpstr>
      <vt:lpstr>Multiplikační efekty - Teoretická východiska</vt:lpstr>
      <vt:lpstr>Hypotézy výzkumu v Brně, 2007:</vt:lpstr>
      <vt:lpstr>Finanční toky při analýze multiplikačních efektů v divadle</vt:lpstr>
      <vt:lpstr>Metodika výzkumu v Brně (2007)</vt:lpstr>
      <vt:lpstr>Dotazníky pro abonenty:</vt:lpstr>
      <vt:lpstr>Prezentace aplikace PowerPoint</vt:lpstr>
      <vt:lpstr>Zjištění:</vt:lpstr>
      <vt:lpstr>Zjištění/závěry: </vt:lpstr>
      <vt:lpstr>Výsledky dosavadních výzkumů</vt:lpstr>
      <vt:lpstr>Slabá místa výzkumu v Brně:</vt:lpstr>
      <vt:lpstr>Tereza Raabová: Multiplikační efekty kulturních odvětví v české ekonomice </vt:lpstr>
      <vt:lpstr>Vstupní data </vt:lpstr>
      <vt:lpstr>SROI analýza</vt:lpstr>
      <vt:lpstr>SROI – východiska: zrealizované aktivity</vt:lpstr>
      <vt:lpstr>SROI – východiska: nezrealizované aktivity</vt:lpstr>
      <vt:lpstr>SROI – matice dopadů (rozšířeno Ch.Schober, O. Rauscher)</vt:lpstr>
      <vt:lpstr>Základní logika SROI analýzy</vt:lpstr>
      <vt:lpstr>Aktuální přehled zahraničních přístupů k evaluaci kulturních služeb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Metody hodnocení a vyjadřování ekonomických a sociálních výkonů a přínosů odvětví kultury  </dc:title>
  <dc:creator>Simona</dc:creator>
  <cp:lastModifiedBy>Skarabelova Simona</cp:lastModifiedBy>
  <cp:revision>6</cp:revision>
  <dcterms:modified xsi:type="dcterms:W3CDTF">2018-05-02T08:57:53Z</dcterms:modified>
</cp:coreProperties>
</file>