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4" r:id="rId2"/>
    <p:sldId id="268" r:id="rId3"/>
    <p:sldId id="259" r:id="rId4"/>
    <p:sldId id="260" r:id="rId5"/>
    <p:sldId id="256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List1!$C$9:$C$12</c:f>
              <c:strCache>
                <c:ptCount val="4"/>
                <c:pt idx="0">
                  <c:v>domácí+domácí</c:v>
                </c:pt>
                <c:pt idx="1">
                  <c:v>EU+EU</c:v>
                </c:pt>
                <c:pt idx="2">
                  <c:v>EU+nečlen</c:v>
                </c:pt>
                <c:pt idx="3">
                  <c:v>EU+???</c:v>
                </c:pt>
              </c:strCache>
            </c:strRef>
          </c:cat>
          <c:val>
            <c:numRef>
              <c:f>List1!$D$9:$D$12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0.15</c:v>
                </c:pt>
                <c:pt idx="2">
                  <c:v>0.24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AA505-930B-4E1B-BC0A-E93F5E0B982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F9A9454-14B6-4658-B8E0-EE81F35EC773}">
      <dgm:prSet phldrT="[Text]"/>
      <dgm:spPr/>
      <dgm:t>
        <a:bodyPr/>
        <a:lstStyle/>
        <a:p>
          <a:r>
            <a:rPr lang="cs-CZ" dirty="0" smtClean="0"/>
            <a:t>Liberalizace</a:t>
          </a:r>
          <a:endParaRPr lang="cs-CZ" dirty="0"/>
        </a:p>
      </dgm:t>
    </dgm:pt>
    <dgm:pt modelId="{E2C53CE1-3258-48FF-9116-8EB1AC707419}" type="parTrans" cxnId="{5CD20FC6-E79B-4FB1-9E80-1639020CFE72}">
      <dgm:prSet/>
      <dgm:spPr/>
      <dgm:t>
        <a:bodyPr/>
        <a:lstStyle/>
        <a:p>
          <a:endParaRPr lang="cs-CZ"/>
        </a:p>
      </dgm:t>
    </dgm:pt>
    <dgm:pt modelId="{E34E4885-2999-4831-A53B-597B376484E9}" type="sibTrans" cxnId="{5CD20FC6-E79B-4FB1-9E80-1639020CFE72}">
      <dgm:prSet/>
      <dgm:spPr/>
      <dgm:t>
        <a:bodyPr/>
        <a:lstStyle/>
        <a:p>
          <a:endParaRPr lang="cs-CZ"/>
        </a:p>
      </dgm:t>
    </dgm:pt>
    <dgm:pt modelId="{3E632AEB-2893-43EC-8435-8A27AB402D8F}">
      <dgm:prSet phldrT="[Text]"/>
      <dgm:spPr/>
      <dgm:t>
        <a:bodyPr/>
        <a:lstStyle/>
        <a:p>
          <a:r>
            <a:rPr lang="cs-CZ" dirty="0" smtClean="0"/>
            <a:t>Defragmentace</a:t>
          </a:r>
          <a:endParaRPr lang="cs-CZ" dirty="0"/>
        </a:p>
      </dgm:t>
    </dgm:pt>
    <dgm:pt modelId="{FCC6067F-628E-40F9-B393-65AF462E1B45}" type="parTrans" cxnId="{6B24A0CA-1DC1-4E0A-9D12-9019943BA5F9}">
      <dgm:prSet/>
      <dgm:spPr/>
      <dgm:t>
        <a:bodyPr/>
        <a:lstStyle/>
        <a:p>
          <a:endParaRPr lang="cs-CZ"/>
        </a:p>
      </dgm:t>
    </dgm:pt>
    <dgm:pt modelId="{F645BC24-203D-4402-8824-D1AC30BC3EFA}" type="sibTrans" cxnId="{6B24A0CA-1DC1-4E0A-9D12-9019943BA5F9}">
      <dgm:prSet/>
      <dgm:spPr/>
      <dgm:t>
        <a:bodyPr/>
        <a:lstStyle/>
        <a:p>
          <a:endParaRPr lang="cs-CZ"/>
        </a:p>
      </dgm:t>
    </dgm:pt>
    <dgm:pt modelId="{8B3BD6AD-BAB6-45C2-8D9F-4CCC907F40A1}">
      <dgm:prSet phldrT="[Text]"/>
      <dgm:spPr/>
      <dgm:t>
        <a:bodyPr/>
        <a:lstStyle/>
        <a:p>
          <a:r>
            <a:rPr lang="cs-CZ" dirty="0" smtClean="0"/>
            <a:t>Konkurence</a:t>
          </a:r>
        </a:p>
        <a:p>
          <a:r>
            <a:rPr lang="cs-CZ" dirty="0" smtClean="0"/>
            <a:t>Nižší zisk</a:t>
          </a:r>
          <a:endParaRPr lang="cs-CZ" dirty="0"/>
        </a:p>
      </dgm:t>
    </dgm:pt>
    <dgm:pt modelId="{A168B7DB-6880-49DE-882A-86666E7CF073}" type="parTrans" cxnId="{20C6A66D-626A-4353-9A55-6CB53FF70DBC}">
      <dgm:prSet/>
      <dgm:spPr/>
      <dgm:t>
        <a:bodyPr/>
        <a:lstStyle/>
        <a:p>
          <a:endParaRPr lang="cs-CZ"/>
        </a:p>
      </dgm:t>
    </dgm:pt>
    <dgm:pt modelId="{8AE900FA-4106-4E36-8D64-63D0B8621ED7}" type="sibTrans" cxnId="{20C6A66D-626A-4353-9A55-6CB53FF70DBC}">
      <dgm:prSet/>
      <dgm:spPr/>
      <dgm:t>
        <a:bodyPr/>
        <a:lstStyle/>
        <a:p>
          <a:endParaRPr lang="cs-CZ"/>
        </a:p>
      </dgm:t>
    </dgm:pt>
    <dgm:pt modelId="{72454AF8-80C2-45CC-B03A-A46AAAF82073}">
      <dgm:prSet phldrT="[Text]"/>
      <dgm:spPr/>
      <dgm:t>
        <a:bodyPr/>
        <a:lstStyle/>
        <a:p>
          <a:r>
            <a:rPr lang="cs-CZ" dirty="0" smtClean="0"/>
            <a:t>Restrukturalizace</a:t>
          </a:r>
        </a:p>
        <a:p>
          <a:r>
            <a:rPr lang="cs-CZ" dirty="0" smtClean="0"/>
            <a:t>M&amp;A</a:t>
          </a:r>
          <a:endParaRPr lang="cs-CZ" dirty="0"/>
        </a:p>
      </dgm:t>
    </dgm:pt>
    <dgm:pt modelId="{E75EB171-66FC-4E6C-9502-A044FCCCB30F}" type="parTrans" cxnId="{3553AA8D-4E3B-4E74-AA76-AB1A0241200F}">
      <dgm:prSet/>
      <dgm:spPr/>
      <dgm:t>
        <a:bodyPr/>
        <a:lstStyle/>
        <a:p>
          <a:endParaRPr lang="cs-CZ"/>
        </a:p>
      </dgm:t>
    </dgm:pt>
    <dgm:pt modelId="{3595FA11-D6C7-46E8-AD56-C3A19EC7D9AE}" type="sibTrans" cxnId="{3553AA8D-4E3B-4E74-AA76-AB1A0241200F}">
      <dgm:prSet/>
      <dgm:spPr/>
      <dgm:t>
        <a:bodyPr/>
        <a:lstStyle/>
        <a:p>
          <a:endParaRPr lang="cs-CZ"/>
        </a:p>
      </dgm:t>
    </dgm:pt>
    <dgm:pt modelId="{0C1EB9CB-8563-44F7-B3F8-9DBF888FAC99}">
      <dgm:prSet phldrT="[Text]"/>
      <dgm:spPr/>
      <dgm:t>
        <a:bodyPr/>
        <a:lstStyle/>
        <a:p>
          <a:r>
            <a:rPr lang="cs-CZ" dirty="0" smtClean="0"/>
            <a:t>Další regulace/</a:t>
          </a:r>
        </a:p>
        <a:p>
          <a:r>
            <a:rPr lang="cs-CZ" dirty="0" smtClean="0"/>
            <a:t>Zefektivnění?</a:t>
          </a:r>
          <a:endParaRPr lang="cs-CZ" dirty="0"/>
        </a:p>
      </dgm:t>
    </dgm:pt>
    <dgm:pt modelId="{DD0E5373-95ED-4540-8900-4082F49BE9B4}" type="parTrans" cxnId="{A23D8E91-6A1D-4065-9EDF-1E597E0C07A4}">
      <dgm:prSet/>
      <dgm:spPr/>
      <dgm:t>
        <a:bodyPr/>
        <a:lstStyle/>
        <a:p>
          <a:endParaRPr lang="cs-CZ"/>
        </a:p>
      </dgm:t>
    </dgm:pt>
    <dgm:pt modelId="{2980AC23-E8B7-4D70-BD28-E9BF0B3A9680}" type="sibTrans" cxnId="{A23D8E91-6A1D-4065-9EDF-1E597E0C07A4}">
      <dgm:prSet/>
      <dgm:spPr/>
      <dgm:t>
        <a:bodyPr/>
        <a:lstStyle/>
        <a:p>
          <a:endParaRPr lang="cs-CZ"/>
        </a:p>
      </dgm:t>
    </dgm:pt>
    <dgm:pt modelId="{057F51A9-A863-44DC-A3AE-C03AF911BD24}" type="pres">
      <dgm:prSet presAssocID="{C0FAA505-930B-4E1B-BC0A-E93F5E0B982D}" presName="diagram" presStyleCnt="0">
        <dgm:presLayoutVars>
          <dgm:dir/>
          <dgm:resizeHandles val="exact"/>
        </dgm:presLayoutVars>
      </dgm:prSet>
      <dgm:spPr/>
    </dgm:pt>
    <dgm:pt modelId="{1BFFDE15-DE0F-48BF-B3BB-23FD84AC3FC1}" type="pres">
      <dgm:prSet presAssocID="{8F9A9454-14B6-4658-B8E0-EE81F35EC773}" presName="node" presStyleLbl="node1" presStyleIdx="0" presStyleCnt="5">
        <dgm:presLayoutVars>
          <dgm:bulletEnabled val="1"/>
        </dgm:presLayoutVars>
      </dgm:prSet>
      <dgm:spPr/>
    </dgm:pt>
    <dgm:pt modelId="{2CC7CFA8-5199-42F9-BB7A-D7D741B41390}" type="pres">
      <dgm:prSet presAssocID="{E34E4885-2999-4831-A53B-597B376484E9}" presName="sibTrans" presStyleLbl="sibTrans2D1" presStyleIdx="0" presStyleCnt="4"/>
      <dgm:spPr/>
    </dgm:pt>
    <dgm:pt modelId="{123E7935-B139-4506-AEC1-4E8BA2A755BB}" type="pres">
      <dgm:prSet presAssocID="{E34E4885-2999-4831-A53B-597B376484E9}" presName="connectorText" presStyleLbl="sibTrans2D1" presStyleIdx="0" presStyleCnt="4"/>
      <dgm:spPr/>
    </dgm:pt>
    <dgm:pt modelId="{6A117DDE-56EC-4683-8E6A-3FBE7C551DFA}" type="pres">
      <dgm:prSet presAssocID="{3E632AEB-2893-43EC-8435-8A27AB402D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24D0E3-B780-4C70-9F05-1FB7EAE81903}" type="pres">
      <dgm:prSet presAssocID="{F645BC24-203D-4402-8824-D1AC30BC3EFA}" presName="sibTrans" presStyleLbl="sibTrans2D1" presStyleIdx="1" presStyleCnt="4"/>
      <dgm:spPr/>
    </dgm:pt>
    <dgm:pt modelId="{901B422C-3B28-46F2-AE7C-7556DF9445B1}" type="pres">
      <dgm:prSet presAssocID="{F645BC24-203D-4402-8824-D1AC30BC3EFA}" presName="connectorText" presStyleLbl="sibTrans2D1" presStyleIdx="1" presStyleCnt="4"/>
      <dgm:spPr/>
    </dgm:pt>
    <dgm:pt modelId="{9131E0FF-AC90-4487-A319-054F7F16AE48}" type="pres">
      <dgm:prSet presAssocID="{8B3BD6AD-BAB6-45C2-8D9F-4CCC907F40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7E65B3-04A6-42AC-B8A6-5CFC9A04BB86}" type="pres">
      <dgm:prSet presAssocID="{8AE900FA-4106-4E36-8D64-63D0B8621ED7}" presName="sibTrans" presStyleLbl="sibTrans2D1" presStyleIdx="2" presStyleCnt="4"/>
      <dgm:spPr/>
    </dgm:pt>
    <dgm:pt modelId="{13B0B0D9-C22D-4D97-9571-51035448D1EF}" type="pres">
      <dgm:prSet presAssocID="{8AE900FA-4106-4E36-8D64-63D0B8621ED7}" presName="connectorText" presStyleLbl="sibTrans2D1" presStyleIdx="2" presStyleCnt="4"/>
      <dgm:spPr/>
    </dgm:pt>
    <dgm:pt modelId="{9701E3E2-03A3-4D10-A5A0-CF57133416E2}" type="pres">
      <dgm:prSet presAssocID="{72454AF8-80C2-45CC-B03A-A46AAAF82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8056B1-4C94-4DE2-90AD-974C0B09EDA2}" type="pres">
      <dgm:prSet presAssocID="{3595FA11-D6C7-46E8-AD56-C3A19EC7D9AE}" presName="sibTrans" presStyleLbl="sibTrans2D1" presStyleIdx="3" presStyleCnt="4"/>
      <dgm:spPr/>
    </dgm:pt>
    <dgm:pt modelId="{B4DE6338-AAEA-4B3B-B43E-6DDDD0C681ED}" type="pres">
      <dgm:prSet presAssocID="{3595FA11-D6C7-46E8-AD56-C3A19EC7D9AE}" presName="connectorText" presStyleLbl="sibTrans2D1" presStyleIdx="3" presStyleCnt="4"/>
      <dgm:spPr/>
    </dgm:pt>
    <dgm:pt modelId="{7A289196-31AA-40C2-9CF3-2B4EF6F81994}" type="pres">
      <dgm:prSet presAssocID="{0C1EB9CB-8563-44F7-B3F8-9DBF888FAC99}" presName="node" presStyleLbl="node1" presStyleIdx="4" presStyleCnt="5">
        <dgm:presLayoutVars>
          <dgm:bulletEnabled val="1"/>
        </dgm:presLayoutVars>
      </dgm:prSet>
      <dgm:spPr/>
    </dgm:pt>
  </dgm:ptLst>
  <dgm:cxnLst>
    <dgm:cxn modelId="{2D3DFB3B-96E4-4663-8FA9-33F942BB48D3}" type="presOf" srcId="{3595FA11-D6C7-46E8-AD56-C3A19EC7D9AE}" destId="{B4DE6338-AAEA-4B3B-B43E-6DDDD0C681ED}" srcOrd="1" destOrd="0" presId="urn:microsoft.com/office/officeart/2005/8/layout/process5"/>
    <dgm:cxn modelId="{7804B870-1D52-42BF-A48A-A78A0B467277}" type="presOf" srcId="{E34E4885-2999-4831-A53B-597B376484E9}" destId="{2CC7CFA8-5199-42F9-BB7A-D7D741B41390}" srcOrd="0" destOrd="0" presId="urn:microsoft.com/office/officeart/2005/8/layout/process5"/>
    <dgm:cxn modelId="{3553AA8D-4E3B-4E74-AA76-AB1A0241200F}" srcId="{C0FAA505-930B-4E1B-BC0A-E93F5E0B982D}" destId="{72454AF8-80C2-45CC-B03A-A46AAAF82073}" srcOrd="3" destOrd="0" parTransId="{E75EB171-66FC-4E6C-9502-A044FCCCB30F}" sibTransId="{3595FA11-D6C7-46E8-AD56-C3A19EC7D9AE}"/>
    <dgm:cxn modelId="{20C6A66D-626A-4353-9A55-6CB53FF70DBC}" srcId="{C0FAA505-930B-4E1B-BC0A-E93F5E0B982D}" destId="{8B3BD6AD-BAB6-45C2-8D9F-4CCC907F40A1}" srcOrd="2" destOrd="0" parTransId="{A168B7DB-6880-49DE-882A-86666E7CF073}" sibTransId="{8AE900FA-4106-4E36-8D64-63D0B8621ED7}"/>
    <dgm:cxn modelId="{A23D8E91-6A1D-4065-9EDF-1E597E0C07A4}" srcId="{C0FAA505-930B-4E1B-BC0A-E93F5E0B982D}" destId="{0C1EB9CB-8563-44F7-B3F8-9DBF888FAC99}" srcOrd="4" destOrd="0" parTransId="{DD0E5373-95ED-4540-8900-4082F49BE9B4}" sibTransId="{2980AC23-E8B7-4D70-BD28-E9BF0B3A9680}"/>
    <dgm:cxn modelId="{F9A6E7D4-BBB1-417D-B9DF-46C91EF90C89}" type="presOf" srcId="{8AE900FA-4106-4E36-8D64-63D0B8621ED7}" destId="{0B7E65B3-04A6-42AC-B8A6-5CFC9A04BB86}" srcOrd="0" destOrd="0" presId="urn:microsoft.com/office/officeart/2005/8/layout/process5"/>
    <dgm:cxn modelId="{ABF86FB5-7430-4764-84FB-26F78453F854}" type="presOf" srcId="{E34E4885-2999-4831-A53B-597B376484E9}" destId="{123E7935-B139-4506-AEC1-4E8BA2A755BB}" srcOrd="1" destOrd="0" presId="urn:microsoft.com/office/officeart/2005/8/layout/process5"/>
    <dgm:cxn modelId="{5CD20FC6-E79B-4FB1-9E80-1639020CFE72}" srcId="{C0FAA505-930B-4E1B-BC0A-E93F5E0B982D}" destId="{8F9A9454-14B6-4658-B8E0-EE81F35EC773}" srcOrd="0" destOrd="0" parTransId="{E2C53CE1-3258-48FF-9116-8EB1AC707419}" sibTransId="{E34E4885-2999-4831-A53B-597B376484E9}"/>
    <dgm:cxn modelId="{3407F6A4-C1BB-42F3-8748-819569BD0B78}" type="presOf" srcId="{8B3BD6AD-BAB6-45C2-8D9F-4CCC907F40A1}" destId="{9131E0FF-AC90-4487-A319-054F7F16AE48}" srcOrd="0" destOrd="0" presId="urn:microsoft.com/office/officeart/2005/8/layout/process5"/>
    <dgm:cxn modelId="{DF4ECF0B-ABC3-4A42-8D4D-D0A92E8C4031}" type="presOf" srcId="{3595FA11-D6C7-46E8-AD56-C3A19EC7D9AE}" destId="{E28056B1-4C94-4DE2-90AD-974C0B09EDA2}" srcOrd="0" destOrd="0" presId="urn:microsoft.com/office/officeart/2005/8/layout/process5"/>
    <dgm:cxn modelId="{977899EB-8D8C-4E86-98B2-9BFE4528AA12}" type="presOf" srcId="{8F9A9454-14B6-4658-B8E0-EE81F35EC773}" destId="{1BFFDE15-DE0F-48BF-B3BB-23FD84AC3FC1}" srcOrd="0" destOrd="0" presId="urn:microsoft.com/office/officeart/2005/8/layout/process5"/>
    <dgm:cxn modelId="{301DEAC3-CDF7-4C97-A36F-9A4EC134A114}" type="presOf" srcId="{3E632AEB-2893-43EC-8435-8A27AB402D8F}" destId="{6A117DDE-56EC-4683-8E6A-3FBE7C551DFA}" srcOrd="0" destOrd="0" presId="urn:microsoft.com/office/officeart/2005/8/layout/process5"/>
    <dgm:cxn modelId="{DCE124B3-679A-47FC-9BAB-ED86E2953EFB}" type="presOf" srcId="{C0FAA505-930B-4E1B-BC0A-E93F5E0B982D}" destId="{057F51A9-A863-44DC-A3AE-C03AF911BD24}" srcOrd="0" destOrd="0" presId="urn:microsoft.com/office/officeart/2005/8/layout/process5"/>
    <dgm:cxn modelId="{DCFDA067-6E85-43BA-8BF7-9039ACFF8CD9}" type="presOf" srcId="{F645BC24-203D-4402-8824-D1AC30BC3EFA}" destId="{901B422C-3B28-46F2-AE7C-7556DF9445B1}" srcOrd="1" destOrd="0" presId="urn:microsoft.com/office/officeart/2005/8/layout/process5"/>
    <dgm:cxn modelId="{328C29FC-52DF-4BC2-A3B5-97A5EFC704C5}" type="presOf" srcId="{F645BC24-203D-4402-8824-D1AC30BC3EFA}" destId="{FD24D0E3-B780-4C70-9F05-1FB7EAE81903}" srcOrd="0" destOrd="0" presId="urn:microsoft.com/office/officeart/2005/8/layout/process5"/>
    <dgm:cxn modelId="{6B24A0CA-1DC1-4E0A-9D12-9019943BA5F9}" srcId="{C0FAA505-930B-4E1B-BC0A-E93F5E0B982D}" destId="{3E632AEB-2893-43EC-8435-8A27AB402D8F}" srcOrd="1" destOrd="0" parTransId="{FCC6067F-628E-40F9-B393-65AF462E1B45}" sibTransId="{F645BC24-203D-4402-8824-D1AC30BC3EFA}"/>
    <dgm:cxn modelId="{652CFC5B-57F2-41B4-A527-2EEC8D1299EA}" type="presOf" srcId="{72454AF8-80C2-45CC-B03A-A46AAAF82073}" destId="{9701E3E2-03A3-4D10-A5A0-CF57133416E2}" srcOrd="0" destOrd="0" presId="urn:microsoft.com/office/officeart/2005/8/layout/process5"/>
    <dgm:cxn modelId="{F1A0A261-235E-45AC-8222-994C8F4BFE4C}" type="presOf" srcId="{8AE900FA-4106-4E36-8D64-63D0B8621ED7}" destId="{13B0B0D9-C22D-4D97-9571-51035448D1EF}" srcOrd="1" destOrd="0" presId="urn:microsoft.com/office/officeart/2005/8/layout/process5"/>
    <dgm:cxn modelId="{207CFF8B-3643-43D1-B05E-625C2A3FCA1C}" type="presOf" srcId="{0C1EB9CB-8563-44F7-B3F8-9DBF888FAC99}" destId="{7A289196-31AA-40C2-9CF3-2B4EF6F81994}" srcOrd="0" destOrd="0" presId="urn:microsoft.com/office/officeart/2005/8/layout/process5"/>
    <dgm:cxn modelId="{03BCF3FF-2E39-4150-BABE-7BA97232AADC}" type="presParOf" srcId="{057F51A9-A863-44DC-A3AE-C03AF911BD24}" destId="{1BFFDE15-DE0F-48BF-B3BB-23FD84AC3FC1}" srcOrd="0" destOrd="0" presId="urn:microsoft.com/office/officeart/2005/8/layout/process5"/>
    <dgm:cxn modelId="{7F137515-9202-46E8-9977-A9A79E0BB5D0}" type="presParOf" srcId="{057F51A9-A863-44DC-A3AE-C03AF911BD24}" destId="{2CC7CFA8-5199-42F9-BB7A-D7D741B41390}" srcOrd="1" destOrd="0" presId="urn:microsoft.com/office/officeart/2005/8/layout/process5"/>
    <dgm:cxn modelId="{AFEBC7BD-DC4C-4011-AFC7-EF397A9C6EE0}" type="presParOf" srcId="{2CC7CFA8-5199-42F9-BB7A-D7D741B41390}" destId="{123E7935-B139-4506-AEC1-4E8BA2A755BB}" srcOrd="0" destOrd="0" presId="urn:microsoft.com/office/officeart/2005/8/layout/process5"/>
    <dgm:cxn modelId="{7E0D8366-D244-485C-8731-8994DAB4D175}" type="presParOf" srcId="{057F51A9-A863-44DC-A3AE-C03AF911BD24}" destId="{6A117DDE-56EC-4683-8E6A-3FBE7C551DFA}" srcOrd="2" destOrd="0" presId="urn:microsoft.com/office/officeart/2005/8/layout/process5"/>
    <dgm:cxn modelId="{175B2C12-A4CD-435C-A6E0-D36E3E19D5D7}" type="presParOf" srcId="{057F51A9-A863-44DC-A3AE-C03AF911BD24}" destId="{FD24D0E3-B780-4C70-9F05-1FB7EAE81903}" srcOrd="3" destOrd="0" presId="urn:microsoft.com/office/officeart/2005/8/layout/process5"/>
    <dgm:cxn modelId="{9F887049-13C3-4854-90BF-5890B4156B15}" type="presParOf" srcId="{FD24D0E3-B780-4C70-9F05-1FB7EAE81903}" destId="{901B422C-3B28-46F2-AE7C-7556DF9445B1}" srcOrd="0" destOrd="0" presId="urn:microsoft.com/office/officeart/2005/8/layout/process5"/>
    <dgm:cxn modelId="{FE6F33F4-4DF8-4D86-865A-E0C339976DED}" type="presParOf" srcId="{057F51A9-A863-44DC-A3AE-C03AF911BD24}" destId="{9131E0FF-AC90-4487-A319-054F7F16AE48}" srcOrd="4" destOrd="0" presId="urn:microsoft.com/office/officeart/2005/8/layout/process5"/>
    <dgm:cxn modelId="{A5EC5072-A228-4416-9C29-24B82FAABAA9}" type="presParOf" srcId="{057F51A9-A863-44DC-A3AE-C03AF911BD24}" destId="{0B7E65B3-04A6-42AC-B8A6-5CFC9A04BB86}" srcOrd="5" destOrd="0" presId="urn:microsoft.com/office/officeart/2005/8/layout/process5"/>
    <dgm:cxn modelId="{854E2C94-A1F9-4D18-8C95-009BD065D482}" type="presParOf" srcId="{0B7E65B3-04A6-42AC-B8A6-5CFC9A04BB86}" destId="{13B0B0D9-C22D-4D97-9571-51035448D1EF}" srcOrd="0" destOrd="0" presId="urn:microsoft.com/office/officeart/2005/8/layout/process5"/>
    <dgm:cxn modelId="{C50A2A3D-C81D-49CB-B7F2-89D1955CE880}" type="presParOf" srcId="{057F51A9-A863-44DC-A3AE-C03AF911BD24}" destId="{9701E3E2-03A3-4D10-A5A0-CF57133416E2}" srcOrd="6" destOrd="0" presId="urn:microsoft.com/office/officeart/2005/8/layout/process5"/>
    <dgm:cxn modelId="{B1438DAF-B6AD-4C26-8E71-15DAE53FF55D}" type="presParOf" srcId="{057F51A9-A863-44DC-A3AE-C03AF911BD24}" destId="{E28056B1-4C94-4DE2-90AD-974C0B09EDA2}" srcOrd="7" destOrd="0" presId="urn:microsoft.com/office/officeart/2005/8/layout/process5"/>
    <dgm:cxn modelId="{17A5FBD9-6EA3-4B76-A0B0-BBBDAF3550AC}" type="presParOf" srcId="{E28056B1-4C94-4DE2-90AD-974C0B09EDA2}" destId="{B4DE6338-AAEA-4B3B-B43E-6DDDD0C681ED}" srcOrd="0" destOrd="0" presId="urn:microsoft.com/office/officeart/2005/8/layout/process5"/>
    <dgm:cxn modelId="{9A1EE96A-E5A6-4CE0-9FCA-9876BA5003B6}" type="presParOf" srcId="{057F51A9-A863-44DC-A3AE-C03AF911BD24}" destId="{7A289196-31AA-40C2-9CF3-2B4EF6F8199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DE15-DE0F-48BF-B3BB-23FD84AC3FC1}">
      <dsp:nvSpPr>
        <dsp:cNvPr id="0" name=""/>
        <dsp:cNvSpPr/>
      </dsp:nvSpPr>
      <dsp:spPr>
        <a:xfrm>
          <a:off x="6362" y="901997"/>
          <a:ext cx="1901651" cy="11409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Liberalizace</a:t>
          </a:r>
          <a:endParaRPr lang="cs-CZ" sz="1700" kern="1200" dirty="0"/>
        </a:p>
      </dsp:txBody>
      <dsp:txXfrm>
        <a:off x="39780" y="935415"/>
        <a:ext cx="1834815" cy="1074154"/>
      </dsp:txXfrm>
    </dsp:sp>
    <dsp:sp modelId="{2CC7CFA8-5199-42F9-BB7A-D7D741B41390}">
      <dsp:nvSpPr>
        <dsp:cNvPr id="0" name=""/>
        <dsp:cNvSpPr/>
      </dsp:nvSpPr>
      <dsp:spPr>
        <a:xfrm>
          <a:off x="2075359" y="1236688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075359" y="1331010"/>
        <a:ext cx="282205" cy="282965"/>
      </dsp:txXfrm>
    </dsp:sp>
    <dsp:sp modelId="{6A117DDE-56EC-4683-8E6A-3FBE7C551DFA}">
      <dsp:nvSpPr>
        <dsp:cNvPr id="0" name=""/>
        <dsp:cNvSpPr/>
      </dsp:nvSpPr>
      <dsp:spPr>
        <a:xfrm>
          <a:off x="2668674" y="901997"/>
          <a:ext cx="1901651" cy="11409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Defragmentace</a:t>
          </a:r>
          <a:endParaRPr lang="cs-CZ" sz="1700" kern="1200" dirty="0"/>
        </a:p>
      </dsp:txBody>
      <dsp:txXfrm>
        <a:off x="2702092" y="935415"/>
        <a:ext cx="1834815" cy="1074154"/>
      </dsp:txXfrm>
    </dsp:sp>
    <dsp:sp modelId="{FD24D0E3-B780-4C70-9F05-1FB7EAE81903}">
      <dsp:nvSpPr>
        <dsp:cNvPr id="0" name=""/>
        <dsp:cNvSpPr/>
      </dsp:nvSpPr>
      <dsp:spPr>
        <a:xfrm>
          <a:off x="4737671" y="1236688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4737671" y="1331010"/>
        <a:ext cx="282205" cy="282965"/>
      </dsp:txXfrm>
    </dsp:sp>
    <dsp:sp modelId="{9131E0FF-AC90-4487-A319-054F7F16AE48}">
      <dsp:nvSpPr>
        <dsp:cNvPr id="0" name=""/>
        <dsp:cNvSpPr/>
      </dsp:nvSpPr>
      <dsp:spPr>
        <a:xfrm>
          <a:off x="5330986" y="901997"/>
          <a:ext cx="1901651" cy="11409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Konkurence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Nižší zisk</a:t>
          </a:r>
          <a:endParaRPr lang="cs-CZ" sz="1700" kern="1200" dirty="0"/>
        </a:p>
      </dsp:txBody>
      <dsp:txXfrm>
        <a:off x="5364404" y="935415"/>
        <a:ext cx="1834815" cy="1074154"/>
      </dsp:txXfrm>
    </dsp:sp>
    <dsp:sp modelId="{0B7E65B3-04A6-42AC-B8A6-5CFC9A04BB86}">
      <dsp:nvSpPr>
        <dsp:cNvPr id="0" name=""/>
        <dsp:cNvSpPr/>
      </dsp:nvSpPr>
      <dsp:spPr>
        <a:xfrm rot="5400000">
          <a:off x="6080236" y="2176104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-5400000">
        <a:off x="6140329" y="2210334"/>
        <a:ext cx="282965" cy="282205"/>
      </dsp:txXfrm>
    </dsp:sp>
    <dsp:sp modelId="{9701E3E2-03A3-4D10-A5A0-CF57133416E2}">
      <dsp:nvSpPr>
        <dsp:cNvPr id="0" name=""/>
        <dsp:cNvSpPr/>
      </dsp:nvSpPr>
      <dsp:spPr>
        <a:xfrm>
          <a:off x="5330986" y="2803649"/>
          <a:ext cx="1901651" cy="11409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Restrukturalizace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M&amp;A</a:t>
          </a:r>
          <a:endParaRPr lang="cs-CZ" sz="1700" kern="1200" dirty="0"/>
        </a:p>
      </dsp:txBody>
      <dsp:txXfrm>
        <a:off x="5364404" y="2837067"/>
        <a:ext cx="1834815" cy="1074154"/>
      </dsp:txXfrm>
    </dsp:sp>
    <dsp:sp modelId="{E28056B1-4C94-4DE2-90AD-974C0B09EDA2}">
      <dsp:nvSpPr>
        <dsp:cNvPr id="0" name=""/>
        <dsp:cNvSpPr/>
      </dsp:nvSpPr>
      <dsp:spPr>
        <a:xfrm rot="10800000">
          <a:off x="4760490" y="3138339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4881435" y="3232661"/>
        <a:ext cx="282205" cy="282965"/>
      </dsp:txXfrm>
    </dsp:sp>
    <dsp:sp modelId="{7A289196-31AA-40C2-9CF3-2B4EF6F81994}">
      <dsp:nvSpPr>
        <dsp:cNvPr id="0" name=""/>
        <dsp:cNvSpPr/>
      </dsp:nvSpPr>
      <dsp:spPr>
        <a:xfrm>
          <a:off x="2668674" y="2803649"/>
          <a:ext cx="1901651" cy="11409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Další regulace/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Zefektivnění?</a:t>
          </a:r>
          <a:endParaRPr lang="cs-CZ" sz="1700" kern="1200" dirty="0"/>
        </a:p>
      </dsp:txBody>
      <dsp:txXfrm>
        <a:off x="2702092" y="2837067"/>
        <a:ext cx="1834815" cy="107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FA4A-65B1-44B8-949C-23579E9892F1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6918-4A5C-4B8E-81EF-3B02BBF08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88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15. 10. 2015</a:t>
            </a:r>
          </a:p>
          <a:p>
            <a:r>
              <a:rPr lang="cs-CZ" dirty="0" smtClean="0"/>
              <a:t>http://www.ropa.cz/zpravy/nejvetsi-svetovy-pivovar-na-obzoru/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73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14. 2. 2013</a:t>
            </a:r>
          </a:p>
          <a:p>
            <a:r>
              <a:rPr lang="cs-CZ" dirty="0" smtClean="0"/>
              <a:t>http://www.ceskatelevize.cz/ct24/ekonomika/1117450-obri-fuze-americkych-aerolinek-vznikne-nejvetsi-letecky-prepravce-světa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52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Jaroslav </a:t>
            </a:r>
            <a:r>
              <a:rPr lang="cs-CZ" dirty="0" err="1" smtClean="0"/>
              <a:t>Bachora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57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http://ekonomika.idnes.cz/uohs-dokoncuje-sdeleni-vyhrad-stavebnimu-kartelu-fvt-/ekonomika.aspx?c=A160302_175622_ekonomika_rny </a:t>
            </a:r>
          </a:p>
          <a:p>
            <a:r>
              <a:rPr lang="cs-CZ" dirty="0" smtClean="0"/>
              <a:t>3. Března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4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http://www.jstor.org/stable/1831653?seq=1#page_scan_tab_contents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6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EDC6E6-F0FA-4BF3-9E9C-895C8691B4D3}" type="datetimeFigureOut">
              <a:rPr lang="cs-CZ" smtClean="0"/>
              <a:t>5.3.2016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ec.europa.eu/competition/elojade/isef/index.cf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264696" cy="2868168"/>
          </a:xfrm>
        </p:spPr>
        <p:txBody>
          <a:bodyPr/>
          <a:lstStyle/>
          <a:p>
            <a:r>
              <a:rPr lang="cs-CZ" dirty="0" smtClean="0"/>
              <a:t>Velikost trhu </a:t>
            </a:r>
            <a:br>
              <a:rPr lang="cs-CZ" dirty="0" smtClean="0"/>
            </a:br>
            <a:r>
              <a:rPr lang="cs-CZ" dirty="0" smtClean="0"/>
              <a:t>a efektivita</a:t>
            </a:r>
            <a:br>
              <a:rPr lang="cs-CZ" dirty="0" smtClean="0"/>
            </a:br>
            <a:r>
              <a:rPr lang="cs-CZ" dirty="0" smtClean="0"/>
              <a:t>#3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Hana Lipovská</a:t>
            </a:r>
          </a:p>
          <a:p>
            <a:r>
              <a:rPr lang="cs-CZ" dirty="0" smtClean="0"/>
              <a:t>7. března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3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626328"/>
          </a:xfrm>
        </p:spPr>
        <p:txBody>
          <a:bodyPr/>
          <a:lstStyle/>
          <a:p>
            <a:r>
              <a:rPr lang="cs-CZ" dirty="0" smtClean="0"/>
              <a:t>Důsledky liberalizace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49128" y="1004887"/>
                <a:ext cx="8383311" cy="5830521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1"/>
                <a:r>
                  <a:rPr lang="cs-CZ" b="1" dirty="0" smtClean="0"/>
                  <a:t>SR: defragmentace a konkurenční efekty</a:t>
                </a:r>
              </a:p>
              <a:p>
                <a:pPr marL="292608" lvl="1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  roste konkurence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klesá přirážka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 marL="292608" lvl="1" indent="0">
                  <a:buNone/>
                </a:pPr>
                <a:endParaRPr lang="cs-CZ" dirty="0" smtClean="0"/>
              </a:p>
              <a:p>
                <a:pPr lvl="1"/>
                <a:r>
                  <a:rPr lang="cs-CZ" b="1" dirty="0" smtClean="0"/>
                  <a:t>MR:</a:t>
                </a:r>
                <a:r>
                  <a:rPr lang="cs-CZ" dirty="0" smtClean="0"/>
                  <a:t> restrukturalizace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růst nezaměstnanosti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vláda se bude snažit restrukturalizaci zpomalit, bojí se ztráty hlasů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(subvence)</a:t>
                </a:r>
              </a:p>
              <a:p>
                <a:pPr lvl="1"/>
                <a:endParaRPr lang="cs-CZ" dirty="0" smtClean="0"/>
              </a:p>
              <a:p>
                <a:pPr lvl="1"/>
                <a:r>
                  <a:rPr lang="cs-CZ" b="1" dirty="0" smtClean="0"/>
                  <a:t>LR: restrukturalizace a úspory z rozsahu</a:t>
                </a:r>
              </a:p>
              <a:p>
                <a:pPr marL="292608" lvl="1" indent="0">
                  <a:buNone/>
                </a:pPr>
                <a:r>
                  <a:rPr lang="cs-CZ" dirty="0" smtClean="0"/>
                  <a:t>M&amp;A, úpadek neefektivních firem </a:t>
                </a:r>
                <a:endParaRPr lang="cs-CZ" i="1" dirty="0" smtClean="0">
                  <a:latin typeface="Cambria Math"/>
                  <a:ea typeface="Cambria Math"/>
                </a:endParaRPr>
              </a:p>
              <a:p>
                <a:pPr marL="292608" lvl="1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roste přirážka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292608" lvl="1" indent="0">
                  <a:buNone/>
                </a:pPr>
                <a:r>
                  <a:rPr lang="cs-CZ" b="1" dirty="0" smtClean="0"/>
                  <a:t>méně firem, ovšem produktivnější </a:t>
                </a:r>
              </a:p>
              <a:p>
                <a:pPr marL="292608" lvl="1" indent="0">
                  <a:buNone/>
                </a:pPr>
                <a:r>
                  <a:rPr lang="cs-CZ" b="1" dirty="0" smtClean="0"/>
                  <a:t>KONSOLIDACE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128" y="1004887"/>
                <a:ext cx="8383311" cy="5830521"/>
              </a:xfrm>
              <a:blipFill rotWithShape="1">
                <a:blip r:embed="rId2"/>
                <a:stretch>
                  <a:fillRect t="-4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s://encrypted-tbn0.gstatic.com/images?q=tbn:ANd9GcRwYYSuh88mfLYFtIWpznbdw_cjTXVjBbD9gfbECXM90ztvhu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97" y="4637916"/>
            <a:ext cx="3583305" cy="22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239000" cy="626328"/>
          </a:xfrm>
        </p:spPr>
        <p:txBody>
          <a:bodyPr/>
          <a:lstStyle/>
          <a:p>
            <a:r>
              <a:rPr lang="cs-CZ" dirty="0" smtClean="0"/>
              <a:t>Tempo liberalizace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50599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Rychlá konsolidace:</a:t>
            </a:r>
          </a:p>
          <a:p>
            <a:pPr lvl="1"/>
            <a:r>
              <a:rPr lang="cs-CZ" b="1" dirty="0" smtClean="0"/>
              <a:t>bankovnictví</a:t>
            </a:r>
          </a:p>
          <a:p>
            <a:pPr lvl="1"/>
            <a:r>
              <a:rPr lang="cs-CZ" dirty="0" smtClean="0"/>
              <a:t>ztráty pokryté z daní</a:t>
            </a:r>
          </a:p>
          <a:p>
            <a:pPr marL="292608" lvl="1" indent="0">
              <a:buNone/>
            </a:pPr>
            <a:endParaRPr lang="cs-CZ" dirty="0" smtClean="0"/>
          </a:p>
          <a:p>
            <a:r>
              <a:rPr lang="cs-CZ" dirty="0" smtClean="0"/>
              <a:t>Pomalá konsolidace</a:t>
            </a:r>
          </a:p>
          <a:p>
            <a:pPr lvl="1"/>
            <a:r>
              <a:rPr lang="cs-CZ" b="1" dirty="0" smtClean="0"/>
              <a:t>letecká doprava </a:t>
            </a:r>
            <a:r>
              <a:rPr lang="cs-CZ" dirty="0" smtClean="0"/>
              <a:t>(státní aerolinie)</a:t>
            </a:r>
          </a:p>
          <a:p>
            <a:pPr lvl="1"/>
            <a:r>
              <a:rPr lang="cs-CZ" dirty="0" smtClean="0"/>
              <a:t>pokles cen</a:t>
            </a:r>
          </a:p>
          <a:p>
            <a:pPr lvl="1"/>
            <a:r>
              <a:rPr lang="cs-CZ" dirty="0" smtClean="0"/>
              <a:t>zanedbatelné ztráty</a:t>
            </a:r>
          </a:p>
          <a:p>
            <a:pPr lvl="1"/>
            <a:r>
              <a:rPr lang="cs-CZ" dirty="0" smtClean="0"/>
              <a:t>nesnížil se počet společností,</a:t>
            </a:r>
          </a:p>
          <a:p>
            <a:pPr marL="292608" lvl="1" indent="0">
              <a:buNone/>
            </a:pPr>
            <a:r>
              <a:rPr lang="cs-CZ" dirty="0"/>
              <a:t> </a:t>
            </a:r>
            <a:r>
              <a:rPr lang="cs-CZ" dirty="0" smtClean="0"/>
              <a:t> nýbrž letů</a:t>
            </a:r>
          </a:p>
        </p:txBody>
      </p:sp>
      <p:sp>
        <p:nvSpPr>
          <p:cNvPr id="4" name="AutoShape 2" descr="data:image/jpeg;base64,/9j/4AAQSkZJRgABAQAAAQABAAD/2wCEAAkGBxMTEhUTEhIWFhUXFxgYFhYWGB0YFhcYGhgYFxcYFxoaHSggGBolHxcVITEiJSkrLi4uGB8zODMtNygtLisBCgoKDg0OGhAQFy0dHSAtLS0tMS0tLS0tKy0tLS0tLS0tLS0tLS0rLSstLS0tLS0tLS0tLS0tLSstLSstLS0tLf/AABEIALcBEwMBIgACEQEDEQH/xAAbAAABBQEBAAAAAAAAAAAAAAAEAAIDBQYBB//EAEUQAAEDAgQDBgMFBgQFAwUAAAECAxEAIQQSMUEFUWEGEyJxgZEyobEUI0JSwRVictHh8DNTkrIHQ4LS8bPC4hYkk6Kj/8QAGQEBAQEBAQEAAAAAAAAAAAAAAAECAwQF/8QAIREBAQACAQQDAQEAAAAAAAAAAAECEQMSITFREyJBYTL/2gAMAwEAAhEDEQA/APYWkSakxDuUU/QVXPvZjSRTD1pVypm2gRc1RFNKalLHWuHDmgiNcqQsK5UwIPKgbXKdkPKuEUHDUQuac6bUkJgUD6ZmrmaacIoEBUDmLSDBqc0MWRN9aDisanSujFJAmnJwqeVd+zp5UHBigRoaeFzpXYAFq6kUHQKU01aooHFYuLC5O1AUt0T5UO7i+V/KoWMItZ8RgfOiGEBskBMjmTQCw6vSE+dP4Y3BIUAVD8W3pRHfEn4B71Lh1Ai4SDyFBZ4NjNfbpRiMMkGYvXcMgBIArndH8xohisKCZk01WGSLkn3qQsndRrAcaxzmJxC8Ol6GkESUmCTFxPK9BbY3tMyhRSwlTqwYOXQHqTag8Th8TjYDpyI17tB1/iO9LAcObaTlScoG861ouGrAXHMUV3hnBUtgCLDYUZinimAkgc5FErWBrUffp/sUQKcafzJpUVnR/YpUEOLe2FBmkpU0gKKVKaVcoruaupdI3ptKgf3x50kPkVHSoidOKNNefm0VDFRvKgdTQcBkzT9aa23a9SUHIrmWo3cSEiSkkdBTsA264ZKMidp1oEqRoa4kEUW/hgi5cA5zVaxjErUQlQIHLSgIzUK7j0gxvRlQllJMxQPbM3rq1Rqa7lFDYpAOtANjcYEj4h70NwL7wqdKhaw6VScbKcwTMEmJOgrQ9m+FIQ0PGVCZ/doLHK4TZScp3GtPTgU0SlIFgKY8knRUUEP7Pb/LUrWETMAAE0NwzElwEgymSBzJBirzD4aLnWgmZbygDlXFvAGL+1PJio/tCfzCiA+KYod0sCcxBCRFySLVkOAcHDCQl1GVw6zv671qsXxVDZEtrMmxSJ/8VnO0/aFLpDDCCXJEqNsn9aKsHWEW8IialbxqWiFZSRpbUUA1gyQkLJkCTejA2kDSgscPxZDh8CwLTChB5UHxbtMywAVOoUcwBSm6h1gVU4xDB+ICdv5UlcIYbgxEzomZ87UBC+3rU+Fh5Q2UEWPuZpU1LdrZY/gNKgtwoV2ofsqeVLuQBAJoqauFVDlpey7dRU7aYFA6uV2a5RCNKuE09lkqv+HfnQNNRBMmalcAmxI8xRCWcojLm5mgGpi1gVNiAhIk5k+lU2ExXfz3Qm5udPOgu8GxnEkb6bVYSqIy/Og+FNqbQAsKKtzqPSpcXiFWCDEzJI9qIruKcLw5BW83pckmqjAcQYUrLhxKI+KLeVAjAredUnEvKXlPwfCmNRbf1q6Q220ISAKi6FE7V2gVcTaTbMCaQ4q3zHvH1rPyY+2ujL0ONCYrQ0vtyToJHMQQPMinHx7Eedall8M2WeWbbQlLwW6mU+8da1jGLaKRlUmKBfwQNCfsQEwBeqDcfx1psW8auSazmJ4lin1QDkRyTr71pcN2ZgiQAKrsXiWk4juWfER8Z2B5edBZdisElDZF8wN50vyrU1R8JkLUABJSLk/pVp95yT86InNRPQlJNhAmToKSc83iOlZ7t7jlIw5aQJW74f4UnVX6etBnE43E45Sh3uRkK8PdiCoA2ObW9XOB4W0zcDxH8Srk+p1qPgmD7llIiSIkc6hxPfYh8KUMjaLJSN+poq1mVHyFNxM5YTrtTmgACev0oppEXOpoMu7g3XFgPLCQNEgR6zvVrgcKpLklxSgEaE2F6scSyhYAUAY05jyIprTCEmQDPqaBfakf5ifelXFNJN4SPNN6VBJ5V1PXWnCkRQdrlcjlSzc6DppilR5nSu5uVRYjD5hG/OgMTgFG5I8qJZwQAII9jrVC/j8WgQC2RsSDbzg1G3xbGqHhDNtTf+xQX6WMugV7zVdxzi4wzeZThzkHIgi6jsBFCv8AGMZkIS0jPsqTlHWKrsLwZxaw7iFl1zYkeFPRI2oIW3cdiG4ccSgKFwlN/cmpWeGFpGRtSgfzA1fYJgFUGAmPKaPdwLahAMeRoK/s8y4EDO4XFblVoq1feWkTlB9dOt662FJAASCB1qn7X4pacORGXMoJJnY61nK6myTd0xoxbhddcKpUpR00CfwgelQ/bVFWUzvKiLCLHw/FAi5tG9qh4o+AhIAJ5wR85SfaqgRbIO7I1M5jyJSIEGP7G3nxlz+2TvlentBWNxDqbpcO0ApgkRaLEERefKKGHFXJ8KiJJjfcxqB+lTOY/wAASFFRvmVlGc3lMKSZ6wba+sTmdySESYAKzJUepuel4FdOmemOq+xuB4urMM/hMxmFoPUbVq8DxaBC9tSNxufMa9RO+uGXgVKUSjJJk5ErSTzOVOYqgcr2q8aQSkJEk5foIJPSuPJ9LLi6YfaarSOtLJJyqvyVFH8KwKozFCpOn3m21JtRyjyH0ozCsHuFFKZWcxEm07eQr2POqeP8Xaw4+9kkjwoS4c56ATVRwZaCouMsFtuJOY5lTqSb1F2YxZ7taXcOhxRUuXLFUydZ1A0HSKs+DJXhUwW23AQVApkKzflMiBUF7gWkqWhRVeMwAN+s+9Gcc4u3hWi65MCAABJJNgBWEwGHxPfuYgqS0tzUI0geYNFv8JccgvvKdSlWbKVW+QqgzCds3nZKMGcs2KlwY8ooXC4Z91xTmIIurMEDRIGg8h9aOwAUExlCRtfnRUKOgFAA5nCiMzhH7qQdaNwSCE3Kj/FE/KouJPqZRnUU7WGpJ2HM07DOrWAcqhPMRFAnFZWifM9Sdoo5hQKQZmQDQ62ZSAWxMR8SvLWOVVWM7PBexmNA4sCgu1Kc/ClPqfpFRlT9oS31lR+VqFwGDcaQlpRBbFpBUVCTpJ20vUuJ+ztCVrSiOayNfWgmBf8Ayt+5/lSrKq7XsAwjCuqSNFWE+5mlUGyroptNUqKokJqOZ8q5HP2p80DcgGlqRJ867NKKCJ1AVqSPlT2m4EfPc04ihnwr/lm453T7UE5k2FNLWKQczfiAFkKgA/rVeH8ak5syCB+HLb+dCY3tJi1LAQWmRFwsFRV12gUGjL6lkJGHOniUoAAHle58xRBwR1yon1FUTfataEDvGu8O6myMp9CbVKz2nZUoBSXUAiZuQDyITMGps0v14QHcjyJFUvabCw2LqWmVZgTtG3URPoaNY4iyoSnER/EQD7KFVvGuIBTiEoxLJSCCEJMu5/zWMERMiN6xyd8LprDtlGOew2XMD40fmGw/eGqT8utBjANn8KVD8wUQofJST/pHnROPMOSPuldJyHqCJKR5TygVKX1m+VlZ3J7vMfmFmvBhzXF7cuKVWO4RYMILeW0Ep8UciDmAPlXVYNarOLn3PtOlG4rEKCbNtBW06a7ZlRVY7inTYrSnogJH+yxrr8+Vc/hiywuDbbGoTzJ+I+mp+Q8qtMMofhGVBiSfjcvItsmRoN9ztScLZEiBmMzKoj2Nh5k1b8UORASlWd5ywi8DSfLS/WPPjc++63MfTRcBeViWwqI+IE7EglNvrWkRCUhJIsIrP9kcKtrDJQnKRJMknWb6bbelWi2FGSUNknWZuPavpYXeMrxZTVsR8R4alfwrCP4UiSRpflUTOEVJlAUIjKVCOp9aNdYQlM90FRsAJ9JrmHWAfCypM6mANNJvWmQXE+EqdQpKB3RIsQqxIOigBcRVTweTmbWYKCUmLkxYmtO84tTa8ngVCgkqEgEaKgG4rFdiG5QVqVmUokqUdybk0VpgwnlUP7PTzX/qP86kdLkwkJAj4iSTPLLHleajV30WLYPWTQOZwaEkkAyeZJ9pNqIpjIVHiInppUlBylQzq3ZIShMSIKlaiLmALXtTAt+Pgbn+Mx/t86CfFMBxCkK+FQKT5ERWO7J8DYVmC0hSkqKSdZKSRPyq37TqxQYzNrQ3BhwiSrKSEjIoixve3kaK7McNQy2IMz6kmgs0cNaAgIEeQpUSD0Py/nSoACrl/wCK6lEU0KjUR9KfNAiKU0jXDQdmlNcqNV/L6/0oEt3l/fQUYnBKi0frQToMeEwRoeVdwPHCiU4ogaZXALH+L8p66UEuKlsSuw57VTYvio2AA5kCfnoPOn9oOIlxwpSfA3YclLImTziYrIcUK1KgfD057V5suS5ZdOPZ2xwkm6Pf4ygGwny0+f6UOeOrI8Mx5n5Rqar2WNyOkEW9bX322pjGKUk+KVoOqSfmnXKodPLSnxY/vc66tcP2gUbKzDzM/I0dhlNL8WRIJtmSI9xt5iKzmJaIukylWigLEbiJsobj9CJL4NIMdNKxycck3j2awztuqD7T4hbLgTmACrjMJQrz1jXl7UG3ilkZlMApH4m1mPc5k1e9pcMl8IbUohV8pGxi1txtWCGNcYdUyuErSYkDUahSd4Iryyb8R6dtA9jW4u2R5up/7ajTilKPgb9QFL+elM4bxpZCgtajaQMxnrFdxGJLhN3FdFK0+tJdXRZ+rDDPLB8SgmNrEjnCE2HqR5Vo+HNhKCQDKhEq8S1WtJ2F7Ac6yPDxCgVQB7n5m1b3A8TZDeVsErI+JUCDGszbzp+n4I4djilAT3ykEG4yZ0iTpP1qzPEDAIdUNDBbO2oM6aiqbhOPTh2lzfxGP3rDcWEmbbUNiMYpZlZ1uY+gr3Tl1hNeXkuG8r6W7nHFgk55uYAAAA2E6n+tVXEOPPpMKJTOkJn2KrVWvuKUdPICuPeC0gu8ybN+ptm+Q89HTb5puTxEz3aJ5JylxU7hTabecVY8H4xqS2mBqprwnzKND8qzK+HlK0hSoKvikaX1n8XO1WeGw4SqygSBqN+ehtrNztUuGv8ANOrfmNs1igqIIIVdKhoqNfIjcU95JKSArKSCArWCRYxWUZxBSm350kdCDBjzEitLhsQFC38tprpxZ3Kd2M8emoF4Bd4fX0m5Sd4ggEHqDXXcAtREvrAgJhNrSDOs5jGvU0bQz2PbSSkq8QAUUiSQCcoMC8TXVg3D4FSSCp1SoM3tNiIMGIvMRsOVHCgTxRqSM+mtjadNqnw+JSsSknWNCPqKCLi+BDzK2j+IWPJQMpPuBQvZl8BPdkQtEpVeTIMG+4qs7QdrA0sssJDjo+Ikw23/ABHc9Ledd7NYJaSXn3ElbhuZFz0+QtyoNjSpgPKlRANMycreVWWKwQUPD4VDQjTyI3FAFlxPxJPmm4+V6KbmI1E+X8qSXAd/OuBYiZqGUrOoMbb+u48qCSZ8vr/SnTTTOx96jK+Yj5iglzVBiEpKTm0inBwG4NRYlwZSSbb1FU+Pw5adWkmQVWV1gGD1IuOc1TY9kzKSYsY22F7zHSwjfatmeDQ1IXmMXB8SVJ1Sm/LY/wBKoMQhKRmCrT/FHlJB9zXiyl48tvRNZ4qBzGKII+E8rD0gjXS1p96BedUREAjUwCL6XGg9hWnUpP5k+oVPySfrUC8ShO49Ez9SK1889HxVUcOw7pkRCTrm06EdR/dqusMwltNiAN1HSf1PQVUYzjqUmARJ0HxKPkka+UGo2i86ZMoTzPxkckj8P9dBXHPluTphxyDFuBx+EzlRqTz3nr9LCsL/AMSUD7YiIktpGkkmTyk/iFegOFpgJTHisEtiStR2zcpPqfmM5wtKcTj1uqAPdEQdRnmDl6JzATpYEbVnD63dby7zUQcE7EhCQ5ikhazcNTDaOq4us9BYdaMxKzohIIFtAlA28KQABry2rWYpsEgXIjYSTtag/siSLm05tRYk6gAmPSumO8u9Yup4ZdhlxR8SgJ5DnWy4ZgUpbJNzrIn5xahSyhJkC0DY6HrM6g1IMSAIFXLDZjlpXOYspcy5VX0KZPuBVi2vmIjW23QbHes9xTESSATl3Atm1FzuBVnwpJDSSbW35bT6VrLDoksYmXVbFklxCSVB0AwbqSbeREwfShkoasVLVJgwLH0kEEdZ9NqECVKslKzlMEpBMGpcLw9RV/hveeQ/TLXT5I59FX2EUhQEZkx0SSZ6wADoY3A8qkWxrmUAJItbS19QBoZ/pQqG4Hwm35jHT4bnnt7V1jvHioNJlYMDOPAOuUG/rbpWbnvtGpj7SvNgAAfEv4ByB1WenLnc1c4RolIE3AAzxcnmnaP7islgEYhvGLadyOOSFKUufECPwfLb6VqA5iQJysC35lQPWL124sOmOWeWxasWkKyl1sKiYOsQSSRm5Anypn7UbBgrbBmLqAuSEgAaySRYxULQWpUraaIi5SCVZtBBUkAiLa0QcOFfgSkafCCYvbSIufc866sE1xFtRSEutkqnKEkHNAk5b3te1V/aTjwwqL+JxeYNhMEzFlFJPwglM666VZDDpmRY8wBM89KzfaXh7KXftLz4CgkAIcIAIT+FvebnnJNAuxvA05Cp1IWVXVmGaZuZnWa2X2Vv8iN/wjfX3gTVBw3tK0pIyoXHkkf+6inOPjZs+qgD6RI+dBdzXKoD2h5Ne6hPymuURq6VcFKihMXw5CzPwq5jf+Ifiqmd4EDJyA6nM2og3mTE63PPWtGaAVwlr8IKDzQopOwtB6VBTqbBVIWsR+GYHqNetCoafSbOpWNwpMbbR1vWgPDAVAqWtQAIyqymSYg5sucERsQLmhXuGlJEOeHmoTB2uCLf0oKloulcLbTfRSFGTpA5zr5RVvh+HKyHMcqyCASArID00Jj60bhcKlGlzuTr/QdKnqKrUsPJsFoUnQApiBBsIPlWY4pCVFDqEm5IBuk7yknQ+36VuDVF2lwQUkGNTEeliDsa482O46cWWqxDmFYJgqxCJ0yPLj/Qsz7GojwjDn/nPK6KCiPbvo+VPxTWQkBzLOypj1ygz7VEc06MKHOGR/vAPuK8nS9Wzg2y0ISmOfwoBPkAfrXHMcsaANjndNuYUZUofwzTO+y6KQg/ukAf/wAgaAfKZmSfLwg+pkq9Ak1ZE2GdUtQV3XhEELdXCYSbGPyA6E6nS05TW9k8YG8XY/dFJRmiLkg548wDGsJAqy4k0pScqz3bQvEXnSyNVL/eWdNzpWT4liAFthqQEqETrPNR3Jqyb7Lb+vY8Q3KYJAMSDPhUDuDNxr/5qpxbikwFpNt4nSNxp/SgeAcZUUAQFDXIq46kbpPkQavhiGViVd42ROkLA6AKykepNXHLpZym1I9jSrKBrMeIgBM63OgpG9g4Ji2VKlR6gZZ9ati4x/mL/wDw3/8AUpyEtEE5lQN1QgfVU+9dPl/jn8d9qnC8KlQzXE2EXJ6x9BVtjXAyIjM8fhbH4TspzkRsnXcwLEI8SXJDcITFyLE/9RlRBv8ADaoktagETl8RVYJTzUfwJ6TKtNJjnlnvvW8cA2GwT7y1Iw5CinKVHmDBXlkgE3ETGlXjHAuIkhKsuSQJKhMeKTGYxHh9zWca7RLwjoOGbDgVKJXYrMpUpeoiTYDkNr1cu9qeIYgDuu7wyQJUqylW1J7ywHp616OPjxuO7HHPOy9mu7PcCIQQ+lYM7rBzSBJGW6ROl5qj7WY1GEUhjh6gjEOKl1aSHCEpEZV58xzEx18J51icZ2wxboI+0ukERPhbSU6TCANbXtr6UT2XLeFIU6ErSo/ELrBPIfiuRb96eldZjJ4jnbb5aXhCEqfC8RiO8fWcul8yYQR4QAmNLRoeRqze4ph3CAjErF8oSAolRUAUFMpzEXgFO5iZFEIxDTjWZltD1pCPCDJM3zfCZJN7zO9A8Q4ohkw6nDAeLwqWErCc0/CQSsmEkgW8O+22UrmPbSADjXQQmRIEwF5JV4bqJUBBuYkbkyYN9DsJRi3lGATbL4SDCvgskmYIN4MaWpx2vwwHhwxWoKKgG2xlBmysyspzaGQPWoMT21KPCzglBRAHjIQLaCEySBJtaoaaPtN2jRg2syvEtRhtsaqMankkbnqOded8L4Yp9wvYglS1GST12HIchsKmZ4e9iHi/iT4joPwpGyUgmwFaVpsJASBRdIUPtNEN5khREhO5GlgOpFOTxJr/ADBv0NhJtrpHvXMXjA2QktrVIklKZgEwB1Opjp5TH+1UBQ+5cM/iSkKAB5lJN5KQQJgqFUTDirP+aPeKVRt8YaIB7p0SAY7laokTBKUkE84OtKmh6nUaH0HRaT5EHcj6gj0NURxWNsQhpaZ1bUDKVAZVDMfhSQrNaVAjLoZfgmkvqKXcH3eVCSFRAJUVZkpKQIAvvJzEwAbkX1coJHCkAgpU4mDJAWqDpYyb6D50dQNNNUKkNC4zGttR3ignMYE89PQXFza4qDgbKfhuPy6R5H9D7017EhAKlylIuSdB5xUrWIQq6FpV/CoG3pUhTQAt8TZVYOoP/UOv8ifKuY+FtqCYXaYBkkbx11jrXMJwhDSQhABQNA5LhA1gKUSqOQMxoLQBmO3+JbwzGVtDaH3LNZDlWLgKWkAC6QR71nKbmmpdVTcSeTBJhaZMKj/dyV51VNYYkSCPWxqfgnZ5aUBSHVJURzMGb3ol1D6CEqZQvUiAU2G/3ZSeWteS8eU/r0zPGq77OR+FNNcdKdCE88oCZ841o9xZi+GIN9O9+XiqixmLcJhvDkdcunq4Soe9SY5X8W5T2C4o4rLMgJ/MbA+W59K5wnskXznVKWxcrNuvpzPKuK7OYnEGVnKPWT6n+VW7nZl9xsNvYlxTQjwFRy20kbx1rtjx3zXO8noJwsDMQ2tKinUpIyquRKTptz8qukqsc0oOtxa/TX60sP2cDSfujcag6Hy5VB360nISRGqVCRHkbVxywuN/jpjlMoJDVpCkH0A/3AVI1h1/hCJ5zH0Sac1g1kSNPKP0pxdUjaPVIP1msNgn8KUK8ayonZFh6qMn2ihMapak5ZS20DJ/InrEy44fUnnExY49lxSSsAnLfwytRTuYGw10NR8O4OXAFOmQbhIM26kWjyrphhcr2c8spGM4pjlBSVICUggBoLyqWlAJhas3hBUZN7SbWAq8wTbuLZCQhgIURKkN5FnKqSCZ/MATA1Aq3c7EslRUQfLajOzWH7sqalMfE2n8cHxSNim/mIPSvZJqaea3bP4LGNtqWhIeARICm8sqUmxGUjSQY8zPQpnij50w2IyxZKVixk6SgSPFvOg5Vb8e4O4p3vUpSpJSErSQom03IB8Wo0/LodrLhjaEBK0uMNlQEHIdUpUCTJIPxK1g3ULkk1UZh1TagArC4md1KCZPmQbmoxgMLkWS262U3SCmSq2giR7x51vMXjYsh9pRJAgIFgo2WZNxGwuddDFOeYLgtiG1RFu5EGSY1N7Qd9Da4iir7JvNhrMtvKBHigmZ0tBNaDivBUuJ8KYULgjUVKvhjITneSnMEytQKgmwEmAdPCLdKE77AhKSXEkAmFFSrmTN5veRB60TahUS0Sl/Kgg2VcJIgXk2G41260/D4htaiELSoiCcpnXTStJhMLhVhSG8qgIKgDmiRAmTb4beVY7ia+5xC0tDKkKEpA1sLmRqb35RyoLh1xCE5lmBufYbdahHEmTo4n0PMTfla9C/toR/hn3/AKU39tA6Nj3/AKUBqeIsG4eR/qpUGONAW7se/wD8aVB6Fw/hzbOfuxGdWY3mP3U/lSJJCRYZjzookb0qgxuDQ6nK4JEzqReCnY8ifeiCaVVSOChM92+8gwI8edIiLwqZsIvz8iKrtVjcXg8K4826l0pUiEramAVZVGUrG6kmTYBOhmaDULUACSYA1JsB51kOMf8AEDAolCc2JVpDSQpN/wB9UJI8iaxOG4PiMb48W+twEzBUcoP7qB4U+grRcP7LstaAz7/I2o1pUYjj2KxJ+7wWGS2PhStBUehJCkgG+wFSDF8SEZENIi4y94NouC6QQNYIjprWoQyRplI/0/z/AEroctOVUayBmHuiYHU1NDNMucXUkJViykAahDcnqTkmaTHZtanO9xLy3l81qKvQToOgrTNvoN0rT7/UbVIm9xfqKaA2VKE8gP79TXG0HVQ8R13gbJ9L+s0QlGYzsDbqdCfTT36VL3dNAXLtFQuYcflFHluu93TQq+4onAcKU6CoKAAOXQqkwCdxAEx7+sxg3B6a7i1utB8Q41iMKwW22CVqKu7cV/hjMSq4iSoTpvrNopo2q+N41OHxBYBKiEJUo9VXAA52HXxeVEfYJQFFIUcwWQq4JBCo8rR5Cqjs3wJZdLr6lLWTnWpVypZ0B8tY2hMVtCi1NLs8N4ZWH7/u4SbZRrmzd3kABAJz+Ec7VmFcKwgyp+0FK0AK+8QVqP2f4lHKsgBRbdNgM+WBKUkGxOCU06H2bKGqdEuDkqOt52Iq2Yxv2hEjBpWmRmClN2XkIUIN5FkydQqdKnTPR1X2H7l8gsMYlpDiErC4TJSpRSoLyFMJgEBIMiFn4oqi7Uzh8W1lSEh1uVBFklxJhZA9UbVsU4sNgkYV0TE5UBRMAATCp0AHpTO0fAE4tCQTlWg5m1RMEiCDzSbSOgO1aZ2y37TQpOXKsFRyiUwSCAcyZ1EHzteKrOMt4d8WDgUBZQSQU/qI+VXYQ4lXcupKFhKiDqlU+HMgjWLzoRmGldGCcSI+0rAmLpB/egE7676UVmcTieJNjMFZpjLKU5Yj8QCJPooU3hXaNKHJcCWXLZm7JbVM3QTGU2uFcxfatu+AUkgT0/SaoeIcJQv4sKVXgwoEb3FriY9DPMAi4Z7TMOJypKpKSCcirAkJ5Xk+hy0ajHtCSlLqSBclChAj9+0RHTTpWNa4I+woKwwKBukrBTzgp03OlajgXEHHV5XgUryz3cS2IIEpUBJ5wo720oD+H8VS8YShcSRmKSkWm8HaxE84o/KOQqDGrypKvxAQD1JtPMSRWaxONLojLiEq/NkUkA2IHLLO2nh9w1RdSNVJHqKwPaPGJceOUCEymd1Hcz+Xl70eh97bvRfdoW2O8xYn1FUmOwL3eApaeWTqlLYgWmTlO55x9KAEqVe21r6+dcwzeWSAQdBoZHivpr41X1q7a7M4tX/JI/iKR+s1ZsdiHSPG4hJ2ABPubUVl2/CIBt1Sk6mdxXK0Z7HYnm3/AKj/ANtdojYcX45h8MAcQ8ludAbqPkkST6CqzC9usA4YD8dVoWhP+pSQPesux2PRnLjqlOKOpUSonlJJJNWv7DYCYyJjrQCcY/4iLUSjAM5tu9dBy/8AQ2IUZ2mPKgUL4s8n73EZUkGUpSlFjtKRPzq+wWAQnxJSBytfzP8Af1sfQA8JwRaQEm8Cnu58wi4/ntrB9p86MFIGgiUiQQRqL0BisdjW0rbZyLCtFOAqKJEECTBHQzvrVoDSNBR8H4c4lEOGTt06jlRP2NWY+NUkkkhRm5uTe5O0/pVg45A/u52FcaRGupuf6dKGyS2QICrbAgQB0iKdKuh+X86dNcNBzvP3T52P0M0x99OUyYsdZT7TvUiafhkZ1wFAEDMJEzcT7fqKC5wOHyoTKUheVIUQALgAbbVkf+J3FktttMg/ercC8o1CEhQJPmSAPXlUq+2KUOPtqeYPcQVEkpKpHwoA/wARVoOXQmKxHD+84hjF4l5JSLZUgzlSB4EjyF/NU0Gw4eXAykpjNIKswkXuowCD5elTDGvRJw/WAsE7Eiw1gq31T1BohtsgAA+4/lFQYzClcT+G4IOXkdweQoGftQR4mnUiY8SPODYm1j5bxIkdrGkL7zCqhZBlKkqyrCSAQoWEiRBmb9aJwrK0GczihBGVSkquTMyTPP3ozvhuCPQ/yoAWe2L6FD7ThgG58TjZUSkfmyEGR0BnlNaFHH2SkL+8CVAKBU2tNuoIkajUb+cVLhSbEj1t9aq0Lcw60Ft8hoOAqbGUggkZhHlO9Brhxpifj/8A1VvAEW6iq7tF2fdxCgpOJUgJ0aI+7nnaCDfUzVlgeMsPHK06hSsubKD4gJi41F65xzjDWFZU86SEpiwuVE2CUjcmiKU4RxlIzpJSNVJ8Q/mPautvpOhFZvB9vcY45nDLQa2bJOfzK519Iq5/bTWKaX3v/wBs62CoHMFSI2MDMOadaKOmmIYKjmSqDmEDMU5soIgwbpzKAiqfgXFS6iSDPkaKZx7aVIQ6yT4vC6YISVEkTJlN+VAdi8UtaVJ7zDi/h8R2Igm+oVFqn4e2Hs2Rxs5TBKb7T6U9zAt5CpDKDawCR45tAMaHc0Y06UAhLMQBGUZQTN09KCNXCDMhy/JSZTvtI+u1VA4zlxRwqMQwkpErlGUhRAyhIJhRvJva1aBWMVP+GYkCZG5isL2l7MRiV4geJtzxL0JQrQ+adKDQ9pOIP4dkqQ8yVSB94cguZ2mbbWrLcJ4vj8QsqcfhMFIS1CUg7KmCVe9MxPBgv7wOLJCMoj4lJ0Cba8r0Xw1LbSQChyeoOvLrQAf/AE48qVKxTxJJk94q9z1pUejEi/hd1V+E8zSoL/MrkPf+lMUVkwUwPMQf1j0/qqVBL4uQ9z/Kmyrkn/Uf+2lSojino+IEex+hpfakDfroa7SorvfJ1m3rXSqlSogN5tbglC8sEZSRNgb266dBO5qJKcUARnaVyJSQdb6W8vIa1ylRT0PYgfE2gibEKjykR5ex8qb+1VAErZUADFlJMzpvzt670qVA/DcXQs5RmBkAyN7W161DjO6fBSZ1IuNSJmPY0qVBXtdlcOkZss8vWrnAYJDSQEgdep3pUqILKqU1ylVHZpqlUqVBzNULozKAOwn1Nh+tcpVAzh+HSziEOJAlXgV5KI/UCr7j3A2cWgIeB8JzJIMFKtJGx9aVKgxnA8WnMtpI+BSkzETlUUz8qtcXgkLHiE0qVA7C4RKBCRFD8UbUUlCSPHZUibC/uIsaVKgZg+IPNoSwsKcEhLeUpBAgiDmsYGnlWma4akgKJWDYkEzfkYt7UqVFTI4ekaE769azOM7OvKdQtSUltvNAQ4pKyFazIg0qVEFcO4WlI+7UYn4V6jpIsaTzZIKZi8SKVKiqpGAX/nrFzy5npXaVKiP/2Q=="/>
          <p:cNvSpPr>
            <a:spLocks noChangeAspect="1" noChangeArrowheads="1"/>
          </p:cNvSpPr>
          <p:nvPr/>
        </p:nvSpPr>
        <p:spPr bwMode="auto">
          <a:xfrm>
            <a:off x="155575" y="-1036638"/>
            <a:ext cx="32575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http://www.zet.cz/img/edee/topics/1163/shutterstock_88504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65" y="1772816"/>
            <a:ext cx="2834909" cy="188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pload.wikimedia.org/wikipedia/commons/thumb/0/0b/ATR72.jpg/330px-ATR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2711202" cy="1807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32" y="44624"/>
            <a:ext cx="7999651" cy="115212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BW Kapitola 11: </a:t>
            </a:r>
            <a:br>
              <a:rPr lang="cs-CZ" sz="3200" dirty="0" smtClean="0"/>
            </a:br>
            <a:r>
              <a:rPr lang="cs-CZ" sz="3200" dirty="0" smtClean="0"/>
              <a:t>Ochrana hospodářské soutěže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1770" y="1268760"/>
            <a:ext cx="5897880" cy="6025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str. 323-345</a:t>
            </a:r>
            <a:endParaRPr lang="cs-CZ" sz="1800" dirty="0"/>
          </a:p>
        </p:txBody>
      </p:sp>
      <p:pic>
        <p:nvPicPr>
          <p:cNvPr id="11268" name="Picture 4" descr="http://www.zonamovilidad.es/fotos/2/La-Comisaria-europea-de-Competencia--Margrethe-Vestage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760307"/>
            <a:ext cx="9057985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9" y="99547"/>
            <a:ext cx="6354062" cy="665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8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8195" r="40513" b="6732"/>
          <a:stretch/>
        </p:blipFill>
        <p:spPr bwMode="auto">
          <a:xfrm>
            <a:off x="1122384" y="-26945"/>
            <a:ext cx="6906000" cy="688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hospodářské 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Výlučná </a:t>
            </a:r>
            <a:r>
              <a:rPr lang="cs-CZ" dirty="0"/>
              <a:t>pravomoc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 komise </a:t>
            </a:r>
            <a:r>
              <a:rPr lang="cs-CZ" dirty="0"/>
              <a:t>(</a:t>
            </a:r>
            <a:r>
              <a:rPr lang="cs-CZ" i="1" dirty="0" err="1" smtClean="0"/>
              <a:t>Margarethe</a:t>
            </a:r>
            <a:r>
              <a:rPr lang="cs-CZ" i="1" dirty="0" smtClean="0"/>
              <a:t> </a:t>
            </a:r>
            <a:r>
              <a:rPr lang="cs-CZ" i="1" dirty="0" err="1" smtClean="0"/>
              <a:t>Vestagerová</a:t>
            </a:r>
            <a:r>
              <a:rPr lang="cs-CZ" dirty="0" smtClean="0"/>
              <a:t>, Dánsko)</a:t>
            </a:r>
          </a:p>
          <a:p>
            <a:pPr lvl="1"/>
            <a:r>
              <a:rPr lang="cs-CZ" dirty="0" err="1" smtClean="0"/>
              <a:t>Spaakova</a:t>
            </a:r>
            <a:r>
              <a:rPr lang="cs-CZ" dirty="0" smtClean="0"/>
              <a:t> zpráva, Lisabonská smlouva</a:t>
            </a:r>
          </a:p>
          <a:p>
            <a:r>
              <a:rPr lang="cs-CZ" u="sng" dirty="0" smtClean="0"/>
              <a:t>Žádnou pravomoc </a:t>
            </a:r>
            <a:r>
              <a:rPr lang="cs-CZ" dirty="0" smtClean="0"/>
              <a:t>nemá Rada ministrů ani Evropský parlament</a:t>
            </a:r>
          </a:p>
          <a:p>
            <a:r>
              <a:rPr lang="cs-CZ" dirty="0" smtClean="0"/>
              <a:t>Rozhodnutí může ovlivnit jen </a:t>
            </a:r>
            <a:r>
              <a:rPr lang="cs-CZ" b="1" dirty="0" smtClean="0"/>
              <a:t>ESD</a:t>
            </a:r>
          </a:p>
          <a:p>
            <a:r>
              <a:rPr lang="cs-CZ" dirty="0" smtClean="0"/>
              <a:t>Kdo v ČR?</a:t>
            </a:r>
          </a:p>
          <a:p>
            <a:endParaRPr lang="cs-CZ" dirty="0"/>
          </a:p>
          <a:p>
            <a:r>
              <a:rPr lang="cs-CZ" dirty="0" smtClean="0"/>
              <a:t>v LR reagují firmy na konkurenci M&amp;A, zkoušejí však štěstí také v </a:t>
            </a:r>
            <a:r>
              <a:rPr lang="cs-CZ" b="1" dirty="0" smtClean="0"/>
              <a:t>koluzích</a:t>
            </a:r>
            <a:r>
              <a:rPr lang="cs-CZ" dirty="0" smtClean="0"/>
              <a:t> a </a:t>
            </a:r>
            <a:r>
              <a:rPr lang="cs-CZ" b="1" dirty="0" smtClean="0"/>
              <a:t>kartelech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82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komise zkoumá?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Kartely</a:t>
            </a:r>
          </a:p>
          <a:p>
            <a:pPr lvl="1"/>
            <a:r>
              <a:rPr lang="cs-CZ" dirty="0" smtClean="0"/>
              <a:t>horizontální x vertikální</a:t>
            </a:r>
          </a:p>
          <a:p>
            <a:pPr lvl="1"/>
            <a:r>
              <a:rPr lang="cs-CZ" dirty="0" smtClean="0"/>
              <a:t>vysoká cena, neefektivnost</a:t>
            </a:r>
          </a:p>
          <a:p>
            <a:r>
              <a:rPr lang="cs-CZ" dirty="0" smtClean="0"/>
              <a:t>Fúze</a:t>
            </a:r>
          </a:p>
          <a:p>
            <a:pPr lvl="1"/>
            <a:r>
              <a:rPr lang="cs-CZ" dirty="0" smtClean="0"/>
              <a:t>Oliver E. </a:t>
            </a:r>
            <a:r>
              <a:rPr lang="cs-CZ" dirty="0" err="1" smtClean="0"/>
              <a:t>Williamson</a:t>
            </a:r>
            <a:r>
              <a:rPr lang="cs-CZ" dirty="0" smtClean="0"/>
              <a:t> (1968, NC 2009)</a:t>
            </a:r>
          </a:p>
          <a:p>
            <a:r>
              <a:rPr lang="cs-CZ" dirty="0" smtClean="0"/>
              <a:t>Zneužití dominantního postavení (Microsoft)</a:t>
            </a:r>
          </a:p>
          <a:p>
            <a:pPr lvl="1"/>
            <a:r>
              <a:rPr lang="cs-CZ" dirty="0" smtClean="0"/>
              <a:t>sítě</a:t>
            </a:r>
          </a:p>
          <a:p>
            <a:r>
              <a:rPr lang="cs-CZ" dirty="0" smtClean="0"/>
              <a:t>Veřejnou podporu</a:t>
            </a:r>
          </a:p>
          <a:p>
            <a:pPr lvl="1"/>
            <a:r>
              <a:rPr lang="cs-CZ" dirty="0" smtClean="0"/>
              <a:t>zakázána Římskou smlouvou (19??)</a:t>
            </a:r>
          </a:p>
          <a:p>
            <a:pPr lvl="1"/>
            <a:r>
              <a:rPr lang="cs-CZ" dirty="0" smtClean="0"/>
              <a:t>dotace, daňové úlevy, státní záruky</a:t>
            </a:r>
          </a:p>
          <a:p>
            <a:pPr lvl="1"/>
            <a:r>
              <a:rPr lang="cs-CZ" dirty="0" smtClean="0"/>
              <a:t>výjimka: podpora VVI, SME, zaměstnanosti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Důsledky subvencí v integraci:</a:t>
            </a:r>
          </a:p>
          <a:p>
            <a:pPr lvl="1"/>
            <a:r>
              <a:rPr lang="cs-CZ" dirty="0" smtClean="0"/>
              <a:t>malé, neefektivní firmy</a:t>
            </a:r>
          </a:p>
          <a:p>
            <a:pPr lvl="1"/>
            <a:r>
              <a:rPr lang="cs-CZ" dirty="0" smtClean="0"/>
              <a:t>přesun nákladů od spotřebitelů k daňovým poplatníkům</a:t>
            </a:r>
          </a:p>
          <a:p>
            <a:pPr lvl="1"/>
            <a:r>
              <a:rPr lang="cs-CZ" dirty="0" smtClean="0"/>
              <a:t>v SR možná růst produkce, ale v LR nedochází k potřebné restrukturalizaci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8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RgsscxcwYkLDrXOBfM_FcQB8NZb-cpHgkkWIyiX1_3LterW9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432"/>
            <a:ext cx="5832648" cy="680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33256"/>
            <a:ext cx="8135551" cy="680120"/>
          </a:xfrm>
        </p:spPr>
        <p:txBody>
          <a:bodyPr>
            <a:noAutofit/>
          </a:bodyPr>
          <a:lstStyle/>
          <a:p>
            <a:r>
              <a:rPr lang="cs-CZ" sz="2800" dirty="0" smtClean="0"/>
              <a:t>BW Kapitola 6: </a:t>
            </a:r>
            <a:br>
              <a:rPr lang="cs-CZ" sz="2800" dirty="0" smtClean="0"/>
            </a:br>
            <a:r>
              <a:rPr lang="cs-CZ" sz="2800" dirty="0" smtClean="0"/>
              <a:t>Velikost trhu a úspory z rozsahu 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376" y="6497960"/>
            <a:ext cx="5897880" cy="36004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str. 189-215</a:t>
            </a:r>
            <a:endParaRPr lang="cs-CZ" sz="1800" dirty="0"/>
          </a:p>
        </p:txBody>
      </p:sp>
      <p:pic>
        <p:nvPicPr>
          <p:cNvPr id="10242" name="Picture 2" descr="http://www.dk-ostrov.cz/public/foto/YwV1LPEocqdmA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" y="47147"/>
            <a:ext cx="8155023" cy="543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Pivovarnická akvizice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6012160" y="476672"/>
            <a:ext cx="3096344" cy="4691063"/>
          </a:xfrm>
        </p:spPr>
        <p:txBody>
          <a:bodyPr>
            <a:normAutofit/>
          </a:bodyPr>
          <a:lstStyle/>
          <a:p>
            <a:r>
              <a:rPr lang="cs-CZ" sz="1800" b="1" dirty="0" err="1" smtClean="0"/>
              <a:t>SABMiller</a:t>
            </a:r>
            <a:r>
              <a:rPr lang="cs-CZ" sz="1800" b="1" dirty="0" smtClean="0"/>
              <a:t> (9 %)</a:t>
            </a:r>
            <a:r>
              <a:rPr lang="cs-CZ" sz="1800" dirty="0" smtClean="0"/>
              <a:t>: </a:t>
            </a:r>
          </a:p>
          <a:p>
            <a:r>
              <a:rPr lang="cs-CZ" sz="1800" dirty="0" err="1" smtClean="0"/>
              <a:t>Pilsner</a:t>
            </a:r>
            <a:r>
              <a:rPr lang="cs-CZ" sz="1800" dirty="0" smtClean="0"/>
              <a:t>, Radegast, </a:t>
            </a:r>
          </a:p>
          <a:p>
            <a:r>
              <a:rPr lang="cs-CZ" sz="1800" dirty="0" smtClean="0"/>
              <a:t>Gambrinus, Kozel  </a:t>
            </a:r>
          </a:p>
          <a:p>
            <a:endParaRPr lang="cs-CZ" sz="1800" b="1" dirty="0" smtClean="0"/>
          </a:p>
          <a:p>
            <a:r>
              <a:rPr lang="cs-CZ" sz="1800" b="1" dirty="0" smtClean="0"/>
              <a:t>AB </a:t>
            </a:r>
            <a:r>
              <a:rPr lang="cs-CZ" sz="1800" b="1" dirty="0" err="1" smtClean="0"/>
              <a:t>Inbev</a:t>
            </a:r>
            <a:r>
              <a:rPr lang="cs-CZ" sz="1800" dirty="0" smtClean="0"/>
              <a:t> </a:t>
            </a:r>
            <a:r>
              <a:rPr lang="cs-CZ" sz="1800" dirty="0"/>
              <a:t>(21 </a:t>
            </a:r>
            <a:r>
              <a:rPr lang="cs-CZ" sz="1800" dirty="0" smtClean="0"/>
              <a:t>%): </a:t>
            </a:r>
          </a:p>
          <a:p>
            <a:r>
              <a:rPr lang="cs-CZ" sz="1800" dirty="0" smtClean="0"/>
              <a:t>Samson, </a:t>
            </a:r>
          </a:p>
          <a:p>
            <a:r>
              <a:rPr lang="cs-CZ" sz="1800" dirty="0" smtClean="0"/>
              <a:t>Staropramen (2009)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5895975" cy="3543300"/>
          </a:xfrm>
        </p:spPr>
      </p:pic>
      <p:pic>
        <p:nvPicPr>
          <p:cNvPr id="3074" name="Picture 2" descr="P&amp;rcaron;ehled nejv&amp;ecaron;tších firemních p&amp;rcaron;evzetí na sv&amp;ecaron;t&amp;ecar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11"/>
            <a:ext cx="6054924" cy="40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american airlin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american airlines a3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american airlines a3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QSEBUUEhQWFRQUFBQUFRQUFBUUFBQWFBQWFhUVFBQYHCggGBolHBQUITEhJSkrLi4uFx8zODMsNygtLisBCgoKDg0OGhAQGiwkHCQsLCwsLCwsLCwsLCwsLCwsLCwsLCwsLCwsLCwsLCwsLCwsLCwsLCwsLCwsLCwsLCwsLP/AABEIALkBEAMBIgACEQEDEQH/xAAbAAACAwEBAQAAAAAAAAAAAAACAwEEBQAGB//EAD8QAAIBAgQDBQQIBQMEAwAAAAECAAMRBBIhMQVBURNhcYGRBiIyoRRCUnKxwdHwM2KSouEVI4JTc9LxNEOj/8QAGQEAAwEBAQAAAAAAAAAAAAAAAAECAwQF/8QALREAAgIBAwMCBQQDAQAAAAAAAAECERIDEyExQVGBsQQiYXGhMkLR8CORwVL/2gAMAwEAAhEDEQA/APnIMYvjHnBAc4hqR5az20cRJJk5jJSg3SQ6MOUBBBu6QZKK3QxmRrbRAIMEx5RukjbeMQjLCAjMwkWjAlQISpAkgwoVjcggMvSReQHiodhKsZA7U8pAJhQWNvBaQVkAwoLDUQ7wVhBYDOLyM8MIIa0hFwBXJhC8s9kJBpQARkkNTjuzkgWjsCsEk2lk07yDStHYC6VKTlELLJ7MmAAyQYwUNNYxKXSIBOaAZaNGCaUE0AkERNSsAZZTDCA2HiKK30ruhrVvyktRse6QtW2wvAQ3MZIqCQpY8oRomKgGdqsW6jqIPYzuzvygAioo5ERBTvls0x0g9kvSUmSykE75JW0tHDdILUSJVipiBDtCFMwsh6RiFSVaM7Ew0oQ4HTEXh3juyHSC690QVQKmORohUjkg0NMIyIfZyMkmhkII0CAvhHL4QYHZzEsplxVkMO4RWBUVTHrpJKd0nsu68LAjtZDAxiYZukeuFPOK0gM+xlikhl6ng7RyYeJzQ0imtK8nsJpihpINKRmVR54PIZjECtJNebUTZZQdYYQSqKsOnUioLLGaRa8EVhJbECKgJNCd2ffFPi4AxBjpistdmILUxECtONaGLCxlrSGIEQ1eKJJlYiyLD1+gEU2JimENKBMdJE2wxiIYq3ixh4Qpd0KQ7ZJedGJh49cPE2h8lUJCFKWxh4a0JOQ6KyYc9Y4UJcpYeWEpWkOY6M9MLGDDgTQGHvGLhBIcx0ZvZEwhhJqCiIXZd0ncKozkwYlhMOJa7Od2cTk2FCezEkKI7s4LC0VgARItJgNGKzjVgNUkSdJVBZ5MJJ7Iy6KQhaToyJopJRhdnPf8M9kqNSmtTtWdWFxlATxBvfUHSNxfs5SR6aphu0Vs2eoazgpbayD4r37tjOaXxcE/7/00joSlwj51kMLsDPbcU9kyBnog2trTPxD7t9x3HXxnnWo2NjeaQ1ozVoiWm4umZa4aEaAE0hTEsYHh3bPlUqGOwY5cx6A23lufknEwjTPKEuEPOegxfBqtL46bKPtWuv8AUNJUKQWpfQMfJlnCyRhTNPJ3Ri4cnlHmGJmrg5apYSaVLCx4od0zlqDUTMGB6bwhgDNRaVpxUyNxlUUBgY2ng5cCxgQyXNjozqmDgdgZqdh1hLREWYYmalIx6Upe7MSckTmPErJTjgkZoILOJNjOCSSIHawTUhQWMgs4gyCsdCINQQXMLLBMaExJvAKGWMpk9lKsmioKXfJNO0tijO7KPIdHmVokxyYQy8BCzTRyYqNX2Sx5ov2bn/bc6X2Ruvgdj5T29p82B6z2Hs5xPtEyMffQaH7S/qJw/Eaf7kbacuxs2mVxbgdOtr8L/aHP7w5zVkicsZOLtGrSfU+f4nhJpNZx4HkfAwVw4m9gfaaliatOjkJFRa2bNvTeidm6XW5vy066BxHhBAz0SKia3sQStt9txO7OSdT4ZjguwzEY+qlJTnIzIuUHK2ay2ufrC/OeP4lisQWLGw/7ahR8hfzM1MjQlomJQSHKTfY8u2Oqfbb+oyFxtQG+dvPUfOekr8LR/iGvUaGZWJ4Cy60zmHTY/pFTQWRh+MuPiVW9VPqNPlNGjxqmfiVl/uHy1+U89UpMpsykH0hlCN9O4xZBSPWUsXTb4XU917H0OsbaeQA7o5K5X4SV8CQPSGYUerCziLTztLjFUdG8V/SaeB4j2hsyhO8tpp5R5IKLTOZCkyFqFmIRC5uQMpDXtz0vYeM18Jwioy3YZD0Ov4RPUigwZnKhkhZtjgnV/wC3/MVTwCB2Vm1XLbUDMHBtpvurDyk7qHgZBpyOxvPR0cJT+rTZv+J10U6F7A6OPRhuLS9Qwj3FqYC31udbe9sACNwnPZjzFit0eB5NOHudkPnp+Mt0uBMRqbHpa/zvPV/QCCbm1x0v+A8JFXCUl96o562LkKPh5XtugPmeput2Q8EedHBUUe+/fe4XYEnfu18o+nw2lewRnPcrHUFha503Qjfp1Ey6fHkp01XtqIq23o5arXNMkIy00Oqube79Vzrcasr8Tq1CwWliqikFQGRaKEFn7M3rOubZdcpuUPWT/lfZ+vB0bMIunJenJsrgqQA0QXXNY5b25m25kU1olgoyktsQpsbqWAzWteyt/SZ5zEY+rdgfo2HV75leu9X3XYG3Z0wqkD6QzWvtm3y2FFcVcf8AyazH7OGw6UiDq1jUcOT7zvrfmTreS+P1SS/PsaLRtfLGT9KR7atg6QGoW3gJgcVxODTetTRugcH+0XMzBRpN8WEqVTr7+KxVRtLm3+1e17Wv5y3h8VVQf7Qw2G/7OHXNbxcXvKWpBdLfpXuZv4d/ucV637WVqN3TOEqZPtNTdRtf6wHWAaok4yrnv21arV7mchP6RtAolHF02GhG+omulq5OpIw1tKMV8sr9P77FQU9NpBpyyROyTpyMKKgpyzhWZGDKbFTcf5jBTjFpxN2Kj2WBxQqoGHPcdDzEwPaPF1/pC0sM+VkotXZbCz2cBVJPWxHnI4TiuybX4Tow/Pylyr7PJVxL1q2WorKi001soUC5Otmub+s87Wg06R6fwOppxm5anZPtdvp0PM8Qo0zh8Rj6T5e2pNTejl+GpV/221vo3vKb89Tb3tA9mOK08HWREZzha60wzMlREp4nKA1mcAFWI1t+Cz1FT2Uw5FRSHFOqyM1JWy07ptYAXHr+U2MThkqLlqIrrcHK6hluNjY6Toj8R/jxnz/HY59eENxvS/T2v2KuP4UtTVbK/wDa3j0M8/XoMhysCCOv5dZ68CKxKI4yuL9LbjwMyhqNdSHGzyNpNpsVOELf3M3/ACt+UZT4OBvczXdROBhigjfHa33Sx8gBMfinB89S9FahUixBuLEdCbbz3lHhw0su4vtqL7XB1EtNwqo18pyC2hsDy3IIHPv2HKRKdjUT5PxDh7YcA1Eb3r21DajkddIqliE6W7stz8p9Qxvs5Tteqz1db5c2m7W0UDkQPLvM8p7RYKiEygJQINwWqJTv1DZ3uYLnhA0eXrY9CCAzIT9bITbytrK2Epo9emoerUdnUC4FMb9am2l+4TTq8CtQFdWWohNrpc87XuRYi+lxeZJwQ7QOFsw2IZ/TcDrJaY1R9i4CQKCiygrmRsliCyMUJuN72vfvl1qwE+b+z3HBh6TJUe16hZdzYFVBHqpPnLtb2ppn65PgDJwHZ7OtjFG5nmONe1YwtdWBQK6qrGopb4WY+6AQT8Z0mPW4+D8CFj/MSg9bGea9oMcazolRaYN7KLu4W/Mmyi/d+G8dJB1PrGB9pMTVF6OGQjWznOikcj735EzV+kV2QBmVGtrkGYA92b9JkeyXEFbB07OXyA0sz/EwpkqpbU65Qsv1eIIDqZPIypiOE1H+PF4g9yslIf8A5oGt5zzNDA3Ib6HRc23xVSpibnKmtmJPxByBp8djteeixHGh9UTxBFQ1XKkqC7m+oA947dZonOv1V9uBxmo/tT+9npHxWJUWV0ogfVw+HSmAOYDEEjl6TLxNRXN6tSpVP89VmHgB07oX+oZVClixHmx8hMurhqtRiy02APX3fPW0z27+pqviZro6+yS9i39JpL8KKP8AiCfU6wH4zbb8YFPgjn4mUeF2P5SzT4Kg+JmPoB+vzmkdJ9kYz1XLmTspNxZjFDFVH+EM33QT85t08FSXZB5+8fnLBqATRaD7mb1EYlHhFRtajZR03b9B85sYbCqi5VFh8yepPOccSO6C2I/e02jo10M3qJicwlepxKku7r5HN+F41u6Kq4RG+JFPiBf1l0Kyu/G6Y5k+AH5mQvHE6N/b+s5uEUjyK+B/W8r1fZ/7L/1L+YP5SWmO0aFPjVL+YeI/Qz0HB/aWiBld7W+ElW9Np49PZasUzr2bLe2jgH0e0rPwp0NiQD3EH85jJqS6lpNH1BeOYY//AHJ5sB+NpYp4+k3w1KZ8HUn5GfKqeBPNx5n9Ly3RwKfWqgeCk/jaYOMfJds+n2B1JHqLQjTA3nheEVcPSqA/EQfifW2nIbDWbPEuKYerTKVgjpoSHsV01B128ZFKyjWxHHsFRBNXEUxYagOCR4gXMrn2vpEXw+GxFYWvmWiwS1r3L1MqgW755xeKZCfoq4Ogl/dajhwanI3ZmNiYrE4+pVFq2KruDoVDimjdcyoBfpaaZQXSLf3dGq049XNeibf8fk38V7R4zX/YoYcai+IxC8iym60g1tUcb7i0xsRx+oxAqcRXXdcJhs5tdL2eoW5Mx2+oRppfMNKgLnIpJ1LP75J63a8k48DY27hoPQQ3Jdkl+fcdaK/9P/S/ksNVosoL08diG5jEYnsKZJttkykqLdOcfhsLULXw2FwtAbZsnaP9YX7RranNrr9UW738L7PKHqG5IuFvoByv1mmeKICNdLH5bfiZLnN8OT9g3YL9MF62/d1+CqeCV6n8fFub7rTVVFrWttKnFfZdDTAohy45swIbxuRbyE1G4wnjEvx0cliiqInqyn1r0SXsjwVbABCQ2hBsQRaMpYYDZSehsT+U9Ljq4qtmNMX626bX8OsBFlNtdjOMbdGP2TX+A/0mc1BjplPp+s3aqa+7qNOUCvg2zAq4yjdSurb7NfTkduUIZSV0XOOEmihw3tKSlVAALFtTzIANsv3RLYrsd2Xa+gttvqTrDOH/AHcQWw45ncWmq05Mxc4oeKJ5n0hrRUcr+P6RbYiKasTztOiOgYy1i4HA2FvDSJqYkDciVCCep9ZK0D0Amy0orqZPUk+gbYzpc+UU2IY8reJjfo56yRh++WlBEvJiAWPP00ndmOZv85Z7Ad8kUh0hkuwYsrbbDz5yMhMt6CQXjt+Apd2KK3hZdIAVj0k9mftTGjayVQQgoiGXvMJAO+OhWGKKbW53001O505xVTBUm5HyZv1lgDuhLpM3CPgrJmc/CKfV/Jv8RLcGT7VT+pf/ABmuTB7OG3DwGcvJj/6GvJ39V/8AGGvBB/1G+X6TYWlGqkl6cPA1KXkyV4T/ADsfECMXg/8AOfQTVAk5hJ24+Csn5Mr/AEMf9RvQSf8AQV5u/wDb+k02rCLbER7K8Cep9SrT4Si/WqeGaw+QEsLhEH1fMkk/OA2KEU2KmkdD6EPWXkudmvQegk3A6CZxqE9ZwQnl6y1oV1I3vBfbErzIiWxa8h8olaBhjDytuC6huT7BPjGOw9Yrt3MctERgEfyrohPJ9WVcjGEMP1MsyDeGTFihYw48YYUCdYzsnfD7sPsjpBYTuyEIIIUgtgZoQjBIJgF+WQFk5J1/GRfuhTFnEhlEjKIV+6TcykmS5orh5GaLzCSHmVG1hW7pMHMek65joLDkgRdjO7M9YUKxt5HaCL7GEKAhigtk/ShBOL6CH2Qk5RHUfAvm8iTXY7CD75lkWk3EpPwiWvLKvYnrCGGljOJOeO5CqIlcKIxaA6SS8EwqT7hlFdA8oE7MIvLJCwwFuh5h+xOLQcsIJDFE7jOz90jNCCQhThSDOQF50aKcIU4cCuQkAwgsdkkinFaHTE2nZZY7OT2UMkGDZXyTsksinJyRZjwK2STkljJOyRZjwEZJ2SWBTnZYZj2zJCCFYSvc9Z1vGXtjeoPzCd2giQvdOC90e2idwb2onCp0EESbR4IW4ws5kXM4JCCQpE5si/f8pwPjDFOEEhwK2KtJCxwpwgkWQUxOWTkjwkMJFkPArinCFOWAknJJzK2yuKcIU48LCCyXMpaYgU4QpyyKR6TuyMh6hotL6COzhCnGLbvk6d/yizY1AXkhZIZOvKDm74smPA4LD7M9IAqd/pI7cD9iHzBUV1GZP3eQbdRFM4/d5INza2vIAax0+4cdgswndoLc4YpNbawJsdvnCxFELYg35ecVoaixQe+04a8xDNK2/OEtAEjUG/IcoskPFkUyvM3HQfrAXLzvD0BseUa2ITS4+Hp8pN+CqPNhIYSOCQgk7XM5MBOSSEjssm0WQYCgkIJGWnRZBiCFkhYcLuGpk2NRACwgskPJzjn+sXJWKOCwlp3girqOfr6QjX12t5yXkUlEYaBG+kKmq8yPzlapVLaX6AbyAe+w8d4sZNcspOKfCHtVUafkIs1xFl8vQHmdz6xSuOUpQRLmy+mIA1IA6HW/ziXxLG/5aSu4sBzPje3jIzDbv+rqT4aQUIrkHOT4LYrW5+WpgtiTF06LAE5SbjmRoPDeSocbADS2vQ8vlFUQuRwrG3P/ANyLt3/hG0aJJte/cst/6Y25VhzuTa3gIOcUPCTKDK17WIMZQpFzYEXyk2Pd/wC5t0KIJu5C6Wtu1ulhoITU6YFgth6E/jMXr/Q0Wj9TNTh1gc507t5WpUgTqdL26H96zTqlSLcvGVDhaeovbnoecIzfdjemuyIqUKfXyv074unWQHTw9N4VOsiaAAnqRc+sUaSXva9zsdhfpKX1sK8UMxXFVIsqi+0QOIe7Y7bEQcTQUC4X0ld1t9VvnLjCFcIiUp3yNfFs1ug7oIrNyk02pjf0J/KPfGKuw9LCN8cJCS7tiGVzv+Bkmjb4rjy/zJPEWOwjBXYjUfvzhckPGLAFPqZ1wIs7RL/lKUb6kuVdEWDV00GnX97R1Br73J5Ac/OVk/hN94fgY7hXxH7h/GEopRbCMnkjqmFcHa9zvfSQ9Jiw2AJtYHaW22XwMrLt5iSpNlOCJNFQ1rnvPXwhPlvoLDuJgvsPP8ZVaNK+5Laj2G6XOnMW3taS9VLDqPTwlSvErNVp3zZi9SnVF1sX0nUg1Q+7rb985RXebHC9n8fzMNRKEbQabc5UyhXuGIN790Wub7J87j8Zor/FP3jJxnxydztRe1fNijTUMMxJ6gW+R8bSECKxv73S8rfWPhK1bfzMIwvuDkl2LtTELmuAoAtt4xb4wliQNTKR/KXeE/GPOW4KKslTcnRpYPBsxu5sOg3/AMS0KKKdRf7xvDPwyjX38px25M66UUalLF5WuMov0Ah1eIH7UyD+UTUi202PM1FxV94VSuCJnU4VWGCsMiajWBlLtLxlfYyOEfx0+8JqlSbM5Pmjkw76kKdN9DpOUsJ67FbN4GeSp/EZEJ5FOGI1Q3PT0guh53hNEtKQmT2QB117zaE7gcvlFn+EfvCdjefn+MfVi6IAVelh4CQz+Mo/5g4ff99Zpj3M1Kz/2Q=="/>
          <p:cNvSpPr>
            <a:spLocks noChangeAspect="1" noChangeArrowheads="1"/>
          </p:cNvSpPr>
          <p:nvPr/>
        </p:nvSpPr>
        <p:spPr bwMode="auto">
          <a:xfrm>
            <a:off x="155575" y="-1066800"/>
            <a:ext cx="32575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"/>
            <a:ext cx="31612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MSEBUQEBAVFRUVFQ8VFRUVFRUVEA8PFRUWFhUVFRUYHSggGBolGxUVITEhJSkrLi4uFx8zODMtNygtLisBCgoKDg0OGBAQGy0mHR0tLS0tLS0tLSstLS0tLS4tLS0tLS0tLS0tLS0vLS0tLS0tKy0tLS0tLS0tLS0tKy0tLf/AABEIAJcBTgMBIgACEQEDEQH/xAAcAAABBQEBAQAAAAAAAAAAAAADAAECBAUGBwj/xABNEAABAwICBgUGCQkECwAAAAABAAIDBBESIQUTMUFRYQYicYGhBzKRkrHRFCMzQkRSU3LwQ1Rik8HCw9PxJIKy0hUWNGNkg4SUoqTh/8QAGgEBAQEBAQEBAAAAAAAAAAAAAQACAwQFBv/EADERAAICAQIEBQIDCQAAAAAAAAABAhESAyEEEzFRQWGRoeEicSNSgQUzQmKxwdHw8f/aAAwDAQACEQMRAD8A48tTEIxjKiWr9IflQWFNZEsmsobBEJsKLZNZA2Csmsi2TEKGwdk1kQhNZRqwdkrKdk1kFZCyVlOyVlDYOyVlOyVkDYOyVlOyVlFZCyVlOySishZNZEslZA2Dsnwqdk1lFZHCmLVOyVkFZDClhU7KQQIPClZFspAclDQGyVkXDyTYVBQMNUg1SsnsoCOFKymLKQAQIKykAi4QpNAVY4gsCQYrGIKQcOCLHFFfVpw1WQRwT3HBFjii0SFEtareBqYwjculmMWUzG3io6lvFWzToZpU2GL7Fc044pjTc0Y0ygYTxTfmGPkCNLzUfg3NFLCokFW4UuwI0xUTTlFN01yncPpAmA8E2pPBHxHil1uKty2K+pPBNqTwVnrcVElyNxpeZX1R4JtWeCsF5TaxW5fSB1R4JtUeCPrk+uVuP09yvqylgR9am1nYrcvp7leyVkYv5BRxclBsCslhRC7kkSorB2SCmmsiisZLJSSsFUNiUgTxUbJxZFGsiQeeCkHDgoZcErhFDmTLhwUb8kgU4eqiyJBg4KQhTB6TpUUzVxJalLArzIjE0PkHXNi1hGTAcw+QHwbv2nKwIXylxueAGXVGQtsG/LbvXg1uOhpyx6n3uB/YOtxOlzW8U+l9X5gQzmpCMcVKSUgbTw2oQkXfh9bnRySo8H7Q4RcHq8pyTdX9ggYFLAOKGHJE812o8OSNQsUS1WixRLF0s50VrFRN1ZLFAsVZUAuVEkqwWKJYotwBTEI5YoliioAWpsCsYEtXzTZUVjEomJWSxNgVZYorYSkLqzgUSxVlQC/JLAEUsTFiiBFgUcPJFwJYFEBIH1VEtHBHwpWUFFUtHBRwq5ZNqwqwwKthwUg4cEcwhRMKtipoC63BDsrGApW5KB7gB2KQA4I1hwUrBBpIDqwUtUEcAcVINRZvFFYRJzCrOBMWKssUVjGokKzhTGNVmXEqlXnSto8EsjGyTHC9kL74I27Q+YAg5/NZe+85WBNXSR0TA6VuOqdZ0cR8ynYRlJM3e45EM5XPBcdVVL3uL3uLnOJc4k5ucd5WHNS6dDvp6Nby6nSzdMiSXOoaQucSSSKglxO0kmbNMOl7d9BS93wgfxVyYZvJzKPTRhzwwZ38BvXB8Ppv+BH0HxnEJfvJbebOmqa4TBrxAyHLzWF5Bz2nG4nYghTbFZPhXqhCMIqMeh8fV1J6s3Obbb7kQU+anmptHPwSZR0hjUDGrhjUSxccj1YlMxqJjVwxqBjTkGJUMaYsVsxqJYnIMSpgTFitFiYsTZYlQsTatWixRLFWFFYsUcCtYE2BVlRVwJsCtYE2BNlRVLFHArRYmwKsKK2BNgVrAmwKsaKpYlgVrAmLE2FFQsTYVaLFExqsKK2FPZGLE2BRAU1hwRsCYsUQAsCiY1YwJYE2FFfVpwLbkcMUgEWKQEP5KQcOCLkksmlfcHYK8+QUuCzRLVy4dRDbEIcRs2R7d7yfNZ3lKvmbQxiR4D6h4vFEcxE0/lZR7BvXLaDme6vhlLy6UzxOvhMjnPDgR8W0gu2eaCOGSw7atdDvCFdeoao6PV75XYqSd8pAkfdji8hxIDj2lrvQqknRXSF/9gqP1Lz+xep18Ess2vmaXu1bIwHaKrMLWtc51xhmvcl59AQnQEfkQOzRmlB7JF5nryZ6lpJHj+kNF1EJAqIZIi6+ESMczEBtsHDPaFp9G6LzpD90e0/s8Vp+UOMmSFrWkEtflqKqC5LhbKpcSf7uXFGo6XVxtYNwz5nefSu+l9Ss4cQ8ViEEakIUsKfCux4/0ImHmlqealhKexUW3Y6ssUSxaD6Uj+hQHR23LxrUTPc9NoqFiiWK0WJixORnEq4FEsVxtO4+a0nsBPsRBo2U7In+qQPSU5osGZxYoli0jo6X7J/qO9yidHy/ZP8AUd7k5oOWzNLExjWiaCT7J/qO9yZ1BIPyT/Vd7k5oOWzN1abVrRNDJ9m/1Xe5EqNFyMaxxaeu0usASWi5AxcCbXsrmIuWzJLExjV80j/qO9UqJpXfUd6pTmGBR1abVq6aZ31HeqUxp3fVPoKcwwKWrTatXDEeB9CiY+ScgxKmrTatWyxNhTkWJUMaiWK2WpixWQYlMxptWrZamwJyDEq4E2BWsCbArIsSrq02BWsCbArIsStq0tWrOBMG5hozcdjRm49wVkWJWMaLWVbKJgkcA6dwvFGcxHwklHDgN577WtJyNoY2yztDpni8MBztmRrJeDRbZvOQ2EjzutrJJHukkcXPcbknaT+Nyyvq+x2UMfuKtqXyPdJK8ue43cTtcUGjqdXK2XC1+BwdheCY3W3OAIJHeguaTtKgQOK015G4o6sdOiPoNH3MnH8ZTZ0+d+Y0/c6pH8ZciSOCWs5Lk9OJ0tnWx6RNdUNkMDYxC05NdK8OcT1flHOtvOXBa+BU+jtHggaSOs/rnkD5o9FvSVqYF0jSVI8mo8pWV8CWBWMCWBNmMSuI0sCs4U2BVliddPUFw7FTc8j+qKxpe8NYLlxsAtqXopHJEWSvdc72GwHvH4yXzrUUfVayBaH0O2VokMjS3hG4O7i4ZX5Ldh0XEzZGO/M+koOgdEMpYNTG5zhie8ucQXOc84ieqAOQy2ALRvs7f2FcnNs0opDsaNlrKeFQYc+yw5/jNUhHU2+WjvgnHmGxlLviXbfNa24I3rJosYj+AhaWnfHTSSRtDpGscWNIJaX/ADcQGeG5F+QKThPnZ8f0e12nYD8dftHm8FNuuxC7o8OskJydfU4TqwP0r2ueF0kAjq3GaQYQYo44iZAD15TjLw3M3a1oZkLm7+SbRVY+TGJWBjmYMRb1oXEgkmOS/WFrbQ0jeMwpg1ODbCX6o52eGGpvkeOrt3oj3T3NtXbHDhvivqstbf8AS24e66QK9PpDFUapzQGOh1sbt7g1+F99wFnMIG2xPDKpFphzoKeQMbiqZQ1rc8oSXuxG587VsvnYXIC2adz7O1mG+J+HDe2rv1L3+dbaotfLqbkM12A9W51WttkL7cN7KtFTMpumjqI53NaMU7YntGLHE18hY0ObtbJcsBbnYk2JyJsUOk8esxtDNS+RkgvitsMYB3uc1zTbmBvC0JnvDAWNaX3ZcE2ba4x2PIXt2KUDnHFjaAA4hljfFHYWceBvfLkq0VGWzSbnNqQI2iSDMMc6wewxtkYS63Vvdzb7LtKKNIF0Uc0cReJNW5jbtbLqXNDi/C4i5AIOG97c8lcrHOAGBodcjFmBZlxidntsDeyhI9+Y1AcA+IN6zbOY62N9jsw3OW+ytiH0fUNmiZMw3a9oc02Iu05g2cARlbJHLAhNmkuBqctY5pOJuUQBwyW55C23NJk7yG3hIuJCes3qFp6o254vDegQmrHJLUN4D0IDqh9r6lx+Lx2u25f9nt289id9Q4YrRONhHaxAxYjmBn83eogvwZv1R6Am+Cs+o30BQdUkEjA/J7W3yzBA645C+fYnbUEnzHjrubsGwAkP+6bbeatwH+Bs+o31QmNDH9m31QnbUXLRhkFy8Ztthwnfwvu4qDKsFrTglF2l1i0hwt808Dns3q3LYR0fF9kz1W+5QOjYd8UfqN9yQq22vgf8mJM2Ovh4bPO/R257ER1S0Akg5AOPUcThO+1s+zbyTbKkAdoyn+wj/Vt9yg7Q8B+jR+o33K6+pY3FidbDhv1HHztmwZ92xPLwxbx3qyZYozXaBgP0eP1Ai0ejI4b6prI77cLGtJ7wFZs0HbuP7FK7VOTJJI53SvQyjqHukmjLnuNy/G/ET232cti5uu8k9K7OKaZnIljm+Lb+K9HxDggVGkGR+e4N7TZbWrNbWZwj2PH6zyQTjOKpY/7zHM8QXLHqfJrXx5/Bw/7j2nwcQfBe0VXSqlYLmdp4YbuJ7gsio8oMA8yOV3a1rB4m/gtriZLrQPRTPE6zQNRF8pSTNtvMbsPrWsg6KpdbO2O2V7u5MGZ93evX6jyjfVpvWeT+6PasTSHTF0vnUlOR+kzEfSSfYtrje5h8P2YISMuGh7bnIC4uTwARnwkGxBB4EWKo6KnBe57GxxP4NZc2/RxZDuWuwyNcHvaTiuAZGtLXW22BbY25IfFxukmc1wrq20VMCWBaLqo/Uj/VRi3ZYKsWr0Rm2t1RwlBJ7Mr4E+FHwJYFrIMS/R1rmPa8C5G7iNhHiuuo9LMkFr2O9pyP/wBXFxVOHY1Gc58uYGxeScLPZCVHcurGtbic8AAZucQAOZOxUH6ciePixLKBniia7B3SnCw+suPrNGve3FrS2QDqEt1gjP1gx/VB57VyWmuiOkprl9R8JHB0jm58mO6g7ivPg76nqUoJdG36f77Hq0fSDDl8Hl2/OmpS70GdWGdIL/RpvTTn2Sr58n6KVjPOo5P7rQ//AAEqk/Q8w208g7Y3ZeCeV/N/QedH8i9X/k+lW6a/4ef1WH2PUv8ATI+wqP1Lj7F8yCjc0jFE8Df1S0kb7XCdheNhcOwkexXKff2M82H5fc+mTpxu+Go/7eU+xqiekEW9lQP+lqP8i+bo6yZpB1ktr7BI9txwvdaOi6+pDZZRPN8Wy4vK8huI2BzO3YO9XKl39vk1zNPxi/X4PoFun4f98O2nqB7WK1BpWJ3ml/6qUe1q+YpqyV5u+R7jxc5xPpJU6etmb5ksjfuvc0+BXdcK/F+3ycZa+nX0xa/W/wCyPqIVQ4O72kfsQ5tJsYCXmwGZJDg0DmSLL51i0/XxjWNnqGtJJDi+TCe8mxzXrvQ3SU5o431TpJnyNx2AZ1YierwxXB57Fz1NPAITyNyo6W0jdr8XZY+1Upun9OPNa49uXsBWJpjo5FITJSODHbXQO+LPawOtbs2cOC4yrjLSWuuCMiDtB4FcbOlHc1HlMsTgpL8zLt7sKzZPKfUfNpY2ji5zj7FxkhAFybDtWTU6bhabNJd93YO++fci5eA0jvKnyk1vzBGOxl/8SpSdONJO2zAdjGjxAK4hum2b3Ecy0G3ir+iukMMUoklZr2NPyZ6okuLZ7SAL3vyTUg2Oih6WaQBP9odmNhAd6AW5dy7Wk/0lI2J0dVTEFrXHGPNuNnUJxntA2Lz+o8oT23ZFR0bYr4mRuYJQ3Ze5uLnnYKk7p5K76DQc/wCy3/eW3ozX/RjPSfVv0+T2ujpKu95qxh5RQNZ/5OLvYtZgIFjc8ycz6BZfPP8ArvJ+ZUPdTkex6m3p9KPodH3RSD2SIwn5evwavS7v0+T6Ez4H0oMgkscIaTfq4rhoblkbE3O3PLdkvCGeUST8zpu7Xj+IijyjO30cXdLUD99WE/L1K9Lu/T5PbQ6f6kewfOdt39345I8riLEMvY7ARfhvIC8MHlFd+Zt7qmpH76ifKI/dS/8AtVf+dWM+y9S/C7v0+T3Fszi7OMtFjtw53twcUQzHkvCR08ldkKX01NX/ADFOLpTVyfJ0gN+D6t38VGMu3uX4fd+nye4mc8Qq9U2J/wAqGOtsJAuOw7QvH45NIyfkYmDi50vsMpPgrLNEVDvlZYxyaxzvFzlrCRhyh39vk6zT/R6Fzb09TqyPyZcTEeze3xHYuElpiCQSAQSDnvWvFoGIeeMfa1gHgL+KuwaOhb5sLAeIaL+lXKl4mc4+FnLx0uI2Bv2Z39BurLNEPPzT35e0rp7pLa0V4mXqvwQHQDpKZrmgsOIgi4vgIve2z8BWauodK4OkdiIvbg29r2HcEzG3Tlg4hdIxjE5yykBwpYURrUSOG63kc+WV8KWFGMaRYnIMCUOjjiANjxXQQUwG5ZWii7Dd3HvW3TuXDUk/E9MEktiYpxwUtSBkAjMKK1q5WdCkYFjaRY5huMl0hZvWdpGmxjNMXuDRzcmlH7OCqy1DnZE5ctit12jwxt7rMbnkvVFR6o88nLowsbYw4uEYu7DfgSMr9vuCx+lrW/BJMAAJtewtkHsd+wrXczJVqiBr2ljxcEEEcjkpx22LLueWCVO2a3iuxk6GRHzZHjtAd7lepfJa9/0gN4XZe/octuddWZUb6HKM6TVTYdS2olEYFg0PcGgXvYC9tq9p0P0pihjjjfg+RhIyHmWNu5cizyPE/TR+pP8AMXT9GfJ7DTMcKjV1Ty4Fr5IR8W0C2Foc51hvyXl1pKVUz0aScbsz9N+UOibKY5qWOS+HrE2NuH44rK0/FSaRZDFQ08kMskzA6bC90cUQje5xOdjsaNo2r0uDRkUfycTG/dY1vsCtNhuvPidbPLNHeS8AOFVMZxlh+UjDCOx+d+fBVpugNMHFvwV9xwfKR7V7C2nU/gw4LrGSXgYcW/E8tofJfRuaDJDIL8JX7PSrzPJLo4/NmHZKfcvRRDZRLFluzSVHnzfI/QbpKkf8yMjxjKm3yRUe6oqR30/8legBIC6rZUjz2XyRUm6efv1VvQGBVZPJJT7qiT1WleniMqDo1ZMqR5RB5KY+tjncLOcBZoIczKx25HPMcQrDPJRT755D2BoXpT4lFjE5MKR56PJhSNzxyu5Ex2/wX8UVvQijYLiG/wB5zj4AgLvJIlSqYkqRNHJU+hoWebCxpB24Rf07UadhvY7Ny3XU4teyztKQHDcbltO2YapFFtjls70aV7XC1s9yzi039yICWrbgZUx3RHgiBgtcIeuO9NrsrWVTJOKHcwBTaAfdxTMnA2jwUJJRfIKplaLbIwRwKrPg25pMqs1F7yRsKEmmLcWiLI7myMyIgX7fSq5cRtRhVlaaZmLRMM4ocjc04qE4kvzQrRp0y3Bls2cFoQyLG0eHEAFb9PHlmsT2KIaFxV5pyVKLIqwHLmzogqBUWATicDelLmEEc5pR23E3JZVLR3FyF0FfTXzIv7EoIcrLsp0jm42zMj0bdKfRXV5rdZHZNbajNjgjP0VotrAHuF3cfq8luQsVQPvkArdOsybfU0kl0NCJqLZCYUQFczQ2FGYxRaEcKIkxqLq1FiJdDEE9qA5HehEKIHhRY40F1U0b7oY0lwb4ppgaAYgT5JodIAjPak7M3QJXc48FMAbUTAoGNRCLFVqI1cCHNmojNcxV6mK4OSvyhVZmmy0jJyNXCWOyQ1c0g4uda2V8uas0+jDkSvTlS3OFW9jOZTk7EjSuF8l0cFIBuRJKYW2LHNN8s48pxKVp6SpDtA/oskhdU1JHJpxYg5EE5QimutVZm2Ekkuc02JRCRVRWFDxwSDxwQkroocjpaSlAWjbJJJeVs9KAPUGTEXTpKIE6jMm+ynhe3q4ye1JJVlRB0jztsnDrJJJIK6SyDrEklEHgVumGaSSyxReRGJ0lkQzVIFJJBBWlTukkoSKp6RdkBxSSSgKAjRWxpJJAZ0Sk2VwFrpJKEtU0xJsVZISSQyE5irytSSQIDDdQfEkkkDPn0eHOBO5HbHuTJJsKCNiTPakkgShVRgrnpaQYzfYkku0G0c5Kx6ljQwCwy371mlJJdodDjqdSWFRITJLaMMSdJJQH/9k="/>
          <p:cNvSpPr>
            <a:spLocks noChangeAspect="1" noChangeArrowheads="1"/>
          </p:cNvSpPr>
          <p:nvPr/>
        </p:nvSpPr>
        <p:spPr bwMode="auto">
          <a:xfrm>
            <a:off x="155575" y="-708025"/>
            <a:ext cx="32575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0" name="Picture 14" descr="http://aviationblog.dallasnews.com/files/2015/02/Boeing-767-200-US-Airways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9" y="7937"/>
            <a:ext cx="477378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Výsledek obrázku pro delta airlines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4" name="Picture 18" descr="http://www.animalideology.com/wp-content/uploads/2015/08/Delta-AirLines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b="14567"/>
          <a:stretch/>
        </p:blipFill>
        <p:spPr bwMode="auto">
          <a:xfrm>
            <a:off x="0" y="2276872"/>
            <a:ext cx="14400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Výsledek obrázku pro Northwest Airlin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8" name="Picture 22" descr="http://fontslogo.com/wp-content/uploads/2013/08/Northwest-Airlines-Logo-Fo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55" y="2156778"/>
            <a:ext cx="1411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Logo of United Airli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97" y="3933056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ontinental-airlines-log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25" y="2364043"/>
            <a:ext cx="399749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Výsledek obrázku pro Southwe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3933056"/>
            <a:ext cx="14418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0" descr="Výsledek obrázku pro Airtr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28" name="Picture 32" descr="https://encrypted-tbn1.gstatic.com/images?q=tbn:ANd9GcTVXwT4hPlOFIOsgjfbbvTiHM9yG-yZKbupgi5K88ZN7Yub0D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4" b="35493"/>
          <a:stretch/>
        </p:blipFill>
        <p:spPr bwMode="auto">
          <a:xfrm>
            <a:off x="2117719" y="3933056"/>
            <a:ext cx="3257550" cy="11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12"/>
          <p:cNvSpPr/>
          <p:nvPr/>
        </p:nvSpPr>
        <p:spPr>
          <a:xfrm>
            <a:off x="3281028" y="654314"/>
            <a:ext cx="930932" cy="8672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lus 22"/>
          <p:cNvSpPr/>
          <p:nvPr/>
        </p:nvSpPr>
        <p:spPr>
          <a:xfrm>
            <a:off x="1552931" y="4256244"/>
            <a:ext cx="465466" cy="4336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lus 25"/>
          <p:cNvSpPr/>
          <p:nvPr/>
        </p:nvSpPr>
        <p:spPr>
          <a:xfrm>
            <a:off x="1579242" y="2598459"/>
            <a:ext cx="465466" cy="4336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Plus 26"/>
          <p:cNvSpPr/>
          <p:nvPr/>
        </p:nvSpPr>
        <p:spPr>
          <a:xfrm>
            <a:off x="6948264" y="3499433"/>
            <a:ext cx="465466" cy="4336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318089" y="486916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17 %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461957" y="320704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17 %</a:t>
            </a:r>
            <a:endParaRPr lang="cs-CZ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969486" y="3423856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</a:t>
            </a:r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281028" y="1572003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20 %</a:t>
            </a:r>
            <a:endParaRPr lang="cs-CZ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1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Schéma zefektivnění odvětví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0182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druidova.mysteria.cz/MISTA_SILY/VINO_Z_MORAVY/Pictures_2008/CELNICE_DOLNI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r>
              <a:rPr lang="cs-CZ" dirty="0" smtClean="0"/>
              <a:t>Fúze a akvizice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1319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  <a:hlinkClick r:id="rId2"/>
              </a:rPr>
              <a:t>http://ec.europa.eu/competition/elojade/isef/index.cfm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</a:p>
          <a:p>
            <a:r>
              <a:rPr lang="cs-CZ" dirty="0" smtClean="0"/>
              <a:t>10 000 M&amp;A ročně</a:t>
            </a:r>
          </a:p>
          <a:p>
            <a:r>
              <a:rPr lang="cs-CZ" dirty="0" smtClean="0"/>
              <a:t>Integrace má větší dopad</a:t>
            </a:r>
            <a:br>
              <a:rPr lang="cs-CZ" dirty="0" smtClean="0"/>
            </a:br>
            <a:r>
              <a:rPr lang="cs-CZ" dirty="0" smtClean="0"/>
              <a:t>na menší země.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9368"/>
              </p:ext>
            </p:extLst>
          </p:nvPr>
        </p:nvGraphicFramePr>
        <p:xfrm>
          <a:off x="2627784" y="3140968"/>
          <a:ext cx="5508104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97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732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Kde se fúzuje a kde se fúzovalo?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cs-CZ" dirty="0" smtClean="0"/>
                  <a:t>1986-1992: průmysl</a:t>
                </a:r>
              </a:p>
              <a:p>
                <a:r>
                  <a:rPr lang="cs-CZ" dirty="0" smtClean="0"/>
                  <a:t>Od roku 1992: služby</a:t>
                </a:r>
              </a:p>
              <a:p>
                <a:r>
                  <a:rPr lang="cs-CZ" dirty="0" smtClean="0"/>
                  <a:t>Cenová přirážka </a:t>
                </a:r>
                <a14:m>
                  <m:oMath xmlns:m="http://schemas.openxmlformats.org/officeDocument/2006/math"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𝜇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𝑃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𝑀𝐶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↓4 %</m:t>
                    </m:r>
                  </m:oMath>
                </a14:m>
                <a:r>
                  <a:rPr lang="cs-CZ" dirty="0" smtClean="0"/>
                  <a:t>:</a:t>
                </a:r>
              </a:p>
              <a:p>
                <a:pPr lvl="1"/>
                <a:r>
                  <a:rPr lang="cs-CZ" dirty="0" smtClean="0"/>
                  <a:t>Strojírenství: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↓ 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15 %</a:t>
                </a:r>
              </a:p>
              <a:p>
                <a:pPr lvl="1"/>
                <a:r>
                  <a:rPr lang="cs-CZ" dirty="0" smtClean="0"/>
                  <a:t>Pivovarnictví: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↓ 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0,1 %</a:t>
                </a:r>
              </a:p>
              <a:p>
                <a:pPr lvl="1"/>
                <a:r>
                  <a:rPr lang="cs-CZ" dirty="0" smtClean="0"/>
                  <a:t>Automobilový průmysl: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lvl="1"/>
                <a:r>
                  <a:rPr lang="cs-CZ" dirty="0" smtClean="0"/>
                  <a:t>Služby: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1" t="-7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Tržní struktury: nedokonalá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Monopol</a:t>
            </a:r>
          </a:p>
          <a:p>
            <a:r>
              <a:rPr lang="cs-CZ" dirty="0" err="1" smtClean="0"/>
              <a:t>Cournotův</a:t>
            </a:r>
            <a:r>
              <a:rPr lang="cs-CZ" dirty="0" smtClean="0"/>
              <a:t> model duopolu</a:t>
            </a:r>
            <a:endParaRPr lang="cs-CZ" dirty="0"/>
          </a:p>
        </p:txBody>
      </p:sp>
      <p:pic>
        <p:nvPicPr>
          <p:cNvPr id="6146" name="Picture 2" descr="https://economicsociologydotorg.files.wordpress.com/2015/02/joan-rob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088373" cy="27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TExMWFhUXGBoYGBgYFxoaHRoYGhcaGh0YGxgaHSggGB0lHRgeITEhJSkrLi4uGx8zODMtNygtLisBCgoKDg0OGxAQGy0lHyYtLS0tNS0tLS01Ly0tLy0tLS0tLS0tLS0tLS0tLS0tLS0tLS0tLS0tLS0tLS0tLS0tLf/AABEIAMEBBgMBIgACEQEDEQH/xAAbAAACAwEBAQAAAAAAAAAAAAAEBQIDBgABB//EAEoQAAIBAgQCBwUECAIJAgcAAAECAwARBBIhMQVBBhMiUWFxgTKRobHwI0LB0RQzUmJykrLhB4IVJDRjorPC0vFDRBZTc3WDo8P/xAAZAQADAQEBAAAAAAAAAAAAAAABAgMABAX/xAAoEQACAgEEAQUAAQUAAAAAAAAAAQIRAxIhMUEEEyIyUWGBQnGRsfH/2gAMAwEAAhEDEQA/AMwV7R8zVka1YyanzNWKtRQzZAR15lq7LXhFEWwYrXhWiMteZBWCD1JDVjCoAUBkWKdKGIN/WiFrx11ogGHHgOrW37hPx/Ok+Wm/F2vEumvZ19aXYVrMGsGsQbNqD4EX1FHs3Q0SRpM+IjDRyRfbMR+rZswuR+wxvfLqDra21A8d6pmWWLKOsF2jH/pvezL/AAk6r4G3KrOJ8TlmsHclRsg0Re7Kg7K+6lskZ7qLdi6aKnuRblXLHyo2HAMwuB6miYeEm+5J8B+dLY6iwXhmL6mZZMuYC4I2urKUYX5HKx18u6m+C4th4YZ4Ymn+1U2Z8nZYWIAVb+1bKzXGltKGbhBGpPpQmJwQHPfwoqf0aWP7AZZmdizsWY6ksbk+ZO5qpyaslW3KoAVgMiRWqxyWw7d32n9J/Ks0BYf2rUT2OGPlJbTn1Z/DX0rA7MYBRfSyEyAYmMgoY4o2se1G6xKmVl3F8tww0NVRISQLXO35AUHxXDMrFWBBUkEEWII3BBrJgkuyjjHH2ONlxcN0z58uaxKq8ZjOxsCATbu0q3B42D9BlV5FzyZ2lBzda81x1IW3Z6saub8y3PLSLFREUAaoKkafiEUkeCwbx2VFzSZ72LzySEEKPvFI4kB7r67i4kHHQFlZkaTESo0byvJdQrDLpGqjULbdjqL20pJqRa502Hn8qIwuAd3jX2BIcqs9wp1se1bUA6aXrBo02K6QRNi4F6wnBwPDkBW2bqo1TrGW2Y3yne5AY6b0Jw7gy4jEIDiVld5M8xVXyrELvJK8jhfcAd9+VDcS6O9QSsuIizZSwRVnLNa4sCYgu4IuTYEG+1UQ4LFJC8iq6xSLZiCBmjzDUi9ymYDW1tKwtbbDTGcWwUkks0kE0skkjtl6wRxhS5K6gMzHLbu/GlfGeKrN1SxxCKOJSqqGLntOXN2bU6sdKWGomiNSPpuCmvEh8PP7za11V8JjzRpcaZf+pq6oPkeNUGuvaPnUwtEJhizEAEknQb7mmcnRvELa8ZW+2YhfmdKFpG0toS2ritF4jBuntKR57e+hzTiVRUFrzLVwFRIoBByKiBV9qiRrQCmdEAN6rkN9bVcq6VzL6UTFnExdV7zl/qFBIlHcU9gH+H+paqhivzrBKMhojDQDffyomKIA9/fR8Ljko86DY8YspWB9zt4m3w3ouK/IU44Rg+szEFTlUtYkDW4A1uO/vHrtU5uH3F2ZAQwBIYNowYj2CdRkIt4ikW5aqEeIXyHp+dKsRGutwx+Hup5iY4lv9oCRyytc+VxQLYsE2XU+I29KKROTM/LFfQXudAN7/wB6HaKxtz2tsb91q0OBPV9diL3aIBYwTqJZCQrW71VXYX5qtCYZhOQkhCy7JKTYNbZJT5aCTcaZrjVXJ9isobc/rwp1iv8AZf5vjF/eug4furpYgkEHcEG1iPOi5oQYWUHmw18I9vcKCYXGqEfRdL4mPQEjOy317axsyafxhdKt4lB/qJlkQEuwEZEYzDKxzO8oFzmIZQGJJIJ0tQMeeNw6kqym4I3BHOrcZxGV4+rZhlJLGyoCe0WtcC+UMxIW9gTtRTVAcXYN02w0EDwqojYxqhkg6lkF8ik3xAs86sb6301tQnTrguEh6gxRmIyE3brGeMBUiJJUhm9qQi4Y2CHQk0NxbFyuiRvIWSK4QMb5QbXA520GnLlSDGliFBJyrfKL6C5ubDlc6mqJk2qHvCeFhMPiZAcNKUkjUPJ+rZerdnWPrApz3KcgdLDxp4HiWKYlkXq1iVMTFuRHNHLEoK5r75yCDfTLvYUnwHF54A4ilZBIpVwDow2synQ7+l6sTixXCNhlQDrJA0klySyqOxGBsqhrsbak5f2RRNQ76U8XkSGPDEosuVnnEcaoFEuRxDcC97KGexsWaxvlob9DbFYN5miyvhUQdaAQssQIQIxtbrFBFiN1FiNL0NxLpHLMoDJAH7JaVYUWR8trFnte9wCbWvzvQvEONYnEfr8RLIL3Cs5KgjuW+Uegogo0XAOMYePDJG+ICN2sy/oEU27H2pHN30t5aDlWT4jKGlkKkFSxykIsYIvoRGuieQ2qgtUawUj6bwCYJHGSL3Q/1V1V9GVzRx3v7B+BH517UmZcD3hk6q6ProQTbTY3/CnfE+lEsjlhYDyvpSLDIdNNPnWm4Lw2KWNs6AMDuCfjbSp0q3LxlJukEcHxYxCMkigi1m9diByIrI4mDK7Le9iR7jatnHkhimEQsybk9/LU72rGyC9GJsvCT5KLVzVMivKYiVhKgwq0moGsY8zVFm7q9tXjDSsYI4j+rXzX+pa8gYDuJ3satxgui/5fg61Syje9vOhZStrLtb7gfXzplw98thluT4UshxYG5+Nq9xePZDlsVNuYI0POx3FK4tlIyS3NkMckYuwFyLMNNQfI8iAfQUsx/SUFQsYCgNchjckgaXutrAcrW1rHySu27H3mvYQT8qChQzy6nshzi+OSyAqZGIIAKA2X3DQ0xwcpMGZYYQ3WJELx5i3YcuTnJF/Y2H3tqR4ThUz9qOORgNyqlgPUA0ThcPJpfYH4/Xyo6tPINDlwG8SxzRyTp1MTL1pyZ1IAVCyKAiFQwCk2uDzOtKzxuf7qwryssEI9PYvamIwO+lyT53qGL4Sw1teh6ozwOuC+CZnGaQnMdSdN/Sh5LBGNr2Yn1Ka/H3VFMRpl+PfUoSOre2xJGvipHPu3ox7J5NkhDjWB3oWHDs7BEBLMcoA3JOgqEkmlqbdFmBlZdneN0jN7dthYAMdFJXMoPIsKKQJSozPEost723tca38jzFJpsOzkKilmPJRcnTuAua+kcUTBRCYguXKyqITGRkLKAilnsVaNgSWF72FudJejcIgzTyEDrIJBGpkESyjPkkQy2JRxlzACxJy6jYshZK9zBYnCFDldSrcwQQRa24I+dQxWFeN8jqUYWuGFrXAINu6xB9RW147gxi8esAzgphUVfvuXTCdaqFjbMzEhLkC/dQXGOliyYdsOMMFQKI4mLZmWJSpXrCVzO4ymxDKBnbs2AtRExJjeCMhjysJFlTNEygjNyK25MrAqR4dxFOeIdEjHNjUVJQkETtHIysAzRlM/asAQV6y3pRONxb4BMJAsrJOgeWbIxBTrzGRBddjkiUsO96WdL+OSPi8TkxMr4dpXZB1jlCpYsAFJtYd1uQogB+EcIhkgnkfERKyx3VWEvZPXRqGJSMhgQSLC5uwuBYkZ+rTY7etVVgn0vogbwRk22Ye7J311Q6Lhf0OM31DMLWOoKodx3W+NdStiKNmnOFaM5WFj+fMUw4ZizE2YajmOR86MwnU4lUUyZJBp2tvLyoeXBsjmPne176efjUYbrcvkTjK4jrhePXEh0ZLG2uu4OlZzH4DI7JzXl3ggEfAinWExEWGU9rM7C1h4cr8hWfxE5ZixOpNzRS+hpS2V8gjpbeqqaK6vo2h7/wA6jNw5gLgXHeNaKJtCtULGwFezYVltcfG/ppt5UZhLoSbcrA22+tqtebMpLbfOsGhRauZanb3V64HLf6+FMJRPGPaIHnp/WtKyxbU0z4kLREjvFv51pfhoyeXwoIZ7qhrw+No4JZUdlfNHGpU2IBDs2oFxogGhG/pV7xs2FBlJYmbsFjc5QjdZYnW1zH4Xv41PhpZQVChka2ZWBINtQdLEEXOoI3I5mjp0ZyC3cAABYKo2VV2Uf35m9JLIkXx4HIGh4RDlDEG9tv0lLkj9wQki/cTz3qjDYDW4H508w2HIIZSQwNwQbEeRFaPBykxnrJMzdq2ezbKCPavzAHqan6mp0dKwaFdWKZ8DHnC9sCPsr2V2vfNfNc5vav46W2ozF4YHK3NluxIF21IBPiQB8+dXRT6AMqtYaE3uByGhFx4GrXUsbnWkk9VlYx0UKxDbSrBHfSi3w3pVTJYVFqi6kmZTjnDcrF127h30PAo6sjS+YfEGtDxXVDzrN37Dfxp866sMrR53lQ0yMgv17qsQ29fCqV5DXYb+VXry0qpz9nuJlZiWdixOpJJJJ8SaVYlyRlucouQpJIBNrkDkTYX8hTZluKX4iHX2b0qY9CyXESiXrQzGS4bNuwYWIa+4Og1oLiBMhzEdo6k6667+d6aTWG4pc50OnL+5p0xJIAyjLe+t7W2r1e0Mttd9961vG4MNhZ/0U4US5Vi62QySq7O8QdurytlXVuzdW8b3Fgm4emHxzRPOsaQu1pZIzIDlOitGqtdtdVOlwdaoSM0YCNPryqgitp0mn4e8QMLOcRcaxxdVAwvqSjyM6m1/ZsL8hWQIvqRRMfRujSj/AEfGefWEaeKL+VeV3RJh+hqLaBviQf8AtrqlK7HjVGgbQnzqQJ7zXhXU+ZqSighWeiuceNSNRJog7IWq6PFMuzEetU2qN6wQ6Ti8lspa4O/Ol8khO+1Rdq8BoGVkQBVbDuqbivD50UYt4ppCQO8f1Ch+ERFmtuSbURxA3iN/P4g0b0UwpaRB3uvp2hrQZSC3QwgwjAlSCCDYg7gjv8aZJCB41OQEyOdbZmsDuBc2Fjtba1MMQCVW6uT+0wsT4eI8yfSuOXubPXx+1ICC92lXRxnnTDEhcimyZja9hrsb3tp3fGpyABQt7jxcMR5W9keFb06N6t9EcJhGOuU28qKSK1Wyqc3YXQ2y2GlrfCq8Ri1zkXB0AJvpe2tVpI5XKUivEaUDM3ZtRMmIQ+0woKeReR8qlMtjQJNDcWrK4pMnWqeTJ+B+Va7ML1mONj7Sb/8AGT7hTYHuyfmRuKf6YedcpsO+1aaDgcfUo0shRmFxt6abmlEmGvMRb72gPPW9bReHl0DyDRhZNdbDS4Hde/n6U+WTS2E8bHGT3MbNhijZW9DyI5EUvxsVavjODyw6jVG0PgeXvrOsDTQnqViZseiVCTLcW+v71bheHBlxDlgDHGHUE+1eWNCPHRydO4U2lwC2bLPHIwUtlRJdlF2JZ40CgKCdydNjekOLw7srOI2KL7TBSVXzYCw9aoiDLn6ZZcrNho3xUahYsQxa6gCyFo/ZkZBYKzbWW97Vn8PxS0gkYByGzMHXOHN7nMD7V+d971KLDo8qLI2RCwDPa+RSdWy3F7b2vyofivDJMPNJBKLPGxU21B7iDzBGoPMGrIixtxHpXLMhiEWGiVrZuqw8UZIBuBnAzAaDYikJa23vqxcMwAJAsfH6IquRfW9EFn0DoaL4Qg/tj/8Ap+Yryif8Pf8AZjse1sR4t3+ddSbCttM0R3PnUhXhOp86mtIN0eVAirrVW4ogKmaoM1SaosBQHIqaqU63NTktXJatYKK5XvyNQB0NzVkhA8e6oSjSjYK3LMWOy47s3w1/Cm3R5isYIJF+4kaelJpfZY/uvr6GmPAZ+x5b1PItjp8d+7c1Mb87m+9+fvq6Oe1CQsLUJi+LIlxe58K41d7HrtxS3HTYoHwoeWa2vxpAOOA8rU04U7zacuVaSkCModFeM40yCwvr40lm4rMxuGIH16014xwox301+tazkkTMRobeF9vOqY0uznyt9DDD4gbySAHxNGJiYjazg+opbieCq9spANrbfGicJ0cSwzXJP17qZ6fsSOtuqG+DxWYn/wA0n6Qy2lcW9pY9a1HD+Eqg0FZbpZHaZtNlX8KGJe43kP2V+l7cLEmJw5GiPYv4KFLt5HKDVWJlmOIMliBmBAsSqAbC37KiwtbYVoMIcvVm17KL+IZCp8tDRDrZuwwItbMOa6EX7jcD1FDXsUjj938f9BeOcMDpIisCSpYCxAChesF7gfdpB0ewK5nikhLBoWZpBJ9nkt1iE5V0BZAL5hzFa+NiG5t2XLMTcklSNz3Xr5hisW7s2dyx0Gu1l0AA2AHdy9apia3o5/KUtrfQw4Nwd8ss0i5IWw09nJAFzGQvO++lJOi3FFwuJEklgn3rqzEqNSihXUZmHZu11F9RUMYBvS3Ewg7735VZM52gHhbStP1eGhjdpGskcsUUumpABlBC6bkEbeFGf4n4xmmgRhGJUw8PX5FS4nCZWUum+VQoC3suwpLi4tTek8mhqsSMixMSw31H1rUwtxe/nVkDLlObnztpfXepSOt7qOW29EU+hf4Wx3jYHUXbbwI/OuqH+GOLKKxGurfNTtXUlglHcdQSZlv30VQOB0UUctqVDPgnVMhogC9VNC3cfdRYqB3qNWGBifZb3GvTh2ItlPqLUpSigvUGk5cqvbBv3AeoHwvXo4dIdlv5Mv51jUCuL7VFrUcvCJjsF1/fQfNhXqcKbOEzR5mNgOtQ68gSpNvWigUCTw/Zvb9lvlVfB5srEHYinc/R6d0NnjsQRf7TkNR+r0sNb7UPJ0ZkhcB5IswUvYFwcoBP3kFzobAd1CrHVpqiibFsbgGhJ0C6u2vcN6LXDjXtH+X8yKnBwgOTmkOuubIAB/xX+FKolnkF8U5Oy1sehgOc38LUsh4fENpNfFNffemuCxSRai59wv8AOkkr4RTHJL5M1/GMGCAbb1ncTwle61+78qLn6Uo6gGP/AI/yWvTxSPnmHof+2jPHbtGx59MakL4+CPyOnhTLAcJI3q1ekMQAyi/f2GNvzq7/AE2SOzl9Y2/7qywIEvM+kSxFlFhesZ0jTNI2uuUH4+XhT/GY9s6KTGFZwMxuNDztf0pfFPgp5V7LkMQA3WgXIv5DnyrKDUhZ5Yyx7ckYDaNNfur78oq2GVb2NdxAxBVEJzNfKyg5urAW6hgNT3XzehpZi1Y3DFBbuzg/M/Oo+hKzpXlQSQ44njEihazaAE/D8a+Vo2u/1762LYRJSBKpYdytJ+dEQcFwgDfYPfkLufKxv86vjx0tzlz51J+1MxMi3G/19GgZl76+kxYPCgC+GseZs1vW5OlXyYTAA3aKIear/wBdUUP0h6tcpnyGeIE30tty3pZjcOL6L2vr3aV9safhaX0w48S8C/8AVUl4zw0bT4Ucv10P4G9Oo/oryfjPgOIU6jfnpsBXuF4bKx7IPxFxX3pukXD1/wDdYUD91wbeQG1U47pVwnKb4yIm22SVtfHKh/Hyo7gu+jDdFIpIom7P3rez3qNPh8a6jZP8Q8THIVwmMSZALBJIWAUC2qsyhu7QiuqellbQa/GcIUJGKRTsoSVUuL7kKfy5VFelOGUWbFRn1Zz7wuvvpHw/o/EFF0BPeRrTBODxD7i+6tsTC16X4IkXnuL6gRS/9m9Tm6W4Q+w0npFKb+9Rag/0FByFROHHcBRMg6PpjEOWJI/diA/qIFSPTKNv/QxhHlCPxpf1QoqfhzoiOy2V75T5d/d3gHlrtQobUguLpigPZwU5/ieNfkTV/wD8a93Dyf4sQq/KNqTBRXFa1msct05my2XAoo2H+sk2/wD00qxHHsU75uqgAsRZmaS1x7WqjUbioiwrxmrWZbMO4hjcWI5HWUrZGATM2X2Sd2JY6jmTvakKcT4gb9Y8Tk2uXEhJy7Xsw2p/jZLxP4pJ/S1JR9CsgjDBYvFyA3eC/wDBL8+t1plhoMWTbPF6Rtp5ZpDSfhWIyyDuOh/Ctrw+QHY1DLJrg7fHjCapoqg4dJbtTe6NB81NewcPJc55CUFtMkW/PUJfYfGmJas9xjFtaw5GudSk3ydkoQjH4r/BpJsJgwvsG/fc6/XhQbyYVTYABttzWLfiDk2ubedX4PhzyMGvr3/2qrUu2cycOErNSMGpuy3y9wY29LGjoIYyNc387/nRXAMIqx5Tr3k8zVvEOGiMsVOgt8RU9MlvZbVjvTVAM3D4SCMlwdwSSD5gnX1rLca6PxiVOqQImUkKugDXN2AFrG1tfOtOXA3pHxuUmRACbZTt53psMm5EvJio4yiDgOHXK4iVX07Q3v35t69xuHFt2/nb86Ljl7O+tL8fKDsa2+oLrQv7CniPDgVNixuNLux91zWWbAodWUE+Ovzr6ZFgw8YvYab0j4p0VdXAjZZCy9YqqGzspIBsLWOvIG++m9dGKV7HJ5MNNNGTi4dFcfZp/KKtnwMYX2FHkoH4U/Xo1ihvA6/xAL8GINQ4jwGdIGmdAioQO2crG9h2QfaGvLx7jVdzkMdLCNdAPC39qEKggm2x91HSNa/jQzHe9vfToS6FskZAOmmhPy/GoNDodP7+Hn+VFIpvcn370Zg8GsjhbgkiwF/y8tvGi9gRlbKuj8J6xj3Lb3n+1dTrh3B5ImYNa529DrprbcV1TbK1Rq1W16kxtXjGoMawrISGqJWqbyVRM1BhXI76JmMynrWhC5dFlC9sk6AFhZbam99dBzrRcSwqQdZLJmKSAlkZgFkNiQFzsVLADQpKzDkttKyGJ6TiOJECCdhY3xKK6x9kLkiS5sNrkmxsOyN6VydMJD2Th8Hl3t+ix2B79OdMn0HT2OOJ8NeIglWEb3MbNbtKDzCk2Yc1OoNBkW8KJxPHTiEH2ax3bO4TZpcoUuBbs3AvbvJ1OlqLUjDuRvXSbV7aoyEWtWMFYtPsCRa+Rhb/ACG/wpSW0pliT9gbfsyf8s0rJohR6h7q0vDcaQB5Vmb0ThZyp12P1ekkrRXHPSzZjH3HKqcPHnDkik0U+u9MIcblQ8vxrmcK4PQWXVyLV4fd7U+4DGVLKw9nas/iOKZdV3vzqifjskgte3I5bi9O1Jk4ShF2fTBIEja7R339pWuNNAL3BB1uKU8V6TDYC6dlc1iMxVPPzO19u6sdhsDiJPZzBe8328q0uE6OJ1BEjFz1iny7JH4UG1wNpk/d/sIwWNWTbY/Ol/E0tL39hrfGmH6Gsa2TT68aUzyEyi/caXDWvYXyr9KnyDiayD0+VL55De1XzyWNvL+kUMguwqtU2TTuKRqOHfqrHu/CgunXE5Y2WFHtH1SA2C3IsN3tmtfW17VfGSIzryqfSbBK8kTWhZljjLJNKIxkK3z3zqzAWN7Xt3Ghg+TN5XwR8+Ua7fV69xMWlgNdvWn+O4rCsrrDhsMUDEKcsxuPWXXuvYX3sL2q/hfEgWf7FIx1MxLQ3RwFjZ+y5LWPZttsTXTR5583xLsrG+4PuP18qswXDWkiaYvGkausZMhI7TKzAAKrM2iHYaaejHpRxITyKwVuyipmds7vYsc7uFXM1iF22VdTvVnQWe8zYWREkhlR2dHBteGKSRHBUgqwItccmYeVESfNGZ4lhHidc2Rldc6OjZlZczLcE2IsysLEAgrtUcPIQ9wSCGB+NqlxLiLTurFVQKgREQWVFBJyqCSfaYm5JJJJvrVcA3I7x8P/ABTAkbPDYsyWJsWy6nfW4FvAbV5S3oywLMDtqbHkSRztavak9iqd70a923qtUZ2CICzMbAAXJJ2AFcw1NeR4x4s3VmxZSpa2oB3yt9240uOV++lCF4oLhTYkPiBbTdIiQCCTtK+twB2RvdqXtwmYDNLlhUi4MzhCfEJ7beYU0fxTHPAkbm36U8aHNYXiiVQiZRykdVuW3AtaxNZVc0j75mZranVmPeSdTruaLGiE4/h5ALCWFwP2JBf+RrMfQGkONR0fK6sh5qQVOouLg61vsF0chgmSLE5nma+lssKnuLtbrzfSy2XxbamHSfhsRVBxBnzu2WLGBI7qbE5Jerc9Ynd2QV77UUjNmawaWWjFOlSxuDaBjGxBIAN1IIIIuCCNwRrUAdKmMcTVbnSm2HWFsLKeqPWx5Tnzm1mkC+ztpt60nLaUzVAW4RM/+rv/AAyf8sillqYYgfYN/DJ/yzQAOl/r61oBR4a8zV6TXl6IQrCYjkdxTZUzLWaLEG40pjhMbcb60ko9lMeRXQc3Bxu3OjMF1Ee41HhUIcbdbVXhME0sixjTMwF+4cz6b+lRpy2Z2KSh7oo0uExAKhyyRofZLmxYDQlUUFiL6XtbxpjgpUdJAHNg6WYrYHsvrYEkC9+/l6KF4OZ5WclVUmyqxAIQaKovYaKAK0uH4eI4mDx5V7Oq3F7G3MlTv/etpj0Z5Jv5P6+hZioGvY91+8EHYgjcVmsdpKvk3rpWxx8sYgJVs2QjlYhWvoeVs3ceZrDTYgPMoHl762KNSE8md4/0VzzEk67Af0jSi+F+0CwzDmCSPiNRQLIS507vkKZ4SK1PN0JijaRoZ8ODEXjJKj2gbFk/isNVPJtuRtVHS+K5Mvdw8WPi0yxf0ua8wsrKc6vkyW7RvbXS1gCTfXSx0B5U56SwF4oexdJB1MrRnKI0DpL1l2UhFGUkhgO7SjiXYvkulR8oi13p70ZTNOE/bSZD/mw8g/GqRgcKNsaDf/cSim3RvAwLKZf02EdWrmxDqTeN1B7YXYkHS9XXJxM+dYo7m2n50X0CT/XSdLdRij6fostCYtgC2oNjvrr42Ovvo/otxzD4dpDKCGdQgk6vrQIzcSp1RdR21Ns2tu7UmnRN8mLjudKNw8JA05fKqZ5VMshjUqhdiinUhSxsCb7gVfBMdr+h5799MCdj3o21pGv+ye88xp8a9ofhc/bJ1PZO3mOXKuqTHjwbItvS/EP5/XjRUsmlL5jSlIjHpvib4p3HsSBGjP8Au2jXL/w6eYpLwJc2KgVQCDLGDexFi63uDuLU0DLicP1LkLPCrNCzGwliBLNCSdMynMynndl7qOw8HU4qSNfZwOEklNgO3OYAGduZPWSAC+wQAc6auzN9CmTpviPYwpGFjuSEhuoJNu0WJJJsBzt4Uy450wxseNmgXENkSRkysqN7JsfbU8wTvSjgXQx5AjSFlLqXjiQqZpUH3kVyFjX99zyNg1Nul3R6R3/TVR1zhTPE47cTnsljYDNGxFw4Fr3BsdKPQLTdDHjXFleKK8eVnAkJzdlbF48qLlGRWyZiL2FhYUpWYbbVdxDBfZ4U33gt6rPLf4mh8dgxDErO1pXIKIOUdj2300zdnKO652Iuj5HilQ54Y32GLP8Auk9/6RFakx2p3wDDvJEyKr/6wRGHCEouV1fVgdBcC+mg112pCx3+VBmQfOv2B8Uc6/8A03/GlPlTWVrxAd0bf8t6UR91FAR1TaFsyoFOZrZRbU5rZbX77i3feoDUgDUnQetazHRJLHhZ5ZEhMKmCRWJzkwMLGNALu1mAtpY2uQNaZRFcr4MbJGQSCCCCQQeRGhHvqzAj7RRyOnvFOf8AS+GZpHkwXWO8juSZnUDMxYKFQDa+99aswnFsLnS3D4wcw1M05I139rWs1sKtmBYaXK1mrWcJKhXkUC4jOh5XZYz8JDQ2Jngub4KIkf7yYf8AXXcM42t5kGEgS0LNc9a98jK9mvJciyk6dw8jLSpdnWsjiqaHEHEowLEoD3O5jPo5UoP81NYJykbtneEECzSBWj1Ya9bGWQjcagb1nMJxESG64fAz62yITG/+VcRofIK1SlkcZkwpGHnJUmKRBh5Gy5uyNeqmuT3L5HS2hiUUHJnlJnT8YE0k0IVBeGVew11Z4wZVYWNt4+WmtZPhrHMD4j8ad8Lzq85nhCTQQyuGC9WbshiAZQArXMgsQL6bkUiwItbuzD5GjVUJJ2mFIozkeX4UxjtufWl5Nm+t7kUWr6VDJydWH4o0nA5RaNlj6zI7dYgGYgOY7S5LEuAFPs6hgvI0Z09Z48ArpmiKzRtYaEXDC1rai/IjzrJQgl0AJBzAaac62/TSDNw2cdwjb3OPwquOW1EM8KdnzSFYcTvkgn5EdmKTTZlvaFv3l7Hgu9LsfhHjLI6srL90jX/x40Twzhkkylo7kh1QAaZmYMx1JsoVUJJOg0py+Iw5jTCyvmyXAnU5urJtZFG8kI3PiSV8bdHLwz57iItzSfFJcaevhatTx/hkkBKSDuKsDdWU7OrDRlPIj86yeLY3Iv4elPElJboDy60UkZ+vxoRRrajIiLaHX50xpDLhDgMS3cbeXZ79K9oSBiO/uPnXUGgJm5xD3BpZiZdKMlfeleINRRfhB8fS3FwoqRznKvsqVRwtv2Q6nL6Vf0XxiOMS886gysiTGSYIXhcu0rKSpMjhlQ5VF/TSsrO1Ds4NOhGzbcJ6W4WDEjEFcU8lsmZpkYMAoUdnq0ZNAAAH02ua1a9O8LiGDRL1UwBGeWEN2SNg8chYi+6uGB7q+NOn9vStb0G4PnWTEy3XDobFgO07AgZIwdCbkAsdFvr3E70ba9z6LxRcI0UWIUgpEuTqwHVZJCzyGNQ6AhAzXJBPZ0sDa+A45iWlk6xjdmNyeXkByAGgHIAU04jxEykdkIijLHGNkXe192J3LHUn4Z7FYhTILnapt2ysVSG8EzBLKxAI1AJAPmOdVk0McemgvXkeMB0FKMPABlHjEfgjUlMgAsDy1p3YgJz7B5fut+NfMopp1A7D+HZOvwqkVZGbfRr4pBmUm9gRe29r628d6N4rxMzs17BTLLKBbUGUqSL8/ZUe+sUmLmH3G9Rb5094K4cEzNkAGlgCxN7WCllHjqRtTtEk2M8BgesBJkiRQd5HA9yi7t6KaOw2Hwqut8RK7XH6uAZb3GmaSVW/4RQbfoyPYz54yoYFSqspJ1Dq7WBFtg1jcG9VKcOs4BxCtEGuZF3KjXQC9m+7zF+dtaUc+h4vAQhjczC5Nvs0IPLT7QX1ofAcCDTKY2Eisro4sVcLJG0ZLITt2hqpa3hQWI6ZYNznaXVgt1COcptbKDl2HKgJOmGFBDJI4INwQjAg+BqUeeDplVckeE4jCqTG2aNtA64iJJ48wvpmQJJHrfVRfvp/xxAuEILWjI+zUk4mEkH/ANvPbPC37j6Wv4msZ0l4/hJys0edZj+tXqwEY69sHNcE7kW3JqjhnSWFAyyidoyQ3VoVVXcXtnJbQanUAnytT78CKUeWx7i5Wiw4iYkyTZJJLnaJR9lHr33z+A6v0XQnYfvD8RSrG9KFkdnMbXbWwAAGmgAvoANB5VSekQ0tGdCDq1tvSkUXY8skNLSe5qUIzfX7TVcWrJL0pN9It7/f8Sf2fGubpS52iX+Y/lSSxSbK4vJxxilZvejUefFRA7Zr+g1r6F0lgc4OZUTO+QFUK5gxDA2Kn2hptz2r4TwrptPDJ1qRR3AI7QYjz0IpjxL/ABRx0qNGRAquCpyxtcjmO05qkIuK4I5ssZu0xzjeLYeMPhDC8aEhmMUi3UuiNJCQwOYBxlPaFxGoOxvnccYwfsnZ1IBuyZGB5ggMRp3g2NZs8TbuX3f3rjxGTXVfcKpTIWuhxieKMcM+GcBhmzRFj+ra92ykcmA1Xa9jvesVjIypINOHxrncp/In5VS+Oc7JED39Wh/CmViNp7iFTREbbU0/SGJF3GnMKFseY7Ir1Z5B7Mhv53+dMK5pg5kFr3tfuP8Aeuq+TFT/APzT766gKqNPP+FLsRz9flXtdUkdMuBTiuX130LHz9a6up0JInivZr6vg/8AZcD/APbZ/wCoV1dWfAI/ISR+y3mPxrJcR9pvrvrq6kXJSXH8gUtXy7f5Vrq6mFBG/H8aZry+uddXUX0LIEk51OPava6swLhFc3OvZa6upif9J3dU66urIZ9EY6g23r+VdXUDS6Ij21869Gx+uQrq6gZdlrcqqG3rXV1MBck35+lTO31411dSrgd8gyb/AF31I8/rlXV1EWJFdqkeddXURHyypva+u4VcN66upmIivEcq6urqAx//2Q=="/>
          <p:cNvSpPr>
            <a:spLocks noChangeAspect="1" noChangeArrowheads="1"/>
          </p:cNvSpPr>
          <p:nvPr/>
        </p:nvSpPr>
        <p:spPr bwMode="auto">
          <a:xfrm>
            <a:off x="155575" y="-1150938"/>
            <a:ext cx="3257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MTEhUTExMWFhUXGBoYGBgYFxoaHRoYGhcaGh0YGxgaHSggGB0lHRgeITEhJSkrLi4uGx8zODMtNygtLisBCgoKDg0OGxAQGy0lHyYtLS0tNS0tLS01Ly0tLy0tLS0tLS0tLS0tLS0tLS0tLS0tLS0tLS0tLS0tLS0tLS0tLf/AABEIAMEBBgMBIgACEQEDEQH/xAAbAAACAwEBAQAAAAAAAAAAAAAEBQIDBgABB//EAEoQAAIBAgQCBwUECAIJAgcAAAECAwARBBIhMQVBBhMiUWFxgTKRobHwI0LB0RQzUmJykrLhB4IVJDRjorPC0vFDRBZTc3WDo8P/xAAZAQADAQEBAAAAAAAAAAAAAAABAgMABAX/xAAoEQACAgEEAQUAAQUAAAAAAAAAAQIRAxIhMUEEEyIyUWGBQnGRsfH/2gAMAwEAAhEDEQA/AMwV7R8zVka1YyanzNWKtRQzZAR15lq7LXhFEWwYrXhWiMteZBWCD1JDVjCoAUBkWKdKGIN/WiFrx11ogGHHgOrW37hPx/Ok+Wm/F2vEumvZ19aXYVrMGsGsQbNqD4EX1FHs3Q0SRpM+IjDRyRfbMR+rZswuR+wxvfLqDra21A8d6pmWWLKOsF2jH/pvezL/AAk6r4G3KrOJ8TlmsHclRsg0Re7Kg7K+6lskZ7qLdi6aKnuRblXLHyo2HAMwuB6miYeEm+5J8B+dLY6iwXhmL6mZZMuYC4I2urKUYX5HKx18u6m+C4th4YZ4Ymn+1U2Z8nZYWIAVb+1bKzXGltKGbhBGpPpQmJwQHPfwoqf0aWP7AZZmdizsWY6ksbk+ZO5qpyaslW3KoAVgMiRWqxyWw7d32n9J/Ks0BYf2rUT2OGPlJbTn1Z/DX0rA7MYBRfSyEyAYmMgoY4o2se1G6xKmVl3F8tww0NVRISQLXO35AUHxXDMrFWBBUkEEWII3BBrJgkuyjjHH2ONlxcN0z58uaxKq8ZjOxsCATbu0q3B42D9BlV5FzyZ2lBzda81x1IW3Z6saub8y3PLSLFREUAaoKkafiEUkeCwbx2VFzSZ72LzySEEKPvFI4kB7r67i4kHHQFlZkaTESo0byvJdQrDLpGqjULbdjqL20pJqRa502Hn8qIwuAd3jX2BIcqs9wp1se1bUA6aXrBo02K6QRNi4F6wnBwPDkBW2bqo1TrGW2Y3yne5AY6b0Jw7gy4jEIDiVld5M8xVXyrELvJK8jhfcAd9+VDcS6O9QSsuIizZSwRVnLNa4sCYgu4IuTYEG+1UQ4LFJC8iq6xSLZiCBmjzDUi9ymYDW1tKwtbbDTGcWwUkks0kE0skkjtl6wRxhS5K6gMzHLbu/GlfGeKrN1SxxCKOJSqqGLntOXN2bU6sdKWGomiNSPpuCmvEh8PP7za11V8JjzRpcaZf+pq6oPkeNUGuvaPnUwtEJhizEAEknQb7mmcnRvELa8ZW+2YhfmdKFpG0toS2ritF4jBuntKR57e+hzTiVRUFrzLVwFRIoBByKiBV9qiRrQCmdEAN6rkN9bVcq6VzL6UTFnExdV7zl/qFBIlHcU9gH+H+paqhivzrBKMhojDQDffyomKIA9/fR8Ljko86DY8YspWB9zt4m3w3ouK/IU44Rg+szEFTlUtYkDW4A1uO/vHrtU5uH3F2ZAQwBIYNowYj2CdRkIt4ikW5aqEeIXyHp+dKsRGutwx+Hup5iY4lv9oCRyytc+VxQLYsE2XU+I29KKROTM/LFfQXudAN7/wB6HaKxtz2tsb91q0OBPV9diL3aIBYwTqJZCQrW71VXYX5qtCYZhOQkhCy7JKTYNbZJT5aCTcaZrjVXJ9isobc/rwp1iv8AZf5vjF/eug4furpYgkEHcEG1iPOi5oQYWUHmw18I9vcKCYXGqEfRdL4mPQEjOy317axsyafxhdKt4lB/qJlkQEuwEZEYzDKxzO8oFzmIZQGJJIJ0tQMeeNw6kqym4I3BHOrcZxGV4+rZhlJLGyoCe0WtcC+UMxIW9gTtRTVAcXYN02w0EDwqojYxqhkg6lkF8ik3xAs86sb6301tQnTrguEh6gxRmIyE3brGeMBUiJJUhm9qQi4Y2CHQk0NxbFyuiRvIWSK4QMb5QbXA520GnLlSDGliFBJyrfKL6C5ubDlc6mqJk2qHvCeFhMPiZAcNKUkjUPJ+rZerdnWPrApz3KcgdLDxp4HiWKYlkXq1iVMTFuRHNHLEoK5r75yCDfTLvYUnwHF54A4ilZBIpVwDow2synQ7+l6sTixXCNhlQDrJA0klySyqOxGBsqhrsbak5f2RRNQ76U8XkSGPDEosuVnnEcaoFEuRxDcC97KGexsWaxvlob9DbFYN5miyvhUQdaAQssQIQIxtbrFBFiN1FiNL0NxLpHLMoDJAH7JaVYUWR8trFnte9wCbWvzvQvEONYnEfr8RLIL3Cs5KgjuW+Uegogo0XAOMYePDJG+ICN2sy/oEU27H2pHN30t5aDlWT4jKGlkKkFSxykIsYIvoRGuieQ2qgtUawUj6bwCYJHGSL3Q/1V1V9GVzRx3v7B+BH517UmZcD3hk6q6ProQTbTY3/CnfE+lEsjlhYDyvpSLDIdNNPnWm4Lw2KWNs6AMDuCfjbSp0q3LxlJukEcHxYxCMkigi1m9diByIrI4mDK7Le9iR7jatnHkhimEQsybk9/LU72rGyC9GJsvCT5KLVzVMivKYiVhKgwq0moGsY8zVFm7q9tXjDSsYI4j+rXzX+pa8gYDuJ3satxgui/5fg61Syje9vOhZStrLtb7gfXzplw98thluT4UshxYG5+Nq9xePZDlsVNuYI0POx3FK4tlIyS3NkMckYuwFyLMNNQfI8iAfQUsx/SUFQsYCgNchjckgaXutrAcrW1rHySu27H3mvYQT8qChQzy6nshzi+OSyAqZGIIAKA2X3DQ0xwcpMGZYYQ3WJELx5i3YcuTnJF/Y2H3tqR4ThUz9qOORgNyqlgPUA0ThcPJpfYH4/Xyo6tPINDlwG8SxzRyTp1MTL1pyZ1IAVCyKAiFQwCk2uDzOtKzxuf7qwryssEI9PYvamIwO+lyT53qGL4Sw1teh6ozwOuC+CZnGaQnMdSdN/Sh5LBGNr2Yn1Ka/H3VFMRpl+PfUoSOre2xJGvipHPu3ox7J5NkhDjWB3oWHDs7BEBLMcoA3JOgqEkmlqbdFmBlZdneN0jN7dthYAMdFJXMoPIsKKQJSozPEost723tca38jzFJpsOzkKilmPJRcnTuAua+kcUTBRCYguXKyqITGRkLKAilnsVaNgSWF72FudJejcIgzTyEDrIJBGpkESyjPkkQy2JRxlzACxJy6jYshZK9zBYnCFDldSrcwQQRa24I+dQxWFeN8jqUYWuGFrXAINu6xB9RW147gxi8esAzgphUVfvuXTCdaqFjbMzEhLkC/dQXGOliyYdsOMMFQKI4mLZmWJSpXrCVzO4ymxDKBnbs2AtRExJjeCMhjysJFlTNEygjNyK25MrAqR4dxFOeIdEjHNjUVJQkETtHIysAzRlM/asAQV6y3pRONxb4BMJAsrJOgeWbIxBTrzGRBddjkiUsO96WdL+OSPi8TkxMr4dpXZB1jlCpYsAFJtYd1uQogB+EcIhkgnkfERKyx3VWEvZPXRqGJSMhgQSLC5uwuBYkZ+rTY7etVVgn0vogbwRk22Ye7J311Q6Lhf0OM31DMLWOoKodx3W+NdStiKNmnOFaM5WFj+fMUw4ZizE2YajmOR86MwnU4lUUyZJBp2tvLyoeXBsjmPne176efjUYbrcvkTjK4jrhePXEh0ZLG2uu4OlZzH4DI7JzXl3ggEfAinWExEWGU9rM7C1h4cr8hWfxE5ZixOpNzRS+hpS2V8gjpbeqqaK6vo2h7/wA6jNw5gLgXHeNaKJtCtULGwFezYVltcfG/ppt5UZhLoSbcrA22+tqtebMpLbfOsGhRauZanb3V64HLf6+FMJRPGPaIHnp/WtKyxbU0z4kLREjvFv51pfhoyeXwoIZ7qhrw+No4JZUdlfNHGpU2IBDs2oFxogGhG/pV7xs2FBlJYmbsFjc5QjdZYnW1zH4Xv41PhpZQVChka2ZWBINtQdLEEXOoI3I5mjp0ZyC3cAABYKo2VV2Uf35m9JLIkXx4HIGh4RDlDEG9tv0lLkj9wQki/cTz3qjDYDW4H508w2HIIZSQwNwQbEeRFaPBykxnrJMzdq2ezbKCPavzAHqan6mp0dKwaFdWKZ8DHnC9sCPsr2V2vfNfNc5vav46W2ozF4YHK3NluxIF21IBPiQB8+dXRT6AMqtYaE3uByGhFx4GrXUsbnWkk9VlYx0UKxDbSrBHfSi3w3pVTJYVFqi6kmZTjnDcrF127h30PAo6sjS+YfEGtDxXVDzrN37Dfxp866sMrR53lQ0yMgv17qsQ29fCqV5DXYb+VXry0qpz9nuJlZiWdixOpJJJJ8SaVYlyRlucouQpJIBNrkDkTYX8hTZluKX4iHX2b0qY9CyXESiXrQzGS4bNuwYWIa+4Og1oLiBMhzEdo6k6667+d6aTWG4pc50OnL+5p0xJIAyjLe+t7W2r1e0Mttd9961vG4MNhZ/0U4US5Vi62QySq7O8QdurytlXVuzdW8b3Fgm4emHxzRPOsaQu1pZIzIDlOitGqtdtdVOlwdaoSM0YCNPryqgitp0mn4e8QMLOcRcaxxdVAwvqSjyM6m1/ZsL8hWQIvqRRMfRujSj/AEfGefWEaeKL+VeV3RJh+hqLaBviQf8AtrqlK7HjVGgbQnzqQJ7zXhXU+ZqSighWeiuceNSNRJog7IWq6PFMuzEetU2qN6wQ6Ti8lspa4O/Ol8khO+1Rdq8BoGVkQBVbDuqbivD50UYt4ppCQO8f1Ch+ERFmtuSbURxA3iN/P4g0b0UwpaRB3uvp2hrQZSC3QwgwjAlSCCDYg7gjv8aZJCB41OQEyOdbZmsDuBc2Fjtba1MMQCVW6uT+0wsT4eI8yfSuOXubPXx+1ICC92lXRxnnTDEhcimyZja9hrsb3tp3fGpyABQt7jxcMR5W9keFb06N6t9EcJhGOuU28qKSK1Wyqc3YXQ2y2GlrfCq8Ri1zkXB0AJvpe2tVpI5XKUivEaUDM3ZtRMmIQ+0woKeReR8qlMtjQJNDcWrK4pMnWqeTJ+B+Va7ML1mONj7Sb/8AGT7hTYHuyfmRuKf6YedcpsO+1aaDgcfUo0shRmFxt6abmlEmGvMRb72gPPW9bReHl0DyDRhZNdbDS4Hde/n6U+WTS2E8bHGT3MbNhijZW9DyI5EUvxsVavjODyw6jVG0PgeXvrOsDTQnqViZseiVCTLcW+v71bheHBlxDlgDHGHUE+1eWNCPHRydO4U2lwC2bLPHIwUtlRJdlF2JZ40CgKCdydNjekOLw7srOI2KL7TBSVXzYCw9aoiDLn6ZZcrNho3xUahYsQxa6gCyFo/ZkZBYKzbWW97Vn8PxS0gkYByGzMHXOHN7nMD7V+d971KLDo8qLI2RCwDPa+RSdWy3F7b2vyofivDJMPNJBKLPGxU21B7iDzBGoPMGrIixtxHpXLMhiEWGiVrZuqw8UZIBuBnAzAaDYikJa23vqxcMwAJAsfH6IquRfW9EFn0DoaL4Qg/tj/8Ap+Yryif8Pf8AZjse1sR4t3+ddSbCttM0R3PnUhXhOp86mtIN0eVAirrVW4ogKmaoM1SaosBQHIqaqU63NTktXJatYKK5XvyNQB0NzVkhA8e6oSjSjYK3LMWOy47s3w1/Cm3R5isYIJF+4kaelJpfZY/uvr6GmPAZ+x5b1PItjp8d+7c1Mb87m+9+fvq6Oe1CQsLUJi+LIlxe58K41d7HrtxS3HTYoHwoeWa2vxpAOOA8rU04U7zacuVaSkCModFeM40yCwvr40lm4rMxuGIH16014xwox301+tazkkTMRobeF9vOqY0uznyt9DDD4gbySAHxNGJiYjazg+opbieCq9spANrbfGicJ0cSwzXJP17qZ6fsSOtuqG+DxWYn/wA0n6Qy2lcW9pY9a1HD+Eqg0FZbpZHaZtNlX8KGJe43kP2V+l7cLEmJw5GiPYv4KFLt5HKDVWJlmOIMliBmBAsSqAbC37KiwtbYVoMIcvVm17KL+IZCp8tDRDrZuwwItbMOa6EX7jcD1FDXsUjj938f9BeOcMDpIisCSpYCxAChesF7gfdpB0ewK5nikhLBoWZpBJ9nkt1iE5V0BZAL5hzFa+NiG5t2XLMTcklSNz3Xr5hisW7s2dyx0Gu1l0AA2AHdy9apia3o5/KUtrfQw4Nwd8ss0i5IWw09nJAFzGQvO++lJOi3FFwuJEklgn3rqzEqNSihXUZmHZu11F9RUMYBvS3Ewg7735VZM52gHhbStP1eGhjdpGskcsUUumpABlBC6bkEbeFGf4n4xmmgRhGJUw8PX5FS4nCZWUum+VQoC3suwpLi4tTek8mhqsSMixMSw31H1rUwtxe/nVkDLlObnztpfXepSOt7qOW29EU+hf4Wx3jYHUXbbwI/OuqH+GOLKKxGurfNTtXUlglHcdQSZlv30VQOB0UUctqVDPgnVMhogC9VNC3cfdRYqB3qNWGBifZb3GvTh2ItlPqLUpSigvUGk5cqvbBv3AeoHwvXo4dIdlv5Mv51jUCuL7VFrUcvCJjsF1/fQfNhXqcKbOEzR5mNgOtQ68gSpNvWigUCTw/Zvb9lvlVfB5srEHYinc/R6d0NnjsQRf7TkNR+r0sNb7UPJ0ZkhcB5IswUvYFwcoBP3kFzobAd1CrHVpqiibFsbgGhJ0C6u2vcN6LXDjXtH+X8yKnBwgOTmkOuubIAB/xX+FKolnkF8U5Oy1sehgOc38LUsh4fENpNfFNffemuCxSRai59wv8AOkkr4RTHJL5M1/GMGCAbb1ncTwle61+78qLn6Uo6gGP/AI/yWvTxSPnmHof+2jPHbtGx59MakL4+CPyOnhTLAcJI3q1ekMQAyi/f2GNvzq7/AE2SOzl9Y2/7qywIEvM+kSxFlFhesZ0jTNI2uuUH4+XhT/GY9s6KTGFZwMxuNDztf0pfFPgp5V7LkMQA3WgXIv5DnyrKDUhZ5Yyx7ckYDaNNfur78oq2GVb2NdxAxBVEJzNfKyg5urAW6hgNT3XzehpZi1Y3DFBbuzg/M/Oo+hKzpXlQSQ44njEihazaAE/D8a+Vo2u/1762LYRJSBKpYdytJ+dEQcFwgDfYPfkLufKxv86vjx0tzlz51J+1MxMi3G/19GgZl76+kxYPCgC+GseZs1vW5OlXyYTAA3aKIear/wBdUUP0h6tcpnyGeIE30tty3pZjcOL6L2vr3aV9safhaX0w48S8C/8AVUl4zw0bT4Ucv10P4G9Oo/oryfjPgOIU6jfnpsBXuF4bKx7IPxFxX3pukXD1/wDdYUD91wbeQG1U47pVwnKb4yIm22SVtfHKh/Hyo7gu+jDdFIpIom7P3rez3qNPh8a6jZP8Q8THIVwmMSZALBJIWAUC2qsyhu7QiuqellbQa/GcIUJGKRTsoSVUuL7kKfy5VFelOGUWbFRn1Zz7wuvvpHw/o/EFF0BPeRrTBODxD7i+6tsTC16X4IkXnuL6gRS/9m9Tm6W4Q+w0npFKb+9Rag/0FByFROHHcBRMg6PpjEOWJI/diA/qIFSPTKNv/QxhHlCPxpf1QoqfhzoiOy2V75T5d/d3gHlrtQobUguLpigPZwU5/ieNfkTV/wD8a93Dyf4sQq/KNqTBRXFa1msct05my2XAoo2H+sk2/wD00qxHHsU75uqgAsRZmaS1x7WqjUbioiwrxmrWZbMO4hjcWI5HWUrZGATM2X2Sd2JY6jmTvakKcT4gb9Y8Tk2uXEhJy7Xsw2p/jZLxP4pJ/S1JR9CsgjDBYvFyA3eC/wDBL8+t1plhoMWTbPF6Rtp5ZpDSfhWIyyDuOh/Ctrw+QHY1DLJrg7fHjCapoqg4dJbtTe6NB81NewcPJc55CUFtMkW/PUJfYfGmJas9xjFtaw5GudSk3ydkoQjH4r/BpJsJgwvsG/fc6/XhQbyYVTYABttzWLfiDk2ubedX4PhzyMGvr3/2qrUu2cycOErNSMGpuy3y9wY29LGjoIYyNc387/nRXAMIqx5Tr3k8zVvEOGiMsVOgt8RU9MlvZbVjvTVAM3D4SCMlwdwSSD5gnX1rLca6PxiVOqQImUkKugDXN2AFrG1tfOtOXA3pHxuUmRACbZTt53psMm5EvJio4yiDgOHXK4iVX07Q3v35t69xuHFt2/nb86Ljl7O+tL8fKDsa2+oLrQv7CniPDgVNixuNLux91zWWbAodWUE+Ovzr6ZFgw8YvYab0j4p0VdXAjZZCy9YqqGzspIBsLWOvIG++m9dGKV7HJ5MNNNGTi4dFcfZp/KKtnwMYX2FHkoH4U/Xo1ihvA6/xAL8GINQ4jwGdIGmdAioQO2crG9h2QfaGvLx7jVdzkMdLCNdAPC39qEKggm2x91HSNa/jQzHe9vfToS6FskZAOmmhPy/GoNDodP7+Hn+VFIpvcn370Zg8GsjhbgkiwF/y8tvGi9gRlbKuj8J6xj3Lb3n+1dTrh3B5ImYNa529DrprbcV1TbK1Rq1W16kxtXjGoMawrISGqJWqbyVRM1BhXI76JmMynrWhC5dFlC9sk6AFhZbam99dBzrRcSwqQdZLJmKSAlkZgFkNiQFzsVLADQpKzDkttKyGJ6TiOJECCdhY3xKK6x9kLkiS5sNrkmxsOyN6VydMJD2Th8Hl3t+ix2B79OdMn0HT2OOJ8NeIglWEb3MbNbtKDzCk2Yc1OoNBkW8KJxPHTiEH2ax3bO4TZpcoUuBbs3AvbvJ1OlqLUjDuRvXSbV7aoyEWtWMFYtPsCRa+Rhb/ACG/wpSW0pliT9gbfsyf8s0rJohR6h7q0vDcaQB5Vmb0ThZyp12P1ekkrRXHPSzZjH3HKqcPHnDkik0U+u9MIcblQ8vxrmcK4PQWXVyLV4fd7U+4DGVLKw9nas/iOKZdV3vzqifjskgte3I5bi9O1Jk4ShF2fTBIEja7R339pWuNNAL3BB1uKU8V6TDYC6dlc1iMxVPPzO19u6sdhsDiJPZzBe8328q0uE6OJ1BEjFz1iny7JH4UG1wNpk/d/sIwWNWTbY/Ol/E0tL39hrfGmH6Gsa2TT68aUzyEyi/caXDWvYXyr9KnyDiayD0+VL55De1XzyWNvL+kUMguwqtU2TTuKRqOHfqrHu/CgunXE5Y2WFHtH1SA2C3IsN3tmtfW17VfGSIzryqfSbBK8kTWhZljjLJNKIxkK3z3zqzAWN7Xt3Ghg+TN5XwR8+Ua7fV69xMWlgNdvWn+O4rCsrrDhsMUDEKcsxuPWXXuvYX3sL2q/hfEgWf7FIx1MxLQ3RwFjZ+y5LWPZttsTXTR5583xLsrG+4PuP18qswXDWkiaYvGkausZMhI7TKzAAKrM2iHYaaejHpRxITyKwVuyipmds7vYsc7uFXM1iF22VdTvVnQWe8zYWREkhlR2dHBteGKSRHBUgqwItccmYeVESfNGZ4lhHidc2Rldc6OjZlZczLcE2IsysLEAgrtUcPIQ9wSCGB+NqlxLiLTurFVQKgREQWVFBJyqCSfaYm5JJJJvrVcA3I7x8P/ABTAkbPDYsyWJsWy6nfW4FvAbV5S3oywLMDtqbHkSRztavak9iqd70a923qtUZ2CICzMbAAXJJ2AFcw1NeR4x4s3VmxZSpa2oB3yt9240uOV++lCF4oLhTYkPiBbTdIiQCCTtK+twB2RvdqXtwmYDNLlhUi4MzhCfEJ7beYU0fxTHPAkbm36U8aHNYXiiVQiZRykdVuW3AtaxNZVc0j75mZranVmPeSdTruaLGiE4/h5ALCWFwP2JBf+RrMfQGkONR0fK6sh5qQVOouLg61vsF0chgmSLE5nma+lssKnuLtbrzfSy2XxbamHSfhsRVBxBnzu2WLGBI7qbE5Jerc9Ynd2QV77UUjNmawaWWjFOlSxuDaBjGxBIAN1IIIIuCCNwRrUAdKmMcTVbnSm2HWFsLKeqPWx5Tnzm1mkC+ztpt60nLaUzVAW4RM/+rv/AAyf8sillqYYgfYN/DJ/yzQAOl/r61oBR4a8zV6TXl6IQrCYjkdxTZUzLWaLEG40pjhMbcb60ko9lMeRXQc3Bxu3OjMF1Ee41HhUIcbdbVXhME0sixjTMwF+4cz6b+lRpy2Z2KSh7oo0uExAKhyyRofZLmxYDQlUUFiL6XtbxpjgpUdJAHNg6WYrYHsvrYEkC9+/l6KF4OZ5WclVUmyqxAIQaKovYaKAK0uH4eI4mDx5V7Oq3F7G3MlTv/etpj0Z5Jv5P6+hZioGvY91+8EHYgjcVmsdpKvk3rpWxx8sYgJVs2QjlYhWvoeVs3ceZrDTYgPMoHl762KNSE8md4/0VzzEk67Af0jSi+F+0CwzDmCSPiNRQLIS507vkKZ4SK1PN0JijaRoZ8ODEXjJKj2gbFk/isNVPJtuRtVHS+K5Mvdw8WPi0yxf0ua8wsrKc6vkyW7RvbXS1gCTfXSx0B5U56SwF4oexdJB1MrRnKI0DpL1l2UhFGUkhgO7SjiXYvkulR8oi13p70ZTNOE/bSZD/mw8g/GqRgcKNsaDf/cSim3RvAwLKZf02EdWrmxDqTeN1B7YXYkHS9XXJxM+dYo7m2n50X0CT/XSdLdRij6fostCYtgC2oNjvrr42Ovvo/otxzD4dpDKCGdQgk6vrQIzcSp1RdR21Ns2tu7UmnRN8mLjudKNw8JA05fKqZ5VMshjUqhdiinUhSxsCb7gVfBMdr+h5799MCdj3o21pGv+ye88xp8a9ofhc/bJ1PZO3mOXKuqTHjwbItvS/EP5/XjRUsmlL5jSlIjHpvib4p3HsSBGjP8Au2jXL/w6eYpLwJc2KgVQCDLGDexFi63uDuLU0DLicP1LkLPCrNCzGwliBLNCSdMynMynndl7qOw8HU4qSNfZwOEklNgO3OYAGduZPWSAC+wQAc6auzN9CmTpviPYwpGFjuSEhuoJNu0WJJJsBzt4Uy450wxseNmgXENkSRkysqN7JsfbU8wTvSjgXQx5AjSFlLqXjiQqZpUH3kVyFjX99zyNg1Nul3R6R3/TVR1zhTPE47cTnsljYDNGxFw4Fr3BsdKPQLTdDHjXFleKK8eVnAkJzdlbF48qLlGRWyZiL2FhYUpWYbbVdxDBfZ4U33gt6rPLf4mh8dgxDErO1pXIKIOUdj2300zdnKO652Iuj5HilQ54Y32GLP8Auk9/6RFakx2p3wDDvJEyKr/6wRGHCEouV1fVgdBcC+mg112pCx3+VBmQfOv2B8Uc6/8A03/GlPlTWVrxAd0bf8t6UR91FAR1TaFsyoFOZrZRbU5rZbX77i3feoDUgDUnQetazHRJLHhZ5ZEhMKmCRWJzkwMLGNALu1mAtpY2uQNaZRFcr4MbJGQSCCCCQQeRGhHvqzAj7RRyOnvFOf8AS+GZpHkwXWO8juSZnUDMxYKFQDa+99aswnFsLnS3D4wcw1M05I139rWs1sKtmBYaXK1mrWcJKhXkUC4jOh5XZYz8JDQ2Jngub4KIkf7yYf8AXXcM42t5kGEgS0LNc9a98jK9mvJciyk6dw8jLSpdnWsjiqaHEHEowLEoD3O5jPo5UoP81NYJykbtneEECzSBWj1Ya9bGWQjcagb1nMJxESG64fAz62yITG/+VcRofIK1SlkcZkwpGHnJUmKRBh5Gy5uyNeqmuT3L5HS2hiUUHJnlJnT8YE0k0IVBeGVew11Z4wZVYWNt4+WmtZPhrHMD4j8ad8Lzq85nhCTQQyuGC9WbshiAZQArXMgsQL6bkUiwItbuzD5GjVUJJ2mFIozkeX4UxjtufWl5Nm+t7kUWr6VDJydWH4o0nA5RaNlj6zI7dYgGYgOY7S5LEuAFPs6hgvI0Z09Z48ArpmiKzRtYaEXDC1rai/IjzrJQgl0AJBzAaac62/TSDNw2cdwjb3OPwquOW1EM8KdnzSFYcTvkgn5EdmKTTZlvaFv3l7Hgu9LsfhHjLI6srL90jX/x40Twzhkkylo7kh1QAaZmYMx1JsoVUJJOg0py+Iw5jTCyvmyXAnU5urJtZFG8kI3PiSV8bdHLwz57iItzSfFJcaevhatTx/hkkBKSDuKsDdWU7OrDRlPIj86yeLY3Iv4elPElJboDy60UkZ+vxoRRrajIiLaHX50xpDLhDgMS3cbeXZ79K9oSBiO/uPnXUGgJm5xD3BpZiZdKMlfeleINRRfhB8fS3FwoqRznKvsqVRwtv2Q6nL6Vf0XxiOMS886gysiTGSYIXhcu0rKSpMjhlQ5VF/TSsrO1Ds4NOhGzbcJ6W4WDEjEFcU8lsmZpkYMAoUdnq0ZNAAAH02ua1a9O8LiGDRL1UwBGeWEN2SNg8chYi+6uGB7q+NOn9vStb0G4PnWTEy3XDobFgO07AgZIwdCbkAsdFvr3E70ba9z6LxRcI0UWIUgpEuTqwHVZJCzyGNQ6AhAzXJBPZ0sDa+A45iWlk6xjdmNyeXkByAGgHIAU04jxEykdkIijLHGNkXe192J3LHUn4Z7FYhTILnapt2ysVSG8EzBLKxAI1AJAPmOdVk0McemgvXkeMB0FKMPABlHjEfgjUlMgAsDy1p3YgJz7B5fut+NfMopp1A7D+HZOvwqkVZGbfRr4pBmUm9gRe29r628d6N4rxMzs17BTLLKBbUGUqSL8/ZUe+sUmLmH3G9Rb5094K4cEzNkAGlgCxN7WCllHjqRtTtEk2M8BgesBJkiRQd5HA9yi7t6KaOw2Hwqut8RK7XH6uAZb3GmaSVW/4RQbfoyPYz54yoYFSqspJ1Dq7WBFtg1jcG9VKcOs4BxCtEGuZF3KjXQC9m+7zF+dtaUc+h4vAQhjczC5Nvs0IPLT7QX1ofAcCDTKY2Eisro4sVcLJG0ZLITt2hqpa3hQWI6ZYNznaXVgt1COcptbKDl2HKgJOmGFBDJI4INwQjAg+BqUeeDplVckeE4jCqTG2aNtA64iJJ48wvpmQJJHrfVRfvp/xxAuEILWjI+zUk4mEkH/ANvPbPC37j6Wv4msZ0l4/hJys0edZj+tXqwEY69sHNcE7kW3JqjhnSWFAyyidoyQ3VoVVXcXtnJbQanUAnytT78CKUeWx7i5Wiw4iYkyTZJJLnaJR9lHr33z+A6v0XQnYfvD8RSrG9KFkdnMbXbWwAAGmgAvoANB5VSekQ0tGdCDq1tvSkUXY8skNLSe5qUIzfX7TVcWrJL0pN9It7/f8Sf2fGubpS52iX+Y/lSSxSbK4vJxxilZvejUefFRA7Zr+g1r6F0lgc4OZUTO+QFUK5gxDA2Kn2hptz2r4TwrptPDJ1qRR3AI7QYjz0IpjxL/ABRx0qNGRAquCpyxtcjmO05qkIuK4I5ssZu0xzjeLYeMPhDC8aEhmMUi3UuiNJCQwOYBxlPaFxGoOxvnccYwfsnZ1IBuyZGB5ggMRp3g2NZs8TbuX3f3rjxGTXVfcKpTIWuhxieKMcM+GcBhmzRFj+ra92ykcmA1Xa9jvesVjIypINOHxrncp/In5VS+Oc7JED39Wh/CmViNp7iFTREbbU0/SGJF3GnMKFseY7Ir1Z5B7Mhv53+dMK5pg5kFr3tfuP8Aeuq+TFT/APzT766gKqNPP+FLsRz9flXtdUkdMuBTiuX130LHz9a6up0JInivZr6vg/8AZcD/APbZ/wCoV1dWfAI/ISR+y3mPxrJcR9pvrvrq6kXJSXH8gUtXy7f5Vrq6mFBG/H8aZry+uddXUX0LIEk51OPava6swLhFc3OvZa6upif9J3dU66urIZ9EY6g23r+VdXUDS6Ij21869Gx+uQrq6gZdlrcqqG3rXV1MBck35+lTO31411dSrgd8gyb/AF31I8/rlXV1EWJFdqkeddXURHyypva+u4VcN66upmIivEcq6urqAx//2Q=="/>
          <p:cNvSpPr>
            <a:spLocks noChangeAspect="1" noChangeArrowheads="1"/>
          </p:cNvSpPr>
          <p:nvPr/>
        </p:nvSpPr>
        <p:spPr bwMode="auto">
          <a:xfrm>
            <a:off x="307975" y="-998538"/>
            <a:ext cx="3257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http://readnlove.com/wp-content/uploads/2015/05/john-nash-in-beautiful-mind.jpg"/>
          <p:cNvSpPr>
            <a:spLocks noChangeAspect="1" noChangeArrowheads="1"/>
          </p:cNvSpPr>
          <p:nvPr/>
        </p:nvSpPr>
        <p:spPr bwMode="auto">
          <a:xfrm>
            <a:off x="460375" y="-846138"/>
            <a:ext cx="3257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BE-COMP MODEL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9416"/>
                <a:ext cx="7287727" cy="5059944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cs-CZ" dirty="0" smtClean="0"/>
                  <a:t>BE = </a:t>
                </a:r>
                <a:r>
                  <a:rPr lang="cs-CZ" dirty="0" err="1" smtClean="0"/>
                  <a:t>break-even</a:t>
                </a:r>
                <a:r>
                  <a:rPr lang="cs-CZ" dirty="0" smtClean="0"/>
                  <a:t>: křivka nulového zisku</a:t>
                </a:r>
              </a:p>
              <a:p>
                <a:pPr lvl="1"/>
                <a:r>
                  <a:rPr lang="cs-CZ" dirty="0"/>
                  <a:t>bod zvratu Q*: TR(Q*) = TC(Q*)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cs-CZ" dirty="0"/>
                  <a:t>integrace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cs-CZ" dirty="0"/>
                  <a:t>trhu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/>
                  <a:t> omezený počet firem</a:t>
                </a:r>
              </a:p>
              <a:p>
                <a:pPr lvl="1"/>
                <a:r>
                  <a:rPr lang="cs-CZ" dirty="0"/>
                  <a:t>při přirážce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𝜇</m:t>
                    </m:r>
                  </m:oMath>
                </a14:m>
                <a:r>
                  <a:rPr lang="cs-CZ" dirty="0"/>
                  <a:t> se na trhu udrží právě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/>
                  <a:t>firem </a:t>
                </a:r>
                <a:endParaRPr lang="cs-CZ" dirty="0" smtClean="0"/>
              </a:p>
              <a:p>
                <a:r>
                  <a:rPr lang="cs-CZ" dirty="0" smtClean="0"/>
                  <a:t>COMP – pokles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 smtClean="0"/>
                  <a:t> s růstem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pokud je na trhu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 firem, stanoví si</a:t>
                </a:r>
              </a:p>
              <a:p>
                <a:pPr marL="292608" lvl="1" indent="0">
                  <a:buNone/>
                </a:pPr>
                <a:r>
                  <a:rPr lang="cs-CZ" dirty="0" smtClean="0"/>
                  <a:t>přirážku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𝜇</m:t>
                    </m:r>
                  </m:oMath>
                </a14:m>
                <a:endParaRPr lang="cs-CZ" dirty="0" smtClean="0"/>
              </a:p>
              <a:p>
                <a:pPr marL="292608" lvl="1" indent="0">
                  <a:buNone/>
                </a:pPr>
                <a:endParaRPr lang="cs-CZ" dirty="0"/>
              </a:p>
              <a:p>
                <a:pPr marL="29260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𝜇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𝑀𝐶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𝑀𝐶</m:t>
                      </m:r>
                    </m:oMath>
                  </m:oMathPara>
                </a14:m>
                <a:endParaRPr lang="cs-CZ" b="0" dirty="0" smtClean="0">
                  <a:ea typeface="Cambria Math"/>
                </a:endParaRPr>
              </a:p>
              <a:p>
                <a:pPr lvl="1"/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9416"/>
                <a:ext cx="7287727" cy="5059944"/>
              </a:xfrm>
              <a:blipFill rotWithShape="1">
                <a:blip r:embed="rId2"/>
                <a:stretch>
                  <a:fillRect l="-250" t="-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s://encrypted-tbn1.gstatic.com/images?q=tbn:ANd9GcThKHSFAMDt3C8-V8IqbzaCSAvDondqF6-prkgzmkt-lEzCl9c5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1948791" cy="2879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368</TotalTime>
  <Words>412</Words>
  <Application>Microsoft Office PowerPoint</Application>
  <PresentationFormat>Předvádění na obrazovce (4:3)</PresentationFormat>
  <Paragraphs>113</Paragraphs>
  <Slides>18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Bohatý</vt:lpstr>
      <vt:lpstr>Velikost trhu  a efektivita #3</vt:lpstr>
      <vt:lpstr>BW Kapitola 6:  Velikost trhu a úspory z rozsahu </vt:lpstr>
      <vt:lpstr>Pivovarnická akvizice</vt:lpstr>
      <vt:lpstr>Prezentace aplikace PowerPoint</vt:lpstr>
      <vt:lpstr>Schéma zefektivnění odvětví</vt:lpstr>
      <vt:lpstr>Fúze a akvizice v EU</vt:lpstr>
      <vt:lpstr>Kde se fúzuje a kde se fúzovalo?</vt:lpstr>
      <vt:lpstr>Tržní struktury: nedokonalá konkurence</vt:lpstr>
      <vt:lpstr>BE-COMP MODEL</vt:lpstr>
      <vt:lpstr>Důsledky liberalizace</vt:lpstr>
      <vt:lpstr>Tempo liberalizace</vt:lpstr>
      <vt:lpstr>BW Kapitola 11:  Ochrana hospodářské soutěže </vt:lpstr>
      <vt:lpstr>Prezentace aplikace PowerPoint</vt:lpstr>
      <vt:lpstr>Prezentace aplikace PowerPoint</vt:lpstr>
      <vt:lpstr>Ochrana hospodářské soutěže</vt:lpstr>
      <vt:lpstr>Co komise zkoumá?</vt:lpstr>
      <vt:lpstr>Subvence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Lipovská</dc:creator>
  <cp:lastModifiedBy>Hana Lipovská</cp:lastModifiedBy>
  <cp:revision>50</cp:revision>
  <dcterms:created xsi:type="dcterms:W3CDTF">2016-03-05T13:36:08Z</dcterms:created>
  <dcterms:modified xsi:type="dcterms:W3CDTF">2016-03-05T19:44:59Z</dcterms:modified>
</cp:coreProperties>
</file>