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1" r:id="rId1"/>
    <p:sldMasterId id="2147484039" r:id="rId2"/>
  </p:sldMasterIdLst>
  <p:notesMasterIdLst>
    <p:notesMasterId r:id="rId79"/>
  </p:notesMasterIdLst>
  <p:handoutMasterIdLst>
    <p:handoutMasterId r:id="rId80"/>
  </p:handoutMasterIdLst>
  <p:sldIdLst>
    <p:sldId id="287" r:id="rId3"/>
    <p:sldId id="288" r:id="rId4"/>
    <p:sldId id="289" r:id="rId5"/>
    <p:sldId id="290" r:id="rId6"/>
    <p:sldId id="291" r:id="rId7"/>
    <p:sldId id="292" r:id="rId8"/>
    <p:sldId id="293" r:id="rId9"/>
    <p:sldId id="296" r:id="rId10"/>
    <p:sldId id="297" r:id="rId11"/>
    <p:sldId id="298" r:id="rId12"/>
    <p:sldId id="299" r:id="rId13"/>
    <p:sldId id="300" r:id="rId14"/>
    <p:sldId id="387" r:id="rId15"/>
    <p:sldId id="388" r:id="rId16"/>
    <p:sldId id="303" r:id="rId17"/>
    <p:sldId id="304" r:id="rId18"/>
    <p:sldId id="389" r:id="rId19"/>
    <p:sldId id="306" r:id="rId20"/>
    <p:sldId id="307" r:id="rId21"/>
    <p:sldId id="390" r:id="rId22"/>
    <p:sldId id="309" r:id="rId23"/>
    <p:sldId id="310" r:id="rId24"/>
    <p:sldId id="391" r:id="rId25"/>
    <p:sldId id="392" r:id="rId26"/>
    <p:sldId id="393" r:id="rId27"/>
    <p:sldId id="394" r:id="rId28"/>
    <p:sldId id="395" r:id="rId29"/>
    <p:sldId id="311" r:id="rId30"/>
    <p:sldId id="396" r:id="rId31"/>
    <p:sldId id="397" r:id="rId32"/>
    <p:sldId id="315" r:id="rId33"/>
    <p:sldId id="398" r:id="rId34"/>
    <p:sldId id="399" r:id="rId35"/>
    <p:sldId id="323" r:id="rId36"/>
    <p:sldId id="324" r:id="rId37"/>
    <p:sldId id="325" r:id="rId38"/>
    <p:sldId id="386" r:id="rId39"/>
    <p:sldId id="327" r:id="rId40"/>
    <p:sldId id="328" r:id="rId41"/>
    <p:sldId id="329" r:id="rId42"/>
    <p:sldId id="330" r:id="rId43"/>
    <p:sldId id="400" r:id="rId44"/>
    <p:sldId id="336" r:id="rId45"/>
    <p:sldId id="337" r:id="rId46"/>
    <p:sldId id="338" r:id="rId47"/>
    <p:sldId id="385" r:id="rId48"/>
    <p:sldId id="339" r:id="rId49"/>
    <p:sldId id="340" r:id="rId50"/>
    <p:sldId id="341" r:id="rId51"/>
    <p:sldId id="342" r:id="rId52"/>
    <p:sldId id="343" r:id="rId53"/>
    <p:sldId id="344" r:id="rId54"/>
    <p:sldId id="401" r:id="rId55"/>
    <p:sldId id="402" r:id="rId56"/>
    <p:sldId id="403" r:id="rId57"/>
    <p:sldId id="348" r:id="rId58"/>
    <p:sldId id="404" r:id="rId59"/>
    <p:sldId id="405" r:id="rId60"/>
    <p:sldId id="406" r:id="rId61"/>
    <p:sldId id="356" r:id="rId62"/>
    <p:sldId id="357" r:id="rId63"/>
    <p:sldId id="358" r:id="rId64"/>
    <p:sldId id="407" r:id="rId65"/>
    <p:sldId id="408" r:id="rId66"/>
    <p:sldId id="409" r:id="rId67"/>
    <p:sldId id="410" r:id="rId68"/>
    <p:sldId id="411" r:id="rId69"/>
    <p:sldId id="412" r:id="rId70"/>
    <p:sldId id="413" r:id="rId71"/>
    <p:sldId id="414" r:id="rId72"/>
    <p:sldId id="415" r:id="rId73"/>
    <p:sldId id="416" r:id="rId74"/>
    <p:sldId id="368" r:id="rId75"/>
    <p:sldId id="369" r:id="rId76"/>
    <p:sldId id="370" r:id="rId77"/>
    <p:sldId id="417" r:id="rId78"/>
  </p:sldIdLst>
  <p:sldSz cx="9144000" cy="6858000" type="screen4x3"/>
  <p:notesSz cx="6797675" cy="9928225"/>
  <p:defaultTextStyle>
    <a:defPPr>
      <a:defRPr lang="en-US"/>
    </a:defPPr>
    <a:lvl1pPr algn="l" rtl="0" fontAlgn="base">
      <a:spcBef>
        <a:spcPct val="0"/>
      </a:spcBef>
      <a:spcAft>
        <a:spcPct val="0"/>
      </a:spcAft>
      <a:defRPr sz="1600" kern="1200">
        <a:solidFill>
          <a:srgbClr val="BF80BF"/>
        </a:solidFill>
        <a:latin typeface="Arial" charset="0"/>
        <a:ea typeface="+mn-ea"/>
        <a:cs typeface="Arial" charset="0"/>
      </a:defRPr>
    </a:lvl1pPr>
    <a:lvl2pPr marL="457200" algn="l" rtl="0" fontAlgn="base">
      <a:spcBef>
        <a:spcPct val="0"/>
      </a:spcBef>
      <a:spcAft>
        <a:spcPct val="0"/>
      </a:spcAft>
      <a:defRPr sz="1600" kern="1200">
        <a:solidFill>
          <a:srgbClr val="BF80BF"/>
        </a:solidFill>
        <a:latin typeface="Arial" charset="0"/>
        <a:ea typeface="+mn-ea"/>
        <a:cs typeface="Arial" charset="0"/>
      </a:defRPr>
    </a:lvl2pPr>
    <a:lvl3pPr marL="914400" algn="l" rtl="0" fontAlgn="base">
      <a:spcBef>
        <a:spcPct val="0"/>
      </a:spcBef>
      <a:spcAft>
        <a:spcPct val="0"/>
      </a:spcAft>
      <a:defRPr sz="1600" kern="1200">
        <a:solidFill>
          <a:srgbClr val="BF80BF"/>
        </a:solidFill>
        <a:latin typeface="Arial" charset="0"/>
        <a:ea typeface="+mn-ea"/>
        <a:cs typeface="Arial" charset="0"/>
      </a:defRPr>
    </a:lvl3pPr>
    <a:lvl4pPr marL="1371600" algn="l" rtl="0" fontAlgn="base">
      <a:spcBef>
        <a:spcPct val="0"/>
      </a:spcBef>
      <a:spcAft>
        <a:spcPct val="0"/>
      </a:spcAft>
      <a:defRPr sz="1600" kern="1200">
        <a:solidFill>
          <a:srgbClr val="BF80BF"/>
        </a:solidFill>
        <a:latin typeface="Arial" charset="0"/>
        <a:ea typeface="+mn-ea"/>
        <a:cs typeface="Arial" charset="0"/>
      </a:defRPr>
    </a:lvl4pPr>
    <a:lvl5pPr marL="1828800" algn="l" rtl="0" fontAlgn="base">
      <a:spcBef>
        <a:spcPct val="0"/>
      </a:spcBef>
      <a:spcAft>
        <a:spcPct val="0"/>
      </a:spcAft>
      <a:defRPr sz="1600" kern="1200">
        <a:solidFill>
          <a:srgbClr val="BF80BF"/>
        </a:solidFill>
        <a:latin typeface="Arial" charset="0"/>
        <a:ea typeface="+mn-ea"/>
        <a:cs typeface="Arial" charset="0"/>
      </a:defRPr>
    </a:lvl5pPr>
    <a:lvl6pPr marL="2286000" algn="l" defTabSz="914400" rtl="0" eaLnBrk="1" latinLnBrk="0" hangingPunct="1">
      <a:defRPr sz="1600" kern="1200">
        <a:solidFill>
          <a:srgbClr val="BF80BF"/>
        </a:solidFill>
        <a:latin typeface="Arial" charset="0"/>
        <a:ea typeface="+mn-ea"/>
        <a:cs typeface="Arial" charset="0"/>
      </a:defRPr>
    </a:lvl6pPr>
    <a:lvl7pPr marL="2743200" algn="l" defTabSz="914400" rtl="0" eaLnBrk="1" latinLnBrk="0" hangingPunct="1">
      <a:defRPr sz="1600" kern="1200">
        <a:solidFill>
          <a:srgbClr val="BF80BF"/>
        </a:solidFill>
        <a:latin typeface="Arial" charset="0"/>
        <a:ea typeface="+mn-ea"/>
        <a:cs typeface="Arial" charset="0"/>
      </a:defRPr>
    </a:lvl7pPr>
    <a:lvl8pPr marL="3200400" algn="l" defTabSz="914400" rtl="0" eaLnBrk="1" latinLnBrk="0" hangingPunct="1">
      <a:defRPr sz="1600" kern="1200">
        <a:solidFill>
          <a:srgbClr val="BF80BF"/>
        </a:solidFill>
        <a:latin typeface="Arial" charset="0"/>
        <a:ea typeface="+mn-ea"/>
        <a:cs typeface="Arial" charset="0"/>
      </a:defRPr>
    </a:lvl8pPr>
    <a:lvl9pPr marL="3657600" algn="l" defTabSz="914400" rtl="0" eaLnBrk="1" latinLnBrk="0" hangingPunct="1">
      <a:defRPr sz="1600" kern="1200">
        <a:solidFill>
          <a:srgbClr val="BF80BF"/>
        </a:solidFill>
        <a:latin typeface="Arial" charset="0"/>
        <a:ea typeface="+mn-ea"/>
        <a:cs typeface="Arial" charset="0"/>
      </a:defRPr>
    </a:lvl9pPr>
  </p:defaultTextStyle>
  <p:extLst>
    <p:ext uri="{EFAFB233-063F-42B5-8137-9DF3F51BA10A}">
      <p15:sldGuideLst xmlns:p15="http://schemas.microsoft.com/office/powerpoint/2012/main">
        <p15:guide id="1" orient="horz" pos="3598">
          <p15:clr>
            <a:srgbClr val="A4A3A4"/>
          </p15:clr>
        </p15:guide>
        <p15:guide id="2" orient="horz" pos="1145">
          <p15:clr>
            <a:srgbClr val="A4A3A4"/>
          </p15:clr>
        </p15:guide>
        <p15:guide id="3" orient="horz" pos="1575">
          <p15:clr>
            <a:srgbClr val="A4A3A4"/>
          </p15:clr>
        </p15:guide>
        <p15:guide id="4" orient="horz" pos="763">
          <p15:clr>
            <a:srgbClr val="A4A3A4"/>
          </p15:clr>
        </p15:guide>
        <p15:guide id="5" pos="5612">
          <p15:clr>
            <a:srgbClr val="A4A3A4"/>
          </p15:clr>
        </p15:guide>
        <p15:guide id="6" pos="1179">
          <p15:clr>
            <a:srgbClr val="A4A3A4"/>
          </p15:clr>
        </p15:guide>
        <p15:guide id="7" pos="5260">
          <p15:clr>
            <a:srgbClr val="A4A3A4"/>
          </p15:clr>
        </p15:guide>
        <p15:guide id="8" pos="230">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Grunert" initials="J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C8C"/>
    <a:srgbClr val="313131"/>
    <a:srgbClr val="C9DD03"/>
    <a:srgbClr val="81BC00"/>
    <a:srgbClr val="575757"/>
    <a:srgbClr val="002776"/>
    <a:srgbClr val="92D400"/>
    <a:srgbClr val="FFFFFF"/>
    <a:srgbClr val="00A1DE"/>
    <a:srgbClr val="00A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6" autoAdjust="0"/>
    <p:restoredTop sz="94673" autoAdjust="0"/>
  </p:normalViewPr>
  <p:slideViewPr>
    <p:cSldViewPr snapToGrid="0" showGuides="1">
      <p:cViewPr varScale="1">
        <p:scale>
          <a:sx n="83" d="100"/>
          <a:sy n="83" d="100"/>
        </p:scale>
        <p:origin x="1752" y="67"/>
      </p:cViewPr>
      <p:guideLst>
        <p:guide orient="horz" pos="3598"/>
        <p:guide orient="horz" pos="1145"/>
        <p:guide orient="horz" pos="1575"/>
        <p:guide orient="horz" pos="763"/>
        <p:guide pos="5612"/>
        <p:guide pos="1179"/>
        <p:guide pos="5260"/>
        <p:guide pos="230"/>
      </p:guideLst>
    </p:cSldViewPr>
  </p:slideViewPr>
  <p:notesTextViewPr>
    <p:cViewPr>
      <p:scale>
        <a:sx n="100" d="100"/>
        <a:sy n="100" d="100"/>
      </p:scale>
      <p:origin x="0" y="0"/>
    </p:cViewPr>
  </p:notesTextViewPr>
  <p:sorterViewPr>
    <p:cViewPr>
      <p:scale>
        <a:sx n="50" d="100"/>
        <a:sy n="50" d="100"/>
      </p:scale>
      <p:origin x="0" y="288"/>
    </p:cViewPr>
  </p:sorterViewPr>
  <p:notesViewPr>
    <p:cSldViewPr snapToGrid="0" showGuides="1">
      <p:cViewPr varScale="1">
        <p:scale>
          <a:sx n="92" d="100"/>
          <a:sy n="92" d="100"/>
        </p:scale>
        <p:origin x="-2790" y="-11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minarova\Documents\Encrypted\Clients\Social%20Security%20Strategy\EU%20Templates%202013%20Final%20-%20Comple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solidFill>
              </a:defRPr>
            </a:pPr>
            <a:r>
              <a:rPr lang="en-US" sz="1600" dirty="0" smtClean="0">
                <a:solidFill>
                  <a:schemeClr val="tx2"/>
                </a:solidFill>
              </a:rPr>
              <a:t>Ro</a:t>
            </a:r>
            <a:r>
              <a:rPr lang="cs-CZ" sz="1600" dirty="0" smtClean="0">
                <a:solidFill>
                  <a:schemeClr val="tx2"/>
                </a:solidFill>
              </a:rPr>
              <a:t>ční</a:t>
            </a:r>
            <a:r>
              <a:rPr lang="cs-CZ" sz="1600" baseline="0" dirty="0" smtClean="0">
                <a:solidFill>
                  <a:schemeClr val="tx2"/>
                </a:solidFill>
              </a:rPr>
              <a:t> příjem 25 000 EUR</a:t>
            </a:r>
            <a:endParaRPr lang="en-US" sz="1600" dirty="0">
              <a:solidFill>
                <a:schemeClr val="tx2"/>
              </a:solidFill>
            </a:endParaRPr>
          </a:p>
        </c:rich>
      </c:tx>
      <c:layout/>
      <c:overlay val="0"/>
    </c:title>
    <c:autoTitleDeleted val="0"/>
    <c:plotArea>
      <c:layout/>
      <c:barChart>
        <c:barDir val="col"/>
        <c:grouping val="clustered"/>
        <c:varyColors val="0"/>
        <c:ser>
          <c:idx val="0"/>
          <c:order val="0"/>
          <c:tx>
            <c:strRef>
              <c:f>'CZ vs GER'!$D$18</c:f>
              <c:strCache>
                <c:ptCount val="1"/>
                <c:pt idx="0">
                  <c:v>Employer</c:v>
                </c:pt>
              </c:strCache>
            </c:strRef>
          </c:tx>
          <c:invertIfNegative val="0"/>
          <c:cat>
            <c:strRef>
              <c:f>'CZ vs GER'!$A$19:$C$20</c:f>
              <c:strCache>
                <c:ptCount val="2"/>
                <c:pt idx="0">
                  <c:v>Česká republika</c:v>
                </c:pt>
                <c:pt idx="1">
                  <c:v>Německo</c:v>
                </c:pt>
              </c:strCache>
            </c:strRef>
          </c:cat>
          <c:val>
            <c:numRef>
              <c:f>'CZ vs GER'!$D$19:$D$20</c:f>
            </c:numRef>
          </c:val>
          <c:extLst>
            <c:ext xmlns:c16="http://schemas.microsoft.com/office/drawing/2014/chart" uri="{C3380CC4-5D6E-409C-BE32-E72D297353CC}">
              <c16:uniqueId val="{00000000-D0C3-40D8-A278-74846D68CD36}"/>
            </c:ext>
          </c:extLst>
        </c:ser>
        <c:ser>
          <c:idx val="1"/>
          <c:order val="1"/>
          <c:tx>
            <c:strRef>
              <c:f>'CZ vs GER'!$E$18</c:f>
              <c:strCache>
                <c:ptCount val="1"/>
                <c:pt idx="0">
                  <c:v>Employee</c:v>
                </c:pt>
              </c:strCache>
            </c:strRef>
          </c:tx>
          <c:invertIfNegative val="0"/>
          <c:cat>
            <c:strRef>
              <c:f>'CZ vs GER'!$A$19:$C$20</c:f>
              <c:strCache>
                <c:ptCount val="2"/>
                <c:pt idx="0">
                  <c:v>Česká republika</c:v>
                </c:pt>
                <c:pt idx="1">
                  <c:v>Německo</c:v>
                </c:pt>
              </c:strCache>
            </c:strRef>
          </c:cat>
          <c:val>
            <c:numRef>
              <c:f>'CZ vs GER'!$E$19:$E$20</c:f>
            </c:numRef>
          </c:val>
          <c:extLst>
            <c:ext xmlns:c16="http://schemas.microsoft.com/office/drawing/2014/chart" uri="{C3380CC4-5D6E-409C-BE32-E72D297353CC}">
              <c16:uniqueId val="{00000001-D0C3-40D8-A278-74846D68CD36}"/>
            </c:ext>
          </c:extLst>
        </c:ser>
        <c:ser>
          <c:idx val="2"/>
          <c:order val="2"/>
          <c:tx>
            <c:strRef>
              <c:f>'CZ vs GER'!$F$18</c:f>
              <c:strCache>
                <c:ptCount val="1"/>
              </c:strCache>
            </c:strRef>
          </c:tx>
          <c:invertIfNegative val="0"/>
          <c:cat>
            <c:strRef>
              <c:f>'CZ vs GER'!$A$19:$C$20</c:f>
              <c:strCache>
                <c:ptCount val="2"/>
                <c:pt idx="0">
                  <c:v>Česká republika</c:v>
                </c:pt>
                <c:pt idx="1">
                  <c:v>Německo</c:v>
                </c:pt>
              </c:strCache>
            </c:strRef>
          </c:cat>
          <c:val>
            <c:numRef>
              <c:f>'CZ vs GER'!$F$19:$F$20</c:f>
            </c:numRef>
          </c:val>
          <c:extLst>
            <c:ext xmlns:c16="http://schemas.microsoft.com/office/drawing/2014/chart" uri="{C3380CC4-5D6E-409C-BE32-E72D297353CC}">
              <c16:uniqueId val="{00000002-D0C3-40D8-A278-74846D68CD36}"/>
            </c:ext>
          </c:extLst>
        </c:ser>
        <c:ser>
          <c:idx val="3"/>
          <c:order val="3"/>
          <c:tx>
            <c:strRef>
              <c:f>'CZ vs GER'!$G$18</c:f>
              <c:strCache>
                <c:ptCount val="1"/>
              </c:strCache>
            </c:strRef>
          </c:tx>
          <c:invertIfNegative val="0"/>
          <c:cat>
            <c:strRef>
              <c:f>'CZ vs GER'!$A$19:$C$20</c:f>
              <c:strCache>
                <c:ptCount val="2"/>
                <c:pt idx="0">
                  <c:v>Česká republika</c:v>
                </c:pt>
                <c:pt idx="1">
                  <c:v>Německo</c:v>
                </c:pt>
              </c:strCache>
            </c:strRef>
          </c:cat>
          <c:val>
            <c:numRef>
              <c:f>'CZ vs GER'!$G$19:$G$20</c:f>
            </c:numRef>
          </c:val>
          <c:extLst>
            <c:ext xmlns:c16="http://schemas.microsoft.com/office/drawing/2014/chart" uri="{C3380CC4-5D6E-409C-BE32-E72D297353CC}">
              <c16:uniqueId val="{00000003-D0C3-40D8-A278-74846D68CD36}"/>
            </c:ext>
          </c:extLst>
        </c:ser>
        <c:ser>
          <c:idx val="4"/>
          <c:order val="4"/>
          <c:tx>
            <c:strRef>
              <c:f>'CZ vs GER'!$H$18</c:f>
              <c:strCache>
                <c:ptCount val="1"/>
                <c:pt idx="0">
                  <c:v>Zaměstnavatel</c:v>
                </c:pt>
              </c:strCache>
            </c:strRef>
          </c:tx>
          <c:spPr>
            <a:solidFill>
              <a:schemeClr val="accent5"/>
            </a:solidFill>
            <a:ln>
              <a:solidFill>
                <a:schemeClr val="bg1"/>
              </a:solidFill>
            </a:ln>
          </c:spPr>
          <c:invertIfNegative val="0"/>
          <c:cat>
            <c:strRef>
              <c:f>'CZ vs GER'!$A$19:$C$20</c:f>
              <c:strCache>
                <c:ptCount val="2"/>
                <c:pt idx="0">
                  <c:v>Česká republika</c:v>
                </c:pt>
                <c:pt idx="1">
                  <c:v>Německo</c:v>
                </c:pt>
              </c:strCache>
            </c:strRef>
          </c:cat>
          <c:val>
            <c:numRef>
              <c:f>'CZ vs GER'!$H$19:$H$20</c:f>
              <c:numCache>
                <c:formatCode>#,##0.00</c:formatCode>
                <c:ptCount val="2"/>
                <c:pt idx="0">
                  <c:v>8500</c:v>
                </c:pt>
                <c:pt idx="1">
                  <c:v>4818.75</c:v>
                </c:pt>
              </c:numCache>
            </c:numRef>
          </c:val>
          <c:extLst>
            <c:ext xmlns:c16="http://schemas.microsoft.com/office/drawing/2014/chart" uri="{C3380CC4-5D6E-409C-BE32-E72D297353CC}">
              <c16:uniqueId val="{00000004-D0C3-40D8-A278-74846D68CD36}"/>
            </c:ext>
          </c:extLst>
        </c:ser>
        <c:ser>
          <c:idx val="5"/>
          <c:order val="5"/>
          <c:tx>
            <c:strRef>
              <c:f>'CZ vs GER'!$I$18</c:f>
              <c:strCache>
                <c:ptCount val="1"/>
                <c:pt idx="0">
                  <c:v>Zaměstnanec</c:v>
                </c:pt>
              </c:strCache>
            </c:strRef>
          </c:tx>
          <c:spPr>
            <a:solidFill>
              <a:schemeClr val="accent2"/>
            </a:solidFill>
            <a:ln>
              <a:solidFill>
                <a:schemeClr val="bg1"/>
              </a:solidFill>
            </a:ln>
          </c:spPr>
          <c:invertIfNegative val="0"/>
          <c:cat>
            <c:strRef>
              <c:f>'CZ vs GER'!$A$19:$C$20</c:f>
              <c:strCache>
                <c:ptCount val="2"/>
                <c:pt idx="0">
                  <c:v>Česká republika</c:v>
                </c:pt>
                <c:pt idx="1">
                  <c:v>Německo</c:v>
                </c:pt>
              </c:strCache>
            </c:strRef>
          </c:cat>
          <c:val>
            <c:numRef>
              <c:f>'CZ vs GER'!$I$19:$I$20</c:f>
              <c:numCache>
                <c:formatCode>#,##0.00</c:formatCode>
                <c:ptCount val="2"/>
                <c:pt idx="0">
                  <c:v>2750</c:v>
                </c:pt>
                <c:pt idx="1">
                  <c:v>5106.25</c:v>
                </c:pt>
              </c:numCache>
            </c:numRef>
          </c:val>
          <c:extLst>
            <c:ext xmlns:c16="http://schemas.microsoft.com/office/drawing/2014/chart" uri="{C3380CC4-5D6E-409C-BE32-E72D297353CC}">
              <c16:uniqueId val="{00000005-D0C3-40D8-A278-74846D68CD36}"/>
            </c:ext>
          </c:extLst>
        </c:ser>
        <c:dLbls>
          <c:showLegendKey val="0"/>
          <c:showVal val="0"/>
          <c:showCatName val="0"/>
          <c:showSerName val="0"/>
          <c:showPercent val="0"/>
          <c:showBubbleSize val="0"/>
        </c:dLbls>
        <c:gapWidth val="150"/>
        <c:axId val="217098768"/>
        <c:axId val="217097984"/>
      </c:barChart>
      <c:catAx>
        <c:axId val="217098768"/>
        <c:scaling>
          <c:orientation val="minMax"/>
        </c:scaling>
        <c:delete val="0"/>
        <c:axPos val="b"/>
        <c:numFmt formatCode="General" sourceLinked="0"/>
        <c:majorTickMark val="none"/>
        <c:minorTickMark val="none"/>
        <c:tickLblPos val="nextTo"/>
        <c:txPr>
          <a:bodyPr/>
          <a:lstStyle/>
          <a:p>
            <a:pPr>
              <a:defRPr>
                <a:solidFill>
                  <a:schemeClr val="tx2"/>
                </a:solidFill>
              </a:defRPr>
            </a:pPr>
            <a:endParaRPr lang="en-US"/>
          </a:p>
        </c:txPr>
        <c:crossAx val="217097984"/>
        <c:crosses val="autoZero"/>
        <c:auto val="1"/>
        <c:lblAlgn val="ctr"/>
        <c:lblOffset val="100"/>
        <c:noMultiLvlLbl val="0"/>
      </c:catAx>
      <c:valAx>
        <c:axId val="217097984"/>
        <c:scaling>
          <c:orientation val="minMax"/>
        </c:scaling>
        <c:delete val="0"/>
        <c:axPos val="l"/>
        <c:numFmt formatCode="#,##0.00" sourceLinked="1"/>
        <c:majorTickMark val="in"/>
        <c:minorTickMark val="none"/>
        <c:tickLblPos val="nextTo"/>
        <c:txPr>
          <a:bodyPr/>
          <a:lstStyle/>
          <a:p>
            <a:pPr>
              <a:defRPr>
                <a:solidFill>
                  <a:schemeClr val="tx2"/>
                </a:solidFill>
              </a:defRPr>
            </a:pPr>
            <a:endParaRPr lang="en-US"/>
          </a:p>
        </c:txPr>
        <c:crossAx val="217098768"/>
        <c:crosses val="autoZero"/>
        <c:crossBetween val="between"/>
      </c:valAx>
    </c:plotArea>
    <c:legend>
      <c:legendPos val="r"/>
      <c:layout>
        <c:manualLayout>
          <c:xMode val="edge"/>
          <c:yMode val="edge"/>
          <c:x val="0.69619143670498018"/>
          <c:y val="0.48669988257870977"/>
          <c:w val="0.24402578191288424"/>
          <c:h val="0.13495383640047542"/>
        </c:manualLayout>
      </c:layout>
      <c:overlay val="0"/>
      <c:txPr>
        <a:bodyPr/>
        <a:lstStyle/>
        <a:p>
          <a:pPr>
            <a:defRPr>
              <a:solidFill>
                <a:schemeClr val="tx2"/>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solidFill>
              </a:defRPr>
            </a:pPr>
            <a:r>
              <a:rPr lang="cs-CZ" sz="1600" dirty="0" smtClean="0">
                <a:solidFill>
                  <a:schemeClr val="tx2"/>
                </a:solidFill>
              </a:rPr>
              <a:t>Roční příjem 50 000</a:t>
            </a:r>
            <a:r>
              <a:rPr lang="cs-CZ" sz="1600" baseline="0" dirty="0" smtClean="0">
                <a:solidFill>
                  <a:schemeClr val="tx2"/>
                </a:solidFill>
              </a:rPr>
              <a:t> EUR</a:t>
            </a:r>
            <a:endParaRPr lang="en-US" sz="1600" dirty="0">
              <a:solidFill>
                <a:schemeClr val="tx2"/>
              </a:solidFill>
            </a:endParaRPr>
          </a:p>
        </c:rich>
      </c:tx>
      <c:layout/>
      <c:overlay val="0"/>
    </c:title>
    <c:autoTitleDeleted val="0"/>
    <c:plotArea>
      <c:layout/>
      <c:barChart>
        <c:barDir val="col"/>
        <c:grouping val="clustered"/>
        <c:varyColors val="0"/>
        <c:ser>
          <c:idx val="0"/>
          <c:order val="0"/>
          <c:tx>
            <c:strRef>
              <c:f>'CZ vs GER'!$L$18</c:f>
              <c:strCache>
                <c:ptCount val="1"/>
                <c:pt idx="0">
                  <c:v>Zaměstnavatel</c:v>
                </c:pt>
              </c:strCache>
            </c:strRef>
          </c:tx>
          <c:spPr>
            <a:solidFill>
              <a:schemeClr val="accent5"/>
            </a:solidFill>
            <a:ln>
              <a:solidFill>
                <a:schemeClr val="bg1"/>
              </a:solidFill>
            </a:ln>
          </c:spPr>
          <c:invertIfNegative val="0"/>
          <c:cat>
            <c:strRef>
              <c:f>'CZ vs GER'!$A$19:$A$20</c:f>
              <c:strCache>
                <c:ptCount val="2"/>
                <c:pt idx="0">
                  <c:v>Česká republika</c:v>
                </c:pt>
                <c:pt idx="1">
                  <c:v>Německo</c:v>
                </c:pt>
              </c:strCache>
            </c:strRef>
          </c:cat>
          <c:val>
            <c:numRef>
              <c:f>'CZ vs GER'!$L$19:$L$20</c:f>
              <c:numCache>
                <c:formatCode>#,##0.00</c:formatCode>
                <c:ptCount val="2"/>
                <c:pt idx="0">
                  <c:v>16557.759999999998</c:v>
                </c:pt>
                <c:pt idx="1">
                  <c:v>9408.56</c:v>
                </c:pt>
              </c:numCache>
            </c:numRef>
          </c:val>
          <c:extLst>
            <c:ext xmlns:c16="http://schemas.microsoft.com/office/drawing/2014/chart" uri="{C3380CC4-5D6E-409C-BE32-E72D297353CC}">
              <c16:uniqueId val="{00000000-EA29-4D7E-8AA1-82FB5007F4AC}"/>
            </c:ext>
          </c:extLst>
        </c:ser>
        <c:ser>
          <c:idx val="1"/>
          <c:order val="1"/>
          <c:tx>
            <c:strRef>
              <c:f>'CZ vs GER'!$M$18</c:f>
              <c:strCache>
                <c:ptCount val="1"/>
                <c:pt idx="0">
                  <c:v>Zaměstnanec</c:v>
                </c:pt>
              </c:strCache>
            </c:strRef>
          </c:tx>
          <c:spPr>
            <a:solidFill>
              <a:schemeClr val="accent2"/>
            </a:solidFill>
            <a:ln>
              <a:solidFill>
                <a:schemeClr val="bg1"/>
              </a:solidFill>
            </a:ln>
          </c:spPr>
          <c:invertIfNegative val="0"/>
          <c:cat>
            <c:strRef>
              <c:f>'CZ vs GER'!$A$19:$A$20</c:f>
              <c:strCache>
                <c:ptCount val="2"/>
                <c:pt idx="0">
                  <c:v>Česká republika</c:v>
                </c:pt>
                <c:pt idx="1">
                  <c:v>Německo</c:v>
                </c:pt>
              </c:strCache>
            </c:strRef>
          </c:cat>
          <c:val>
            <c:numRef>
              <c:f>'CZ vs GER'!$M$19:$M$20</c:f>
              <c:numCache>
                <c:formatCode>#,##0.00</c:formatCode>
                <c:ptCount val="2"/>
                <c:pt idx="0">
                  <c:v>5385.02</c:v>
                </c:pt>
                <c:pt idx="1">
                  <c:v>9951.94</c:v>
                </c:pt>
              </c:numCache>
            </c:numRef>
          </c:val>
          <c:extLst>
            <c:ext xmlns:c16="http://schemas.microsoft.com/office/drawing/2014/chart" uri="{C3380CC4-5D6E-409C-BE32-E72D297353CC}">
              <c16:uniqueId val="{00000001-EA29-4D7E-8AA1-82FB5007F4AC}"/>
            </c:ext>
          </c:extLst>
        </c:ser>
        <c:dLbls>
          <c:showLegendKey val="0"/>
          <c:showVal val="0"/>
          <c:showCatName val="0"/>
          <c:showSerName val="0"/>
          <c:showPercent val="0"/>
          <c:showBubbleSize val="0"/>
        </c:dLbls>
        <c:gapWidth val="150"/>
        <c:axId val="217096024"/>
        <c:axId val="217093672"/>
      </c:barChart>
      <c:catAx>
        <c:axId val="217096024"/>
        <c:scaling>
          <c:orientation val="minMax"/>
        </c:scaling>
        <c:delete val="0"/>
        <c:axPos val="b"/>
        <c:numFmt formatCode="General" sourceLinked="0"/>
        <c:majorTickMark val="none"/>
        <c:minorTickMark val="none"/>
        <c:tickLblPos val="nextTo"/>
        <c:txPr>
          <a:bodyPr/>
          <a:lstStyle/>
          <a:p>
            <a:pPr>
              <a:defRPr>
                <a:solidFill>
                  <a:schemeClr val="tx2"/>
                </a:solidFill>
              </a:defRPr>
            </a:pPr>
            <a:endParaRPr lang="en-US"/>
          </a:p>
        </c:txPr>
        <c:crossAx val="217093672"/>
        <c:crosses val="autoZero"/>
        <c:auto val="1"/>
        <c:lblAlgn val="ctr"/>
        <c:lblOffset val="100"/>
        <c:noMultiLvlLbl val="0"/>
      </c:catAx>
      <c:valAx>
        <c:axId val="217093672"/>
        <c:scaling>
          <c:orientation val="minMax"/>
        </c:scaling>
        <c:delete val="0"/>
        <c:axPos val="l"/>
        <c:numFmt formatCode="#,##0.00" sourceLinked="1"/>
        <c:majorTickMark val="in"/>
        <c:minorTickMark val="none"/>
        <c:tickLblPos val="nextTo"/>
        <c:txPr>
          <a:bodyPr/>
          <a:lstStyle/>
          <a:p>
            <a:pPr>
              <a:defRPr>
                <a:solidFill>
                  <a:schemeClr val="tx2"/>
                </a:solidFill>
              </a:defRPr>
            </a:pPr>
            <a:endParaRPr lang="en-US"/>
          </a:p>
        </c:txPr>
        <c:crossAx val="217096024"/>
        <c:crosses val="autoZero"/>
        <c:crossBetween val="between"/>
      </c:valAx>
    </c:plotArea>
    <c:legend>
      <c:legendPos val="r"/>
      <c:layout>
        <c:manualLayout>
          <c:xMode val="edge"/>
          <c:yMode val="edge"/>
          <c:x val="0.70477783610382039"/>
          <c:y val="0.48669987429593109"/>
          <c:w val="0.24188883056284632"/>
          <c:h val="0.13495392044430177"/>
        </c:manualLayout>
      </c:layout>
      <c:overlay val="0"/>
      <c:txPr>
        <a:bodyPr/>
        <a:lstStyle/>
        <a:p>
          <a:pPr>
            <a:defRPr>
              <a:solidFill>
                <a:schemeClr val="tx2"/>
              </a:solidFill>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407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078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2994" tIns="46497" rIns="92994" bIns="464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661738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000066"/>
        </a:solidFill>
        <a:latin typeface="Arial" charset="0"/>
        <a:ea typeface="+mn-ea"/>
        <a:cs typeface="+mn-cs"/>
      </a:defRPr>
    </a:lvl1pPr>
    <a:lvl2pPr marL="457200" algn="l" rtl="0" eaLnBrk="0" fontAlgn="base" hangingPunct="0">
      <a:spcBef>
        <a:spcPct val="30000"/>
      </a:spcBef>
      <a:spcAft>
        <a:spcPct val="0"/>
      </a:spcAft>
      <a:defRPr sz="1200" kern="1200">
        <a:solidFill>
          <a:srgbClr val="000066"/>
        </a:solidFill>
        <a:latin typeface="Arial" charset="0"/>
        <a:ea typeface="+mn-ea"/>
        <a:cs typeface="+mn-cs"/>
      </a:defRPr>
    </a:lvl2pPr>
    <a:lvl3pPr marL="914400" algn="l" rtl="0" eaLnBrk="0" fontAlgn="base" hangingPunct="0">
      <a:spcBef>
        <a:spcPct val="30000"/>
      </a:spcBef>
      <a:spcAft>
        <a:spcPct val="0"/>
      </a:spcAft>
      <a:defRPr sz="1200" kern="1200">
        <a:solidFill>
          <a:srgbClr val="000066"/>
        </a:solidFill>
        <a:latin typeface="Arial" charset="0"/>
        <a:ea typeface="+mn-ea"/>
        <a:cs typeface="+mn-cs"/>
      </a:defRPr>
    </a:lvl3pPr>
    <a:lvl4pPr marL="1371600" algn="l" rtl="0" eaLnBrk="0" fontAlgn="base" hangingPunct="0">
      <a:spcBef>
        <a:spcPct val="30000"/>
      </a:spcBef>
      <a:spcAft>
        <a:spcPct val="0"/>
      </a:spcAft>
      <a:defRPr sz="1200" kern="1200">
        <a:solidFill>
          <a:srgbClr val="000066"/>
        </a:solidFill>
        <a:latin typeface="Arial" charset="0"/>
        <a:ea typeface="+mn-ea"/>
        <a:cs typeface="+mn-cs"/>
      </a:defRPr>
    </a:lvl4pPr>
    <a:lvl5pPr marL="1828800" algn="l" rtl="0" eaLnBrk="0" fontAlgn="base" hangingPunct="0">
      <a:spcBef>
        <a:spcPct val="30000"/>
      </a:spcBef>
      <a:spcAft>
        <a:spcPct val="0"/>
      </a:spcAft>
      <a:defRPr sz="1200" kern="1200">
        <a:solidFill>
          <a:srgbClr val="000066"/>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0904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 základní právní svobody &gt; právo na svobodnou migraci osob, volný pohyb služeb – § 48 smlouvy o fungování EU </a:t>
            </a:r>
          </a:p>
          <a:p>
            <a:endParaRPr lang="cs-CZ" b="1" dirty="0" smtClean="0"/>
          </a:p>
          <a:p>
            <a:pPr marL="171450" indent="-171450">
              <a:buFontTx/>
              <a:buChar char="-"/>
            </a:pPr>
            <a:r>
              <a:rPr lang="cs-CZ" b="1" dirty="0" smtClean="0"/>
              <a:t>Bez ohledu na</a:t>
            </a:r>
            <a:r>
              <a:rPr lang="cs-CZ" b="1" baseline="0" dirty="0" smtClean="0"/>
              <a:t> to, zda to jsou osoby aktivní nebo ne </a:t>
            </a:r>
          </a:p>
          <a:p>
            <a:pPr marL="171450" indent="-171450">
              <a:buFontTx/>
              <a:buChar char="-"/>
            </a:pPr>
            <a:r>
              <a:rPr lang="cs-CZ" b="1" baseline="0" dirty="0" smtClean="0"/>
              <a:t>Volný pohyb není výsadou aktivních osob, ale právem všech osob v členských státech </a:t>
            </a:r>
          </a:p>
          <a:p>
            <a:pPr marL="171450" indent="-171450">
              <a:buFontTx/>
              <a:buChar char="-"/>
            </a:pPr>
            <a:endParaRPr lang="cs-CZ" b="1" dirty="0" smtClean="0"/>
          </a:p>
        </p:txBody>
      </p:sp>
    </p:spTree>
    <p:extLst>
      <p:ext uri="{BB962C8B-B14F-4D97-AF65-F5344CB8AC3E}">
        <p14:creationId xmlns:p14="http://schemas.microsoft.com/office/powerpoint/2010/main" val="526170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 státy si dávaly omezení kvůli pracovním trhům x pravidla koordinace byla aplikována ihned </a:t>
            </a:r>
          </a:p>
          <a:p>
            <a:endParaRPr lang="cs-CZ" dirty="0" smtClean="0"/>
          </a:p>
          <a:p>
            <a:r>
              <a:rPr lang="cs-CZ" dirty="0" smtClean="0"/>
              <a:t>- nyní 31 států </a:t>
            </a:r>
          </a:p>
          <a:p>
            <a:endParaRPr lang="cs-CZ" b="1" dirty="0" smtClean="0"/>
          </a:p>
          <a:p>
            <a:r>
              <a:rPr lang="cs-CZ" b="1" dirty="0" smtClean="0"/>
              <a:t>- od 1.4.2012 se začalo aplikovat i na Švýcarsko </a:t>
            </a:r>
          </a:p>
          <a:p>
            <a:r>
              <a:rPr lang="cs-CZ" b="1" dirty="0" smtClean="0"/>
              <a:t>- od 1.6.2012 se začalo aplikovat na N, L, I</a:t>
            </a:r>
          </a:p>
          <a:p>
            <a:endParaRPr lang="cs-CZ" dirty="0"/>
          </a:p>
        </p:txBody>
      </p:sp>
    </p:spTree>
    <p:extLst>
      <p:ext uri="{BB962C8B-B14F-4D97-AF65-F5344CB8AC3E}">
        <p14:creationId xmlns:p14="http://schemas.microsoft.com/office/powerpoint/2010/main" val="3127448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 VB proti</a:t>
            </a:r>
          </a:p>
          <a:p>
            <a:endParaRPr lang="cs-CZ" dirty="0" smtClean="0"/>
          </a:p>
          <a:p>
            <a:r>
              <a:rPr lang="cs-CZ" dirty="0" smtClean="0"/>
              <a:t>- vztahuje se tak na osoby a jejich rodinné příslušníky, které nejsou občany členského státu, nejsou primárně kryty těmito nařízeními pouze z důvodu občanství a legálně pobývají na území členského státu </a:t>
            </a:r>
          </a:p>
          <a:p>
            <a:endParaRPr lang="cs-CZ" dirty="0" smtClean="0"/>
          </a:p>
          <a:p>
            <a:pPr marL="171450" indent="-171450">
              <a:buFontTx/>
              <a:buChar char="-"/>
            </a:pPr>
            <a:r>
              <a:rPr lang="cs-CZ" b="1" dirty="0" smtClean="0"/>
              <a:t>odstranění závislosti na ekonomické činnosti </a:t>
            </a:r>
          </a:p>
          <a:p>
            <a:pPr marL="171450" indent="-171450">
              <a:buFontTx/>
              <a:buChar char="-"/>
            </a:pPr>
            <a:endParaRPr lang="cs-CZ" b="1" dirty="0" smtClean="0"/>
          </a:p>
          <a:p>
            <a:pPr marL="171450" indent="-171450">
              <a:buFontTx/>
              <a:buChar char="-"/>
            </a:pPr>
            <a:r>
              <a:rPr lang="cs-CZ" b="1" dirty="0" smtClean="0"/>
              <a:t>Dánové nepřistoupili ani ke starému ani novému nařízení</a:t>
            </a:r>
            <a:r>
              <a:rPr lang="cs-CZ" b="1" baseline="0" dirty="0" smtClean="0"/>
              <a:t> </a:t>
            </a:r>
          </a:p>
          <a:p>
            <a:pPr marL="171450" indent="-171450">
              <a:buFontTx/>
              <a:buChar char="-"/>
            </a:pPr>
            <a:r>
              <a:rPr lang="cs-CZ" b="1" baseline="0" dirty="0" smtClean="0"/>
              <a:t>UK akceptovali staré, ale ne nové!!!!!</a:t>
            </a:r>
            <a:endParaRPr lang="cs-CZ" b="1" dirty="0"/>
          </a:p>
        </p:txBody>
      </p:sp>
    </p:spTree>
    <p:extLst>
      <p:ext uri="{BB962C8B-B14F-4D97-AF65-F5344CB8AC3E}">
        <p14:creationId xmlns:p14="http://schemas.microsoft.com/office/powerpoint/2010/main" val="275170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 VB proti</a:t>
            </a:r>
          </a:p>
          <a:p>
            <a:endParaRPr lang="cs-CZ" dirty="0" smtClean="0"/>
          </a:p>
          <a:p>
            <a:r>
              <a:rPr lang="cs-CZ" dirty="0" smtClean="0"/>
              <a:t>- vztahuje se tak na osoby a jejich rodinné příslušníky, které nejsou občany členského státu, nejsou primárně kryty těmito nařízeními pouze z důvodu občanství a legálně pobývají na území členského státu </a:t>
            </a:r>
          </a:p>
          <a:p>
            <a:endParaRPr lang="cs-CZ" dirty="0" smtClean="0"/>
          </a:p>
          <a:p>
            <a:pPr marL="171450" indent="-171450">
              <a:buFontTx/>
              <a:buChar char="-"/>
            </a:pPr>
            <a:r>
              <a:rPr lang="cs-CZ" b="1" dirty="0" smtClean="0"/>
              <a:t>odstranění závislosti na ekonomické činnosti </a:t>
            </a:r>
          </a:p>
          <a:p>
            <a:pPr marL="171450" indent="-171450">
              <a:buFontTx/>
              <a:buChar char="-"/>
            </a:pPr>
            <a:endParaRPr lang="cs-CZ" b="1" dirty="0" smtClean="0"/>
          </a:p>
          <a:p>
            <a:pPr marL="171450" indent="-171450">
              <a:buFontTx/>
              <a:buChar char="-"/>
            </a:pPr>
            <a:r>
              <a:rPr lang="cs-CZ" b="1" dirty="0" smtClean="0"/>
              <a:t>Dánové nepřistoupili ani ke starému ani novému nařízení</a:t>
            </a:r>
            <a:r>
              <a:rPr lang="cs-CZ" b="1" baseline="0" dirty="0" smtClean="0"/>
              <a:t> </a:t>
            </a:r>
          </a:p>
          <a:p>
            <a:pPr marL="171450" indent="-171450">
              <a:buFontTx/>
              <a:buChar char="-"/>
            </a:pPr>
            <a:r>
              <a:rPr lang="cs-CZ" b="1" baseline="0" dirty="0" smtClean="0"/>
              <a:t>UK akceptovali staré, ale ne nové!!!!!</a:t>
            </a:r>
            <a:endParaRPr lang="cs-CZ" b="1" dirty="0"/>
          </a:p>
        </p:txBody>
      </p:sp>
    </p:spTree>
    <p:extLst>
      <p:ext uri="{BB962C8B-B14F-4D97-AF65-F5344CB8AC3E}">
        <p14:creationId xmlns:p14="http://schemas.microsoft.com/office/powerpoint/2010/main" val="15047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Věcný obsah: </a:t>
            </a:r>
          </a:p>
          <a:p>
            <a:endParaRPr lang="cs-CZ" dirty="0" smtClean="0"/>
          </a:p>
          <a:p>
            <a:r>
              <a:rPr lang="cs-CZ" dirty="0" smtClean="0"/>
              <a:t>- dávky v nemoci </a:t>
            </a:r>
          </a:p>
          <a:p>
            <a:r>
              <a:rPr lang="cs-CZ" dirty="0" smtClean="0"/>
              <a:t>- mateřské a otcovské dávky </a:t>
            </a:r>
          </a:p>
          <a:p>
            <a:r>
              <a:rPr lang="cs-CZ" dirty="0" smtClean="0"/>
              <a:t>- dávky v invaliditě </a:t>
            </a:r>
          </a:p>
          <a:p>
            <a:r>
              <a:rPr lang="cs-CZ" dirty="0" smtClean="0"/>
              <a:t>- dávky ve </a:t>
            </a:r>
            <a:r>
              <a:rPr lang="cs-CZ" dirty="0" err="1" smtClean="0"/>
              <a:t>stáýří</a:t>
            </a:r>
            <a:r>
              <a:rPr lang="cs-CZ" dirty="0" smtClean="0"/>
              <a:t> </a:t>
            </a:r>
          </a:p>
          <a:p>
            <a:r>
              <a:rPr lang="cs-CZ" dirty="0" smtClean="0"/>
              <a:t>- dávky pozůstalým </a:t>
            </a:r>
          </a:p>
          <a:p>
            <a:r>
              <a:rPr lang="cs-CZ" dirty="0" smtClean="0"/>
              <a:t>- dávky při pracovním úraze </a:t>
            </a:r>
          </a:p>
          <a:p>
            <a:r>
              <a:rPr lang="cs-CZ" dirty="0" smtClean="0"/>
              <a:t>- pohřebné</a:t>
            </a:r>
          </a:p>
          <a:p>
            <a:r>
              <a:rPr lang="cs-CZ" dirty="0" smtClean="0"/>
              <a:t>- dávky v nezaměstnanosti </a:t>
            </a:r>
          </a:p>
          <a:p>
            <a:r>
              <a:rPr lang="cs-CZ" dirty="0" smtClean="0"/>
              <a:t>- předdůchodové dávky </a:t>
            </a:r>
          </a:p>
          <a:p>
            <a:pPr marL="171450" indent="-171450">
              <a:buFontTx/>
              <a:buChar char="-"/>
            </a:pPr>
            <a:r>
              <a:rPr lang="cs-CZ" dirty="0" smtClean="0"/>
              <a:t>rodinné dávky </a:t>
            </a:r>
          </a:p>
          <a:p>
            <a:pPr marL="171450" indent="-171450">
              <a:buFontTx/>
              <a:buChar char="-"/>
            </a:pPr>
            <a:endParaRPr lang="cs-CZ" dirty="0" smtClean="0"/>
          </a:p>
          <a:p>
            <a:pPr marL="171450" indent="-171450">
              <a:buFontTx/>
              <a:buChar char="-"/>
            </a:pPr>
            <a:r>
              <a:rPr lang="cs-CZ" b="1" dirty="0" smtClean="0"/>
              <a:t>z důvodu pojmové nejednotnosti sociální zabezpečení vs. sociální pojištění </a:t>
            </a:r>
          </a:p>
          <a:p>
            <a:pPr marL="171450" indent="-171450">
              <a:buFontTx/>
              <a:buChar char="-"/>
            </a:pPr>
            <a:endParaRPr lang="cs-CZ" b="1" dirty="0" smtClean="0"/>
          </a:p>
          <a:p>
            <a:pPr marL="171450" indent="-171450">
              <a:buFontTx/>
              <a:buChar char="-"/>
            </a:pPr>
            <a:r>
              <a:rPr lang="cs-CZ" b="1" dirty="0" smtClean="0"/>
              <a:t>4 části, kde dochází k odvodu pojistného = příspěvkové systémy</a:t>
            </a:r>
          </a:p>
          <a:p>
            <a:pPr marL="171450" indent="-171450">
              <a:buFontTx/>
              <a:buChar char="-"/>
            </a:pPr>
            <a:endParaRPr lang="cs-CZ" dirty="0"/>
          </a:p>
        </p:txBody>
      </p:sp>
    </p:spTree>
    <p:extLst>
      <p:ext uri="{BB962C8B-B14F-4D97-AF65-F5344CB8AC3E}">
        <p14:creationId xmlns:p14="http://schemas.microsoft.com/office/powerpoint/2010/main" val="84007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I.  Rovné nakládání</a:t>
            </a:r>
          </a:p>
          <a:p>
            <a:r>
              <a:rPr lang="cs-CZ" dirty="0" smtClean="0"/>
              <a:t>- zákaz diskriminace, antidiskriminační směrnice </a:t>
            </a:r>
          </a:p>
          <a:p>
            <a:r>
              <a:rPr lang="cs-CZ" dirty="0" smtClean="0"/>
              <a:t>přímá diskriminace: osoby jsou posuzovány podle zakázaného kritéria, např. státní občanství </a:t>
            </a:r>
          </a:p>
          <a:p>
            <a:r>
              <a:rPr lang="cs-CZ" dirty="0" smtClean="0"/>
              <a:t>nepřímá diskriminace: jakákoliv další kritéria, která znamenají v důsledku znevýhodnění určitých osob (např. podmínění výplaty dávek dosažením určité doby v systému)</a:t>
            </a:r>
          </a:p>
          <a:p>
            <a:endParaRPr lang="cs-CZ" dirty="0" smtClean="0"/>
          </a:p>
          <a:p>
            <a:r>
              <a:rPr lang="cs-CZ" b="1" dirty="0" smtClean="0"/>
              <a:t>II. Zásada asimilace skutečností </a:t>
            </a:r>
          </a:p>
          <a:p>
            <a:r>
              <a:rPr lang="cs-CZ" dirty="0" smtClean="0"/>
              <a:t>- </a:t>
            </a:r>
            <a:r>
              <a:rPr lang="cs-CZ" dirty="0" err="1" smtClean="0"/>
              <a:t>oisuzovat</a:t>
            </a:r>
            <a:r>
              <a:rPr lang="cs-CZ" dirty="0" smtClean="0"/>
              <a:t> </a:t>
            </a:r>
            <a:r>
              <a:rPr lang="cs-CZ" dirty="0" err="1" smtClean="0"/>
              <a:t>stejnhé</a:t>
            </a:r>
            <a:r>
              <a:rPr lang="cs-CZ" dirty="0" smtClean="0"/>
              <a:t> skutečnosti, příjmy a jiné okolnosti, jež mají význam pro posouzení migrujících pracovníků, nicméně nastaly v jiných státech, jako by nastaly v daném členském státě </a:t>
            </a:r>
          </a:p>
          <a:p>
            <a:endParaRPr lang="cs-CZ" dirty="0" smtClean="0"/>
          </a:p>
          <a:p>
            <a:r>
              <a:rPr lang="cs-CZ" b="1" dirty="0" smtClean="0"/>
              <a:t>III. Princip jednoho pojištění </a:t>
            </a:r>
          </a:p>
          <a:p>
            <a:r>
              <a:rPr lang="cs-CZ" dirty="0" smtClean="0"/>
              <a:t>- kolize – negativní: osoba by nepodléhala žádnému systému </a:t>
            </a:r>
          </a:p>
          <a:p>
            <a:r>
              <a:rPr lang="cs-CZ" dirty="0" smtClean="0"/>
              <a:t>- kolize – pozitivní: osoba by podléhala více systémům </a:t>
            </a:r>
          </a:p>
          <a:p>
            <a:endParaRPr lang="cs-CZ" dirty="0" smtClean="0"/>
          </a:p>
          <a:p>
            <a:r>
              <a:rPr lang="cs-CZ" dirty="0" smtClean="0"/>
              <a:t>- lex loci </a:t>
            </a:r>
            <a:r>
              <a:rPr lang="cs-CZ" dirty="0" err="1" smtClean="0"/>
              <a:t>laboris</a:t>
            </a:r>
            <a:r>
              <a:rPr lang="cs-CZ" dirty="0" smtClean="0"/>
              <a:t> – bez ohledu, kdo vyplácí a pro koho vykonávána </a:t>
            </a:r>
          </a:p>
          <a:p>
            <a:endParaRPr lang="cs-CZ" dirty="0" smtClean="0"/>
          </a:p>
          <a:p>
            <a:r>
              <a:rPr lang="cs-CZ" dirty="0" smtClean="0"/>
              <a:t>2010: rozšíření platnosti i na neaktivní osoby /nešlo by dohledat místo výkonu práce) -&gt;&gt;&gt; pravidlo pro neaktivní osoby: lex loci </a:t>
            </a:r>
            <a:r>
              <a:rPr lang="cs-CZ" dirty="0" err="1" smtClean="0"/>
              <a:t>domicilii</a:t>
            </a:r>
            <a:r>
              <a:rPr lang="cs-CZ" dirty="0" smtClean="0"/>
              <a:t> </a:t>
            </a:r>
          </a:p>
          <a:p>
            <a:endParaRPr lang="cs-CZ" dirty="0" smtClean="0"/>
          </a:p>
          <a:p>
            <a:r>
              <a:rPr lang="cs-CZ" dirty="0" smtClean="0"/>
              <a:t>Výjimky z pravidla: </a:t>
            </a:r>
          </a:p>
          <a:p>
            <a:r>
              <a:rPr lang="cs-CZ" dirty="0" smtClean="0"/>
              <a:t>- vyslání</a:t>
            </a:r>
          </a:p>
          <a:p>
            <a:r>
              <a:rPr lang="cs-CZ" dirty="0" smtClean="0"/>
              <a:t>- výjimka</a:t>
            </a:r>
          </a:p>
          <a:p>
            <a:r>
              <a:rPr lang="cs-CZ" dirty="0" smtClean="0"/>
              <a:t>- souběh </a:t>
            </a:r>
          </a:p>
          <a:p>
            <a:endParaRPr lang="cs-CZ" dirty="0" smtClean="0"/>
          </a:p>
          <a:p>
            <a:r>
              <a:rPr lang="cs-CZ" b="1" dirty="0" smtClean="0"/>
              <a:t>IV.  SČÍTÁNÍ DOB POJIŠTĚNÍ</a:t>
            </a:r>
          </a:p>
          <a:p>
            <a:r>
              <a:rPr lang="cs-CZ" dirty="0" smtClean="0"/>
              <a:t>- zahrnutí dob v pojištění v jiném státě </a:t>
            </a:r>
          </a:p>
          <a:p>
            <a:endParaRPr lang="cs-CZ" b="1" dirty="0" smtClean="0"/>
          </a:p>
          <a:p>
            <a:r>
              <a:rPr lang="cs-CZ" b="1" dirty="0" smtClean="0"/>
              <a:t>V. VÝPLATA DÁVEK </a:t>
            </a:r>
          </a:p>
          <a:p>
            <a:r>
              <a:rPr lang="cs-CZ" dirty="0" smtClean="0"/>
              <a:t>- kompetentní instituce povinna dávky exportovat i do jiného státu krytého </a:t>
            </a:r>
            <a:r>
              <a:rPr lang="cs-CZ" dirty="0" err="1" smtClean="0"/>
              <a:t>koorirdinačními</a:t>
            </a:r>
            <a:r>
              <a:rPr lang="cs-CZ" dirty="0" smtClean="0"/>
              <a:t> nařízeními </a:t>
            </a:r>
          </a:p>
          <a:p>
            <a:r>
              <a:rPr lang="cs-CZ" dirty="0" smtClean="0"/>
              <a:t>- jakmile získá nárok, neztratí jej, pokud se přestěhuje do jiného státu </a:t>
            </a:r>
          </a:p>
          <a:p>
            <a:endParaRPr lang="cs-CZ" dirty="0" smtClean="0"/>
          </a:p>
          <a:p>
            <a:r>
              <a:rPr lang="cs-CZ" b="1" dirty="0" smtClean="0"/>
              <a:t>VI. PRINCIP DOBRE SPOLUPRÁCE </a:t>
            </a:r>
          </a:p>
          <a:p>
            <a:r>
              <a:rPr lang="cs-CZ" dirty="0" smtClean="0"/>
              <a:t>- úřady by měly komunikovat pomocí elektronických dokumentů </a:t>
            </a:r>
          </a:p>
          <a:p>
            <a:r>
              <a:rPr lang="cs-CZ" dirty="0" smtClean="0"/>
              <a:t>- elektronická výměna dat </a:t>
            </a:r>
          </a:p>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971542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747973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Rozhodnutí Rady A2</a:t>
            </a:r>
          </a:p>
          <a:p>
            <a:endParaRPr lang="cs-CZ" dirty="0" smtClean="0"/>
          </a:p>
          <a:p>
            <a:r>
              <a:rPr lang="cs-CZ" b="1" dirty="0" smtClean="0"/>
              <a:t>Vyslaný pracovník by neměl mít uzavřenu smlouvu s českou společností </a:t>
            </a:r>
          </a:p>
          <a:p>
            <a:endParaRPr lang="cs-CZ" dirty="0" smtClean="0"/>
          </a:p>
          <a:p>
            <a:r>
              <a:rPr lang="cs-CZ" b="1" dirty="0" smtClean="0"/>
              <a:t>činnost vysílajícího podniku</a:t>
            </a:r>
          </a:p>
          <a:p>
            <a:r>
              <a:rPr lang="cs-CZ" dirty="0" smtClean="0"/>
              <a:t>- ekonomická aktivita podniku – uzavírání smluv...</a:t>
            </a:r>
          </a:p>
          <a:p>
            <a:endParaRPr lang="cs-CZ" dirty="0" smtClean="0"/>
          </a:p>
          <a:p>
            <a:r>
              <a:rPr lang="cs-CZ" b="1" dirty="0" smtClean="0"/>
              <a:t>příslušné právní předpisy těsně před vysláním</a:t>
            </a:r>
          </a:p>
          <a:p>
            <a:r>
              <a:rPr lang="cs-CZ" dirty="0" smtClean="0"/>
              <a:t>- podléhá-li právním předpisům ve státě sídla zaměstnavatele bezprostředně před vysláním alespoň jeden měsíc; někdy zcela výjimečně kratší </a:t>
            </a:r>
          </a:p>
          <a:p>
            <a:endParaRPr lang="cs-CZ" dirty="0" smtClean="0"/>
          </a:p>
          <a:p>
            <a:endParaRPr lang="cs-CZ" dirty="0"/>
          </a:p>
        </p:txBody>
      </p:sp>
    </p:spTree>
    <p:extLst>
      <p:ext uri="{BB962C8B-B14F-4D97-AF65-F5344CB8AC3E}">
        <p14:creationId xmlns:p14="http://schemas.microsoft.com/office/powerpoint/2010/main" val="2490303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65292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152941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219836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889643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223111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281163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150660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GB" smtClean="0">
              <a:latin typeface="Arial" pitchFamily="34" charset="0"/>
              <a:ea typeface="ＭＳ Ｐゴシック" pitchFamily="34" charset="-128"/>
            </a:endParaRPr>
          </a:p>
        </p:txBody>
      </p:sp>
      <p:sp>
        <p:nvSpPr>
          <p:cNvPr id="48132" name="Slide Number Placeholder 3"/>
          <p:cNvSpPr>
            <a:spLocks noGrp="1"/>
          </p:cNvSpPr>
          <p:nvPr>
            <p:ph type="sldNum" sz="quarter" idx="4294967295"/>
          </p:nvPr>
        </p:nvSpPr>
        <p:spPr bwMode="auto">
          <a:xfrm>
            <a:off x="3849688" y="9429591"/>
            <a:ext cx="2946400" cy="497047"/>
          </a:xfrm>
          <a:prstGeom prst="rect">
            <a:avLst/>
          </a:prstGeom>
          <a:noFill/>
          <a:ln>
            <a:miter lim="800000"/>
            <a:headEnd/>
            <a:tailEnd/>
          </a:ln>
        </p:spPr>
        <p:txBody>
          <a:bodyPr/>
          <a:lstStyle/>
          <a:p>
            <a:pPr defTabSz="623888"/>
            <a:fld id="{2C24CAB9-C999-4181-9BBF-7B3C499D3216}" type="slidenum">
              <a:rPr lang="en-GB">
                <a:ea typeface="ＭＳ Ｐゴシック" pitchFamily="34" charset="-128"/>
              </a:rPr>
              <a:pPr defTabSz="623888"/>
              <a:t>31</a:t>
            </a:fld>
            <a:endParaRPr lang="en-GB">
              <a:ea typeface="ＭＳ Ｐゴシック" pitchFamily="34" charset="-128"/>
            </a:endParaRPr>
          </a:p>
        </p:txBody>
      </p:sp>
    </p:spTree>
    <p:extLst>
      <p:ext uri="{BB962C8B-B14F-4D97-AF65-F5344CB8AC3E}">
        <p14:creationId xmlns:p14="http://schemas.microsoft.com/office/powerpoint/2010/main" val="1104344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563658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129510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633279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131483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962826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23685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081578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89526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356845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233265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78773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1" dirty="0" smtClean="0"/>
          </a:p>
        </p:txBody>
      </p:sp>
    </p:spTree>
    <p:extLst>
      <p:ext uri="{BB962C8B-B14F-4D97-AF65-F5344CB8AC3E}">
        <p14:creationId xmlns:p14="http://schemas.microsoft.com/office/powerpoint/2010/main" val="1223129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787731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593926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2253524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487629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4879816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8864187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369743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Platnost nařízení – velké dějinné</a:t>
            </a:r>
            <a:r>
              <a:rPr lang="cs-CZ" baseline="0" dirty="0" smtClean="0"/>
              <a:t> zvraty v </a:t>
            </a:r>
            <a:r>
              <a:rPr lang="cs-CZ" baseline="0" smtClean="0"/>
              <a:t>sedmdesátých – osmdesátých letech </a:t>
            </a:r>
            <a:endParaRPr lang="cs-CZ"/>
          </a:p>
        </p:txBody>
      </p:sp>
    </p:spTree>
    <p:extLst>
      <p:ext uri="{BB962C8B-B14F-4D97-AF65-F5344CB8AC3E}">
        <p14:creationId xmlns:p14="http://schemas.microsoft.com/office/powerpoint/2010/main" val="27877313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5021754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88387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6022355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2573304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5928344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20676958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9068651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713001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7979984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4007720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dobu studia (studium probíhající po 31. prosinci 2009 se však již za náhradní dobu pojištění nepovažuje),</a:t>
            </a:r>
          </a:p>
          <a:p>
            <a:r>
              <a:rPr lang="cs-CZ" dirty="0" smtClean="0"/>
              <a:t>dobu vedení v evidenci úřadu práce jako uchazeči o zaměstnání, jestliže náleží podpora v nezaměstnanosti nebo podpora při rekvalifikaci a v rozsahu tří let také doba, kdy uvedené dávky nenáleží s tím, že před dosažením věku 55 let, se do ní započítává v rozsahu nejvýše 1 roku, </a:t>
            </a:r>
          </a:p>
          <a:p>
            <a:r>
              <a:rPr lang="cs-CZ" dirty="0" smtClean="0"/>
              <a:t>doby, po které jsou osoby se zdravotním postižením zařazené v teoretické a praktické přípravě pro zaměstnání nebo jinou výdělečnou činnost, </a:t>
            </a:r>
          </a:p>
          <a:p>
            <a:r>
              <a:rPr lang="cs-CZ" dirty="0" smtClean="0"/>
              <a:t>doba výkonu civilní služby a </a:t>
            </a:r>
          </a:p>
          <a:p>
            <a:r>
              <a:rPr lang="cs-CZ" dirty="0" smtClean="0"/>
              <a:t>doba pobírání invalidního důchodu pro invaliditu třetího stupně (před 1. lednem 2010 doba pobírání plného invalidního důchodu). </a:t>
            </a:r>
          </a:p>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4143375" y="9120188"/>
            <a:ext cx="3170238" cy="481012"/>
          </a:xfrm>
          <a:prstGeom prst="rect">
            <a:avLst/>
          </a:prstGeom>
        </p:spPr>
        <p:txBody>
          <a:bodyPr/>
          <a:lstStyle/>
          <a:p>
            <a:fld id="{B1FEB637-BC42-497E-9119-65CA0380A6EE}" type="slidenum">
              <a:rPr lang="en-GB" smtClean="0"/>
              <a:t>76</a:t>
            </a:fld>
            <a:endParaRPr lang="en-GB"/>
          </a:p>
        </p:txBody>
      </p:sp>
    </p:spTree>
    <p:extLst>
      <p:ext uri="{BB962C8B-B14F-4D97-AF65-F5344CB8AC3E}">
        <p14:creationId xmlns:p14="http://schemas.microsoft.com/office/powerpoint/2010/main" val="1249375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Platnost nařízení – velké dějinné</a:t>
            </a:r>
            <a:r>
              <a:rPr lang="cs-CZ" baseline="0" dirty="0" smtClean="0"/>
              <a:t> zvraty v </a:t>
            </a:r>
            <a:r>
              <a:rPr lang="cs-CZ" baseline="0" smtClean="0"/>
              <a:t>sedmdesátých – osmdesátých letech </a:t>
            </a:r>
            <a:endParaRPr lang="cs-CZ"/>
          </a:p>
        </p:txBody>
      </p:sp>
    </p:spTree>
    <p:extLst>
      <p:ext uri="{BB962C8B-B14F-4D97-AF65-F5344CB8AC3E}">
        <p14:creationId xmlns:p14="http://schemas.microsoft.com/office/powerpoint/2010/main" val="278773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Staré nařízení: platilo do </a:t>
            </a:r>
            <a:r>
              <a:rPr lang="cs-CZ" b="1" dirty="0" smtClean="0"/>
              <a:t>30.4.2010</a:t>
            </a:r>
          </a:p>
          <a:p>
            <a:endParaRPr lang="cs-CZ" b="1" dirty="0" smtClean="0"/>
          </a:p>
          <a:p>
            <a:pPr marL="171450" indent="-171450">
              <a:buFontTx/>
              <a:buChar char="-"/>
            </a:pPr>
            <a:r>
              <a:rPr lang="cs-CZ" b="0" dirty="0" smtClean="0"/>
              <a:t>Prodloužena platnost formulářů E101 na jejich platnost</a:t>
            </a:r>
          </a:p>
          <a:p>
            <a:pPr marL="171450" indent="-171450">
              <a:buFontTx/>
              <a:buChar char="-"/>
            </a:pPr>
            <a:r>
              <a:rPr lang="cs-CZ" b="0" dirty="0" smtClean="0"/>
              <a:t>Neomezeně</a:t>
            </a:r>
            <a:r>
              <a:rPr lang="cs-CZ" b="0" baseline="0" dirty="0" smtClean="0"/>
              <a:t> vystavené: platí do 10 let </a:t>
            </a:r>
          </a:p>
          <a:p>
            <a:pPr marL="171450" indent="-171450">
              <a:buFontTx/>
              <a:buChar char="-"/>
            </a:pPr>
            <a:endParaRPr lang="cs-CZ" b="0" baseline="0" dirty="0" smtClean="0"/>
          </a:p>
          <a:p>
            <a:pPr marL="0" indent="0">
              <a:buFontTx/>
              <a:buNone/>
            </a:pPr>
            <a:r>
              <a:rPr lang="cs-CZ" b="0" baseline="0" dirty="0" smtClean="0"/>
              <a:t>Cíl:</a:t>
            </a:r>
          </a:p>
          <a:p>
            <a:pPr marL="171450" indent="-171450">
              <a:buFontTx/>
              <a:buChar char="-"/>
            </a:pPr>
            <a:r>
              <a:rPr lang="cs-CZ" b="0" baseline="0" dirty="0" smtClean="0"/>
              <a:t>Migrace</a:t>
            </a:r>
          </a:p>
          <a:p>
            <a:pPr marL="171450" indent="-171450">
              <a:buFontTx/>
              <a:buChar char="-"/>
            </a:pPr>
            <a:r>
              <a:rPr lang="cs-CZ" b="0" baseline="0" dirty="0" smtClean="0"/>
              <a:t>Cestování, práce </a:t>
            </a:r>
          </a:p>
          <a:p>
            <a:pPr marL="171450" indent="-171450">
              <a:buFontTx/>
              <a:buChar char="-"/>
            </a:pPr>
            <a:r>
              <a:rPr lang="cs-CZ" b="0" baseline="0" dirty="0" smtClean="0"/>
              <a:t>Velké dějinné zvraty </a:t>
            </a:r>
          </a:p>
        </p:txBody>
      </p:sp>
    </p:spTree>
    <p:extLst>
      <p:ext uri="{BB962C8B-B14F-4D97-AF65-F5344CB8AC3E}">
        <p14:creationId xmlns:p14="http://schemas.microsoft.com/office/powerpoint/2010/main" val="1223129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sz="quarter"/>
          </p:nvPr>
        </p:nvSpPr>
        <p:spPr>
          <a:xfrm>
            <a:off x="373828" y="1830387"/>
            <a:ext cx="4649311"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75199" y="4402327"/>
            <a:ext cx="4673452" cy="98682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73829" y="2694300"/>
            <a:ext cx="4656448" cy="1687200"/>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352879" y="399576"/>
            <a:ext cx="1720800" cy="3225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vider Slide 1">
    <p:bg>
      <p:bgPr>
        <a:solidFill>
          <a:srgbClr val="81BC0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23259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3"/>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12654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rgbClr val="C9DD03"/>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a:noFill/>
          <a:ln w="9525" algn="ctr">
            <a:noFill/>
            <a:miter lim="800000"/>
            <a:headEnd/>
            <a:tailEnd/>
          </a:ln>
        </p:spPr>
        <p:txBody>
          <a:bodyPr vert="horz" wrap="square" lIns="0" tIns="0" rIns="0" bIns="0" numCol="1" anchor="t" anchorCtr="0" compatLnSpc="1">
            <a:prstTxWarp prst="textNoShape">
              <a:avLst/>
            </a:prstTxWarp>
            <a:noAutofit/>
          </a:bodyPr>
          <a:lstStyle>
            <a:lvl1pPr>
              <a:defRPr lang="en-GB" sz="6000" cap="none" baseline="0" dirty="0">
                <a:solidFill>
                  <a:schemeClr val="accent1"/>
                </a:solidFill>
              </a:defRPr>
            </a:lvl1pPr>
          </a:lstStyle>
          <a:p>
            <a:pPr lvl="0"/>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246890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with Image 1">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8415313" cy="690432"/>
          </a:xfrm>
        </p:spPr>
        <p:txBody>
          <a:bodyPr anchor="t">
            <a:noAutofit/>
          </a:bodyPr>
          <a:lstStyle>
            <a:lvl1pPr algn="l">
              <a:defRPr sz="4800" b="0" cap="none" baseline="0">
                <a:solidFill>
                  <a:srgbClr val="81BC00"/>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517950"/>
            <a:ext cx="8429654" cy="3200080"/>
          </a:xfrm>
        </p:spPr>
        <p:txBody>
          <a:bodyPr>
            <a:noAutofit/>
          </a:bodyPr>
          <a:lstStyle>
            <a:lvl1pPr marL="0" indent="0">
              <a:buNone/>
              <a:defRPr sz="480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4034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with Image 2">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2771034" cy="465579"/>
          </a:xfrm>
        </p:spPr>
        <p:txBody>
          <a:bodyPr anchor="t">
            <a:noAutofit/>
          </a:bodyPr>
          <a:lstStyle>
            <a:lvl1pPr algn="l">
              <a:defRPr sz="3600" b="0" cap="none" baseline="0">
                <a:solidFill>
                  <a:srgbClr val="81BC00"/>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7" y="2278110"/>
            <a:ext cx="2775757" cy="3200080"/>
          </a:xfrm>
        </p:spPr>
        <p:txBody>
          <a:bodyPr>
            <a:noAutofit/>
          </a:bodyPr>
          <a:lstStyle>
            <a:lvl1pPr marL="0" indent="0">
              <a:buNone/>
              <a:defRPr sz="360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158927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613" y="718983"/>
            <a:ext cx="4579023" cy="936000"/>
          </a:xfrm>
        </p:spPr>
        <p:txBody>
          <a:bodyPr/>
          <a:lstStyle>
            <a:lvl1pPr marL="0" indent="0">
              <a:buNone/>
              <a:defRPr sz="3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13" y="1710944"/>
            <a:ext cx="4579023" cy="4555422"/>
          </a:xfrm>
        </p:spPr>
        <p:txBody>
          <a:bodyPr/>
          <a:lstStyle>
            <a:lvl1pPr>
              <a:buClr>
                <a:srgbClr val="313131"/>
              </a:buClr>
              <a:defRPr sz="1800">
                <a:solidFill>
                  <a:srgbClr val="313131"/>
                </a:solidFill>
              </a:defRPr>
            </a:lvl1pPr>
            <a:lvl2pPr>
              <a:buClr>
                <a:srgbClr val="313131"/>
              </a:buClr>
              <a:defRPr sz="1600">
                <a:solidFill>
                  <a:srgbClr val="313131"/>
                </a:solidFill>
              </a:defRPr>
            </a:lvl2pPr>
            <a:lvl3pPr>
              <a:buClr>
                <a:srgbClr val="313131"/>
              </a:buClr>
              <a:defRPr sz="1400">
                <a:solidFill>
                  <a:srgbClr val="313131"/>
                </a:solidFill>
              </a:defRPr>
            </a:lvl3pPr>
            <a:lvl4pPr>
              <a:buClr>
                <a:srgbClr val="313131"/>
              </a:buClr>
              <a:defRPr sz="1200">
                <a:solidFill>
                  <a:srgbClr val="313131"/>
                </a:solidFill>
              </a:defRPr>
            </a:lvl4pPr>
            <a:lvl5pPr>
              <a:buClr>
                <a:srgbClr val="313131"/>
              </a:buClr>
              <a:buFont typeface="Arial" pitchFamily="34" charset="0"/>
              <a:buChar char="•"/>
              <a:defRPr sz="1100">
                <a:solidFill>
                  <a:srgbClr val="31313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09920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7" descr="DEL_PRI_RGB"/>
          <p:cNvPicPr>
            <a:picLocks noChangeArrowheads="1"/>
          </p:cNvPicPr>
          <p:nvPr/>
        </p:nvPicPr>
        <p:blipFill>
          <a:blip r:embed="rId2">
            <a:extLst>
              <a:ext uri="{28A0092B-C50C-407E-A947-70E740481C1C}">
                <a14:useLocalDpi xmlns:a14="http://schemas.microsoft.com/office/drawing/2010/main" val="0"/>
              </a:ext>
            </a:extLst>
          </a:blip>
          <a:srcRect l="7785" t="27351" r="9871" b="25598"/>
          <a:stretch>
            <a:fillRect/>
          </a:stretch>
        </p:blipFill>
        <p:spPr bwMode="auto">
          <a:xfrm>
            <a:off x="209550" y="298450"/>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78" name="Rectangle 2"/>
          <p:cNvSpPr>
            <a:spLocks noGrp="1" noChangeArrowheads="1"/>
          </p:cNvSpPr>
          <p:nvPr>
            <p:ph type="ctrTitle" sz="quarter"/>
          </p:nvPr>
        </p:nvSpPr>
        <p:spPr>
          <a:xfrm>
            <a:off x="972000" y="1602183"/>
            <a:ext cx="5079808" cy="1024048"/>
          </a:xfrm>
        </p:spPr>
        <p:txBody>
          <a:bodyPr/>
          <a:lstStyle>
            <a:lvl1pPr>
              <a:lnSpc>
                <a:spcPct val="100000"/>
              </a:lnSpc>
              <a:defRPr sz="3600" b="0" i="0" baseline="0">
                <a:solidFill>
                  <a:schemeClr val="tx2"/>
                </a:solidFill>
                <a:latin typeface="Times New Roman" pitchFamily="18" charset="0"/>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58775" y="6023452"/>
            <a:ext cx="7734300" cy="609600"/>
          </a:xfrm>
          <a:ln algn="ctr"/>
        </p:spPr>
        <p:txBody>
          <a:bodyPr/>
          <a:lstStyle>
            <a:lvl1pPr marL="0" indent="0" eaLnBrk="0" hangingPunct="0">
              <a:spcBef>
                <a:spcPts val="600"/>
              </a:spcBef>
              <a:buClr>
                <a:schemeClr val="bg1"/>
              </a:buClr>
              <a:buFontTx/>
              <a:buNone/>
              <a:defRPr sz="1600" baseline="0">
                <a:solidFill>
                  <a:schemeClr val="tx2"/>
                </a:solidFill>
              </a:defRPr>
            </a:lvl1pPr>
          </a:lstStyle>
          <a:p>
            <a:endParaRPr lang="en-US" dirty="0"/>
          </a:p>
        </p:txBody>
      </p:sp>
      <p:sp>
        <p:nvSpPr>
          <p:cNvPr id="12" name="Text Placeholder 11"/>
          <p:cNvSpPr>
            <a:spLocks noGrp="1"/>
          </p:cNvSpPr>
          <p:nvPr>
            <p:ph type="body" sz="quarter" idx="10"/>
          </p:nvPr>
        </p:nvSpPr>
        <p:spPr>
          <a:xfrm>
            <a:off x="972000" y="2159086"/>
            <a:ext cx="5087606" cy="1042249"/>
          </a:xfrm>
        </p:spPr>
        <p:txBody>
          <a:bodyPr/>
          <a:lstStyle>
            <a:lvl1pPr marL="0" indent="0">
              <a:spcBef>
                <a:spcPts val="0"/>
              </a:spcBef>
              <a:buNone/>
              <a:defRPr sz="3600" b="0" i="0">
                <a:solidFill>
                  <a:schemeClr val="accent2"/>
                </a:solidFill>
                <a:latin typeface="Times New Roman" pitchFamily="18" charset="0"/>
                <a:cs typeface="Times New Roman" pitchFamily="18" charset="0"/>
              </a:defRPr>
            </a:lvl1pPr>
          </a:lstStyle>
          <a:p>
            <a:pPr lvl="0"/>
            <a:r>
              <a:rPr lang="en-US" dirty="0" smtClean="0"/>
              <a:t>Click to edit Master text styles</a:t>
            </a:r>
          </a:p>
        </p:txBody>
      </p:sp>
    </p:spTree>
    <p:extLst>
      <p:ext uri="{BB962C8B-B14F-4D97-AF65-F5344CB8AC3E}">
        <p14:creationId xmlns:p14="http://schemas.microsoft.com/office/powerpoint/2010/main" val="23165712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Section De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130" y="2000240"/>
            <a:ext cx="7293309" cy="1500187"/>
          </a:xfrm>
        </p:spPr>
        <p:txBody>
          <a:bodyPr/>
          <a:lstStyle>
            <a:lvl1pPr marL="0" indent="0">
              <a:buNone/>
              <a:defRPr sz="2800" b="1" baseline="0">
                <a:latin typeface="+mn-lt"/>
                <a:cs typeface="Times New Roman"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8781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e column with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369332"/>
          </a:xfrm>
        </p:spPr>
        <p:txBody>
          <a:bodyPr/>
          <a:lstStyle/>
          <a:p>
            <a:r>
              <a:rPr lang="en-US" noProof="0" dirty="0" smtClean="0"/>
              <a:t>Click to edit Master title style</a:t>
            </a:r>
            <a:endParaRPr lang="en-US" noProof="0" dirty="0"/>
          </a:p>
        </p:txBody>
      </p:sp>
      <p:sp>
        <p:nvSpPr>
          <p:cNvPr id="7" name="Subtitle0"/>
          <p:cNvSpPr>
            <a:spLocks noGrp="1"/>
          </p:cNvSpPr>
          <p:nvPr>
            <p:ph type="body" idx="13"/>
          </p:nvPr>
        </p:nvSpPr>
        <p:spPr>
          <a:xfrm>
            <a:off x="358775" y="765175"/>
            <a:ext cx="8424000" cy="369332"/>
          </a:xfrm>
        </p:spPr>
        <p:txBody>
          <a:bodyPr rtlCol="0">
            <a:spAutoFit/>
          </a:bodyPr>
          <a:lstStyle>
            <a:lvl1pPr marL="0" indent="0" algn="l" defTabSz="914400" rtl="0" eaLnBrk="1" latinLnBrk="0" hangingPunct="1">
              <a:spcBef>
                <a:spcPct val="0"/>
              </a:spcBef>
              <a:buNone/>
              <a:defRPr lang="en-US" sz="2400" b="0" kern="1200" dirty="0" smtClean="0">
                <a:solidFill>
                  <a:schemeClr val="tx2"/>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36" name="Content Placeholder 2"/>
          <p:cNvSpPr>
            <a:spLocks noGrp="1"/>
          </p:cNvSpPr>
          <p:nvPr>
            <p:ph idx="14"/>
          </p:nvPr>
        </p:nvSpPr>
        <p:spPr>
          <a:xfrm>
            <a:off x="361225" y="1268413"/>
            <a:ext cx="8424000" cy="5040311"/>
          </a:xfrm>
        </p:spPr>
        <p:txBody>
          <a:bodyPr/>
          <a:lstStyle>
            <a:lvl1pPr>
              <a:spcBef>
                <a:spcPts val="1000"/>
              </a:spcBef>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Footer Placeholder 4"/>
          <p:cNvSpPr>
            <a:spLocks noGrp="1"/>
          </p:cNvSpPr>
          <p:nvPr>
            <p:ph type="ftr" sz="quarter" idx="15"/>
          </p:nvPr>
        </p:nvSpPr>
        <p:spPr>
          <a:xfrm>
            <a:off x="720725" y="6597650"/>
            <a:ext cx="3671888" cy="125413"/>
          </a:xfrm>
          <a:prstGeom prst="rect">
            <a:avLst/>
          </a:prstGeom>
        </p:spPr>
        <p:txBody>
          <a:bodyPr/>
          <a:lstStyle>
            <a:lvl1pPr>
              <a:defRPr/>
            </a:lvl1pPr>
          </a:lstStyle>
          <a:p>
            <a:pPr>
              <a:defRPr/>
            </a:pPr>
            <a:r>
              <a:rPr lang="en-US" smtClean="0"/>
              <a:t>dddd</a:t>
            </a:r>
            <a:endParaRPr lang="en-US" dirty="0"/>
          </a:p>
        </p:txBody>
      </p:sp>
      <p:sp>
        <p:nvSpPr>
          <p:cNvPr id="6" name="Slide Number Placeholder 5"/>
          <p:cNvSpPr>
            <a:spLocks noGrp="1"/>
          </p:cNvSpPr>
          <p:nvPr>
            <p:ph type="sldNum" sz="quarter" idx="16"/>
          </p:nvPr>
        </p:nvSpPr>
        <p:spPr>
          <a:xfrm>
            <a:off x="358775" y="6597650"/>
            <a:ext cx="360363" cy="12541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8638201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679985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sz="quarter"/>
          </p:nvPr>
        </p:nvSpPr>
        <p:spPr>
          <a:xfrm>
            <a:off x="373827" y="1830387"/>
            <a:ext cx="2831149"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75199" y="4419497"/>
            <a:ext cx="2845850" cy="103691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73829" y="2732401"/>
            <a:ext cx="2835496" cy="1674708"/>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352879" y="399576"/>
            <a:ext cx="1720800" cy="322531"/>
          </a:xfrm>
          <a:prstGeom prst="rect">
            <a:avLst/>
          </a:prstGeom>
        </p:spPr>
      </p:pic>
    </p:spTree>
    <p:extLst>
      <p:ext uri="{BB962C8B-B14F-4D97-AF65-F5344CB8AC3E}">
        <p14:creationId xmlns:p14="http://schemas.microsoft.com/office/powerpoint/2010/main" val="48142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76239" y="4211955"/>
            <a:ext cx="6396702" cy="2169796"/>
          </a:xfrm>
        </p:spPr>
        <p:txBody>
          <a:bodyPr anchor="b" anchorCtr="0"/>
          <a:lstStyle>
            <a:lvl1pPr marL="0" indent="0">
              <a:lnSpc>
                <a:spcPct val="100000"/>
              </a:lnSpc>
              <a:spcAft>
                <a:spcPts val="600"/>
              </a:spcAft>
              <a:buNone/>
              <a:defRPr sz="900"/>
            </a:lvl1pPr>
          </a:lstStyle>
          <a:p>
            <a:r>
              <a:rPr lang="en-US" dirty="0" smtClean="0"/>
              <a:t>© 2017 Deloitte Czech Republic </a:t>
            </a:r>
            <a:endParaRPr lang="en-US" dirty="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92" t="30281" r="12017" b="29289"/>
          <a:stretch/>
        </p:blipFill>
        <p:spPr>
          <a:xfrm>
            <a:off x="370800" y="3123758"/>
            <a:ext cx="1722770" cy="378000"/>
          </a:xfrm>
          <a:prstGeom prst="rect">
            <a:avLst/>
          </a:prstGeom>
        </p:spPr>
      </p:pic>
    </p:spTree>
    <p:extLst>
      <p:ext uri="{BB962C8B-B14F-4D97-AF65-F5344CB8AC3E}">
        <p14:creationId xmlns:p14="http://schemas.microsoft.com/office/powerpoint/2010/main" val="21552112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sz="quarter"/>
          </p:nvPr>
        </p:nvSpPr>
        <p:spPr>
          <a:xfrm>
            <a:off x="373828" y="1830387"/>
            <a:ext cx="4649311"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75199" y="4402327"/>
            <a:ext cx="4673452" cy="98682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73829" y="2694300"/>
            <a:ext cx="4656448" cy="1687200"/>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352879" y="399576"/>
            <a:ext cx="1720800" cy="322531"/>
          </a:xfrm>
          <a:prstGeom prst="rect">
            <a:avLst/>
          </a:prstGeom>
        </p:spPr>
      </p:pic>
    </p:spTree>
    <p:extLst>
      <p:ext uri="{BB962C8B-B14F-4D97-AF65-F5344CB8AC3E}">
        <p14:creationId xmlns:p14="http://schemas.microsoft.com/office/powerpoint/2010/main" val="85149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sz="quarter"/>
          </p:nvPr>
        </p:nvSpPr>
        <p:spPr>
          <a:xfrm>
            <a:off x="373827" y="1830387"/>
            <a:ext cx="2831149"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75199" y="4419497"/>
            <a:ext cx="2845850" cy="103691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73829" y="2732401"/>
            <a:ext cx="2835496" cy="1674708"/>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352879" y="399576"/>
            <a:ext cx="1720800" cy="322531"/>
          </a:xfrm>
          <a:prstGeom prst="rect">
            <a:avLst/>
          </a:prstGeom>
        </p:spPr>
      </p:pic>
    </p:spTree>
    <p:extLst>
      <p:ext uri="{BB962C8B-B14F-4D97-AF65-F5344CB8AC3E}">
        <p14:creationId xmlns:p14="http://schemas.microsoft.com/office/powerpoint/2010/main" val="331197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45621" y="0"/>
            <a:ext cx="5440825" cy="314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7378" name="Rectangle 2"/>
          <p:cNvSpPr>
            <a:spLocks noGrp="1" noChangeArrowheads="1"/>
          </p:cNvSpPr>
          <p:nvPr>
            <p:ph type="ctrTitle" sz="quarter"/>
          </p:nvPr>
        </p:nvSpPr>
        <p:spPr>
          <a:xfrm>
            <a:off x="632908" y="1080887"/>
            <a:ext cx="4949109"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634279" y="2680658"/>
            <a:ext cx="4953722" cy="36234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632909" y="1982900"/>
            <a:ext cx="4956707" cy="685349"/>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611959" y="399576"/>
            <a:ext cx="1720800" cy="322531"/>
          </a:xfrm>
          <a:prstGeom prst="rect">
            <a:avLst/>
          </a:prstGeom>
        </p:spPr>
      </p:pic>
    </p:spTree>
    <p:extLst>
      <p:ext uri="{BB962C8B-B14F-4D97-AF65-F5344CB8AC3E}">
        <p14:creationId xmlns:p14="http://schemas.microsoft.com/office/powerpoint/2010/main" val="10007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29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5482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smtClean="0"/>
              <a:t>Click to edit Master title style</a:t>
            </a:r>
            <a:endParaRPr lang="en-US" dirty="0"/>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63513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07588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6" name="Content Placeholder 2"/>
          <p:cNvSpPr>
            <a:spLocks noGrp="1"/>
          </p:cNvSpPr>
          <p:nvPr>
            <p:ph idx="10"/>
          </p:nvPr>
        </p:nvSpPr>
        <p:spPr>
          <a:xfrm>
            <a:off x="361157" y="1814053"/>
            <a:ext cx="4110831"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99000" y="1814053"/>
            <a:ext cx="4189413" cy="4587875"/>
          </a:xfrm>
        </p:spPr>
        <p:txBody>
          <a:bodyPr/>
          <a:lstStyle>
            <a:lvl1pPr>
              <a:buClr>
                <a:srgbClr val="313131"/>
              </a:buClr>
              <a:defRPr sz="1800"/>
            </a:lvl1pPr>
            <a:lvl2pPr>
              <a:buClr>
                <a:srgbClr val="313131"/>
              </a:buClr>
              <a:defRPr sz="1600"/>
            </a:lvl2pPr>
            <a:lvl3pPr>
              <a:buClr>
                <a:srgbClr val="313131"/>
              </a:buClr>
              <a:defRPr sz="1400"/>
            </a:lvl3pPr>
            <a:lvl4pPr>
              <a:buClr>
                <a:srgbClr val="313131"/>
              </a:buClr>
              <a:defRPr sz="1200"/>
            </a:lvl4pPr>
            <a:lvl5pPr>
              <a:buClr>
                <a:srgbClr val="313131"/>
              </a:buCl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8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4110234"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4113301"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0"/>
          </p:nvPr>
        </p:nvSpPr>
        <p:spPr>
          <a:xfrm>
            <a:off x="361157" y="1814053"/>
            <a:ext cx="4110831"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48896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A1DE"/>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solidFill>
                  <a:srgbClr val="FFFFFF"/>
                </a:solidFill>
              </a:rPr>
              <a:t>©</a:t>
            </a:r>
            <a:r>
              <a:rPr lang="cs-CZ" dirty="0">
                <a:solidFill>
                  <a:srgbClr val="FFFFFF"/>
                </a:solidFill>
              </a:rPr>
              <a:t> </a:t>
            </a:r>
            <a:r>
              <a:rPr lang="cs-CZ" dirty="0" smtClean="0">
                <a:solidFill>
                  <a:srgbClr val="FFFFFF"/>
                </a:solidFill>
              </a:rPr>
              <a:t>2014 </a:t>
            </a:r>
            <a:r>
              <a:rPr lang="en-US" dirty="0">
                <a:solidFill>
                  <a:srgbClr val="FFFFFF"/>
                </a:solidFill>
              </a:rPr>
              <a:t>Deloitte </a:t>
            </a:r>
            <a:r>
              <a:rPr lang="cs-CZ" dirty="0">
                <a:solidFill>
                  <a:srgbClr val="FFFFFF"/>
                </a:solidFill>
              </a:rPr>
              <a:t>Česká republika</a:t>
            </a:r>
            <a:r>
              <a:rPr lang="en-US" dirty="0">
                <a:solidFill>
                  <a:srgbClr val="FFFFFF"/>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prstClr val="white"/>
                </a:solidFill>
              </a:rPr>
              <a:pPr algn="r"/>
              <a:t>‹#›</a:t>
            </a:fld>
            <a:endParaRPr lang="en-US" sz="800" dirty="0">
              <a:solidFill>
                <a:prstClr val="white"/>
              </a:solidFill>
            </a:endParaRPr>
          </a:p>
        </p:txBody>
      </p:sp>
    </p:spTree>
    <p:extLst>
      <p:ext uri="{BB962C8B-B14F-4D97-AF65-F5344CB8AC3E}">
        <p14:creationId xmlns:p14="http://schemas.microsoft.com/office/powerpoint/2010/main" val="252793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45621" y="0"/>
            <a:ext cx="5440825" cy="314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378" name="Rectangle 2"/>
          <p:cNvSpPr>
            <a:spLocks noGrp="1" noChangeArrowheads="1"/>
          </p:cNvSpPr>
          <p:nvPr>
            <p:ph type="ctrTitle" sz="quarter"/>
          </p:nvPr>
        </p:nvSpPr>
        <p:spPr>
          <a:xfrm>
            <a:off x="632908" y="1080887"/>
            <a:ext cx="4949109"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634279" y="2680658"/>
            <a:ext cx="4953722" cy="36234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632909" y="1982900"/>
            <a:ext cx="4956707" cy="685349"/>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611959" y="399576"/>
            <a:ext cx="1720800" cy="322531"/>
          </a:xfrm>
          <a:prstGeom prst="rect">
            <a:avLst/>
          </a:prstGeom>
        </p:spPr>
      </p:pic>
    </p:spTree>
    <p:extLst>
      <p:ext uri="{BB962C8B-B14F-4D97-AF65-F5344CB8AC3E}">
        <p14:creationId xmlns:p14="http://schemas.microsoft.com/office/powerpoint/2010/main" val="102282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Divider Slide 1">
    <p:bg>
      <p:bgPr>
        <a:solidFill>
          <a:srgbClr val="81BC0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solidFill>
                  <a:srgbClr val="FFFFFF"/>
                </a:solidFill>
              </a:rPr>
              <a:t>©</a:t>
            </a:r>
            <a:r>
              <a:rPr lang="cs-CZ" dirty="0">
                <a:solidFill>
                  <a:srgbClr val="FFFFFF"/>
                </a:solidFill>
              </a:rPr>
              <a:t> </a:t>
            </a:r>
            <a:r>
              <a:rPr lang="cs-CZ" dirty="0" smtClean="0">
                <a:solidFill>
                  <a:srgbClr val="FFFFFF"/>
                </a:solidFill>
              </a:rPr>
              <a:t>2014 </a:t>
            </a:r>
            <a:r>
              <a:rPr lang="en-US" dirty="0">
                <a:solidFill>
                  <a:srgbClr val="FFFFFF"/>
                </a:solidFill>
              </a:rPr>
              <a:t>Deloitte </a:t>
            </a:r>
            <a:r>
              <a:rPr lang="cs-CZ" dirty="0">
                <a:solidFill>
                  <a:srgbClr val="FFFFFF"/>
                </a:solidFill>
              </a:rPr>
              <a:t>Česká republika</a:t>
            </a:r>
            <a:r>
              <a:rPr lang="en-US" dirty="0">
                <a:solidFill>
                  <a:srgbClr val="FFFFFF"/>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prstClr val="white"/>
                </a:solidFill>
              </a:rPr>
              <a:pPr algn="r"/>
              <a:t>‹#›</a:t>
            </a:fld>
            <a:endParaRPr lang="en-US" sz="800" dirty="0">
              <a:solidFill>
                <a:prstClr val="white"/>
              </a:solidFill>
            </a:endParaRPr>
          </a:p>
        </p:txBody>
      </p:sp>
    </p:spTree>
    <p:extLst>
      <p:ext uri="{BB962C8B-B14F-4D97-AF65-F5344CB8AC3E}">
        <p14:creationId xmlns:p14="http://schemas.microsoft.com/office/powerpoint/2010/main" val="37921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3"/>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solidFill>
                  <a:srgbClr val="FFFFFF"/>
                </a:solidFill>
              </a:rPr>
              <a:t>©</a:t>
            </a:r>
            <a:r>
              <a:rPr lang="cs-CZ" dirty="0">
                <a:solidFill>
                  <a:srgbClr val="FFFFFF"/>
                </a:solidFill>
              </a:rPr>
              <a:t> </a:t>
            </a:r>
            <a:r>
              <a:rPr lang="cs-CZ" dirty="0" smtClean="0">
                <a:solidFill>
                  <a:srgbClr val="FFFFFF"/>
                </a:solidFill>
              </a:rPr>
              <a:t>2014 </a:t>
            </a:r>
            <a:r>
              <a:rPr lang="en-US" dirty="0">
                <a:solidFill>
                  <a:srgbClr val="FFFFFF"/>
                </a:solidFill>
              </a:rPr>
              <a:t>Deloitte </a:t>
            </a:r>
            <a:r>
              <a:rPr lang="cs-CZ" dirty="0">
                <a:solidFill>
                  <a:srgbClr val="FFFFFF"/>
                </a:solidFill>
              </a:rPr>
              <a:t>Česká republika</a:t>
            </a:r>
            <a:r>
              <a:rPr lang="en-US" dirty="0">
                <a:solidFill>
                  <a:srgbClr val="FFFFFF"/>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prstClr val="white"/>
                </a:solidFill>
              </a:rPr>
              <a:pPr algn="r"/>
              <a:t>‹#›</a:t>
            </a:fld>
            <a:endParaRPr lang="en-US" sz="800" dirty="0">
              <a:solidFill>
                <a:prstClr val="white"/>
              </a:solidFill>
            </a:endParaRPr>
          </a:p>
        </p:txBody>
      </p:sp>
    </p:spTree>
    <p:extLst>
      <p:ext uri="{BB962C8B-B14F-4D97-AF65-F5344CB8AC3E}">
        <p14:creationId xmlns:p14="http://schemas.microsoft.com/office/powerpoint/2010/main" val="227561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rgbClr val="C9DD03"/>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a:noFill/>
          <a:ln w="9525" algn="ctr">
            <a:noFill/>
            <a:miter lim="800000"/>
            <a:headEnd/>
            <a:tailEnd/>
          </a:ln>
        </p:spPr>
        <p:txBody>
          <a:bodyPr vert="horz" wrap="square" lIns="0" tIns="0" rIns="0" bIns="0" numCol="1" anchor="t" anchorCtr="0" compatLnSpc="1">
            <a:prstTxWarp prst="textNoShape">
              <a:avLst/>
            </a:prstTxWarp>
            <a:noAutofit/>
          </a:bodyPr>
          <a:lstStyle>
            <a:lvl1pPr>
              <a:defRPr lang="en-GB" sz="6000" cap="none" baseline="0" dirty="0">
                <a:solidFill>
                  <a:schemeClr val="accent1"/>
                </a:solidFill>
              </a:defRPr>
            </a:lvl1pPr>
          </a:lstStyle>
          <a:p>
            <a:pPr lvl="0"/>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solidFill>
                  <a:srgbClr val="FFFFFF"/>
                </a:solidFill>
              </a:rPr>
              <a:t>©</a:t>
            </a:r>
            <a:r>
              <a:rPr lang="cs-CZ" dirty="0">
                <a:solidFill>
                  <a:srgbClr val="FFFFFF"/>
                </a:solidFill>
              </a:rPr>
              <a:t> </a:t>
            </a:r>
            <a:r>
              <a:rPr lang="cs-CZ" dirty="0" smtClean="0">
                <a:solidFill>
                  <a:srgbClr val="FFFFFF"/>
                </a:solidFill>
              </a:rPr>
              <a:t>2014 </a:t>
            </a:r>
            <a:r>
              <a:rPr lang="en-US" dirty="0">
                <a:solidFill>
                  <a:srgbClr val="FFFFFF"/>
                </a:solidFill>
              </a:rPr>
              <a:t>Deloitte </a:t>
            </a:r>
            <a:r>
              <a:rPr lang="cs-CZ" dirty="0">
                <a:solidFill>
                  <a:srgbClr val="FFFFFF"/>
                </a:solidFill>
              </a:rPr>
              <a:t>Česká republika</a:t>
            </a:r>
            <a:r>
              <a:rPr lang="en-US" dirty="0">
                <a:solidFill>
                  <a:srgbClr val="FFFFFF"/>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prstClr val="white"/>
                </a:solidFill>
              </a:rPr>
              <a:pPr algn="r"/>
              <a:t>‹#›</a:t>
            </a:fld>
            <a:endParaRPr lang="en-US" sz="800" dirty="0">
              <a:solidFill>
                <a:prstClr val="white"/>
              </a:solidFill>
            </a:endParaRPr>
          </a:p>
        </p:txBody>
      </p:sp>
    </p:spTree>
    <p:extLst>
      <p:ext uri="{BB962C8B-B14F-4D97-AF65-F5344CB8AC3E}">
        <p14:creationId xmlns:p14="http://schemas.microsoft.com/office/powerpoint/2010/main" val="260844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with Image 1">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8415313" cy="690432"/>
          </a:xfrm>
        </p:spPr>
        <p:txBody>
          <a:bodyPr anchor="t">
            <a:noAutofit/>
          </a:bodyPr>
          <a:lstStyle>
            <a:lvl1pPr algn="l">
              <a:defRPr sz="4800" b="0" cap="none" baseline="0">
                <a:solidFill>
                  <a:srgbClr val="81BC00"/>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517950"/>
            <a:ext cx="8429654" cy="3200080"/>
          </a:xfrm>
        </p:spPr>
        <p:txBody>
          <a:bodyPr>
            <a:noAutofit/>
          </a:bodyPr>
          <a:lstStyle>
            <a:lvl1pPr marL="0" indent="0">
              <a:buNone/>
              <a:defRPr sz="480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294113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with Image 2">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2771034" cy="465579"/>
          </a:xfrm>
        </p:spPr>
        <p:txBody>
          <a:bodyPr anchor="t">
            <a:noAutofit/>
          </a:bodyPr>
          <a:lstStyle>
            <a:lvl1pPr algn="l">
              <a:defRPr sz="3600" b="0" cap="none" baseline="0">
                <a:solidFill>
                  <a:srgbClr val="81BC00"/>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7" y="2278110"/>
            <a:ext cx="2775757" cy="3200080"/>
          </a:xfrm>
        </p:spPr>
        <p:txBody>
          <a:bodyPr>
            <a:noAutofit/>
          </a:bodyPr>
          <a:lstStyle>
            <a:lvl1pPr marL="0" indent="0">
              <a:buNone/>
              <a:defRPr sz="360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87764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613" y="718983"/>
            <a:ext cx="4579023" cy="936000"/>
          </a:xfrm>
        </p:spPr>
        <p:txBody>
          <a:bodyPr/>
          <a:lstStyle>
            <a:lvl1pPr marL="0" indent="0">
              <a:buNone/>
              <a:defRPr sz="3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13" y="1710944"/>
            <a:ext cx="4579023" cy="4555422"/>
          </a:xfrm>
        </p:spPr>
        <p:txBody>
          <a:bodyPr/>
          <a:lstStyle>
            <a:lvl1pPr>
              <a:buClr>
                <a:srgbClr val="313131"/>
              </a:buClr>
              <a:defRPr sz="1800">
                <a:solidFill>
                  <a:srgbClr val="313131"/>
                </a:solidFill>
              </a:defRPr>
            </a:lvl1pPr>
            <a:lvl2pPr>
              <a:buClr>
                <a:srgbClr val="313131"/>
              </a:buClr>
              <a:defRPr sz="1600">
                <a:solidFill>
                  <a:srgbClr val="313131"/>
                </a:solidFill>
              </a:defRPr>
            </a:lvl2pPr>
            <a:lvl3pPr>
              <a:buClr>
                <a:srgbClr val="313131"/>
              </a:buClr>
              <a:defRPr sz="1400">
                <a:solidFill>
                  <a:srgbClr val="313131"/>
                </a:solidFill>
              </a:defRPr>
            </a:lvl3pPr>
            <a:lvl4pPr>
              <a:buClr>
                <a:srgbClr val="313131"/>
              </a:buClr>
              <a:defRPr sz="1200">
                <a:solidFill>
                  <a:srgbClr val="313131"/>
                </a:solidFill>
              </a:defRPr>
            </a:lvl4pPr>
            <a:lvl5pPr>
              <a:buClr>
                <a:srgbClr val="313131"/>
              </a:buClr>
              <a:buFont typeface="Arial" pitchFamily="34" charset="0"/>
              <a:buChar char="•"/>
              <a:defRPr sz="1100">
                <a:solidFill>
                  <a:srgbClr val="31313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76294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54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7" descr="DEL_PRI_RGB"/>
          <p:cNvPicPr>
            <a:picLocks noChangeArrowheads="1"/>
          </p:cNvPicPr>
          <p:nvPr/>
        </p:nvPicPr>
        <p:blipFill>
          <a:blip r:embed="rId2">
            <a:extLst>
              <a:ext uri="{28A0092B-C50C-407E-A947-70E740481C1C}">
                <a14:useLocalDpi xmlns:a14="http://schemas.microsoft.com/office/drawing/2010/main" val="0"/>
              </a:ext>
            </a:extLst>
          </a:blip>
          <a:srcRect l="7785" t="27351" r="9871" b="25598"/>
          <a:stretch>
            <a:fillRect/>
          </a:stretch>
        </p:blipFill>
        <p:spPr bwMode="auto">
          <a:xfrm>
            <a:off x="209550" y="298450"/>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78" name="Rectangle 2"/>
          <p:cNvSpPr>
            <a:spLocks noGrp="1" noChangeArrowheads="1"/>
          </p:cNvSpPr>
          <p:nvPr>
            <p:ph type="ctrTitle" sz="quarter"/>
          </p:nvPr>
        </p:nvSpPr>
        <p:spPr>
          <a:xfrm>
            <a:off x="972000" y="1602183"/>
            <a:ext cx="5079808" cy="1024048"/>
          </a:xfrm>
        </p:spPr>
        <p:txBody>
          <a:bodyPr/>
          <a:lstStyle>
            <a:lvl1pPr>
              <a:lnSpc>
                <a:spcPct val="100000"/>
              </a:lnSpc>
              <a:defRPr sz="3600" b="0" i="0" baseline="0">
                <a:solidFill>
                  <a:schemeClr val="tx2"/>
                </a:solidFill>
                <a:latin typeface="Times New Roman" pitchFamily="18" charset="0"/>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58775" y="6023452"/>
            <a:ext cx="7734300" cy="609600"/>
          </a:xfrm>
          <a:ln algn="ctr"/>
        </p:spPr>
        <p:txBody>
          <a:bodyPr/>
          <a:lstStyle>
            <a:lvl1pPr marL="0" indent="0" eaLnBrk="0" hangingPunct="0">
              <a:spcBef>
                <a:spcPts val="600"/>
              </a:spcBef>
              <a:buClr>
                <a:schemeClr val="bg1"/>
              </a:buClr>
              <a:buFontTx/>
              <a:buNone/>
              <a:defRPr sz="1600" baseline="0">
                <a:solidFill>
                  <a:schemeClr val="tx2"/>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972000" y="2159086"/>
            <a:ext cx="5087606" cy="1042249"/>
          </a:xfrm>
        </p:spPr>
        <p:txBody>
          <a:bodyPr/>
          <a:lstStyle>
            <a:lvl1pPr marL="0" indent="0">
              <a:spcBef>
                <a:spcPts val="0"/>
              </a:spcBef>
              <a:buNone/>
              <a:defRPr sz="3600" b="0" i="0">
                <a:solidFill>
                  <a:schemeClr val="accent2"/>
                </a:solidFill>
                <a:latin typeface="Times New Roman" pitchFamily="18" charset="0"/>
                <a:cs typeface="Times New Roman" pitchFamily="18" charset="0"/>
              </a:defRPr>
            </a:lvl1pPr>
          </a:lstStyle>
          <a:p>
            <a:pPr lvl="0"/>
            <a:r>
              <a:rPr lang="en-US" dirty="0" smtClean="0"/>
              <a:t>Click to edit Master text styles</a:t>
            </a:r>
          </a:p>
        </p:txBody>
      </p:sp>
    </p:spTree>
    <p:extLst>
      <p:ext uri="{BB962C8B-B14F-4D97-AF65-F5344CB8AC3E}">
        <p14:creationId xmlns:p14="http://schemas.microsoft.com/office/powerpoint/2010/main" val="4188934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6857971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Section De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130" y="2000240"/>
            <a:ext cx="7293309" cy="1500187"/>
          </a:xfrm>
        </p:spPr>
        <p:txBody>
          <a:bodyPr/>
          <a:lstStyle>
            <a:lvl1pPr marL="0" indent="0">
              <a:buNone/>
              <a:defRPr sz="2800" b="1" baseline="0">
                <a:latin typeface="+mn-lt"/>
                <a:cs typeface="Times New Roman"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963879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29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7533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One column with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369332"/>
          </a:xfrm>
        </p:spPr>
        <p:txBody>
          <a:bodyPr/>
          <a:lstStyle/>
          <a:p>
            <a:r>
              <a:rPr lang="en-US" noProof="0" dirty="0" smtClean="0"/>
              <a:t>Click to edit Master title style</a:t>
            </a:r>
            <a:endParaRPr lang="en-US" noProof="0" dirty="0"/>
          </a:p>
        </p:txBody>
      </p:sp>
      <p:sp>
        <p:nvSpPr>
          <p:cNvPr id="7" name="Subtitle0"/>
          <p:cNvSpPr>
            <a:spLocks noGrp="1"/>
          </p:cNvSpPr>
          <p:nvPr>
            <p:ph type="body" idx="13"/>
          </p:nvPr>
        </p:nvSpPr>
        <p:spPr>
          <a:xfrm>
            <a:off x="358775" y="765175"/>
            <a:ext cx="8424000" cy="369332"/>
          </a:xfrm>
        </p:spPr>
        <p:txBody>
          <a:bodyPr rtlCol="0">
            <a:spAutoFit/>
          </a:bodyPr>
          <a:lstStyle>
            <a:lvl1pPr marL="0" indent="0" algn="l" defTabSz="914400" rtl="0" eaLnBrk="1" latinLnBrk="0" hangingPunct="1">
              <a:spcBef>
                <a:spcPct val="0"/>
              </a:spcBef>
              <a:buNone/>
              <a:defRPr lang="en-US" sz="2400" b="0" kern="1200" dirty="0" smtClean="0">
                <a:solidFill>
                  <a:schemeClr val="tx2"/>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36" name="Content Placeholder 2"/>
          <p:cNvSpPr>
            <a:spLocks noGrp="1"/>
          </p:cNvSpPr>
          <p:nvPr>
            <p:ph idx="14"/>
          </p:nvPr>
        </p:nvSpPr>
        <p:spPr>
          <a:xfrm>
            <a:off x="361225" y="1268413"/>
            <a:ext cx="8424000" cy="5040311"/>
          </a:xfrm>
        </p:spPr>
        <p:txBody>
          <a:bodyPr/>
          <a:lstStyle>
            <a:lvl1pPr>
              <a:spcBef>
                <a:spcPts val="1000"/>
              </a:spcBef>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Footer Placeholder 4"/>
          <p:cNvSpPr>
            <a:spLocks noGrp="1"/>
          </p:cNvSpPr>
          <p:nvPr>
            <p:ph type="ftr" sz="quarter" idx="15"/>
          </p:nvPr>
        </p:nvSpPr>
        <p:spPr>
          <a:xfrm>
            <a:off x="720725" y="6597650"/>
            <a:ext cx="3671888" cy="125413"/>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6"/>
          </p:nvPr>
        </p:nvSpPr>
        <p:spPr>
          <a:xfrm>
            <a:off x="358775" y="6597650"/>
            <a:ext cx="360363" cy="12541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1752035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smtClean="0"/>
              <a:t>Click to edit Master title style</a:t>
            </a:r>
            <a:endParaRPr lang="en-US" dirty="0"/>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8905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52513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6" name="Content Placeholder 2"/>
          <p:cNvSpPr>
            <a:spLocks noGrp="1"/>
          </p:cNvSpPr>
          <p:nvPr>
            <p:ph idx="10"/>
          </p:nvPr>
        </p:nvSpPr>
        <p:spPr>
          <a:xfrm>
            <a:off x="361157" y="1814053"/>
            <a:ext cx="4110831"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99000" y="1814053"/>
            <a:ext cx="4189413" cy="4587875"/>
          </a:xfrm>
        </p:spPr>
        <p:txBody>
          <a:bodyPr/>
          <a:lstStyle>
            <a:lvl1pPr>
              <a:buClr>
                <a:srgbClr val="313131"/>
              </a:buClr>
              <a:defRPr sz="1800"/>
            </a:lvl1pPr>
            <a:lvl2pPr>
              <a:buClr>
                <a:srgbClr val="313131"/>
              </a:buClr>
              <a:defRPr sz="1600"/>
            </a:lvl2pPr>
            <a:lvl3pPr>
              <a:buClr>
                <a:srgbClr val="313131"/>
              </a:buClr>
              <a:defRPr sz="1400"/>
            </a:lvl3pPr>
            <a:lvl4pPr>
              <a:buClr>
                <a:srgbClr val="313131"/>
              </a:buClr>
              <a:defRPr sz="1200"/>
            </a:lvl4pPr>
            <a:lvl5pPr>
              <a:buClr>
                <a:srgbClr val="313131"/>
              </a:buCl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033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4110234"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4113301"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0"/>
          </p:nvPr>
        </p:nvSpPr>
        <p:spPr>
          <a:xfrm>
            <a:off x="361157" y="1814053"/>
            <a:ext cx="4110831"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4400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A1DE"/>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3228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1156" y="359568"/>
            <a:ext cx="8529638" cy="142578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cs-CZ" dirty="0" smtClean="0"/>
              <a:t>Nadpis – </a:t>
            </a:r>
            <a:r>
              <a:rPr lang="cs-CZ" dirty="0" err="1" smtClean="0"/>
              <a:t>Arial</a:t>
            </a:r>
            <a:r>
              <a:rPr lang="cs-CZ" dirty="0" smtClean="0"/>
              <a:t> </a:t>
            </a:r>
            <a:endParaRPr lang="en-US" dirty="0" smtClean="0"/>
          </a:p>
        </p:txBody>
      </p:sp>
      <p:sp>
        <p:nvSpPr>
          <p:cNvPr id="1027" name="Rectangle 3"/>
          <p:cNvSpPr>
            <a:spLocks noGrp="1" noChangeArrowheads="1"/>
          </p:cNvSpPr>
          <p:nvPr>
            <p:ph type="body" idx="1"/>
          </p:nvPr>
        </p:nvSpPr>
        <p:spPr bwMode="auto">
          <a:xfrm>
            <a:off x="361156" y="1814053"/>
            <a:ext cx="8529638" cy="45181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smtClean="0"/>
              <a:t>Text – </a:t>
            </a:r>
            <a:r>
              <a:rPr lang="cs-CZ" dirty="0" err="1" smtClean="0"/>
              <a:t>Arial</a:t>
            </a:r>
            <a:endParaRPr lang="en-US" dirty="0" smtClean="0"/>
          </a:p>
          <a:p>
            <a:pPr lvl="1"/>
            <a:r>
              <a:rPr lang="cs-CZ" dirty="0" smtClean="0"/>
              <a:t>Text – </a:t>
            </a:r>
            <a:r>
              <a:rPr lang="cs-CZ" dirty="0" err="1" smtClean="0"/>
              <a:t>Arial</a:t>
            </a:r>
            <a:endParaRPr lang="en-US" dirty="0" smtClean="0"/>
          </a:p>
          <a:p>
            <a:pPr lvl="2"/>
            <a:r>
              <a:rPr lang="cs-CZ" dirty="0" smtClean="0"/>
              <a:t>Text – </a:t>
            </a:r>
            <a:r>
              <a:rPr lang="cs-CZ" dirty="0" err="1" smtClean="0"/>
              <a:t>Arial</a:t>
            </a:r>
            <a:endParaRPr lang="en-US" dirty="0" smtClean="0"/>
          </a:p>
          <a:p>
            <a:pPr lvl="3"/>
            <a:r>
              <a:rPr lang="cs-CZ" dirty="0" smtClean="0"/>
              <a:t>Text – </a:t>
            </a:r>
            <a:r>
              <a:rPr lang="cs-CZ" dirty="0" err="1" smtClean="0"/>
              <a:t>Arial</a:t>
            </a:r>
            <a:endParaRPr lang="en-US" dirty="0" smtClean="0"/>
          </a:p>
          <a:p>
            <a:pPr lvl="4"/>
            <a:r>
              <a:rPr lang="cs-CZ" dirty="0" smtClean="0"/>
              <a:t>Text – </a:t>
            </a:r>
            <a:r>
              <a:rPr lang="cs-CZ" dirty="0" err="1" smtClean="0"/>
              <a:t>Arial</a:t>
            </a:r>
            <a:endParaRPr lang="en-US" dirty="0" smtClean="0"/>
          </a:p>
        </p:txBody>
      </p:sp>
      <p:sp>
        <p:nvSpPr>
          <p:cNvPr id="356356" name="Rectangle 4"/>
          <p:cNvSpPr>
            <a:spLocks noChangeArrowheads="1"/>
          </p:cNvSpPr>
          <p:nvPr/>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rgbClr val="8C8C8C"/>
                </a:solidFill>
                <a:cs typeface="+mn-cs"/>
              </a:rPr>
              <a:pPr lvl="0" algn="r">
                <a:buClrTx/>
                <a:buFontTx/>
                <a:buNone/>
              </a:pPr>
              <a:t>‹#›</a:t>
            </a:fld>
            <a:endParaRPr lang="en-US" sz="800" dirty="0">
              <a:solidFill>
                <a:srgbClr val="8C8C8C"/>
              </a:solidFill>
              <a:cs typeface="+mn-cs"/>
            </a:endParaRPr>
          </a:p>
        </p:txBody>
      </p:sp>
      <p:sp>
        <p:nvSpPr>
          <p:cNvPr id="8" name="Text Box 6"/>
          <p:cNvSpPr txBox="1">
            <a:spLocks noChangeArrowheads="1"/>
          </p:cNvSpPr>
          <p:nvPr/>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t>©</a:t>
            </a:r>
            <a:r>
              <a:rPr lang="cs-CZ" dirty="0"/>
              <a:t> </a:t>
            </a:r>
            <a:r>
              <a:rPr lang="cs-CZ" dirty="0" smtClean="0"/>
              <a:t>201</a:t>
            </a:r>
            <a:r>
              <a:rPr lang="en-US" dirty="0" smtClean="0"/>
              <a:t>8</a:t>
            </a:r>
            <a:r>
              <a:rPr lang="en-US" baseline="0" dirty="0" smtClean="0"/>
              <a:t> </a:t>
            </a:r>
            <a:r>
              <a:rPr lang="en-US" dirty="0" smtClean="0"/>
              <a:t>Deloitte </a:t>
            </a:r>
            <a:r>
              <a:rPr lang="cs-CZ" dirty="0"/>
              <a:t>Česká republika</a:t>
            </a:r>
            <a:r>
              <a:rPr lang="en-US" dirty="0"/>
              <a:t> </a:t>
            </a:r>
          </a:p>
        </p:txBody>
      </p:sp>
    </p:spTree>
  </p:cSld>
  <p:clrMap bg1="lt1" tx1="dk1" bg2="lt2" tx2="dk2" accent1="accent1" accent2="accent2" accent3="accent3" accent4="accent4" accent5="accent5" accent6="accent6" hlink="hlink" folHlink="folHlink"/>
  <p:sldLayoutIdLst>
    <p:sldLayoutId id="2147483954" r:id="rId1"/>
    <p:sldLayoutId id="2147483972" r:id="rId2"/>
    <p:sldLayoutId id="2147483974" r:id="rId3"/>
    <p:sldLayoutId id="2147483976" r:id="rId4"/>
    <p:sldLayoutId id="2147484011" r:id="rId5"/>
    <p:sldLayoutId id="2147484013" r:id="rId6"/>
    <p:sldLayoutId id="2147484014" r:id="rId7"/>
    <p:sldLayoutId id="2147484012" r:id="rId8"/>
    <p:sldLayoutId id="2147483981" r:id="rId9"/>
    <p:sldLayoutId id="2147484009" r:id="rId10"/>
    <p:sldLayoutId id="2147483983" r:id="rId11"/>
    <p:sldLayoutId id="2147483982" r:id="rId12"/>
    <p:sldLayoutId id="2147483985" r:id="rId13"/>
    <p:sldLayoutId id="2147483986" r:id="rId14"/>
    <p:sldLayoutId id="2147483978" r:id="rId15"/>
    <p:sldLayoutId id="2147484036" r:id="rId16"/>
    <p:sldLayoutId id="2147484038" r:id="rId17"/>
    <p:sldLayoutId id="2147484060" r:id="rId18"/>
    <p:sldLayoutId id="2147484061" r:id="rId19"/>
    <p:sldLayoutId id="2147484062"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fontAlgn="base" latinLnBrk="0" hangingPunct="1">
        <a:lnSpc>
          <a:spcPct val="90000"/>
        </a:lnSpc>
        <a:spcBef>
          <a:spcPct val="0"/>
        </a:spcBef>
        <a:spcAft>
          <a:spcPct val="0"/>
        </a:spcAft>
        <a:buNone/>
        <a:defRPr lang="en-US" sz="3000" b="0" kern="1200" dirty="0" smtClean="0">
          <a:solidFill>
            <a:srgbClr val="81BC00"/>
          </a:solidFill>
          <a:latin typeface="+mj-lt"/>
          <a:ea typeface="+mj-ea"/>
          <a:cs typeface="+mj-cs"/>
        </a:defRPr>
      </a:lvl1pPr>
      <a:lvl2pPr algn="l" rtl="0" eaLnBrk="1" fontAlgn="base" hangingPunct="1">
        <a:lnSpc>
          <a:spcPct val="90000"/>
        </a:lnSpc>
        <a:spcBef>
          <a:spcPct val="0"/>
        </a:spcBef>
        <a:spcAft>
          <a:spcPct val="0"/>
        </a:spcAft>
        <a:defRPr sz="2400" b="1">
          <a:solidFill>
            <a:srgbClr val="000066"/>
          </a:solidFill>
          <a:latin typeface="Arial" charset="0"/>
        </a:defRPr>
      </a:lvl2pPr>
      <a:lvl3pPr algn="l" rtl="0" eaLnBrk="1" fontAlgn="base" hangingPunct="1">
        <a:lnSpc>
          <a:spcPct val="90000"/>
        </a:lnSpc>
        <a:spcBef>
          <a:spcPct val="0"/>
        </a:spcBef>
        <a:spcAft>
          <a:spcPct val="0"/>
        </a:spcAft>
        <a:defRPr sz="2400" b="1">
          <a:solidFill>
            <a:srgbClr val="000066"/>
          </a:solidFill>
          <a:latin typeface="Arial" charset="0"/>
        </a:defRPr>
      </a:lvl3pPr>
      <a:lvl4pPr algn="l" rtl="0" eaLnBrk="1" fontAlgn="base" hangingPunct="1">
        <a:lnSpc>
          <a:spcPct val="90000"/>
        </a:lnSpc>
        <a:spcBef>
          <a:spcPct val="0"/>
        </a:spcBef>
        <a:spcAft>
          <a:spcPct val="0"/>
        </a:spcAft>
        <a:defRPr sz="2400" b="1">
          <a:solidFill>
            <a:srgbClr val="000066"/>
          </a:solidFill>
          <a:latin typeface="Arial" charset="0"/>
        </a:defRPr>
      </a:lvl4pPr>
      <a:lvl5pPr algn="l" rtl="0" eaLnBrk="1" fontAlgn="base" hangingPunct="1">
        <a:lnSpc>
          <a:spcPct val="90000"/>
        </a:lnSpc>
        <a:spcBef>
          <a:spcPct val="0"/>
        </a:spcBef>
        <a:spcAft>
          <a:spcPct val="0"/>
        </a:spcAft>
        <a:defRPr sz="2400" b="1">
          <a:solidFill>
            <a:srgbClr val="000066"/>
          </a:solidFill>
          <a:latin typeface="Arial" charset="0"/>
        </a:defRPr>
      </a:lvl5pPr>
      <a:lvl6pPr marL="457200" algn="l" rtl="0" eaLnBrk="1" fontAlgn="base" hangingPunct="1">
        <a:lnSpc>
          <a:spcPct val="90000"/>
        </a:lnSpc>
        <a:spcBef>
          <a:spcPct val="0"/>
        </a:spcBef>
        <a:spcAft>
          <a:spcPct val="0"/>
        </a:spcAft>
        <a:defRPr sz="2400">
          <a:solidFill>
            <a:srgbClr val="000066"/>
          </a:solidFill>
          <a:latin typeface="Arial" charset="0"/>
        </a:defRPr>
      </a:lvl6pPr>
      <a:lvl7pPr marL="914400" algn="l" rtl="0" eaLnBrk="1" fontAlgn="base" hangingPunct="1">
        <a:lnSpc>
          <a:spcPct val="90000"/>
        </a:lnSpc>
        <a:spcBef>
          <a:spcPct val="0"/>
        </a:spcBef>
        <a:spcAft>
          <a:spcPct val="0"/>
        </a:spcAft>
        <a:defRPr sz="2400">
          <a:solidFill>
            <a:srgbClr val="000066"/>
          </a:solidFill>
          <a:latin typeface="Arial" charset="0"/>
        </a:defRPr>
      </a:lvl7pPr>
      <a:lvl8pPr marL="1371600" algn="l" rtl="0" eaLnBrk="1" fontAlgn="base" hangingPunct="1">
        <a:lnSpc>
          <a:spcPct val="90000"/>
        </a:lnSpc>
        <a:spcBef>
          <a:spcPct val="0"/>
        </a:spcBef>
        <a:spcAft>
          <a:spcPct val="0"/>
        </a:spcAft>
        <a:defRPr sz="2400">
          <a:solidFill>
            <a:srgbClr val="000066"/>
          </a:solidFill>
          <a:latin typeface="Arial" charset="0"/>
        </a:defRPr>
      </a:lvl8pPr>
      <a:lvl9pPr marL="1828800" algn="l" rtl="0" eaLnBrk="1" fontAlgn="base" hangingPunct="1">
        <a:lnSpc>
          <a:spcPct val="90000"/>
        </a:lnSpc>
        <a:spcBef>
          <a:spcPct val="0"/>
        </a:spcBef>
        <a:spcAft>
          <a:spcPct val="0"/>
        </a:spcAft>
        <a:defRPr sz="2400">
          <a:solidFill>
            <a:srgbClr val="000066"/>
          </a:solidFill>
          <a:latin typeface="Arial" charset="0"/>
        </a:defRPr>
      </a:lvl9pPr>
    </p:titleStyle>
    <p:bodyStyle>
      <a:lvl1pPr marL="271463" indent="-271463" algn="l" rtl="0" eaLnBrk="1" fontAlgn="base" hangingPunct="1">
        <a:spcBef>
          <a:spcPts val="1200"/>
        </a:spcBef>
        <a:spcAft>
          <a:spcPct val="0"/>
        </a:spcAft>
        <a:buClr>
          <a:srgbClr val="313131"/>
        </a:buClr>
        <a:buChar char="•"/>
        <a:defRPr sz="1800">
          <a:solidFill>
            <a:srgbClr val="313131"/>
          </a:solidFill>
          <a:latin typeface="+mn-lt"/>
          <a:ea typeface="+mn-ea"/>
          <a:cs typeface="+mn-cs"/>
        </a:defRPr>
      </a:lvl1pPr>
      <a:lvl2pPr marL="742950" indent="-285750" algn="l" rtl="0" eaLnBrk="1" fontAlgn="base" hangingPunct="1">
        <a:spcBef>
          <a:spcPts val="1200"/>
        </a:spcBef>
        <a:spcAft>
          <a:spcPct val="0"/>
        </a:spcAft>
        <a:buClr>
          <a:srgbClr val="313131"/>
        </a:buClr>
        <a:buChar char="•"/>
        <a:defRPr sz="1600">
          <a:solidFill>
            <a:srgbClr val="313131"/>
          </a:solidFill>
          <a:latin typeface="+mn-lt"/>
        </a:defRPr>
      </a:lvl2pPr>
      <a:lvl3pPr marL="1144588" indent="-228600" algn="l" rtl="0" eaLnBrk="1" fontAlgn="base" hangingPunct="1">
        <a:spcBef>
          <a:spcPts val="1200"/>
        </a:spcBef>
        <a:spcAft>
          <a:spcPct val="0"/>
        </a:spcAft>
        <a:buClr>
          <a:srgbClr val="313131"/>
        </a:buClr>
        <a:buChar char="•"/>
        <a:defRPr sz="1400">
          <a:solidFill>
            <a:srgbClr val="313131"/>
          </a:solidFill>
          <a:latin typeface="+mn-lt"/>
        </a:defRPr>
      </a:lvl3pPr>
      <a:lvl4pPr marL="1600200" indent="-228600" algn="l" rtl="0" eaLnBrk="1" fontAlgn="base" hangingPunct="1">
        <a:spcBef>
          <a:spcPts val="1200"/>
        </a:spcBef>
        <a:spcAft>
          <a:spcPct val="0"/>
        </a:spcAft>
        <a:buClr>
          <a:srgbClr val="313131"/>
        </a:buClr>
        <a:buFont typeface="Arial" charset="0"/>
        <a:buChar char="•"/>
        <a:defRPr sz="1200">
          <a:solidFill>
            <a:srgbClr val="313131"/>
          </a:solidFill>
          <a:latin typeface="+mn-lt"/>
        </a:defRPr>
      </a:lvl4pPr>
      <a:lvl5pPr marL="2057400" indent="-228600" algn="l" rtl="0" eaLnBrk="1" fontAlgn="base" hangingPunct="1">
        <a:spcBef>
          <a:spcPts val="1200"/>
        </a:spcBef>
        <a:spcAft>
          <a:spcPct val="0"/>
        </a:spcAft>
        <a:buClr>
          <a:srgbClr val="313131"/>
        </a:buClr>
        <a:buFont typeface="Arial" charset="0"/>
        <a:buChar char="•"/>
        <a:defRPr sz="1100">
          <a:solidFill>
            <a:srgbClr val="313131"/>
          </a:solidFill>
          <a:latin typeface="+mn-lt"/>
        </a:defRPr>
      </a:lvl5pPr>
      <a:lvl6pPr marL="2514600" indent="-228600" algn="l" rtl="0" eaLnBrk="1" fontAlgn="base" hangingPunct="1">
        <a:spcBef>
          <a:spcPct val="50000"/>
        </a:spcBef>
        <a:spcAft>
          <a:spcPct val="0"/>
        </a:spcAft>
        <a:buClr>
          <a:srgbClr val="000066"/>
        </a:buClr>
        <a:buChar char="»"/>
        <a:defRPr sz="1200">
          <a:solidFill>
            <a:srgbClr val="000066"/>
          </a:solidFill>
          <a:latin typeface="+mn-lt"/>
        </a:defRPr>
      </a:lvl6pPr>
      <a:lvl7pPr marL="2971800" indent="-228600" algn="l" rtl="0" eaLnBrk="1" fontAlgn="base" hangingPunct="1">
        <a:spcBef>
          <a:spcPct val="50000"/>
        </a:spcBef>
        <a:spcAft>
          <a:spcPct val="0"/>
        </a:spcAft>
        <a:buClr>
          <a:srgbClr val="000066"/>
        </a:buClr>
        <a:buChar char="»"/>
        <a:defRPr sz="1200">
          <a:solidFill>
            <a:srgbClr val="000066"/>
          </a:solidFill>
          <a:latin typeface="+mn-lt"/>
        </a:defRPr>
      </a:lvl7pPr>
      <a:lvl8pPr marL="3429000" indent="-228600" algn="l" rtl="0" eaLnBrk="1" fontAlgn="base" hangingPunct="1">
        <a:spcBef>
          <a:spcPct val="50000"/>
        </a:spcBef>
        <a:spcAft>
          <a:spcPct val="0"/>
        </a:spcAft>
        <a:buClr>
          <a:srgbClr val="000066"/>
        </a:buClr>
        <a:buChar char="»"/>
        <a:defRPr sz="1200">
          <a:solidFill>
            <a:srgbClr val="000066"/>
          </a:solidFill>
          <a:latin typeface="+mn-lt"/>
        </a:defRPr>
      </a:lvl8pPr>
      <a:lvl9pPr marL="3886200" indent="-228600" algn="l" rtl="0" eaLnBrk="1" fontAlgn="base" hangingPunct="1">
        <a:spcBef>
          <a:spcPct val="50000"/>
        </a:spcBef>
        <a:spcAft>
          <a:spcPct val="0"/>
        </a:spcAft>
        <a:buClr>
          <a:srgbClr val="000066"/>
        </a:buClr>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1156" y="359568"/>
            <a:ext cx="8529638" cy="142578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cs-CZ" dirty="0" smtClean="0"/>
              <a:t>Nadpis – </a:t>
            </a:r>
            <a:r>
              <a:rPr lang="cs-CZ" dirty="0" err="1" smtClean="0"/>
              <a:t>Arial</a:t>
            </a:r>
            <a:r>
              <a:rPr lang="cs-CZ" dirty="0" smtClean="0"/>
              <a:t> </a:t>
            </a:r>
            <a:endParaRPr lang="en-US" dirty="0" smtClean="0"/>
          </a:p>
        </p:txBody>
      </p:sp>
      <p:sp>
        <p:nvSpPr>
          <p:cNvPr id="1027" name="Rectangle 3"/>
          <p:cNvSpPr>
            <a:spLocks noGrp="1" noChangeArrowheads="1"/>
          </p:cNvSpPr>
          <p:nvPr>
            <p:ph type="body" idx="1"/>
          </p:nvPr>
        </p:nvSpPr>
        <p:spPr bwMode="auto">
          <a:xfrm>
            <a:off x="361156" y="1814053"/>
            <a:ext cx="8529638" cy="45181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smtClean="0"/>
              <a:t>Text – </a:t>
            </a:r>
            <a:r>
              <a:rPr lang="cs-CZ" dirty="0" err="1" smtClean="0"/>
              <a:t>Arial</a:t>
            </a:r>
            <a:endParaRPr lang="en-US" dirty="0" smtClean="0"/>
          </a:p>
          <a:p>
            <a:pPr lvl="1"/>
            <a:r>
              <a:rPr lang="cs-CZ" dirty="0" smtClean="0"/>
              <a:t>Text – </a:t>
            </a:r>
            <a:r>
              <a:rPr lang="cs-CZ" dirty="0" err="1" smtClean="0"/>
              <a:t>Arial</a:t>
            </a:r>
            <a:endParaRPr lang="en-US" dirty="0" smtClean="0"/>
          </a:p>
          <a:p>
            <a:pPr lvl="2"/>
            <a:r>
              <a:rPr lang="cs-CZ" dirty="0" smtClean="0"/>
              <a:t>Text – </a:t>
            </a:r>
            <a:r>
              <a:rPr lang="cs-CZ" dirty="0" err="1" smtClean="0"/>
              <a:t>Arial</a:t>
            </a:r>
            <a:endParaRPr lang="en-US" dirty="0" smtClean="0"/>
          </a:p>
          <a:p>
            <a:pPr lvl="3"/>
            <a:r>
              <a:rPr lang="cs-CZ" dirty="0" smtClean="0"/>
              <a:t>Text – </a:t>
            </a:r>
            <a:r>
              <a:rPr lang="cs-CZ" dirty="0" err="1" smtClean="0"/>
              <a:t>Arial</a:t>
            </a:r>
            <a:endParaRPr lang="en-US" dirty="0" smtClean="0"/>
          </a:p>
          <a:p>
            <a:pPr lvl="4"/>
            <a:r>
              <a:rPr lang="cs-CZ" dirty="0" smtClean="0"/>
              <a:t>Text – </a:t>
            </a:r>
            <a:r>
              <a:rPr lang="cs-CZ" dirty="0" err="1" smtClean="0"/>
              <a:t>Arial</a:t>
            </a:r>
            <a:endParaRPr lang="en-US" dirty="0" smtClean="0"/>
          </a:p>
        </p:txBody>
      </p:sp>
      <p:sp>
        <p:nvSpPr>
          <p:cNvPr id="356356" name="Rectangle 4"/>
          <p:cNvSpPr>
            <a:spLocks noChangeArrowheads="1"/>
          </p:cNvSpPr>
          <p:nvPr/>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srgbClr val="8C8C8C"/>
                </a:solidFill>
              </a:rPr>
              <a:pPr algn="r"/>
              <a:t>‹#›</a:t>
            </a:fld>
            <a:endParaRPr lang="en-US" sz="800" dirty="0">
              <a:solidFill>
                <a:srgbClr val="8C8C8C"/>
              </a:solidFill>
            </a:endParaRPr>
          </a:p>
        </p:txBody>
      </p:sp>
      <p:sp>
        <p:nvSpPr>
          <p:cNvPr id="8" name="Text Box 6"/>
          <p:cNvSpPr txBox="1">
            <a:spLocks noChangeArrowheads="1"/>
          </p:cNvSpPr>
          <p:nvPr/>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t>©</a:t>
            </a:r>
            <a:r>
              <a:rPr lang="cs-CZ" dirty="0"/>
              <a:t> </a:t>
            </a:r>
            <a:r>
              <a:rPr lang="cs-CZ" dirty="0" smtClean="0"/>
              <a:t>2016 </a:t>
            </a:r>
            <a:r>
              <a:rPr lang="en-US" dirty="0"/>
              <a:t>Deloitte </a:t>
            </a:r>
            <a:r>
              <a:rPr lang="cs-CZ" dirty="0"/>
              <a:t>Česká republika</a:t>
            </a:r>
            <a:r>
              <a:rPr lang="en-US" dirty="0"/>
              <a:t> </a:t>
            </a:r>
          </a:p>
        </p:txBody>
      </p:sp>
    </p:spTree>
    <p:extLst>
      <p:ext uri="{BB962C8B-B14F-4D97-AF65-F5344CB8AC3E}">
        <p14:creationId xmlns:p14="http://schemas.microsoft.com/office/powerpoint/2010/main" val="2522209009"/>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 id="2147484057" r:id="rId18"/>
    <p:sldLayoutId id="2147484058" r:id="rId19"/>
    <p:sldLayoutId id="2147484059"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fontAlgn="base" latinLnBrk="0" hangingPunct="1">
        <a:lnSpc>
          <a:spcPct val="90000"/>
        </a:lnSpc>
        <a:spcBef>
          <a:spcPct val="0"/>
        </a:spcBef>
        <a:spcAft>
          <a:spcPct val="0"/>
        </a:spcAft>
        <a:buNone/>
        <a:defRPr lang="en-US" sz="3000" b="0" kern="1200" dirty="0" smtClean="0">
          <a:solidFill>
            <a:srgbClr val="81BC00"/>
          </a:solidFill>
          <a:latin typeface="+mj-lt"/>
          <a:ea typeface="+mj-ea"/>
          <a:cs typeface="+mj-cs"/>
        </a:defRPr>
      </a:lvl1pPr>
      <a:lvl2pPr algn="l" rtl="0" eaLnBrk="1" fontAlgn="base" hangingPunct="1">
        <a:lnSpc>
          <a:spcPct val="90000"/>
        </a:lnSpc>
        <a:spcBef>
          <a:spcPct val="0"/>
        </a:spcBef>
        <a:spcAft>
          <a:spcPct val="0"/>
        </a:spcAft>
        <a:defRPr sz="2400" b="1">
          <a:solidFill>
            <a:srgbClr val="000066"/>
          </a:solidFill>
          <a:latin typeface="Arial" charset="0"/>
        </a:defRPr>
      </a:lvl2pPr>
      <a:lvl3pPr algn="l" rtl="0" eaLnBrk="1" fontAlgn="base" hangingPunct="1">
        <a:lnSpc>
          <a:spcPct val="90000"/>
        </a:lnSpc>
        <a:spcBef>
          <a:spcPct val="0"/>
        </a:spcBef>
        <a:spcAft>
          <a:spcPct val="0"/>
        </a:spcAft>
        <a:defRPr sz="2400" b="1">
          <a:solidFill>
            <a:srgbClr val="000066"/>
          </a:solidFill>
          <a:latin typeface="Arial" charset="0"/>
        </a:defRPr>
      </a:lvl3pPr>
      <a:lvl4pPr algn="l" rtl="0" eaLnBrk="1" fontAlgn="base" hangingPunct="1">
        <a:lnSpc>
          <a:spcPct val="90000"/>
        </a:lnSpc>
        <a:spcBef>
          <a:spcPct val="0"/>
        </a:spcBef>
        <a:spcAft>
          <a:spcPct val="0"/>
        </a:spcAft>
        <a:defRPr sz="2400" b="1">
          <a:solidFill>
            <a:srgbClr val="000066"/>
          </a:solidFill>
          <a:latin typeface="Arial" charset="0"/>
        </a:defRPr>
      </a:lvl4pPr>
      <a:lvl5pPr algn="l" rtl="0" eaLnBrk="1" fontAlgn="base" hangingPunct="1">
        <a:lnSpc>
          <a:spcPct val="90000"/>
        </a:lnSpc>
        <a:spcBef>
          <a:spcPct val="0"/>
        </a:spcBef>
        <a:spcAft>
          <a:spcPct val="0"/>
        </a:spcAft>
        <a:defRPr sz="2400" b="1">
          <a:solidFill>
            <a:srgbClr val="000066"/>
          </a:solidFill>
          <a:latin typeface="Arial" charset="0"/>
        </a:defRPr>
      </a:lvl5pPr>
      <a:lvl6pPr marL="457200" algn="l" rtl="0" eaLnBrk="1" fontAlgn="base" hangingPunct="1">
        <a:lnSpc>
          <a:spcPct val="90000"/>
        </a:lnSpc>
        <a:spcBef>
          <a:spcPct val="0"/>
        </a:spcBef>
        <a:spcAft>
          <a:spcPct val="0"/>
        </a:spcAft>
        <a:defRPr sz="2400">
          <a:solidFill>
            <a:srgbClr val="000066"/>
          </a:solidFill>
          <a:latin typeface="Arial" charset="0"/>
        </a:defRPr>
      </a:lvl6pPr>
      <a:lvl7pPr marL="914400" algn="l" rtl="0" eaLnBrk="1" fontAlgn="base" hangingPunct="1">
        <a:lnSpc>
          <a:spcPct val="90000"/>
        </a:lnSpc>
        <a:spcBef>
          <a:spcPct val="0"/>
        </a:spcBef>
        <a:spcAft>
          <a:spcPct val="0"/>
        </a:spcAft>
        <a:defRPr sz="2400">
          <a:solidFill>
            <a:srgbClr val="000066"/>
          </a:solidFill>
          <a:latin typeface="Arial" charset="0"/>
        </a:defRPr>
      </a:lvl7pPr>
      <a:lvl8pPr marL="1371600" algn="l" rtl="0" eaLnBrk="1" fontAlgn="base" hangingPunct="1">
        <a:lnSpc>
          <a:spcPct val="90000"/>
        </a:lnSpc>
        <a:spcBef>
          <a:spcPct val="0"/>
        </a:spcBef>
        <a:spcAft>
          <a:spcPct val="0"/>
        </a:spcAft>
        <a:defRPr sz="2400">
          <a:solidFill>
            <a:srgbClr val="000066"/>
          </a:solidFill>
          <a:latin typeface="Arial" charset="0"/>
        </a:defRPr>
      </a:lvl8pPr>
      <a:lvl9pPr marL="1828800" algn="l" rtl="0" eaLnBrk="1" fontAlgn="base" hangingPunct="1">
        <a:lnSpc>
          <a:spcPct val="90000"/>
        </a:lnSpc>
        <a:spcBef>
          <a:spcPct val="0"/>
        </a:spcBef>
        <a:spcAft>
          <a:spcPct val="0"/>
        </a:spcAft>
        <a:defRPr sz="2400">
          <a:solidFill>
            <a:srgbClr val="000066"/>
          </a:solidFill>
          <a:latin typeface="Arial" charset="0"/>
        </a:defRPr>
      </a:lvl9pPr>
    </p:titleStyle>
    <p:bodyStyle>
      <a:lvl1pPr marL="271463" indent="-271463" algn="l" rtl="0" eaLnBrk="1" fontAlgn="base" hangingPunct="1">
        <a:spcBef>
          <a:spcPts val="1200"/>
        </a:spcBef>
        <a:spcAft>
          <a:spcPct val="0"/>
        </a:spcAft>
        <a:buClr>
          <a:srgbClr val="313131"/>
        </a:buClr>
        <a:buChar char="•"/>
        <a:defRPr sz="1800">
          <a:solidFill>
            <a:srgbClr val="313131"/>
          </a:solidFill>
          <a:latin typeface="+mn-lt"/>
          <a:ea typeface="+mn-ea"/>
          <a:cs typeface="+mn-cs"/>
        </a:defRPr>
      </a:lvl1pPr>
      <a:lvl2pPr marL="742950" indent="-285750" algn="l" rtl="0" eaLnBrk="1" fontAlgn="base" hangingPunct="1">
        <a:spcBef>
          <a:spcPts val="1200"/>
        </a:spcBef>
        <a:spcAft>
          <a:spcPct val="0"/>
        </a:spcAft>
        <a:buClr>
          <a:srgbClr val="313131"/>
        </a:buClr>
        <a:buChar char="•"/>
        <a:defRPr sz="1600">
          <a:solidFill>
            <a:srgbClr val="313131"/>
          </a:solidFill>
          <a:latin typeface="+mn-lt"/>
        </a:defRPr>
      </a:lvl2pPr>
      <a:lvl3pPr marL="1144588" indent="-228600" algn="l" rtl="0" eaLnBrk="1" fontAlgn="base" hangingPunct="1">
        <a:spcBef>
          <a:spcPts val="1200"/>
        </a:spcBef>
        <a:spcAft>
          <a:spcPct val="0"/>
        </a:spcAft>
        <a:buClr>
          <a:srgbClr val="313131"/>
        </a:buClr>
        <a:buChar char="•"/>
        <a:defRPr sz="1400">
          <a:solidFill>
            <a:srgbClr val="313131"/>
          </a:solidFill>
          <a:latin typeface="+mn-lt"/>
        </a:defRPr>
      </a:lvl3pPr>
      <a:lvl4pPr marL="1600200" indent="-228600" algn="l" rtl="0" eaLnBrk="1" fontAlgn="base" hangingPunct="1">
        <a:spcBef>
          <a:spcPts val="1200"/>
        </a:spcBef>
        <a:spcAft>
          <a:spcPct val="0"/>
        </a:spcAft>
        <a:buClr>
          <a:srgbClr val="313131"/>
        </a:buClr>
        <a:buFont typeface="Arial" charset="0"/>
        <a:buChar char="•"/>
        <a:defRPr sz="1200">
          <a:solidFill>
            <a:srgbClr val="313131"/>
          </a:solidFill>
          <a:latin typeface="+mn-lt"/>
        </a:defRPr>
      </a:lvl4pPr>
      <a:lvl5pPr marL="2057400" indent="-228600" algn="l" rtl="0" eaLnBrk="1" fontAlgn="base" hangingPunct="1">
        <a:spcBef>
          <a:spcPts val="1200"/>
        </a:spcBef>
        <a:spcAft>
          <a:spcPct val="0"/>
        </a:spcAft>
        <a:buClr>
          <a:srgbClr val="313131"/>
        </a:buClr>
        <a:buFont typeface="Arial" charset="0"/>
        <a:buChar char="•"/>
        <a:defRPr sz="1100">
          <a:solidFill>
            <a:srgbClr val="313131"/>
          </a:solidFill>
          <a:latin typeface="+mn-lt"/>
        </a:defRPr>
      </a:lvl5pPr>
      <a:lvl6pPr marL="2514600" indent="-228600" algn="l" rtl="0" eaLnBrk="1" fontAlgn="base" hangingPunct="1">
        <a:spcBef>
          <a:spcPct val="50000"/>
        </a:spcBef>
        <a:spcAft>
          <a:spcPct val="0"/>
        </a:spcAft>
        <a:buClr>
          <a:srgbClr val="000066"/>
        </a:buClr>
        <a:buChar char="»"/>
        <a:defRPr sz="1200">
          <a:solidFill>
            <a:srgbClr val="000066"/>
          </a:solidFill>
          <a:latin typeface="+mn-lt"/>
        </a:defRPr>
      </a:lvl6pPr>
      <a:lvl7pPr marL="2971800" indent="-228600" algn="l" rtl="0" eaLnBrk="1" fontAlgn="base" hangingPunct="1">
        <a:spcBef>
          <a:spcPct val="50000"/>
        </a:spcBef>
        <a:spcAft>
          <a:spcPct val="0"/>
        </a:spcAft>
        <a:buClr>
          <a:srgbClr val="000066"/>
        </a:buClr>
        <a:buChar char="»"/>
        <a:defRPr sz="1200">
          <a:solidFill>
            <a:srgbClr val="000066"/>
          </a:solidFill>
          <a:latin typeface="+mn-lt"/>
        </a:defRPr>
      </a:lvl7pPr>
      <a:lvl8pPr marL="3429000" indent="-228600" algn="l" rtl="0" eaLnBrk="1" fontAlgn="base" hangingPunct="1">
        <a:spcBef>
          <a:spcPct val="50000"/>
        </a:spcBef>
        <a:spcAft>
          <a:spcPct val="0"/>
        </a:spcAft>
        <a:buClr>
          <a:srgbClr val="000066"/>
        </a:buClr>
        <a:buChar char="»"/>
        <a:defRPr sz="1200">
          <a:solidFill>
            <a:srgbClr val="000066"/>
          </a:solidFill>
          <a:latin typeface="+mn-lt"/>
        </a:defRPr>
      </a:lvl8pPr>
      <a:lvl9pPr marL="3886200" indent="-228600" algn="l" rtl="0" eaLnBrk="1" fontAlgn="base" hangingPunct="1">
        <a:spcBef>
          <a:spcPct val="50000"/>
        </a:spcBef>
        <a:spcAft>
          <a:spcPct val="0"/>
        </a:spcAft>
        <a:buClr>
          <a:srgbClr val="000066"/>
        </a:buClr>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www.mpsv.cz/cs/2435"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7"/>
          <p:cNvSpPr>
            <a:spLocks noGrp="1"/>
          </p:cNvSpPr>
          <p:nvPr>
            <p:ph type="ctrTitle" sz="quarter"/>
          </p:nvPr>
        </p:nvSpPr>
        <p:spPr/>
        <p:txBody>
          <a:bodyPr/>
          <a:lstStyle/>
          <a:p>
            <a:r>
              <a:rPr lang="cs-CZ" dirty="0" smtClean="0"/>
              <a:t>Sociální zabezpečení</a:t>
            </a:r>
            <a:endParaRPr lang="en-US" dirty="0"/>
          </a:p>
        </p:txBody>
      </p:sp>
      <p:sp>
        <p:nvSpPr>
          <p:cNvPr id="14339" name="Rectangle 18"/>
          <p:cNvSpPr>
            <a:spLocks noGrp="1"/>
          </p:cNvSpPr>
          <p:nvPr>
            <p:ph type="subTitle" sz="quarter" idx="1"/>
          </p:nvPr>
        </p:nvSpPr>
        <p:spPr>
          <a:xfrm>
            <a:off x="373828" y="4381500"/>
            <a:ext cx="4673452" cy="986825"/>
          </a:xfrm>
        </p:spPr>
        <p:txBody>
          <a:bodyPr/>
          <a:lstStyle/>
          <a:p>
            <a:r>
              <a:rPr lang="en-US" noProof="1" smtClean="0"/>
              <a:t>22</a:t>
            </a:r>
            <a:r>
              <a:rPr lang="cs-CZ" noProof="1" smtClean="0"/>
              <a:t>. </a:t>
            </a:r>
            <a:r>
              <a:rPr lang="en-US" noProof="1" smtClean="0"/>
              <a:t>b</a:t>
            </a:r>
            <a:r>
              <a:rPr lang="cs-CZ" noProof="1" smtClean="0"/>
              <a:t>řezen</a:t>
            </a:r>
            <a:r>
              <a:rPr lang="cs-CZ" noProof="1" smtClean="0"/>
              <a:t> 201</a:t>
            </a:r>
            <a:r>
              <a:rPr lang="en-US" noProof="1" smtClean="0"/>
              <a:t>8</a:t>
            </a:r>
            <a:endParaRPr lang="cs-CZ" noProof="1" smtClean="0"/>
          </a:p>
          <a:p>
            <a:r>
              <a:rPr lang="cs-CZ" noProof="1" smtClean="0"/>
              <a:t>Mária Minárová</a:t>
            </a:r>
          </a:p>
          <a:p>
            <a:r>
              <a:rPr lang="cs-CZ" noProof="1" smtClean="0"/>
              <a:t>Šárka Kněžická</a:t>
            </a:r>
          </a:p>
          <a:p>
            <a:endParaRPr lang="en-US" dirty="0"/>
          </a:p>
        </p:txBody>
      </p:sp>
      <p:sp>
        <p:nvSpPr>
          <p:cNvPr id="7" name="Text Placeholder 6"/>
          <p:cNvSpPr>
            <a:spLocks noGrp="1"/>
          </p:cNvSpPr>
          <p:nvPr>
            <p:ph type="body" sz="quarter" idx="10"/>
          </p:nvPr>
        </p:nvSpPr>
        <p:spPr/>
        <p:txBody>
          <a:bodyPr/>
          <a:lstStyle/>
          <a:p>
            <a:r>
              <a:rPr lang="cs-CZ" dirty="0" smtClean="0"/>
              <a:t>Česká republika </a:t>
            </a:r>
          </a:p>
          <a:p>
            <a:r>
              <a:rPr lang="cs-CZ" dirty="0" smtClean="0"/>
              <a:t>Evropská unie </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68" b="1"/>
          <a:stretch/>
        </p:blipFill>
        <p:spPr>
          <a:xfrm rot="5400000">
            <a:off x="3430967" y="1144967"/>
            <a:ext cx="6861380" cy="4564685"/>
          </a:xfrm>
          <a:prstGeom prst="rect">
            <a:avLst/>
          </a:prstGeom>
        </p:spPr>
      </p:pic>
    </p:spTree>
    <p:extLst>
      <p:ext uri="{BB962C8B-B14F-4D97-AF65-F5344CB8AC3E}">
        <p14:creationId xmlns:p14="http://schemas.microsoft.com/office/powerpoint/2010/main" val="294452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Evropská unie </a:t>
            </a:r>
            <a:br>
              <a:rPr lang="cs-CZ" smtClean="0"/>
            </a:br>
            <a:r>
              <a:rPr lang="cs-CZ" smtClean="0"/>
              <a:t/>
            </a:r>
            <a:br>
              <a:rPr lang="cs-CZ" smtClean="0"/>
            </a:br>
            <a:r>
              <a:rPr lang="cs-CZ" smtClean="0"/>
              <a:t/>
            </a:r>
            <a:br>
              <a:rPr lang="cs-CZ" smtClean="0"/>
            </a:br>
            <a:endParaRPr lang="en-US" dirty="0" smtClean="0"/>
          </a:p>
        </p:txBody>
      </p:sp>
      <p:sp>
        <p:nvSpPr>
          <p:cNvPr id="4" name="Text Placeholder 3"/>
          <p:cNvSpPr>
            <a:spLocks noGrp="1"/>
          </p:cNvSpPr>
          <p:nvPr>
            <p:ph type="body" idx="1"/>
          </p:nvPr>
        </p:nvSpPr>
        <p:spPr/>
        <p:txBody>
          <a:bodyPr/>
          <a:lstStyle/>
          <a:p>
            <a:r>
              <a:rPr lang="cs-CZ" dirty="0" smtClean="0"/>
              <a:t>Právní předpisy</a:t>
            </a:r>
            <a:endParaRPr lang="en-US" dirty="0"/>
          </a:p>
        </p:txBody>
      </p:sp>
      <p:sp>
        <p:nvSpPr>
          <p:cNvPr id="22531" name="Rectangle 3"/>
          <p:cNvSpPr>
            <a:spLocks noGrp="1" noChangeArrowheads="1"/>
          </p:cNvSpPr>
          <p:nvPr>
            <p:ph idx="10"/>
          </p:nvPr>
        </p:nvSpPr>
        <p:spPr/>
        <p:txBody>
          <a:bodyPr/>
          <a:lstStyle/>
          <a:p>
            <a:pPr>
              <a:spcBef>
                <a:spcPts val="1000"/>
              </a:spcBef>
            </a:pPr>
            <a:r>
              <a:rPr lang="cs-CZ" dirty="0" smtClean="0"/>
              <a:t>Nařízení Evropského parlamentu a Rady (ES) č. 883/2004</a:t>
            </a:r>
          </a:p>
          <a:p>
            <a:pPr>
              <a:spcBef>
                <a:spcPts val="1000"/>
              </a:spcBef>
            </a:pPr>
            <a:r>
              <a:rPr lang="cs-CZ" dirty="0" smtClean="0"/>
              <a:t>Nařízení Evropského parlamentu a Rady (ES) č. 987/2009</a:t>
            </a:r>
          </a:p>
          <a:p>
            <a:pPr>
              <a:spcBef>
                <a:spcPts val="1000"/>
              </a:spcBef>
            </a:pPr>
            <a:r>
              <a:rPr lang="cs-CZ" dirty="0" smtClean="0"/>
              <a:t>Nařízení Evropského parlamentu a Rady (ES) č. 1231/2010</a:t>
            </a:r>
          </a:p>
          <a:p>
            <a:pPr>
              <a:spcBef>
                <a:spcPts val="1000"/>
              </a:spcBef>
            </a:pPr>
            <a:endParaRPr lang="cs-CZ" dirty="0" smtClean="0"/>
          </a:p>
          <a:p>
            <a:pPr>
              <a:spcBef>
                <a:spcPts val="1000"/>
              </a:spcBef>
            </a:pPr>
            <a:r>
              <a:rPr lang="cs-CZ" b="1" dirty="0" smtClean="0">
                <a:solidFill>
                  <a:srgbClr val="8C8C8C"/>
                </a:solidFill>
              </a:rPr>
              <a:t>Nařízení Evropského parlamentu a Rady (ES) č. 1408/71</a:t>
            </a:r>
          </a:p>
          <a:p>
            <a:pPr>
              <a:spcBef>
                <a:spcPts val="1000"/>
              </a:spcBef>
            </a:pPr>
            <a:r>
              <a:rPr lang="cs-CZ" b="1" dirty="0" smtClean="0">
                <a:solidFill>
                  <a:srgbClr val="8C8C8C"/>
                </a:solidFill>
              </a:rPr>
              <a:t>Nařízení Evropského parlamentu a Rady (ES) č. 574/72</a:t>
            </a:r>
          </a:p>
          <a:p>
            <a:pPr>
              <a:spcBef>
                <a:spcPts val="1000"/>
              </a:spcBef>
            </a:pPr>
            <a:endParaRPr lang="cs-CZ" dirty="0" smtClean="0"/>
          </a:p>
          <a:p>
            <a:pPr>
              <a:spcBef>
                <a:spcPts val="1000"/>
              </a:spcBef>
            </a:pPr>
            <a:r>
              <a:rPr lang="cs-CZ" dirty="0" smtClean="0"/>
              <a:t>Doporučení Rady EU </a:t>
            </a:r>
          </a:p>
          <a:p>
            <a:pPr>
              <a:spcBef>
                <a:spcPts val="1000"/>
              </a:spcBef>
            </a:pPr>
            <a:r>
              <a:rPr lang="cs-CZ" dirty="0" smtClean="0"/>
              <a:t>Rozhodnutí správní komise EU </a:t>
            </a:r>
          </a:p>
          <a:p>
            <a:pPr>
              <a:spcBef>
                <a:spcPts val="1000"/>
              </a:spcBef>
            </a:pPr>
            <a:r>
              <a:rPr lang="cs-CZ" dirty="0" smtClean="0"/>
              <a:t>Rozsudky Soudního dvora EU</a:t>
            </a:r>
            <a:endParaRPr lang="cs-CZ" dirty="0"/>
          </a:p>
        </p:txBody>
      </p:sp>
    </p:spTree>
    <p:extLst>
      <p:ext uri="{BB962C8B-B14F-4D97-AF65-F5344CB8AC3E}">
        <p14:creationId xmlns:p14="http://schemas.microsoft.com/office/powerpoint/2010/main" val="166939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Evropská unie</a:t>
            </a:r>
            <a:r>
              <a:rPr lang="en-GB" smtClean="0"/>
              <a:t/>
            </a:r>
            <a:br>
              <a:rPr lang="en-GB" smtClean="0"/>
            </a:br>
            <a:endParaRPr lang="en-US" dirty="0" smtClean="0"/>
          </a:p>
        </p:txBody>
      </p:sp>
      <p:sp>
        <p:nvSpPr>
          <p:cNvPr id="2" name="Text Placeholder 1"/>
          <p:cNvSpPr>
            <a:spLocks noGrp="1"/>
          </p:cNvSpPr>
          <p:nvPr>
            <p:ph type="body" idx="1"/>
          </p:nvPr>
        </p:nvSpPr>
        <p:spPr/>
        <p:txBody>
          <a:bodyPr/>
          <a:lstStyle/>
          <a:p>
            <a:r>
              <a:rPr lang="cs-CZ" dirty="0" smtClean="0"/>
              <a:t>Nařízení Evropského parlamentu a Rady (ES) č. 883/2004 </a:t>
            </a:r>
            <a:endParaRPr lang="cs-CZ" dirty="0"/>
          </a:p>
        </p:txBody>
      </p:sp>
      <p:sp>
        <p:nvSpPr>
          <p:cNvPr id="22531" name="Rectangle 3"/>
          <p:cNvSpPr>
            <a:spLocks noGrp="1" noChangeArrowheads="1"/>
          </p:cNvSpPr>
          <p:nvPr>
            <p:ph idx="10"/>
          </p:nvPr>
        </p:nvSpPr>
        <p:spPr/>
        <p:txBody>
          <a:bodyPr/>
          <a:lstStyle/>
          <a:p>
            <a:endParaRPr lang="cs-CZ" dirty="0" smtClean="0"/>
          </a:p>
          <a:p>
            <a:r>
              <a:rPr lang="cs-CZ" dirty="0" smtClean="0"/>
              <a:t>Počátek jednání v roce </a:t>
            </a:r>
            <a:r>
              <a:rPr lang="en-GB" dirty="0" smtClean="0"/>
              <a:t>1992; </a:t>
            </a:r>
            <a:r>
              <a:rPr lang="cs-CZ" dirty="0" smtClean="0"/>
              <a:t>první podané návrhy v roce </a:t>
            </a:r>
            <a:r>
              <a:rPr lang="en-GB" dirty="0" smtClean="0"/>
              <a:t>1999</a:t>
            </a:r>
          </a:p>
          <a:p>
            <a:r>
              <a:rPr lang="cs-CZ" dirty="0" smtClean="0"/>
              <a:t>Legislativa přijata v roce </a:t>
            </a:r>
            <a:r>
              <a:rPr lang="en-GB" dirty="0" smtClean="0"/>
              <a:t>2004; </a:t>
            </a:r>
            <a:r>
              <a:rPr lang="cs-CZ" dirty="0" smtClean="0"/>
              <a:t>přesto její implementace trvala až do listopadu 2009</a:t>
            </a:r>
            <a:endParaRPr lang="en-GB" dirty="0" smtClean="0"/>
          </a:p>
          <a:p>
            <a:r>
              <a:rPr lang="cs-CZ" b="1" dirty="0" smtClean="0"/>
              <a:t>V platnosti od </a:t>
            </a:r>
            <a:r>
              <a:rPr lang="en-GB" b="1" dirty="0" smtClean="0"/>
              <a:t>1</a:t>
            </a:r>
            <a:r>
              <a:rPr lang="cs-CZ" b="1" dirty="0" smtClean="0"/>
              <a:t>. května </a:t>
            </a:r>
            <a:r>
              <a:rPr lang="en-GB" b="1" dirty="0" smtClean="0"/>
              <a:t>2010</a:t>
            </a:r>
          </a:p>
          <a:p>
            <a:r>
              <a:rPr lang="cs-CZ" dirty="0" smtClean="0"/>
              <a:t>Zásadním cílem je zjednodušení </a:t>
            </a:r>
            <a:r>
              <a:rPr lang="en-GB" dirty="0" smtClean="0"/>
              <a:t>– </a:t>
            </a:r>
            <a:r>
              <a:rPr lang="cs-CZ" dirty="0"/>
              <a:t>ale nic není tak jednoduché, jak se na první pohled zdá..</a:t>
            </a:r>
            <a:endParaRPr lang="en-GB" dirty="0"/>
          </a:p>
          <a:p>
            <a:endParaRPr lang="en-GB" dirty="0" smtClean="0"/>
          </a:p>
        </p:txBody>
      </p:sp>
    </p:spTree>
    <p:extLst>
      <p:ext uri="{BB962C8B-B14F-4D97-AF65-F5344CB8AC3E}">
        <p14:creationId xmlns:p14="http://schemas.microsoft.com/office/powerpoint/2010/main" val="56525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Teritoriální rozsah nařízení 883/2004</a:t>
            </a:r>
          </a:p>
          <a:p>
            <a:endParaRPr lang="cs-CZ" dirty="0"/>
          </a:p>
        </p:txBody>
      </p:sp>
      <p:sp>
        <p:nvSpPr>
          <p:cNvPr id="22531" name="Rectangle 3"/>
          <p:cNvSpPr>
            <a:spLocks noGrp="1" noChangeArrowheads="1"/>
          </p:cNvSpPr>
          <p:nvPr>
            <p:ph idx="10"/>
          </p:nvPr>
        </p:nvSpPr>
        <p:spPr/>
        <p:txBody>
          <a:bodyPr/>
          <a:lstStyle/>
          <a:p>
            <a:r>
              <a:rPr lang="cs-CZ" dirty="0" smtClean="0"/>
              <a:t>Státy Evropské unie </a:t>
            </a:r>
          </a:p>
          <a:p>
            <a:r>
              <a:rPr lang="cs-CZ" dirty="0" smtClean="0"/>
              <a:t>Státy Evropského hospodářského společenství (platí od 1.6.2012) </a:t>
            </a:r>
          </a:p>
          <a:p>
            <a:pPr lvl="1"/>
            <a:r>
              <a:rPr lang="cs-CZ" dirty="0" smtClean="0"/>
              <a:t>Norsko</a:t>
            </a:r>
          </a:p>
          <a:p>
            <a:pPr lvl="1"/>
            <a:r>
              <a:rPr lang="cs-CZ" dirty="0" smtClean="0"/>
              <a:t>Lichtenštejnsko</a:t>
            </a:r>
          </a:p>
          <a:p>
            <a:pPr lvl="1"/>
            <a:r>
              <a:rPr lang="cs-CZ" dirty="0" smtClean="0"/>
              <a:t>Island</a:t>
            </a:r>
            <a:endParaRPr lang="en-GB" dirty="0" smtClean="0"/>
          </a:p>
          <a:p>
            <a:r>
              <a:rPr lang="cs-CZ" dirty="0" smtClean="0"/>
              <a:t>Švýcarsko (platí od 1.4.2012)</a:t>
            </a:r>
          </a:p>
          <a:p>
            <a:endParaRPr lang="cs-CZ" dirty="0" smtClean="0"/>
          </a:p>
          <a:p>
            <a:r>
              <a:rPr lang="cs-CZ" dirty="0" smtClean="0"/>
              <a:t>Definice „EU“ dle evropských nařízení </a:t>
            </a:r>
            <a:endParaRPr lang="en-GB" dirty="0" smtClean="0"/>
          </a:p>
        </p:txBody>
      </p:sp>
    </p:spTree>
    <p:extLst>
      <p:ext uri="{BB962C8B-B14F-4D97-AF65-F5344CB8AC3E}">
        <p14:creationId xmlns:p14="http://schemas.microsoft.com/office/powerpoint/2010/main" val="335811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Osobní rozsah nařízení č. 883/2004</a:t>
            </a:r>
          </a:p>
          <a:p>
            <a:endParaRPr lang="cs-CZ" dirty="0"/>
          </a:p>
        </p:txBody>
      </p:sp>
      <p:sp>
        <p:nvSpPr>
          <p:cNvPr id="22531" name="Rectangle 3"/>
          <p:cNvSpPr>
            <a:spLocks noGrp="1" noChangeArrowheads="1"/>
          </p:cNvSpPr>
          <p:nvPr>
            <p:ph idx="10"/>
          </p:nvPr>
        </p:nvSpPr>
        <p:spPr/>
        <p:txBody>
          <a:bodyPr/>
          <a:lstStyle/>
          <a:p>
            <a:r>
              <a:rPr lang="cs-CZ" b="1" dirty="0" smtClean="0"/>
              <a:t>Podpora svobody pohybu všech občanů členských států Evropské unie </a:t>
            </a:r>
            <a:r>
              <a:rPr lang="cs-CZ" dirty="0" smtClean="0"/>
              <a:t>(ekonomická činnost není podstatná)</a:t>
            </a:r>
          </a:p>
          <a:p>
            <a:pPr lvl="1"/>
            <a:r>
              <a:rPr lang="cs-CZ" dirty="0" smtClean="0"/>
              <a:t>Státní příslušníci členských států EU</a:t>
            </a:r>
            <a:endParaRPr lang="en-GB" dirty="0" smtClean="0"/>
          </a:p>
          <a:p>
            <a:pPr lvl="1"/>
            <a:r>
              <a:rPr lang="cs-CZ" dirty="0" smtClean="0"/>
              <a:t>Osoby bez státní příslušnosti </a:t>
            </a:r>
          </a:p>
          <a:p>
            <a:pPr lvl="1"/>
            <a:r>
              <a:rPr lang="cs-CZ" dirty="0" smtClean="0"/>
              <a:t>Uprchlíci bydlící v členském státě </a:t>
            </a:r>
          </a:p>
          <a:p>
            <a:r>
              <a:rPr lang="cs-CZ" dirty="0" smtClean="0"/>
              <a:t>Různé členské státy volí různé varianty </a:t>
            </a:r>
            <a:r>
              <a:rPr lang="cs-CZ" b="1" dirty="0" smtClean="0"/>
              <a:t>začlenění národností třetích států </a:t>
            </a:r>
            <a:r>
              <a:rPr lang="cs-CZ" dirty="0" smtClean="0"/>
              <a:t>– výsledkem je fungování několika paralelních systémů ve stejném časovém období</a:t>
            </a:r>
            <a:endParaRPr lang="en-GB" dirty="0" smtClean="0"/>
          </a:p>
          <a:p>
            <a:pPr lvl="1"/>
            <a:r>
              <a:rPr lang="cs-CZ" dirty="0" smtClean="0"/>
              <a:t>Pro US zaměstnance v UK společnosti bude použito starých pravidel, pokud bude pracovně přidělen do jiného státu EU</a:t>
            </a:r>
            <a:endParaRPr lang="en-GB" dirty="0" smtClean="0"/>
          </a:p>
          <a:p>
            <a:pPr lvl="1"/>
            <a:r>
              <a:rPr lang="en-US" dirty="0" smtClean="0"/>
              <a:t>U </a:t>
            </a:r>
            <a:r>
              <a:rPr lang="cs-CZ" dirty="0" smtClean="0"/>
              <a:t>německého zaměstnance v UK společnosti bude použito nových pravidel</a:t>
            </a:r>
            <a:endParaRPr lang="en-GB" dirty="0" smtClean="0"/>
          </a:p>
          <a:p>
            <a:pPr marL="915988" lvl="2" indent="0">
              <a:buNone/>
            </a:pPr>
            <a:r>
              <a:rPr lang="cs-CZ" dirty="0" smtClean="0"/>
              <a:t>→ </a:t>
            </a:r>
            <a:r>
              <a:rPr lang="cs-CZ" b="1" dirty="0" smtClean="0"/>
              <a:t>To může vést k odlišným úpravám</a:t>
            </a:r>
            <a:endParaRPr lang="en-GB" b="1" dirty="0" smtClean="0"/>
          </a:p>
          <a:p>
            <a:endParaRPr lang="cs-CZ" dirty="0" smtClean="0"/>
          </a:p>
          <a:p>
            <a:endParaRPr lang="en-GB" dirty="0" smtClean="0"/>
          </a:p>
        </p:txBody>
      </p:sp>
    </p:spTree>
    <p:extLst>
      <p:ext uri="{BB962C8B-B14F-4D97-AF65-F5344CB8AC3E}">
        <p14:creationId xmlns:p14="http://schemas.microsoft.com/office/powerpoint/2010/main" val="382294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Dotazy našich klientů</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Vysíláme zaměstnance z České republiky do zahraničí na 13 měsíců. Jaká pravidla se použijí?</a:t>
            </a:r>
          </a:p>
          <a:p>
            <a:r>
              <a:rPr lang="cs-CZ" dirty="0" smtClean="0"/>
              <a:t>Občan Ukrajiny je vysílán do Švýcarska </a:t>
            </a:r>
            <a:endParaRPr lang="en-GB" dirty="0" smtClean="0"/>
          </a:p>
          <a:p>
            <a:r>
              <a:rPr lang="cs-CZ" dirty="0" smtClean="0"/>
              <a:t>Občan Ukrajiny je vysílán do Německa </a:t>
            </a:r>
          </a:p>
          <a:p>
            <a:r>
              <a:rPr lang="cs-CZ" dirty="0" smtClean="0"/>
              <a:t>Občan Ukrajiny je vysílán do Dánska </a:t>
            </a:r>
          </a:p>
          <a:p>
            <a:endParaRPr lang="cs-CZ" dirty="0" smtClean="0"/>
          </a:p>
          <a:p>
            <a:endParaRPr lang="en-GB" dirty="0" smtClean="0"/>
          </a:p>
        </p:txBody>
      </p:sp>
    </p:spTree>
    <p:extLst>
      <p:ext uri="{BB962C8B-B14F-4D97-AF65-F5344CB8AC3E}">
        <p14:creationId xmlns:p14="http://schemas.microsoft.com/office/powerpoint/2010/main" val="248384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Evropská unie</a:t>
            </a:r>
            <a:r>
              <a:rPr lang="en-GB" smtClean="0"/>
              <a:t/>
            </a:r>
            <a:br>
              <a:rPr lang="en-GB" smtClean="0"/>
            </a:br>
            <a:endParaRPr lang="en-US" dirty="0" smtClean="0"/>
          </a:p>
        </p:txBody>
      </p:sp>
      <p:sp>
        <p:nvSpPr>
          <p:cNvPr id="2" name="Text Placeholder 1"/>
          <p:cNvSpPr>
            <a:spLocks noGrp="1"/>
          </p:cNvSpPr>
          <p:nvPr>
            <p:ph type="body" idx="1"/>
          </p:nvPr>
        </p:nvSpPr>
        <p:spPr>
          <a:xfrm>
            <a:off x="354761" y="823913"/>
            <a:ext cx="8789239" cy="936000"/>
          </a:xfrm>
        </p:spPr>
        <p:txBody>
          <a:bodyPr/>
          <a:lstStyle/>
          <a:p>
            <a:r>
              <a:rPr lang="cs-CZ" dirty="0" smtClean="0"/>
              <a:t>Věcný rozsah nařízení 883/2004 v České republice</a:t>
            </a:r>
          </a:p>
          <a:p>
            <a:endParaRPr lang="cs-CZ" dirty="0"/>
          </a:p>
        </p:txBody>
      </p:sp>
      <p:sp>
        <p:nvSpPr>
          <p:cNvPr id="22531" name="Rectangle 3"/>
          <p:cNvSpPr>
            <a:spLocks noGrp="1" noChangeArrowheads="1"/>
          </p:cNvSpPr>
          <p:nvPr>
            <p:ph idx="10"/>
          </p:nvPr>
        </p:nvSpPr>
        <p:spPr/>
        <p:txBody>
          <a:bodyPr/>
          <a:lstStyle/>
          <a:p>
            <a:r>
              <a:rPr lang="cs-CZ" dirty="0" smtClean="0"/>
              <a:t>Platba pojistného </a:t>
            </a:r>
          </a:p>
          <a:p>
            <a:pPr lvl="1"/>
            <a:r>
              <a:rPr lang="cs-CZ" dirty="0" smtClean="0"/>
              <a:t>Důchodové pojištění </a:t>
            </a:r>
            <a:endParaRPr lang="en-GB" dirty="0" smtClean="0"/>
          </a:p>
          <a:p>
            <a:pPr lvl="1"/>
            <a:r>
              <a:rPr lang="cs-CZ" dirty="0" smtClean="0"/>
              <a:t>Nemocenské pojištění </a:t>
            </a:r>
          </a:p>
          <a:p>
            <a:pPr lvl="1"/>
            <a:r>
              <a:rPr lang="cs-CZ" dirty="0" smtClean="0"/>
              <a:t>Zdravotní pojištění </a:t>
            </a:r>
          </a:p>
          <a:p>
            <a:pPr lvl="1"/>
            <a:r>
              <a:rPr lang="cs-CZ" dirty="0" smtClean="0"/>
              <a:t>Zákonné pojištění odpovědnosti zaměstnavatele </a:t>
            </a:r>
          </a:p>
          <a:p>
            <a:pPr lvl="1"/>
            <a:endParaRPr lang="cs-CZ" dirty="0" smtClean="0"/>
          </a:p>
          <a:p>
            <a:r>
              <a:rPr lang="cs-CZ" dirty="0" smtClean="0"/>
              <a:t>Čerpání dávek</a:t>
            </a:r>
          </a:p>
          <a:p>
            <a:pPr lvl="1"/>
            <a:r>
              <a:rPr lang="cs-CZ" dirty="0" smtClean="0"/>
              <a:t>Státní sociální podpora </a:t>
            </a:r>
          </a:p>
        </p:txBody>
      </p:sp>
    </p:spTree>
    <p:extLst>
      <p:ext uri="{BB962C8B-B14F-4D97-AF65-F5344CB8AC3E}">
        <p14:creationId xmlns:p14="http://schemas.microsoft.com/office/powerpoint/2010/main" val="348612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Základní principy a pravidla evropské koordinace</a:t>
            </a:r>
          </a:p>
        </p:txBody>
      </p:sp>
      <p:sp>
        <p:nvSpPr>
          <p:cNvPr id="22531" name="Rectangle 3"/>
          <p:cNvSpPr>
            <a:spLocks noGrp="1" noChangeArrowheads="1"/>
          </p:cNvSpPr>
          <p:nvPr>
            <p:ph idx="10"/>
          </p:nvPr>
        </p:nvSpPr>
        <p:spPr/>
        <p:txBody>
          <a:bodyPr/>
          <a:lstStyle/>
          <a:p>
            <a:r>
              <a:rPr lang="cs-CZ" dirty="0" smtClean="0"/>
              <a:t>Princip „</a:t>
            </a:r>
            <a:r>
              <a:rPr lang="cs-CZ" i="1" dirty="0"/>
              <a:t>L</a:t>
            </a:r>
            <a:r>
              <a:rPr lang="cs-CZ" i="1" dirty="0" smtClean="0"/>
              <a:t>ex loci </a:t>
            </a:r>
            <a:r>
              <a:rPr lang="cs-CZ" i="1" dirty="0" err="1" smtClean="0"/>
              <a:t>laboris</a:t>
            </a:r>
            <a:r>
              <a:rPr lang="cs-CZ" dirty="0" smtClean="0"/>
              <a:t>“</a:t>
            </a:r>
          </a:p>
          <a:p>
            <a:endParaRPr lang="cs-CZ" dirty="0" smtClean="0"/>
          </a:p>
          <a:p>
            <a:r>
              <a:rPr lang="cs-CZ" dirty="0" smtClean="0"/>
              <a:t>Princip rovného nakládání </a:t>
            </a:r>
          </a:p>
          <a:p>
            <a:r>
              <a:rPr lang="cs-CZ" dirty="0" smtClean="0"/>
              <a:t>Princip jediného pojištění</a:t>
            </a:r>
            <a:endParaRPr lang="en-GB" dirty="0" smtClean="0"/>
          </a:p>
          <a:p>
            <a:r>
              <a:rPr lang="cs-CZ" dirty="0" smtClean="0"/>
              <a:t>Princip sčítání dob pojištění </a:t>
            </a:r>
            <a:endParaRPr lang="en-GB" dirty="0" smtClean="0"/>
          </a:p>
          <a:p>
            <a:r>
              <a:rPr lang="cs-CZ" dirty="0" smtClean="0"/>
              <a:t>Princip výplaty dávek </a:t>
            </a:r>
            <a:endParaRPr lang="en-GB" dirty="0" smtClean="0"/>
          </a:p>
          <a:p>
            <a:r>
              <a:rPr lang="cs-CZ" dirty="0" smtClean="0"/>
              <a:t>Princip asimilace skutečností </a:t>
            </a:r>
            <a:endParaRPr lang="en-GB" dirty="0" smtClean="0"/>
          </a:p>
          <a:p>
            <a:endParaRPr lang="cs-CZ" dirty="0" smtClean="0"/>
          </a:p>
          <a:p>
            <a:r>
              <a:rPr lang="cs-CZ" dirty="0" smtClean="0"/>
              <a:t>Závislá činnost má při určování příslušnosti přednost před podnikáním (praktické problémy při posuzování vykonávané činnosti)</a:t>
            </a:r>
            <a:endParaRPr lang="cs-CZ" dirty="0"/>
          </a:p>
        </p:txBody>
      </p:sp>
    </p:spTree>
    <p:extLst>
      <p:ext uri="{BB962C8B-B14F-4D97-AF65-F5344CB8AC3E}">
        <p14:creationId xmlns:p14="http://schemas.microsoft.com/office/powerpoint/2010/main" val="176169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a:t>Evropská</a:t>
            </a:r>
            <a:r>
              <a:rPr lang="cs-CZ" dirty="0" smtClean="0">
                <a:solidFill>
                  <a:srgbClr val="0070C0"/>
                </a:solidFill>
              </a:rPr>
              <a:t> </a:t>
            </a:r>
            <a:r>
              <a:rPr lang="cs-CZ" dirty="0"/>
              <a:t>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Otázky našich klientů</a:t>
            </a:r>
          </a:p>
          <a:p>
            <a:endParaRPr lang="cs-CZ" dirty="0"/>
          </a:p>
        </p:txBody>
      </p:sp>
      <p:sp>
        <p:nvSpPr>
          <p:cNvPr id="22531" name="Rectangle 3"/>
          <p:cNvSpPr>
            <a:spLocks noGrp="1" noChangeArrowheads="1"/>
          </p:cNvSpPr>
          <p:nvPr>
            <p:ph idx="10"/>
          </p:nvPr>
        </p:nvSpPr>
        <p:spPr/>
        <p:txBody>
          <a:bodyPr/>
          <a:lstStyle/>
          <a:p>
            <a:r>
              <a:rPr lang="cs-CZ" dirty="0" smtClean="0"/>
              <a:t>Pracovala jsem pět let v Německu. Přestěhovala jsem se do České republiky. Vznikne mi nárok na dávky, i když jsem nesplnila potřebnou dobu pojištění v České republice?</a:t>
            </a:r>
          </a:p>
          <a:p>
            <a:r>
              <a:rPr lang="cs-CZ" dirty="0" smtClean="0"/>
              <a:t>Může nastat situace, že bych nepodléhal ani jednomu systému sociálního zabezpečení?</a:t>
            </a:r>
            <a:endParaRPr lang="en-GB" dirty="0" smtClean="0"/>
          </a:p>
          <a:p>
            <a:r>
              <a:rPr lang="cs-CZ" dirty="0" smtClean="0"/>
              <a:t>Mohu platit do dvou systémů povinně? </a:t>
            </a:r>
          </a:p>
          <a:p>
            <a:r>
              <a:rPr lang="cs-CZ" dirty="0" smtClean="0"/>
              <a:t>V Rakousku mi vznikl nárok na důchod. Nepřijdu o něj, pokud se přestěhuji do České republiky? </a:t>
            </a:r>
          </a:p>
          <a:p>
            <a:endParaRPr lang="cs-CZ" dirty="0"/>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268130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smtClean="0"/>
              <a:t>Setrvání v dosavadním systému sociálního zabezpečení</a:t>
            </a:r>
            <a:br>
              <a:rPr lang="cs-CZ" smtClean="0"/>
            </a:br>
            <a:endParaRPr lang="cs-CZ" dirty="0"/>
          </a:p>
        </p:txBody>
      </p:sp>
      <p:sp>
        <p:nvSpPr>
          <p:cNvPr id="4" name="Text Placeholder 3"/>
          <p:cNvSpPr>
            <a:spLocks noGrp="1"/>
          </p:cNvSpPr>
          <p:nvPr>
            <p:ph idx="10"/>
          </p:nvPr>
        </p:nvSpPr>
        <p:spPr/>
        <p:txBody>
          <a:bodyPr/>
          <a:lstStyle/>
          <a:p>
            <a:pPr>
              <a:spcBef>
                <a:spcPts val="600"/>
              </a:spcBef>
            </a:pPr>
            <a:r>
              <a:rPr lang="cs-CZ" dirty="0" smtClean="0"/>
              <a:t>Vyslání (čl. 12)</a:t>
            </a:r>
          </a:p>
          <a:p>
            <a:pPr>
              <a:spcBef>
                <a:spcPts val="600"/>
              </a:spcBef>
            </a:pPr>
            <a:r>
              <a:rPr lang="cs-CZ" dirty="0" smtClean="0"/>
              <a:t>Výkon činnosti na území dvou a více členských států (čl. 13)</a:t>
            </a:r>
          </a:p>
          <a:p>
            <a:pPr>
              <a:spcBef>
                <a:spcPts val="600"/>
              </a:spcBef>
            </a:pPr>
            <a:r>
              <a:rPr lang="cs-CZ" dirty="0" smtClean="0"/>
              <a:t>Výjimka (čl. 16)</a:t>
            </a:r>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31178"/>
            <a:ext cx="8135848" cy="3436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40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cs-CZ" dirty="0" smtClean="0"/>
              <a:t>Setrvání v dosavadním systému sociálního zabezpečení</a:t>
            </a:r>
            <a:endParaRPr lang="en-GB" dirty="0" smtClean="0"/>
          </a:p>
        </p:txBody>
      </p:sp>
      <p:sp>
        <p:nvSpPr>
          <p:cNvPr id="2" name="Text Placeholder 1"/>
          <p:cNvSpPr>
            <a:spLocks noGrp="1"/>
          </p:cNvSpPr>
          <p:nvPr>
            <p:ph type="body" idx="1"/>
          </p:nvPr>
        </p:nvSpPr>
        <p:spPr>
          <a:xfrm>
            <a:off x="354761" y="1211263"/>
            <a:ext cx="8534763" cy="548649"/>
          </a:xfrm>
        </p:spPr>
        <p:txBody>
          <a:bodyPr/>
          <a:lstStyle/>
          <a:p>
            <a:r>
              <a:rPr lang="cs-CZ" dirty="0" smtClean="0"/>
              <a:t>Krátkodobá vyslání (Článek 12)</a:t>
            </a:r>
          </a:p>
        </p:txBody>
      </p:sp>
      <p:sp>
        <p:nvSpPr>
          <p:cNvPr id="13317" name="Rectangle 3"/>
          <p:cNvSpPr>
            <a:spLocks noGrp="1"/>
          </p:cNvSpPr>
          <p:nvPr>
            <p:ph idx="10"/>
          </p:nvPr>
        </p:nvSpPr>
        <p:spPr/>
        <p:txBody>
          <a:bodyPr/>
          <a:lstStyle/>
          <a:p>
            <a:endParaRPr lang="cs-CZ" dirty="0" smtClean="0"/>
          </a:p>
          <a:p>
            <a:r>
              <a:rPr lang="cs-CZ" dirty="0" smtClean="0"/>
              <a:t>Pojistné se odvádí v domovské zemi, pokud se neočekává vyslání delší než 24 měsíců (pro zaměstnané a OSVČ)</a:t>
            </a:r>
          </a:p>
          <a:p>
            <a:r>
              <a:rPr lang="cs-CZ" dirty="0" smtClean="0"/>
              <a:t>Nutné naplnit předpoklady pro „vyslání“</a:t>
            </a:r>
          </a:p>
          <a:p>
            <a:r>
              <a:rPr lang="cs-CZ" dirty="0" smtClean="0"/>
              <a:t>Je možné zaměstnance vysílat opakovaně?</a:t>
            </a:r>
          </a:p>
          <a:p>
            <a:pPr lvl="1"/>
            <a:r>
              <a:rPr lang="cs-CZ" dirty="0" smtClean="0"/>
              <a:t>Minimálně dvouměsíční odstup mezi vysláními</a:t>
            </a:r>
          </a:p>
          <a:p>
            <a:pPr lvl="1"/>
            <a:r>
              <a:rPr lang="cs-CZ" dirty="0" smtClean="0"/>
              <a:t>Nesmí nahradit jiného vyslaného pracovníka</a:t>
            </a:r>
          </a:p>
          <a:p>
            <a:endParaRPr lang="cs-CZ" dirty="0" smtClean="0"/>
          </a:p>
          <a:p>
            <a:r>
              <a:rPr lang="cs-CZ" dirty="0" smtClean="0"/>
              <a:t>Pro vyslané zaměstnance z bohatých států do chudých to může vést ke zvýšení nákladů přidělení → </a:t>
            </a:r>
            <a:r>
              <a:rPr lang="cs-CZ" b="1" dirty="0" smtClean="0"/>
              <a:t>nelze si zvolit levnější režim pro krátkodobá přidělení</a:t>
            </a:r>
          </a:p>
        </p:txBody>
      </p:sp>
    </p:spTree>
    <p:extLst>
      <p:ext uri="{BB962C8B-B14F-4D97-AF65-F5344CB8AC3E}">
        <p14:creationId xmlns:p14="http://schemas.microsoft.com/office/powerpoint/2010/main" val="418030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Agenda</a:t>
            </a:r>
            <a:br>
              <a:rPr lang="cs-CZ" smtClean="0"/>
            </a:br>
            <a:r>
              <a:rPr lang="cs-CZ" smtClean="0"/>
              <a:t/>
            </a:r>
            <a:br>
              <a:rPr lang="cs-CZ" smtClean="0"/>
            </a:br>
            <a:r>
              <a:rPr lang="en-GB" smtClean="0"/>
              <a:t/>
            </a:r>
            <a:br>
              <a:rPr lang="en-GB" smtClean="0"/>
            </a:br>
            <a:endParaRPr lang="en-US" dirty="0" smtClean="0"/>
          </a:p>
        </p:txBody>
      </p:sp>
      <p:sp>
        <p:nvSpPr>
          <p:cNvPr id="22531" name="Rectangle 3"/>
          <p:cNvSpPr>
            <a:spLocks noGrp="1" noChangeArrowheads="1"/>
          </p:cNvSpPr>
          <p:nvPr>
            <p:ph idx="10"/>
          </p:nvPr>
        </p:nvSpPr>
        <p:spPr/>
        <p:txBody>
          <a:bodyPr/>
          <a:lstStyle/>
          <a:p>
            <a:pPr marL="342900" indent="-342900">
              <a:buFont typeface="+mj-lt"/>
              <a:buAutoNum type="arabicPeriod"/>
            </a:pPr>
            <a:r>
              <a:rPr lang="cs-CZ" dirty="0" smtClean="0"/>
              <a:t>Sociální zabezpečení v Evropské unii </a:t>
            </a:r>
          </a:p>
          <a:p>
            <a:pPr marL="342900" indent="-342900">
              <a:buFont typeface="+mj-lt"/>
              <a:buAutoNum type="arabicPeriod"/>
            </a:pPr>
            <a:r>
              <a:rPr lang="cs-CZ" dirty="0" smtClean="0"/>
              <a:t>Mezinárodní smlouvy o sociálním zabezpečení </a:t>
            </a:r>
          </a:p>
          <a:p>
            <a:pPr marL="342900" lvl="0" indent="-342900">
              <a:buFont typeface="+mj-lt"/>
              <a:buAutoNum type="arabicPeriod"/>
            </a:pPr>
            <a:r>
              <a:rPr lang="cs-CZ" dirty="0" smtClean="0"/>
              <a:t>Bezesmluvní státy</a:t>
            </a:r>
          </a:p>
          <a:p>
            <a:pPr marL="342900" lvl="0" indent="-342900">
              <a:buFont typeface="+mj-lt"/>
              <a:buAutoNum type="arabicPeriod"/>
            </a:pPr>
            <a:r>
              <a:rPr lang="cs-CZ" dirty="0" smtClean="0"/>
              <a:t>Systém sociálního zabezpečení v České republice </a:t>
            </a:r>
          </a:p>
          <a:p>
            <a:pPr marL="800100" lvl="1" indent="-342900">
              <a:buFont typeface="+mj-lt"/>
              <a:buAutoNum type="arabicPeriod"/>
            </a:pPr>
            <a:r>
              <a:rPr lang="cs-CZ" dirty="0" smtClean="0"/>
              <a:t>Zdravotní pojištění </a:t>
            </a:r>
          </a:p>
          <a:p>
            <a:pPr marL="800100" lvl="1" indent="-342900">
              <a:buFont typeface="+mj-lt"/>
              <a:buAutoNum type="arabicPeriod"/>
            </a:pPr>
            <a:r>
              <a:rPr lang="cs-CZ" dirty="0" smtClean="0"/>
              <a:t>Sociální zabezpečení </a:t>
            </a:r>
          </a:p>
          <a:p>
            <a:pPr marL="800100" lvl="1" indent="-342900">
              <a:buFont typeface="+mj-lt"/>
              <a:buAutoNum type="arabicPeriod"/>
            </a:pPr>
            <a:r>
              <a:rPr lang="cs-CZ" dirty="0" smtClean="0"/>
              <a:t>Zaměstnanci </a:t>
            </a:r>
          </a:p>
          <a:p>
            <a:pPr marL="800100" lvl="1" indent="-342900">
              <a:buFont typeface="+mj-lt"/>
              <a:buAutoNum type="arabicPeriod"/>
            </a:pPr>
            <a:r>
              <a:rPr lang="cs-CZ" dirty="0" smtClean="0"/>
              <a:t>Podnikatelé </a:t>
            </a:r>
          </a:p>
          <a:p>
            <a:pPr marL="800100" lvl="1" indent="-342900">
              <a:buFont typeface="+mj-lt"/>
              <a:buAutoNum type="arabicPeriod"/>
            </a:pPr>
            <a:r>
              <a:rPr lang="cs-CZ" dirty="0" smtClean="0"/>
              <a:t>Specifické situace </a:t>
            </a:r>
            <a:endParaRPr lang="en-GB" dirty="0" smtClean="0"/>
          </a:p>
        </p:txBody>
      </p:sp>
    </p:spTree>
    <p:extLst>
      <p:ext uri="{BB962C8B-B14F-4D97-AF65-F5344CB8AC3E}">
        <p14:creationId xmlns:p14="http://schemas.microsoft.com/office/powerpoint/2010/main" val="173509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Otázky našich klientů</a:t>
            </a:r>
          </a:p>
          <a:p>
            <a:endParaRPr lang="cs-CZ" dirty="0"/>
          </a:p>
        </p:txBody>
      </p:sp>
      <p:sp>
        <p:nvSpPr>
          <p:cNvPr id="22531" name="Rectangle 3"/>
          <p:cNvSpPr>
            <a:spLocks noGrp="1" noChangeArrowheads="1"/>
          </p:cNvSpPr>
          <p:nvPr>
            <p:ph idx="10"/>
          </p:nvPr>
        </p:nvSpPr>
        <p:spPr/>
        <p:txBody>
          <a:bodyPr/>
          <a:lstStyle/>
          <a:p>
            <a:r>
              <a:rPr lang="cs-CZ" dirty="0" smtClean="0"/>
              <a:t>Byl jsem pojištěný pět let v České republice. Nyní uzavřu pracovní smlouvu v Německu. Německá společnost mě obratem vyšle do České republiky na manažerskou pozici. Jaké budu platit pojištění? </a:t>
            </a:r>
          </a:p>
          <a:p>
            <a:r>
              <a:rPr lang="cs-CZ" dirty="0" smtClean="0"/>
              <a:t>Mám naplánováno vyslání na Slovensko na 3 roky. Mohu požádat o vyslání na 24 měsíců? </a:t>
            </a:r>
            <a:endParaRPr lang="cs-CZ"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81605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cs-CZ" dirty="0" smtClean="0"/>
              <a:t>Setrvání v dosavadním systému sociálního zabezpečení</a:t>
            </a:r>
            <a:endParaRPr lang="en-GB" dirty="0" smtClean="0"/>
          </a:p>
        </p:txBody>
      </p:sp>
      <p:sp>
        <p:nvSpPr>
          <p:cNvPr id="2" name="Text Placeholder 1"/>
          <p:cNvSpPr>
            <a:spLocks noGrp="1"/>
          </p:cNvSpPr>
          <p:nvPr>
            <p:ph type="body" idx="1"/>
          </p:nvPr>
        </p:nvSpPr>
        <p:spPr>
          <a:xfrm>
            <a:off x="354761" y="1211263"/>
            <a:ext cx="8534763" cy="548650"/>
          </a:xfrm>
        </p:spPr>
        <p:txBody>
          <a:bodyPr/>
          <a:lstStyle/>
          <a:p>
            <a:r>
              <a:rPr lang="cs-CZ" dirty="0" smtClean="0"/>
              <a:t>Zaměstnanci pracující ve více státech (článek 13)</a:t>
            </a:r>
          </a:p>
          <a:p>
            <a:endParaRPr lang="cs-CZ" dirty="0"/>
          </a:p>
        </p:txBody>
      </p:sp>
      <p:sp>
        <p:nvSpPr>
          <p:cNvPr id="15365" name="Rectangle 3"/>
          <p:cNvSpPr>
            <a:spLocks noGrp="1"/>
          </p:cNvSpPr>
          <p:nvPr>
            <p:ph idx="10"/>
          </p:nvPr>
        </p:nvSpPr>
        <p:spPr/>
        <p:txBody>
          <a:bodyPr/>
          <a:lstStyle/>
          <a:p>
            <a:pPr marL="0" indent="0">
              <a:buNone/>
            </a:pPr>
            <a:endParaRPr lang="cs-CZ" dirty="0" smtClean="0"/>
          </a:p>
          <a:p>
            <a:pPr marL="0" indent="0">
              <a:buNone/>
            </a:pPr>
            <a:r>
              <a:rPr lang="cs-CZ" b="1" dirty="0" smtClean="0"/>
              <a:t>Základní pravidla</a:t>
            </a:r>
          </a:p>
          <a:p>
            <a:r>
              <a:rPr lang="cs-CZ" dirty="0" smtClean="0"/>
              <a:t>Vykonává-li zaměstnanec podstatnou část své činnosti ve státě bydliště, podléhá právním předpisům státu </a:t>
            </a:r>
            <a:r>
              <a:rPr lang="cs-CZ" b="1" dirty="0" smtClean="0"/>
              <a:t>bydliště</a:t>
            </a:r>
          </a:p>
          <a:p>
            <a:r>
              <a:rPr lang="cs-CZ" b="1" dirty="0" smtClean="0">
                <a:solidFill>
                  <a:schemeClr val="accent2"/>
                </a:solidFill>
              </a:rPr>
              <a:t>Není-li podmínka splněna:</a:t>
            </a:r>
          </a:p>
          <a:p>
            <a:pPr marL="800100" lvl="1" indent="-342900">
              <a:buFont typeface="+mj-lt"/>
              <a:buAutoNum type="alphaLcParenR"/>
            </a:pPr>
            <a:r>
              <a:rPr lang="en-US" b="1" dirty="0" smtClean="0"/>
              <a:t>M</a:t>
            </a:r>
            <a:r>
              <a:rPr lang="cs-CZ" b="1" dirty="0" smtClean="0"/>
              <a:t>á-</a:t>
            </a:r>
            <a:r>
              <a:rPr lang="cs-CZ" b="1" dirty="0" err="1" smtClean="0"/>
              <a:t>li</a:t>
            </a:r>
            <a:r>
              <a:rPr lang="cs-CZ" b="1" dirty="0" smtClean="0"/>
              <a:t> pouze jednoho zaměstnavatele </a:t>
            </a:r>
            <a:r>
              <a:rPr lang="cs-CZ" dirty="0" smtClean="0"/>
              <a:t>→ podléhá právním předpisům státu sídla zaměstnavatele </a:t>
            </a:r>
          </a:p>
          <a:p>
            <a:pPr marL="800100" lvl="1" indent="-342900">
              <a:buFont typeface="+mj-lt"/>
              <a:buAutoNum type="alphaLcParenR"/>
            </a:pPr>
            <a:r>
              <a:rPr lang="en-US" b="1" dirty="0" smtClean="0"/>
              <a:t>M</a:t>
            </a:r>
            <a:r>
              <a:rPr lang="cs-CZ" b="1" dirty="0" smtClean="0"/>
              <a:t>á-</a:t>
            </a:r>
            <a:r>
              <a:rPr lang="cs-CZ" b="1" dirty="0" err="1" smtClean="0"/>
              <a:t>li</a:t>
            </a:r>
            <a:r>
              <a:rPr lang="cs-CZ" b="1" dirty="0" smtClean="0"/>
              <a:t> dva nebo více zaměstnavatelů v různých členských státech</a:t>
            </a:r>
            <a:r>
              <a:rPr lang="cs-CZ" dirty="0" smtClean="0"/>
              <a:t>, z nichž jedním je stát bydliště → stát, v němž není bydliště zaměstnance</a:t>
            </a:r>
          </a:p>
          <a:p>
            <a:pPr marL="800100" lvl="1" indent="-342900">
              <a:buFont typeface="+mj-lt"/>
              <a:buAutoNum type="alphaLcParenR"/>
            </a:pPr>
            <a:r>
              <a:rPr lang="en-US" b="1" dirty="0" smtClean="0"/>
              <a:t>M</a:t>
            </a:r>
            <a:r>
              <a:rPr lang="cs-CZ" b="1" dirty="0" smtClean="0"/>
              <a:t>á-</a:t>
            </a:r>
            <a:r>
              <a:rPr lang="cs-CZ" b="1" dirty="0" err="1" smtClean="0"/>
              <a:t>li</a:t>
            </a:r>
            <a:r>
              <a:rPr lang="cs-CZ" b="1" dirty="0" smtClean="0"/>
              <a:t> dva nebo více zaměstnavatelů</a:t>
            </a:r>
            <a:r>
              <a:rPr lang="cs-CZ" dirty="0" smtClean="0"/>
              <a:t>, z nichž alespoň dva mají sídlo nebo místo podnikání v různých členských státech jiných, než je stát bydliště, pak zaměstnanec podléhá předpisům státu bydliště</a:t>
            </a:r>
            <a:endParaRPr lang="en-GB" dirty="0" smtClean="0"/>
          </a:p>
        </p:txBody>
      </p:sp>
    </p:spTree>
    <p:extLst>
      <p:ext uri="{BB962C8B-B14F-4D97-AF65-F5344CB8AC3E}">
        <p14:creationId xmlns:p14="http://schemas.microsoft.com/office/powerpoint/2010/main" val="6644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cs-CZ" smtClean="0"/>
              <a:t>Setrvání v dosavadním systému sociálního zabezpečení</a:t>
            </a:r>
            <a:endParaRPr lang="en-GB" dirty="0" smtClean="0"/>
          </a:p>
        </p:txBody>
      </p:sp>
      <p:sp>
        <p:nvSpPr>
          <p:cNvPr id="6" name="Text Placeholder 5"/>
          <p:cNvSpPr>
            <a:spLocks noGrp="1"/>
          </p:cNvSpPr>
          <p:nvPr>
            <p:ph type="body" idx="1"/>
          </p:nvPr>
        </p:nvSpPr>
        <p:spPr>
          <a:xfrm>
            <a:off x="354761" y="1211263"/>
            <a:ext cx="8534763" cy="548650"/>
          </a:xfrm>
        </p:spPr>
        <p:txBody>
          <a:bodyPr/>
          <a:lstStyle/>
          <a:p>
            <a:r>
              <a:rPr lang="cs-CZ" dirty="0"/>
              <a:t>Zaměstnanci pracující ve více státech (článek 13)</a:t>
            </a:r>
          </a:p>
          <a:p>
            <a:endParaRPr lang="cs-CZ" dirty="0"/>
          </a:p>
        </p:txBody>
      </p:sp>
      <p:sp>
        <p:nvSpPr>
          <p:cNvPr id="22531" name="Rectangle 3"/>
          <p:cNvSpPr>
            <a:spLocks noGrp="1"/>
          </p:cNvSpPr>
          <p:nvPr>
            <p:ph idx="10"/>
          </p:nvPr>
        </p:nvSpPr>
        <p:spPr/>
        <p:txBody>
          <a:bodyPr/>
          <a:lstStyle/>
          <a:p>
            <a:endParaRPr lang="cs-CZ" dirty="0" smtClean="0"/>
          </a:p>
          <a:p>
            <a:r>
              <a:rPr lang="cs-CZ" noProof="1" smtClean="0"/>
              <a:t>Podstatný výkon činnosti </a:t>
            </a:r>
          </a:p>
          <a:p>
            <a:pPr lvl="1"/>
            <a:r>
              <a:rPr lang="cs-CZ" noProof="1" smtClean="0"/>
              <a:t>Bere se v potaz rozsah práce a výše odměny</a:t>
            </a:r>
          </a:p>
          <a:p>
            <a:pPr lvl="1"/>
            <a:r>
              <a:rPr lang="cs-CZ" noProof="1" smtClean="0"/>
              <a:t>Méně jak 25% není podstatný výkon činnosti</a:t>
            </a:r>
          </a:p>
          <a:p>
            <a:r>
              <a:rPr lang="cs-CZ" noProof="1" smtClean="0"/>
              <a:t>Určení bydliště zahrnuje mj. níže uvedená kritéria</a:t>
            </a:r>
          </a:p>
          <a:p>
            <a:pPr lvl="1"/>
            <a:r>
              <a:rPr lang="cs-CZ" noProof="1" smtClean="0"/>
              <a:t>Délka a souvislost přítomnosti ve členském státě EU</a:t>
            </a:r>
          </a:p>
          <a:p>
            <a:pPr lvl="1"/>
            <a:r>
              <a:rPr lang="cs-CZ" noProof="1" smtClean="0"/>
              <a:t>Charakteristika prováděné práce, jako například umístění, stálost, doba trvání</a:t>
            </a:r>
          </a:p>
          <a:p>
            <a:pPr lvl="1"/>
            <a:r>
              <a:rPr lang="cs-CZ" noProof="1" smtClean="0"/>
              <a:t>Rodinný stav a rodinné závazky</a:t>
            </a:r>
          </a:p>
          <a:p>
            <a:pPr lvl="1"/>
            <a:r>
              <a:rPr lang="cs-CZ" noProof="1" smtClean="0"/>
              <a:t>Výkon nepracovních aktivit</a:t>
            </a:r>
          </a:p>
          <a:p>
            <a:pPr lvl="1"/>
            <a:r>
              <a:rPr lang="cs-CZ" noProof="1" smtClean="0"/>
              <a:t>Trvalé bydliště</a:t>
            </a:r>
          </a:p>
          <a:p>
            <a:pPr lvl="1"/>
            <a:r>
              <a:rPr lang="cs-CZ" noProof="1" smtClean="0"/>
              <a:t>Daňové rezidenství</a:t>
            </a:r>
          </a:p>
          <a:p>
            <a:endParaRPr lang="en-GB" dirty="0" smtClean="0"/>
          </a:p>
        </p:txBody>
      </p:sp>
    </p:spTree>
    <p:extLst>
      <p:ext uri="{BB962C8B-B14F-4D97-AF65-F5344CB8AC3E}">
        <p14:creationId xmlns:p14="http://schemas.microsoft.com/office/powerpoint/2010/main" val="205882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1</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835696" y="3501008"/>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0" name="Decagon 9"/>
          <p:cNvSpPr/>
          <p:nvPr/>
        </p:nvSpPr>
        <p:spPr>
          <a:xfrm>
            <a:off x="1331640" y="2924944"/>
            <a:ext cx="648072" cy="432048"/>
          </a:xfrm>
          <a:prstGeom prst="dec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chemeClr val="accent1"/>
                </a:solidFill>
              </a:rPr>
              <a:t>ER</a:t>
            </a:r>
            <a:endParaRPr lang="en-GB" dirty="0" smtClean="0">
              <a:solidFill>
                <a:schemeClr val="accent1"/>
              </a:solidFill>
            </a:endParaRPr>
          </a:p>
        </p:txBody>
      </p:sp>
      <p:sp>
        <p:nvSpPr>
          <p:cNvPr id="11" name="TextBox 10"/>
          <p:cNvSpPr txBox="1"/>
          <p:nvPr/>
        </p:nvSpPr>
        <p:spPr>
          <a:xfrm>
            <a:off x="1115616" y="1709947"/>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t>
            </a:r>
            <a:r>
              <a:rPr lang="pl-PL" dirty="0">
                <a:solidFill>
                  <a:schemeClr val="tx2"/>
                </a:solidFill>
              </a:rPr>
              <a:t>A</a:t>
            </a:r>
            <a:endParaRPr lang="en-GB" dirty="0">
              <a:solidFill>
                <a:schemeClr val="tx2"/>
              </a:solidFill>
            </a:endParaRPr>
          </a:p>
        </p:txBody>
      </p:sp>
      <p:sp>
        <p:nvSpPr>
          <p:cNvPr id="12" name="TextBox 11"/>
          <p:cNvSpPr txBox="1"/>
          <p:nvPr/>
        </p:nvSpPr>
        <p:spPr>
          <a:xfrm>
            <a:off x="356388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B</a:t>
            </a:r>
            <a:endParaRPr lang="en-GB" dirty="0" smtClean="0">
              <a:solidFill>
                <a:schemeClr val="tx2"/>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7" name="Decagon 16"/>
          <p:cNvSpPr/>
          <p:nvPr/>
        </p:nvSpPr>
        <p:spPr>
          <a:xfrm>
            <a:off x="6444208" y="3429000"/>
            <a:ext cx="648072" cy="432048"/>
          </a:xfrm>
          <a:prstGeom prst="decagon">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pl-PL" dirty="0" smtClean="0">
                <a:solidFill>
                  <a:schemeClr val="tx2"/>
                </a:solidFill>
              </a:rPr>
              <a:t>ER</a:t>
            </a:r>
            <a:endParaRPr lang="en-GB" dirty="0" smtClean="0">
              <a:solidFill>
                <a:schemeClr val="tx2"/>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70%</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GB" b="1" dirty="0" smtClean="0">
                <a:solidFill>
                  <a:srgbClr val="FF0000"/>
                </a:solidFill>
              </a:rPr>
              <a:t>: </a:t>
            </a:r>
            <a:r>
              <a:rPr lang="cs-CZ" b="1" dirty="0" smtClean="0">
                <a:solidFill>
                  <a:srgbClr val="FF0000"/>
                </a:solidFill>
              </a:rPr>
              <a:t>Stát</a:t>
            </a:r>
            <a:r>
              <a:rPr lang="en-GB" b="1" dirty="0" smtClean="0">
                <a:solidFill>
                  <a:srgbClr val="FF0000"/>
                </a:solidFill>
              </a:rPr>
              <a:t> A</a:t>
            </a:r>
          </a:p>
        </p:txBody>
      </p:sp>
    </p:spTree>
    <p:extLst>
      <p:ext uri="{BB962C8B-B14F-4D97-AF65-F5344CB8AC3E}">
        <p14:creationId xmlns:p14="http://schemas.microsoft.com/office/powerpoint/2010/main" val="265443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2</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835696" y="3501008"/>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0" name="Decagon 9"/>
          <p:cNvSpPr/>
          <p:nvPr/>
        </p:nvSpPr>
        <p:spPr>
          <a:xfrm>
            <a:off x="1331640" y="2924944"/>
            <a:ext cx="648072" cy="432048"/>
          </a:xfrm>
          <a:prstGeom prst="dec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chemeClr val="accent1"/>
                </a:solidFill>
              </a:rPr>
              <a:t>ER</a:t>
            </a:r>
            <a:endParaRPr lang="en-GB" dirty="0" smtClean="0">
              <a:solidFill>
                <a:schemeClr val="accent1"/>
              </a:solidFill>
            </a:endParaRPr>
          </a:p>
        </p:txBody>
      </p:sp>
      <p:sp>
        <p:nvSpPr>
          <p:cNvPr id="11" name="TextBox 10"/>
          <p:cNvSpPr txBox="1"/>
          <p:nvPr/>
        </p:nvSpPr>
        <p:spPr>
          <a:xfrm>
            <a:off x="1187624"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a:t>
            </a:r>
            <a:endParaRPr lang="en-GB" dirty="0" smtClean="0">
              <a:solidFill>
                <a:schemeClr val="tx2"/>
              </a:solidFill>
            </a:endParaRPr>
          </a:p>
        </p:txBody>
      </p:sp>
      <p:sp>
        <p:nvSpPr>
          <p:cNvPr id="12" name="TextBox 11"/>
          <p:cNvSpPr txBox="1"/>
          <p:nvPr/>
        </p:nvSpPr>
        <p:spPr>
          <a:xfrm>
            <a:off x="3490746" y="1700807"/>
            <a:ext cx="1440160" cy="246221"/>
          </a:xfrm>
          <a:prstGeom prst="rect">
            <a:avLst/>
          </a:prstGeom>
          <a:noFill/>
        </p:spPr>
        <p:txBody>
          <a:bodyPr wrap="square" lIns="0" tIns="0" rIns="0" bIns="0" rtlCol="0">
            <a:spAutoFit/>
          </a:bodyPr>
          <a:lstStyle/>
          <a:p>
            <a:pPr>
              <a:spcAft>
                <a:spcPts val="300"/>
              </a:spcAft>
            </a:pPr>
            <a:r>
              <a:rPr lang="pl-PL" dirty="0" err="1" smtClean="0">
                <a:solidFill>
                  <a:schemeClr val="tx1"/>
                </a:solidFill>
              </a:rPr>
              <a:t>Stát</a:t>
            </a:r>
            <a:r>
              <a:rPr lang="pl-PL" dirty="0" smtClean="0">
                <a:solidFill>
                  <a:schemeClr val="tx1"/>
                </a:solidFill>
              </a:rPr>
              <a:t> B</a:t>
            </a:r>
            <a:endParaRPr lang="en-GB" dirty="0">
              <a:solidFill>
                <a:schemeClr val="tx1"/>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70%</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US" b="1" dirty="0" smtClean="0">
                <a:solidFill>
                  <a:srgbClr val="FF0000"/>
                </a:solidFill>
              </a:rPr>
              <a:t>: </a:t>
            </a:r>
            <a:r>
              <a:rPr lang="cs-CZ" b="1" dirty="0" smtClean="0">
                <a:solidFill>
                  <a:srgbClr val="FF0000"/>
                </a:solidFill>
              </a:rPr>
              <a:t>Stát</a:t>
            </a:r>
            <a:r>
              <a:rPr lang="en-US" b="1" dirty="0" smtClean="0">
                <a:solidFill>
                  <a:srgbClr val="FF0000"/>
                </a:solidFill>
              </a:rPr>
              <a:t> B</a:t>
            </a:r>
            <a:endParaRPr lang="en-GB" b="1" dirty="0" smtClean="0">
              <a:solidFill>
                <a:srgbClr val="FF0000"/>
              </a:solidFill>
            </a:endParaRPr>
          </a:p>
        </p:txBody>
      </p:sp>
    </p:spTree>
    <p:extLst>
      <p:ext uri="{BB962C8B-B14F-4D97-AF65-F5344CB8AC3E}">
        <p14:creationId xmlns:p14="http://schemas.microsoft.com/office/powerpoint/2010/main" val="198254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3</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691680" y="3356992"/>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1" name="TextBox 10"/>
          <p:cNvSpPr txBox="1"/>
          <p:nvPr/>
        </p:nvSpPr>
        <p:spPr>
          <a:xfrm>
            <a:off x="1187624" y="1700807"/>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t>
            </a:r>
            <a:r>
              <a:rPr lang="pl-PL" dirty="0">
                <a:solidFill>
                  <a:schemeClr val="tx2"/>
                </a:solidFill>
              </a:rPr>
              <a:t>A</a:t>
            </a:r>
            <a:endParaRPr lang="en-GB" dirty="0">
              <a:solidFill>
                <a:schemeClr val="tx2"/>
              </a:solidFill>
            </a:endParaRPr>
          </a:p>
        </p:txBody>
      </p:sp>
      <p:sp>
        <p:nvSpPr>
          <p:cNvPr id="12" name="TextBox 11"/>
          <p:cNvSpPr txBox="1"/>
          <p:nvPr/>
        </p:nvSpPr>
        <p:spPr>
          <a:xfrm>
            <a:off x="356388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B</a:t>
            </a:r>
            <a:endParaRPr lang="en-GB" dirty="0" smtClean="0">
              <a:solidFill>
                <a:schemeClr val="tx2"/>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7" name="Decagon 16"/>
          <p:cNvSpPr/>
          <p:nvPr/>
        </p:nvSpPr>
        <p:spPr>
          <a:xfrm>
            <a:off x="6444208" y="3429000"/>
            <a:ext cx="648072" cy="432048"/>
          </a:xfrm>
          <a:prstGeom prst="decagon">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pl-PL" dirty="0" smtClean="0">
                <a:solidFill>
                  <a:schemeClr val="tx2"/>
                </a:solidFill>
              </a:rPr>
              <a:t>ER</a:t>
            </a:r>
            <a:endParaRPr lang="en-GB" dirty="0" smtClean="0">
              <a:solidFill>
                <a:schemeClr val="tx2"/>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70%</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US" b="1" dirty="0" smtClean="0">
                <a:solidFill>
                  <a:srgbClr val="FF0000"/>
                </a:solidFill>
              </a:rPr>
              <a:t>: </a:t>
            </a:r>
            <a:r>
              <a:rPr lang="cs-CZ" b="1" dirty="0" smtClean="0">
                <a:solidFill>
                  <a:srgbClr val="FF0000"/>
                </a:solidFill>
              </a:rPr>
              <a:t>Stát</a:t>
            </a:r>
            <a:r>
              <a:rPr lang="en-US" b="1" dirty="0" smtClean="0">
                <a:solidFill>
                  <a:srgbClr val="FF0000"/>
                </a:solidFill>
              </a:rPr>
              <a:t> A</a:t>
            </a:r>
            <a:endParaRPr lang="en-GB" b="1" dirty="0" smtClean="0">
              <a:solidFill>
                <a:srgbClr val="FF0000"/>
              </a:solidFill>
            </a:endParaRPr>
          </a:p>
        </p:txBody>
      </p:sp>
    </p:spTree>
    <p:extLst>
      <p:ext uri="{BB962C8B-B14F-4D97-AF65-F5344CB8AC3E}">
        <p14:creationId xmlns:p14="http://schemas.microsoft.com/office/powerpoint/2010/main" val="239225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4</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691680" y="3356992"/>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1" name="TextBox 10"/>
          <p:cNvSpPr txBox="1"/>
          <p:nvPr/>
        </p:nvSpPr>
        <p:spPr>
          <a:xfrm>
            <a:off x="1187624"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a:t>
            </a:r>
            <a:endParaRPr lang="en-GB" dirty="0">
              <a:solidFill>
                <a:schemeClr val="tx2"/>
              </a:solidFill>
            </a:endParaRPr>
          </a:p>
        </p:txBody>
      </p:sp>
      <p:sp>
        <p:nvSpPr>
          <p:cNvPr id="12" name="TextBox 11"/>
          <p:cNvSpPr txBox="1"/>
          <p:nvPr/>
        </p:nvSpPr>
        <p:spPr>
          <a:xfrm>
            <a:off x="356388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B</a:t>
            </a:r>
            <a:endParaRPr lang="en-GB" dirty="0" smtClean="0">
              <a:solidFill>
                <a:schemeClr val="tx2"/>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7" name="Decagon 16"/>
          <p:cNvSpPr/>
          <p:nvPr/>
        </p:nvSpPr>
        <p:spPr>
          <a:xfrm>
            <a:off x="6444208" y="3429000"/>
            <a:ext cx="648072" cy="432048"/>
          </a:xfrm>
          <a:prstGeom prst="decagon">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pl-PL" dirty="0" smtClean="0">
                <a:solidFill>
                  <a:schemeClr val="tx2"/>
                </a:solidFill>
              </a:rPr>
              <a:t>ER</a:t>
            </a:r>
            <a:endParaRPr lang="en-GB" dirty="0" smtClean="0">
              <a:solidFill>
                <a:schemeClr val="tx2"/>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0%</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25%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75%</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US" b="1" dirty="0" smtClean="0">
                <a:solidFill>
                  <a:srgbClr val="FF0000"/>
                </a:solidFill>
              </a:rPr>
              <a:t>: </a:t>
            </a:r>
            <a:r>
              <a:rPr lang="cs-CZ" b="1" dirty="0" smtClean="0">
                <a:solidFill>
                  <a:srgbClr val="FF0000"/>
                </a:solidFill>
              </a:rPr>
              <a:t>Stát</a:t>
            </a:r>
            <a:r>
              <a:rPr lang="en-US" b="1" dirty="0" smtClean="0">
                <a:solidFill>
                  <a:srgbClr val="FF0000"/>
                </a:solidFill>
              </a:rPr>
              <a:t> </a:t>
            </a:r>
            <a:r>
              <a:rPr lang="en-US" b="1" dirty="0">
                <a:solidFill>
                  <a:srgbClr val="FF0000"/>
                </a:solidFill>
              </a:rPr>
              <a:t>A</a:t>
            </a:r>
            <a:endParaRPr lang="en-GB" b="1" dirty="0">
              <a:solidFill>
                <a:srgbClr val="FF0000"/>
              </a:solidFill>
            </a:endParaRPr>
          </a:p>
        </p:txBody>
      </p:sp>
    </p:spTree>
    <p:extLst>
      <p:ext uri="{BB962C8B-B14F-4D97-AF65-F5344CB8AC3E}">
        <p14:creationId xmlns:p14="http://schemas.microsoft.com/office/powerpoint/2010/main" val="372547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5</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835696" y="3501008"/>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0" name="Decagon 9"/>
          <p:cNvSpPr/>
          <p:nvPr/>
        </p:nvSpPr>
        <p:spPr>
          <a:xfrm>
            <a:off x="1331640" y="2924944"/>
            <a:ext cx="648072" cy="432048"/>
          </a:xfrm>
          <a:prstGeom prst="dec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chemeClr val="accent1"/>
                </a:solidFill>
              </a:rPr>
              <a:t>ER</a:t>
            </a:r>
            <a:endParaRPr lang="en-GB" dirty="0" smtClean="0">
              <a:solidFill>
                <a:schemeClr val="accent1"/>
              </a:solidFill>
            </a:endParaRPr>
          </a:p>
        </p:txBody>
      </p:sp>
      <p:sp>
        <p:nvSpPr>
          <p:cNvPr id="11" name="TextBox 10"/>
          <p:cNvSpPr txBox="1"/>
          <p:nvPr/>
        </p:nvSpPr>
        <p:spPr>
          <a:xfrm>
            <a:off x="1187624"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a:t>
            </a:r>
            <a:endParaRPr lang="en-GB" dirty="0">
              <a:solidFill>
                <a:schemeClr val="tx2"/>
              </a:solidFill>
            </a:endParaRPr>
          </a:p>
        </p:txBody>
      </p:sp>
      <p:sp>
        <p:nvSpPr>
          <p:cNvPr id="12" name="TextBox 11"/>
          <p:cNvSpPr txBox="1"/>
          <p:nvPr/>
        </p:nvSpPr>
        <p:spPr>
          <a:xfrm>
            <a:off x="356388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B</a:t>
            </a:r>
            <a:endParaRPr lang="en-GB" dirty="0" smtClean="0">
              <a:solidFill>
                <a:schemeClr val="tx2"/>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25%</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25%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50%</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US" b="1" dirty="0" smtClean="0">
                <a:solidFill>
                  <a:srgbClr val="FF0000"/>
                </a:solidFill>
              </a:rPr>
              <a:t>: </a:t>
            </a:r>
            <a:r>
              <a:rPr lang="cs-CZ" b="1" dirty="0" smtClean="0">
                <a:solidFill>
                  <a:srgbClr val="FF0000"/>
                </a:solidFill>
              </a:rPr>
              <a:t>Stát</a:t>
            </a:r>
            <a:r>
              <a:rPr lang="en-US" b="1" dirty="0" smtClean="0">
                <a:solidFill>
                  <a:srgbClr val="FF0000"/>
                </a:solidFill>
              </a:rPr>
              <a:t> </a:t>
            </a:r>
            <a:r>
              <a:rPr lang="en-US" b="1" dirty="0">
                <a:solidFill>
                  <a:srgbClr val="FF0000"/>
                </a:solidFill>
              </a:rPr>
              <a:t>A</a:t>
            </a:r>
            <a:endParaRPr lang="en-GB" b="1" dirty="0">
              <a:solidFill>
                <a:srgbClr val="FF0000"/>
              </a:solidFill>
            </a:endParaRPr>
          </a:p>
        </p:txBody>
      </p:sp>
    </p:spTree>
    <p:extLst>
      <p:ext uri="{BB962C8B-B14F-4D97-AF65-F5344CB8AC3E}">
        <p14:creationId xmlns:p14="http://schemas.microsoft.com/office/powerpoint/2010/main" val="6908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cs-CZ" smtClean="0"/>
              <a:t>Setrvání v dosavadním systému sociálního zabezpečení</a:t>
            </a:r>
            <a:endParaRPr lang="en-US" dirty="0" smtClean="0"/>
          </a:p>
        </p:txBody>
      </p:sp>
      <p:sp>
        <p:nvSpPr>
          <p:cNvPr id="2" name="Text Placeholder 1"/>
          <p:cNvSpPr>
            <a:spLocks noGrp="1"/>
          </p:cNvSpPr>
          <p:nvPr>
            <p:ph type="body" idx="1"/>
          </p:nvPr>
        </p:nvSpPr>
        <p:spPr>
          <a:xfrm>
            <a:off x="354761" y="1211263"/>
            <a:ext cx="8534763" cy="548649"/>
          </a:xfrm>
        </p:spPr>
        <p:txBody>
          <a:bodyPr/>
          <a:lstStyle/>
          <a:p>
            <a:r>
              <a:rPr lang="cs-CZ" dirty="0" smtClean="0"/>
              <a:t>Výjimka (Článek 16)</a:t>
            </a:r>
          </a:p>
          <a:p>
            <a:endParaRPr lang="cs-CZ" dirty="0"/>
          </a:p>
        </p:txBody>
      </p:sp>
      <p:sp>
        <p:nvSpPr>
          <p:cNvPr id="20483" name="Rectangle 3"/>
          <p:cNvSpPr>
            <a:spLocks noGrp="1"/>
          </p:cNvSpPr>
          <p:nvPr>
            <p:ph idx="10"/>
          </p:nvPr>
        </p:nvSpPr>
        <p:spPr/>
        <p:txBody>
          <a:bodyPr/>
          <a:lstStyle/>
          <a:p>
            <a:endParaRPr lang="cs-CZ" dirty="0" smtClean="0"/>
          </a:p>
          <a:p>
            <a:r>
              <a:rPr lang="cs-CZ" dirty="0" smtClean="0"/>
              <a:t>Vyslání přesahující 24 měsíců.</a:t>
            </a:r>
          </a:p>
          <a:p>
            <a:r>
              <a:rPr lang="cs-CZ" dirty="0" smtClean="0"/>
              <a:t>Jiné pracovní pobyty v zahraničí mimo vyslání</a:t>
            </a:r>
          </a:p>
          <a:p>
            <a:r>
              <a:rPr lang="cs-CZ" dirty="0" smtClean="0"/>
              <a:t>Ve výjimečných případech mohou příslušné správní orgány obou států sjednat příslušnost k systému sociálního zabezpečení „domácího“ státu</a:t>
            </a:r>
          </a:p>
          <a:p>
            <a:r>
              <a:rPr lang="cs-CZ" dirty="0" smtClean="0"/>
              <a:t>Maximální setrvání na základě výjimky v domovském státě je většinou 5 let</a:t>
            </a:r>
          </a:p>
          <a:p>
            <a:r>
              <a:rPr lang="cs-CZ" dirty="0" smtClean="0"/>
              <a:t>Důvody pro udělení výjimky </a:t>
            </a:r>
          </a:p>
        </p:txBody>
      </p:sp>
    </p:spTree>
    <p:extLst>
      <p:ext uri="{BB962C8B-B14F-4D97-AF65-F5344CB8AC3E}">
        <p14:creationId xmlns:p14="http://schemas.microsoft.com/office/powerpoint/2010/main" val="60247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Otázky našich klientů</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Zaměstnanec české společnosti bude zaměstnán v Německu německou mateřskou společností. Česká společnost uzavře se zaměstnancem DPP na 7 000 měsíčně. Zaměstnanec bude ale pracovat pouze v Německu. </a:t>
            </a:r>
          </a:p>
          <a:p>
            <a:r>
              <a:rPr lang="cs-CZ" dirty="0" smtClean="0"/>
              <a:t>Do kterého systému bude hrazeno pojistné? </a:t>
            </a:r>
          </a:p>
          <a:p>
            <a:r>
              <a:rPr lang="cs-CZ" dirty="0" smtClean="0"/>
              <a:t>Jaké povinnosti má německý zaměstnavatel? </a:t>
            </a:r>
          </a:p>
          <a:p>
            <a:r>
              <a:rPr lang="cs-CZ" dirty="0" smtClean="0"/>
              <a:t>Jaké povinnosti má český zaměstnavatel? </a:t>
            </a:r>
          </a:p>
          <a:p>
            <a:r>
              <a:rPr lang="cs-CZ" dirty="0" smtClean="0"/>
              <a:t>Jaké dopady má činnost v Německu dopady na zaměstnance?</a:t>
            </a:r>
            <a:endParaRPr lang="cs-CZ"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144597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International Social Security Iniciation</a:t>
            </a:r>
            <a:br>
              <a:rPr lang="cs-CZ" smtClean="0"/>
            </a:br>
            <a:endParaRPr lang="cs-CZ" dirty="0"/>
          </a:p>
        </p:txBody>
      </p:sp>
      <p:sp>
        <p:nvSpPr>
          <p:cNvPr id="5" name="Text Placeholder 4"/>
          <p:cNvSpPr>
            <a:spLocks noGrp="1"/>
          </p:cNvSpPr>
          <p:nvPr>
            <p:ph type="body" idx="1"/>
          </p:nvPr>
        </p:nvSpPr>
        <p:spPr/>
        <p:txBody>
          <a:bodyPr/>
          <a:lstStyle/>
          <a:p>
            <a:r>
              <a:rPr lang="cs-CZ" smtClean="0"/>
              <a:t>www.internationalsocialsecurity.eu</a:t>
            </a:r>
            <a:endParaRPr lang="cs-CZ" dirty="0"/>
          </a:p>
        </p:txBody>
      </p:sp>
      <p:sp>
        <p:nvSpPr>
          <p:cNvPr id="3" name="Content Placeholder 2"/>
          <p:cNvSpPr>
            <a:spLocks noGrp="1"/>
          </p:cNvSpPr>
          <p:nvPr>
            <p:ph idx="10"/>
          </p:nvPr>
        </p:nvSpPr>
        <p:spPr/>
        <p:txBody>
          <a:bodyPr/>
          <a:lstStyle/>
          <a:p>
            <a:pPr marL="0" indent="0">
              <a:buNone/>
            </a:pPr>
            <a:r>
              <a:rPr lang="cs-CZ" b="1" dirty="0" smtClean="0">
                <a:solidFill>
                  <a:schemeClr val="tx2"/>
                </a:solidFill>
              </a:rPr>
              <a:t>Informace o systémech sociálního zabezpečení zemí centrální Evropy</a:t>
            </a:r>
          </a:p>
          <a:p>
            <a:endParaRPr lang="cs-CZ" dirty="0" smtClean="0"/>
          </a:p>
          <a:p>
            <a:r>
              <a:rPr lang="cs-CZ" dirty="0" smtClean="0"/>
              <a:t>Jak můžeme pomoci zaměstnavatelům?</a:t>
            </a:r>
          </a:p>
          <a:p>
            <a:r>
              <a:rPr lang="cs-CZ" dirty="0" smtClean="0"/>
              <a:t>Jak můžeme pomoci zaměstnancům?</a:t>
            </a:r>
          </a:p>
          <a:p>
            <a:r>
              <a:rPr lang="cs-CZ" dirty="0" smtClean="0"/>
              <a:t>Studie sociálního zabezpečení v EU</a:t>
            </a:r>
          </a:p>
          <a:p>
            <a:r>
              <a:rPr lang="cs-CZ" dirty="0" smtClean="0"/>
              <a:t>Novinky</a:t>
            </a:r>
          </a:p>
          <a:p>
            <a:r>
              <a:rPr lang="cs-CZ" dirty="0" smtClean="0"/>
              <a:t>Časté dotazy</a:t>
            </a:r>
          </a:p>
          <a:p>
            <a:r>
              <a:rPr lang="cs-CZ" dirty="0" smtClean="0"/>
              <a:t>Odkazy na legislativu a instituce</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01"/>
          <a:stretch/>
        </p:blipFill>
        <p:spPr bwMode="auto">
          <a:xfrm>
            <a:off x="4833261" y="2648858"/>
            <a:ext cx="431074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5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Otázky našich klientů</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Jednatel české společnosti je jediným společníkem a jednatelem společnosti v Německu. Bydliště má v Německu (žije zde jeho rodina). Od obou společností pobírá jednatel odměnu. </a:t>
            </a:r>
          </a:p>
          <a:p>
            <a:r>
              <a:rPr lang="cs-CZ" dirty="0" smtClean="0"/>
              <a:t>Do kterého systému bude hrazeno pojistné? </a:t>
            </a:r>
          </a:p>
          <a:p>
            <a:r>
              <a:rPr lang="cs-CZ" dirty="0" smtClean="0"/>
              <a:t>Jaké povinnosti má německá společnost? </a:t>
            </a:r>
          </a:p>
          <a:p>
            <a:r>
              <a:rPr lang="cs-CZ" dirty="0" smtClean="0"/>
              <a:t>Jaké povinnosti má česká společnost?</a:t>
            </a:r>
          </a:p>
          <a:p>
            <a:r>
              <a:rPr lang="cs-CZ" dirty="0" smtClean="0"/>
              <a:t>Jaké dopady má činnost v Německu dopady na zaměstnance?</a:t>
            </a:r>
            <a:endParaRPr lang="cs-CZ"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227933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cs-CZ" smtClean="0"/>
              <a:t>Setrvání v dosavadním systému sociálního zabezpečení</a:t>
            </a:r>
            <a:endParaRPr lang="en-GB" dirty="0" smtClean="0"/>
          </a:p>
        </p:txBody>
      </p:sp>
      <p:sp>
        <p:nvSpPr>
          <p:cNvPr id="2" name="Text Placeholder 1"/>
          <p:cNvSpPr>
            <a:spLocks noGrp="1"/>
          </p:cNvSpPr>
          <p:nvPr>
            <p:ph type="body" idx="1"/>
          </p:nvPr>
        </p:nvSpPr>
        <p:spPr>
          <a:xfrm>
            <a:off x="354761" y="1211263"/>
            <a:ext cx="8534763" cy="548650"/>
          </a:xfrm>
        </p:spPr>
        <p:txBody>
          <a:bodyPr/>
          <a:lstStyle/>
          <a:p>
            <a:r>
              <a:rPr lang="cs-CZ" smtClean="0"/>
              <a:t>Formulář A1 (dříve E101)</a:t>
            </a:r>
          </a:p>
          <a:p>
            <a:endParaRPr lang="cs-CZ" dirty="0"/>
          </a:p>
        </p:txBody>
      </p:sp>
      <p:sp>
        <p:nvSpPr>
          <p:cNvPr id="36868" name="Rectangle 3"/>
          <p:cNvSpPr>
            <a:spLocks noGrp="1"/>
          </p:cNvSpPr>
          <p:nvPr>
            <p:ph idx="10"/>
          </p:nvPr>
        </p:nvSpPr>
        <p:spPr/>
        <p:txBody>
          <a:bodyPr/>
          <a:lstStyle/>
          <a:p>
            <a:endParaRPr lang="cs-CZ" dirty="0" smtClean="0"/>
          </a:p>
          <a:p>
            <a:r>
              <a:rPr lang="cs-CZ" dirty="0" smtClean="0"/>
              <a:t>Formulář A1 prokazující příslušnost k určitému systému sociálního zabezpečení</a:t>
            </a:r>
          </a:p>
          <a:p>
            <a:r>
              <a:rPr lang="cs-CZ" dirty="0" smtClean="0"/>
              <a:t>A1 je souhrnný dokument pro všechna výše uvedená základní pravidla</a:t>
            </a:r>
          </a:p>
          <a:p>
            <a:r>
              <a:rPr lang="cs-CZ" dirty="0" smtClean="0"/>
              <a:t>Po obdržení je nutné jej zkontrolovat, případné chyby mohou způsobit jeho neplatnost</a:t>
            </a:r>
          </a:p>
          <a:p>
            <a:r>
              <a:rPr lang="cs-CZ" dirty="0" smtClean="0"/>
              <a:t>Pozor na časové omezení formuláře</a:t>
            </a:r>
          </a:p>
          <a:p>
            <a:endParaRPr lang="cs-CZ" dirty="0" smtClean="0"/>
          </a:p>
          <a:p>
            <a:endParaRPr lang="cs-CZ"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05" y="4423363"/>
            <a:ext cx="7765073" cy="171656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8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r>
              <a:rPr lang="cs-CZ" dirty="0" smtClean="0">
                <a:solidFill>
                  <a:schemeClr val="accent2"/>
                </a:solidFill>
              </a:rPr>
              <a:t>Životní situace našich klientů</a:t>
            </a:r>
            <a:r>
              <a:rPr lang="cs-CZ" dirty="0" smtClean="0"/>
              <a:t/>
            </a:r>
            <a:br>
              <a:rPr lang="cs-CZ" dirty="0" smtClean="0"/>
            </a:br>
            <a:r>
              <a:rPr lang="en-GB" dirty="0" smtClean="0"/>
              <a:t/>
            </a:r>
            <a:br>
              <a:rPr lang="en-GB" dirty="0" smtClean="0"/>
            </a:br>
            <a:endParaRPr lang="en-US" dirty="0" smtClean="0"/>
          </a:p>
        </p:txBody>
      </p:sp>
      <p:sp>
        <p:nvSpPr>
          <p:cNvPr id="9219" name="Content Placeholder 6"/>
          <p:cNvSpPr>
            <a:spLocks noGrp="1"/>
          </p:cNvSpPr>
          <p:nvPr>
            <p:ph idx="1"/>
          </p:nvPr>
        </p:nvSpPr>
        <p:spPr/>
        <p:txBody>
          <a:bodyPr/>
          <a:lstStyle/>
          <a:p>
            <a:pPr marL="0" indent="0">
              <a:buNone/>
            </a:pPr>
            <a:r>
              <a:rPr lang="cs-CZ" b="1" dirty="0" smtClean="0"/>
              <a:t>Pan Novák jako manažer pro střední Evropu pracuje pro svého českého zaměstnavatele v České republice přibližně 50 % své pracovní doby. Současně vykonává činnosti v dceřiných společnostech v Polsku (25%) a Rumunsku (25 %). Bydliště má pan Novák v České republice. </a:t>
            </a:r>
          </a:p>
          <a:p>
            <a:r>
              <a:rPr lang="cs-CZ" dirty="0" smtClean="0"/>
              <a:t>Jaké povinnosti má zaměstnavatel? </a:t>
            </a:r>
          </a:p>
          <a:p>
            <a:r>
              <a:rPr lang="cs-CZ" dirty="0" smtClean="0"/>
              <a:t>Jaké povinnosti má zaměstnanec? </a:t>
            </a:r>
          </a:p>
          <a:p>
            <a:pPr lvl="1"/>
            <a:endParaRPr lang="cs-CZ" dirty="0" smtClean="0"/>
          </a:p>
          <a:p>
            <a:endParaRPr lang="cs-CZ" dirty="0" smtClean="0"/>
          </a:p>
          <a:p>
            <a:pPr lvl="1"/>
            <a:endParaRPr lang="cs-CZ" dirty="0" smtClean="0"/>
          </a:p>
          <a:p>
            <a:pPr lvl="1"/>
            <a:endParaRPr lang="cs-CZ" dirty="0" smtClean="0"/>
          </a:p>
        </p:txBody>
      </p:sp>
      <p:sp>
        <p:nvSpPr>
          <p:cNvPr id="9220" name="TextBox 20"/>
          <p:cNvSpPr txBox="1">
            <a:spLocks noChangeArrowheads="1"/>
          </p:cNvSpPr>
          <p:nvPr/>
        </p:nvSpPr>
        <p:spPr bwMode="auto">
          <a:xfrm>
            <a:off x="4960938" y="5824538"/>
            <a:ext cx="3571875" cy="566737"/>
          </a:xfrm>
          <a:prstGeom prst="rect">
            <a:avLst/>
          </a:prstGeom>
          <a:noFill/>
          <a:ln w="9525">
            <a:noFill/>
            <a:miter lim="800000"/>
            <a:headEnd/>
            <a:tailEnd/>
          </a:ln>
        </p:spPr>
        <p:txBody>
          <a:bodyPr wrap="none" lIns="32299" tIns="32299" rIns="32299" bIns="32299"/>
          <a:lstStyle/>
          <a:p>
            <a:pPr marL="158750" indent="-158750"/>
            <a:endParaRPr lang="en-US" sz="1300">
              <a:solidFill>
                <a:srgbClr val="000066"/>
              </a:solidFill>
            </a:endParaRPr>
          </a:p>
        </p:txBody>
      </p:sp>
    </p:spTree>
    <p:extLst>
      <p:ext uri="{BB962C8B-B14F-4D97-AF65-F5344CB8AC3E}">
        <p14:creationId xmlns:p14="http://schemas.microsoft.com/office/powerpoint/2010/main" val="1713834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r>
              <a:rPr lang="cs-CZ" dirty="0" smtClean="0">
                <a:solidFill>
                  <a:schemeClr val="accent2"/>
                </a:solidFill>
              </a:rPr>
              <a:t>Životní situace našich klientů</a:t>
            </a:r>
            <a:r>
              <a:rPr lang="cs-CZ" dirty="0" smtClean="0"/>
              <a:t/>
            </a:r>
            <a:br>
              <a:rPr lang="cs-CZ" dirty="0" smtClean="0"/>
            </a:br>
            <a:r>
              <a:rPr lang="en-GB" dirty="0" smtClean="0"/>
              <a:t/>
            </a:r>
            <a:br>
              <a:rPr lang="en-GB" dirty="0" smtClean="0"/>
            </a:br>
            <a:endParaRPr lang="en-US" dirty="0" smtClean="0"/>
          </a:p>
        </p:txBody>
      </p:sp>
      <p:sp>
        <p:nvSpPr>
          <p:cNvPr id="9219" name="Content Placeholder 6"/>
          <p:cNvSpPr>
            <a:spLocks noGrp="1"/>
          </p:cNvSpPr>
          <p:nvPr>
            <p:ph idx="1"/>
          </p:nvPr>
        </p:nvSpPr>
        <p:spPr/>
        <p:txBody>
          <a:bodyPr/>
          <a:lstStyle/>
          <a:p>
            <a:pPr marL="0" indent="0">
              <a:buNone/>
            </a:pPr>
            <a:r>
              <a:rPr lang="cs-CZ" b="1" dirty="0" smtClean="0"/>
              <a:t>Pan Novák jako manažer pro střední Evropu pracuje pro různé zaměstnavatele v tomto poměru: v ČR (20%), na Slovensku (10%), v</a:t>
            </a:r>
            <a:r>
              <a:rPr lang="en-US" b="1" dirty="0" smtClean="0"/>
              <a:t> </a:t>
            </a:r>
            <a:r>
              <a:rPr lang="cs-CZ" b="1" dirty="0" smtClean="0"/>
              <a:t>Maďarsku 10 %, v Polsku 20 %, v Rakousku 20 % a v Litvě 20 %. Rodina pana Nováka bydlí v České republice. </a:t>
            </a:r>
          </a:p>
          <a:p>
            <a:r>
              <a:rPr lang="cs-CZ" dirty="0" smtClean="0"/>
              <a:t>Jaké povinnosti má zaměstnavatel? </a:t>
            </a:r>
          </a:p>
          <a:p>
            <a:r>
              <a:rPr lang="cs-CZ" dirty="0" smtClean="0"/>
              <a:t>Jaké povinnosti má zaměstnanec? </a:t>
            </a:r>
          </a:p>
          <a:p>
            <a:pPr lvl="1"/>
            <a:endParaRPr lang="cs-CZ" dirty="0" smtClean="0"/>
          </a:p>
          <a:p>
            <a:pPr lvl="1"/>
            <a:endParaRPr lang="cs-CZ" dirty="0" smtClean="0"/>
          </a:p>
          <a:p>
            <a:endParaRPr lang="cs-CZ" dirty="0" smtClean="0"/>
          </a:p>
          <a:p>
            <a:pPr lvl="1"/>
            <a:endParaRPr lang="cs-CZ" dirty="0" smtClean="0"/>
          </a:p>
          <a:p>
            <a:pPr lvl="1"/>
            <a:endParaRPr lang="cs-CZ" dirty="0" smtClean="0"/>
          </a:p>
        </p:txBody>
      </p:sp>
      <p:sp>
        <p:nvSpPr>
          <p:cNvPr id="9220" name="TextBox 20"/>
          <p:cNvSpPr txBox="1">
            <a:spLocks noChangeArrowheads="1"/>
          </p:cNvSpPr>
          <p:nvPr/>
        </p:nvSpPr>
        <p:spPr bwMode="auto">
          <a:xfrm>
            <a:off x="4960938" y="5824538"/>
            <a:ext cx="3571875" cy="566737"/>
          </a:xfrm>
          <a:prstGeom prst="rect">
            <a:avLst/>
          </a:prstGeom>
          <a:noFill/>
          <a:ln w="9525">
            <a:noFill/>
            <a:miter lim="800000"/>
            <a:headEnd/>
            <a:tailEnd/>
          </a:ln>
        </p:spPr>
        <p:txBody>
          <a:bodyPr wrap="none" lIns="32299" tIns="32299" rIns="32299" bIns="32299"/>
          <a:lstStyle/>
          <a:p>
            <a:pPr marL="158750" indent="-158750"/>
            <a:endParaRPr lang="en-US" sz="1300">
              <a:solidFill>
                <a:srgbClr val="000066"/>
              </a:solidFill>
            </a:endParaRPr>
          </a:p>
        </p:txBody>
      </p:sp>
    </p:spTree>
    <p:extLst>
      <p:ext uri="{BB962C8B-B14F-4D97-AF65-F5344CB8AC3E}">
        <p14:creationId xmlns:p14="http://schemas.microsoft.com/office/powerpoint/2010/main" val="3228937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smtClean="0"/>
              <a:t>Dávky ze systému sociálního zabezpečení stručně </a:t>
            </a:r>
            <a:br>
              <a:rPr lang="cs-CZ" smtClean="0"/>
            </a:br>
            <a:endParaRPr lang="cs-CZ" dirty="0"/>
          </a:p>
        </p:txBody>
      </p:sp>
      <p:sp>
        <p:nvSpPr>
          <p:cNvPr id="4" name="Text Placeholder 3"/>
          <p:cNvSpPr>
            <a:spLocks noGrp="1"/>
          </p:cNvSpPr>
          <p:nvPr>
            <p:ph idx="10"/>
          </p:nvPr>
        </p:nvSpPr>
        <p:spPr/>
        <p:txBody>
          <a:bodyPr/>
          <a:lstStyle/>
          <a:p>
            <a:r>
              <a:rPr lang="cs-CZ" smtClean="0"/>
              <a:t>Zdravotní péče </a:t>
            </a:r>
          </a:p>
          <a:p>
            <a:r>
              <a:rPr lang="cs-CZ" smtClean="0"/>
              <a:t>Rodinné dávky</a:t>
            </a:r>
            <a:endParaRPr lang="cs-CZ" dirty="0" smtClean="0"/>
          </a:p>
        </p:txBody>
      </p:sp>
      <p:pic>
        <p:nvPicPr>
          <p:cNvPr id="2050" name="Picture 2" descr="O:\Brochures_Events\Images\Gallery_of_images\cutouts\iStock_000001640940Large.jpg"/>
          <p:cNvPicPr>
            <a:picLocks noChangeAspect="1" noChangeArrowheads="1"/>
          </p:cNvPicPr>
          <p:nvPr/>
        </p:nvPicPr>
        <p:blipFill rotWithShape="1">
          <a:blip r:embed="rId3">
            <a:extLst>
              <a:ext uri="{28A0092B-C50C-407E-A947-70E740481C1C}">
                <a14:useLocalDpi xmlns:a14="http://schemas.microsoft.com/office/drawing/2010/main" val="0"/>
              </a:ext>
            </a:extLst>
          </a:blip>
          <a:srcRect r="15197" b="5432"/>
          <a:stretch/>
        </p:blipFill>
        <p:spPr bwMode="auto">
          <a:xfrm>
            <a:off x="4374221" y="2891919"/>
            <a:ext cx="4769779" cy="354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7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Dávky ze systému sociálního zabezpečení stručně </a:t>
            </a:r>
            <a:r>
              <a:rPr lang="en-GB" smtClean="0"/>
              <a:t/>
            </a:r>
            <a:br>
              <a:rPr lang="en-GB" smtClean="0"/>
            </a:br>
            <a:endParaRPr lang="en-US" dirty="0" smtClean="0"/>
          </a:p>
        </p:txBody>
      </p:sp>
      <p:sp>
        <p:nvSpPr>
          <p:cNvPr id="2" name="Text Placeholder 1"/>
          <p:cNvSpPr>
            <a:spLocks noGrp="1"/>
          </p:cNvSpPr>
          <p:nvPr>
            <p:ph type="body" idx="1"/>
          </p:nvPr>
        </p:nvSpPr>
        <p:spPr/>
        <p:txBody>
          <a:bodyPr/>
          <a:lstStyle/>
          <a:p>
            <a:r>
              <a:rPr lang="cs-CZ" smtClean="0"/>
              <a:t>Otázky našich klientů – zdravotní péče </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Platím pojistné v České republice. S rodinou odjedu na Slovensko na dva roky. Požádal jsem o vystavení certifikátu A1. </a:t>
            </a:r>
          </a:p>
          <a:p>
            <a:r>
              <a:rPr lang="cs-CZ" dirty="0" smtClean="0"/>
              <a:t>Ve které zemi mám nárok na plnou zdravotní péči? </a:t>
            </a:r>
          </a:p>
          <a:p>
            <a:r>
              <a:rPr lang="cs-CZ" dirty="0" smtClean="0"/>
              <a:t>Mám nárok na plnou zdravotní péči v České republice i na Slovensku? </a:t>
            </a:r>
          </a:p>
          <a:p>
            <a:r>
              <a:rPr lang="cs-CZ" dirty="0" smtClean="0"/>
              <a:t>Ve které zemi mají nárok na plnou zdravotní péči manželka v domácnosti a děti?</a:t>
            </a:r>
          </a:p>
          <a:p>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47" y="4066040"/>
            <a:ext cx="3480268" cy="224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184888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Dávky ze systému sociálního zabezpečení stručně </a:t>
            </a:r>
            <a:br>
              <a:rPr lang="cs-CZ" smtClean="0"/>
            </a:br>
            <a:endParaRPr lang="en-US" dirty="0" smtClean="0"/>
          </a:p>
        </p:txBody>
      </p:sp>
      <p:sp>
        <p:nvSpPr>
          <p:cNvPr id="2" name="Text Placeholder 1"/>
          <p:cNvSpPr>
            <a:spLocks noGrp="1"/>
          </p:cNvSpPr>
          <p:nvPr>
            <p:ph type="body" idx="1"/>
          </p:nvPr>
        </p:nvSpPr>
        <p:spPr/>
        <p:txBody>
          <a:bodyPr/>
          <a:lstStyle/>
          <a:p>
            <a:r>
              <a:rPr lang="cs-CZ" smtClean="0"/>
              <a:t>Otázky našich klientů – nárok na starobní důchod</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Pracoval jsem pět let v Německu, kde jsem platil také pojistné. Jak se zohlední těchto pět let při výpočtu českého důchodu?</a:t>
            </a:r>
          </a:p>
          <a:p>
            <a:r>
              <a:rPr lang="cs-CZ" dirty="0" smtClean="0"/>
              <a:t>Plný důchod vs. dílčí důchod ze států, kde byla doba pojištění déle než 1 rok </a:t>
            </a:r>
          </a:p>
          <a:p>
            <a:r>
              <a:rPr lang="cs-CZ" dirty="0" smtClean="0"/>
              <a:t>Teoretická výše důchodu </a:t>
            </a:r>
          </a:p>
          <a:p>
            <a:r>
              <a:rPr lang="cs-CZ" dirty="0" smtClean="0"/>
              <a:t>Žádost ve státě bydliště, resp. posledního pojištění</a:t>
            </a:r>
          </a:p>
          <a:p>
            <a:r>
              <a:rPr lang="cs-CZ" dirty="0" smtClean="0"/>
              <a:t>Žádaná instituce komunikuje s ostatními státy</a:t>
            </a:r>
          </a:p>
          <a:p>
            <a:r>
              <a:rPr lang="cs-CZ" dirty="0" smtClean="0"/>
              <a:t>Zaplacené příspěvky nejde přesouvat mezi státy ani vyplácet zpět osobě, která je zaplatila</a:t>
            </a:r>
          </a:p>
          <a:p>
            <a:r>
              <a:rPr lang="cs-CZ" dirty="0" smtClean="0"/>
              <a:t>Výše důchodu je počítána na základě právních předpisů konkrétního</a:t>
            </a:r>
            <a:br>
              <a:rPr lang="cs-CZ" dirty="0" smtClean="0"/>
            </a:br>
            <a:r>
              <a:rPr lang="cs-CZ" dirty="0" smtClean="0"/>
              <a:t>státu, který dávku vyplácí</a:t>
            </a:r>
          </a:p>
          <a:p>
            <a:endParaRPr lang="cs-CZ" dirty="0" smtClean="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299811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162" t="-6495" r="6162" b="6495"/>
          <a:stretch/>
        </p:blipFill>
        <p:spPr>
          <a:xfrm>
            <a:off x="4480559" y="3640036"/>
            <a:ext cx="4663441" cy="3217964"/>
          </a:xfrm>
          <a:prstGeom prst="rect">
            <a:avLst/>
          </a:prstGeom>
        </p:spPr>
      </p:pic>
      <p:sp>
        <p:nvSpPr>
          <p:cNvPr id="3" name="Title 2"/>
          <p:cNvSpPr>
            <a:spLocks noGrp="1"/>
          </p:cNvSpPr>
          <p:nvPr>
            <p:ph type="title"/>
          </p:nvPr>
        </p:nvSpPr>
        <p:spPr/>
        <p:txBody>
          <a:bodyPr/>
          <a:lstStyle/>
          <a:p>
            <a:r>
              <a:rPr lang="cs-CZ" dirty="0"/>
              <a:t>Mezinárodní smlouvy </a:t>
            </a:r>
            <a:r>
              <a:rPr lang="cs-CZ" dirty="0" smtClean="0"/>
              <a:t>o sociálním zabezpečení</a:t>
            </a:r>
            <a:endParaRPr lang="cs-CZ" dirty="0"/>
          </a:p>
        </p:txBody>
      </p:sp>
      <p:sp>
        <p:nvSpPr>
          <p:cNvPr id="2" name="Text Placeholder 1"/>
          <p:cNvSpPr>
            <a:spLocks noGrp="1"/>
          </p:cNvSpPr>
          <p:nvPr>
            <p:ph type="body" sz="quarter" idx="11"/>
          </p:nvPr>
        </p:nvSpPr>
        <p:spPr/>
        <p:txBody>
          <a:bodyPr/>
          <a:lstStyle/>
          <a:p>
            <a:r>
              <a:rPr lang="cs-CZ" dirty="0" smtClean="0"/>
              <a:t/>
            </a:r>
            <a:br>
              <a:rPr lang="cs-CZ" dirty="0" smtClean="0"/>
            </a:br>
            <a:r>
              <a:rPr lang="cs-CZ" dirty="0" smtClean="0"/>
              <a:t>Bezesmluvní státy </a:t>
            </a:r>
            <a:br>
              <a:rPr lang="cs-CZ" dirty="0" smtClean="0"/>
            </a:br>
            <a:endParaRPr lang="cs-CZ" dirty="0" smtClean="0"/>
          </a:p>
          <a:p>
            <a:endParaRPr lang="cs-CZ" dirty="0"/>
          </a:p>
        </p:txBody>
      </p:sp>
    </p:spTree>
    <p:extLst>
      <p:ext uri="{BB962C8B-B14F-4D97-AF65-F5344CB8AC3E}">
        <p14:creationId xmlns:p14="http://schemas.microsoft.com/office/powerpoint/2010/main" val="4547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a:t>
            </a:r>
            <a:br>
              <a:rPr lang="cs-CZ" smtClean="0"/>
            </a:br>
            <a:r>
              <a:rPr lang="en-GB" smtClean="0"/>
              <a:t/>
            </a:r>
            <a:br>
              <a:rPr lang="en-GB" smtClean="0"/>
            </a:br>
            <a:r>
              <a:rPr lang="cs-CZ" smtClean="0"/>
              <a:t>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Přehled bilaterálních smluv</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83406452"/>
              </p:ext>
            </p:extLst>
          </p:nvPr>
        </p:nvGraphicFramePr>
        <p:xfrm>
          <a:off x="365123" y="1817688"/>
          <a:ext cx="8543926" cy="5581200"/>
        </p:xfrm>
        <a:graphic>
          <a:graphicData uri="http://schemas.openxmlformats.org/drawingml/2006/table">
            <a:tbl>
              <a:tblPr bandRow="1">
                <a:tableStyleId>{F2DE63D5-997A-4646-A377-4702673A728D}</a:tableStyleId>
              </a:tblPr>
              <a:tblGrid>
                <a:gridCol w="4271963">
                  <a:extLst>
                    <a:ext uri="{9D8B030D-6E8A-4147-A177-3AD203B41FA5}">
                      <a16:colId xmlns:a16="http://schemas.microsoft.com/office/drawing/2014/main" val="20000"/>
                    </a:ext>
                  </a:extLst>
                </a:gridCol>
                <a:gridCol w="4271963">
                  <a:extLst>
                    <a:ext uri="{9D8B030D-6E8A-4147-A177-3AD203B41FA5}">
                      <a16:colId xmlns:a16="http://schemas.microsoft.com/office/drawing/2014/main" val="20001"/>
                    </a:ext>
                  </a:extLst>
                </a:gridCol>
              </a:tblGrid>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Austrálie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Char char="•"/>
                        <a:tabLst/>
                        <a:defRPr/>
                      </a:pPr>
                      <a:r>
                        <a:rPr lang="en-US" dirty="0" err="1" smtClean="0">
                          <a:solidFill>
                            <a:schemeClr val="tx2"/>
                          </a:solidFill>
                        </a:rPr>
                        <a:t>Srbsko</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Bosna a Hercegovina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en-US" dirty="0" err="1" smtClean="0">
                          <a:solidFill>
                            <a:schemeClr val="tx2"/>
                          </a:solidFill>
                        </a:rPr>
                        <a:t>Turecko</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Černá Hora</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en-US" dirty="0" err="1" smtClean="0">
                          <a:solidFill>
                            <a:schemeClr val="tx2"/>
                          </a:solidFill>
                        </a:rPr>
                        <a:t>Ukrajina</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Chile</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en-US" dirty="0" smtClean="0">
                          <a:solidFill>
                            <a:schemeClr val="tx2"/>
                          </a:solidFill>
                        </a:rPr>
                        <a:t>USA</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Izrael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en-US" dirty="0" smtClean="0">
                          <a:solidFill>
                            <a:schemeClr val="tx2"/>
                          </a:solidFill>
                        </a:rPr>
                        <a:t>Mold</a:t>
                      </a:r>
                      <a:r>
                        <a:rPr lang="cs-CZ" dirty="0" err="1" smtClean="0">
                          <a:solidFill>
                            <a:schemeClr val="tx2"/>
                          </a:solidFill>
                        </a:rPr>
                        <a:t>ávie</a:t>
                      </a:r>
                      <a:endParaRPr lang="cs-CZ" dirty="0" smtClean="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Japonsko</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b="0" dirty="0" smtClean="0">
                          <a:solidFill>
                            <a:schemeClr val="tx2"/>
                          </a:solidFill>
                        </a:rPr>
                        <a:t>Rusko (2014)</a:t>
                      </a:r>
                      <a:endParaRPr lang="cs-CZ" b="0" dirty="0" smtClean="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Jižní Korea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b="0" dirty="0" smtClean="0">
                          <a:solidFill>
                            <a:schemeClr val="tx2"/>
                          </a:solidFill>
                        </a:rPr>
                        <a:t>Indie</a:t>
                      </a:r>
                      <a:r>
                        <a:rPr lang="cs-CZ" b="0" baseline="0" dirty="0" smtClean="0">
                          <a:solidFill>
                            <a:schemeClr val="tx2"/>
                          </a:solidFill>
                        </a:rPr>
                        <a:t> </a:t>
                      </a:r>
                      <a:r>
                        <a:rPr lang="en-US" b="0" baseline="0" dirty="0" smtClean="0">
                          <a:solidFill>
                            <a:schemeClr val="tx2"/>
                          </a:solidFill>
                        </a:rPr>
                        <a:t>(2014)</a:t>
                      </a:r>
                      <a:endParaRPr lang="cs-CZ" b="0" dirty="0" smtClean="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Kanada</a:t>
                      </a:r>
                      <a:endParaRPr lang="en-US" dirty="0" smtClean="0">
                        <a:solidFill>
                          <a:schemeClr val="tx2"/>
                        </a:solidFill>
                      </a:endParaRPr>
                    </a:p>
                    <a:p>
                      <a:pPr marL="285750" marR="0" lvl="0"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smtClean="0">
                          <a:solidFill>
                            <a:schemeClr val="tx2"/>
                          </a:solidFill>
                        </a:rPr>
                        <a:t>Makedonie </a:t>
                      </a:r>
                      <a:endParaRPr lang="en-US" dirty="0" smtClean="0">
                        <a:solidFill>
                          <a:schemeClr val="tx2"/>
                        </a:solidFill>
                      </a:endParaRPr>
                    </a:p>
                    <a:p>
                      <a:pPr marL="285750" marR="0" lvl="0"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err="1" smtClean="0">
                          <a:solidFill>
                            <a:schemeClr val="tx2"/>
                          </a:solidFill>
                        </a:rPr>
                        <a:t>Quebéc</a:t>
                      </a:r>
                      <a:endParaRPr lang="cs-CZ" dirty="0" smtClean="0">
                        <a:solidFill>
                          <a:schemeClr val="tx2"/>
                        </a:solidFill>
                      </a:endParaRPr>
                    </a:p>
                    <a:p>
                      <a:pPr marL="0" marR="0" lvl="0" indent="0" algn="l" defTabSz="914400" rtl="0" eaLnBrk="1" fontAlgn="auto" latinLnBrk="0" hangingPunct="1">
                        <a:lnSpc>
                          <a:spcPct val="100000"/>
                        </a:lnSpc>
                        <a:spcBef>
                          <a:spcPts val="1200"/>
                        </a:spcBef>
                        <a:spcAft>
                          <a:spcPts val="0"/>
                        </a:spcAft>
                        <a:buClr>
                          <a:schemeClr val="tx2"/>
                        </a:buClr>
                        <a:buSzTx/>
                        <a:buFont typeface="Arial" pitchFamily="34" charset="0"/>
                        <a:buNone/>
                        <a:tabLst/>
                        <a:defRPr/>
                      </a:pPr>
                      <a:endParaRPr lang="en-US" dirty="0" smtClean="0">
                        <a:solidFill>
                          <a:schemeClr val="tx2"/>
                        </a:solidFill>
                      </a:endParaRPr>
                    </a:p>
                    <a:p>
                      <a:pPr marL="0" indent="0">
                        <a:spcBef>
                          <a:spcPts val="1200"/>
                        </a:spcBef>
                        <a:buClr>
                          <a:schemeClr val="tx2"/>
                        </a:buClr>
                        <a:buFont typeface="Arial" pitchFamily="34" charset="0"/>
                        <a:buNone/>
                      </a:pPr>
                      <a:endParaRPr lang="en-US" dirty="0" smtClean="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sz="1800" b="0" kern="1200" dirty="0" smtClean="0">
                          <a:solidFill>
                            <a:schemeClr val="tx2"/>
                          </a:solidFill>
                          <a:latin typeface="+mn-lt"/>
                          <a:ea typeface="+mn-ea"/>
                          <a:cs typeface="+mn-cs"/>
                        </a:rPr>
                        <a:t>Albánie (2017)</a:t>
                      </a:r>
                      <a:endParaRPr lang="en-US" sz="1800" b="0" kern="1200" dirty="0" smtClean="0">
                        <a:solidFill>
                          <a:schemeClr val="tx2"/>
                        </a:solidFill>
                        <a:latin typeface="+mn-lt"/>
                        <a:ea typeface="+mn-ea"/>
                        <a:cs typeface="+mn-cs"/>
                      </a:endParaRPr>
                    </a:p>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b="1" dirty="0" smtClean="0">
                          <a:solidFill>
                            <a:schemeClr val="tx2"/>
                          </a:solidFill>
                        </a:rPr>
                        <a:t>Tunis </a:t>
                      </a:r>
                      <a:r>
                        <a:rPr lang="en-US" b="1" baseline="0" dirty="0" smtClean="0">
                          <a:solidFill>
                            <a:schemeClr val="tx2"/>
                          </a:solidFill>
                        </a:rPr>
                        <a:t>(201</a:t>
                      </a:r>
                      <a:r>
                        <a:rPr lang="cs-CZ" b="1" baseline="0" dirty="0" smtClean="0">
                          <a:solidFill>
                            <a:schemeClr val="tx2"/>
                          </a:solidFill>
                        </a:rPr>
                        <a:t>8</a:t>
                      </a:r>
                      <a:r>
                        <a:rPr lang="en-US" b="1" baseline="0" dirty="0" smtClean="0">
                          <a:solidFill>
                            <a:schemeClr val="tx2"/>
                          </a:solidFill>
                        </a:rPr>
                        <a:t>)</a:t>
                      </a:r>
                      <a:endParaRPr lang="cs-CZ" b="1" baseline="0" dirty="0" smtClean="0">
                        <a:solidFill>
                          <a:schemeClr val="tx2"/>
                        </a:solidFill>
                      </a:endParaRPr>
                    </a:p>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b="1" baseline="0" dirty="0" smtClean="0">
                          <a:solidFill>
                            <a:schemeClr val="tx2"/>
                          </a:solidFill>
                        </a:rPr>
                        <a:t>Bělorusko </a:t>
                      </a:r>
                      <a:r>
                        <a:rPr lang="en-US" b="1" baseline="0" dirty="0" smtClean="0">
                          <a:solidFill>
                            <a:schemeClr val="tx2"/>
                          </a:solidFill>
                        </a:rPr>
                        <a:t>(2018)</a:t>
                      </a:r>
                    </a:p>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endParaRPr lang="cs-CZ" b="1" dirty="0" smtClean="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6000">
                <a:tc>
                  <a:txBody>
                    <a:bodyPr/>
                    <a:lstStyle/>
                    <a:p>
                      <a:pPr marL="0" indent="0">
                        <a:spcBef>
                          <a:spcPts val="1200"/>
                        </a:spcBef>
                        <a:buClr>
                          <a:schemeClr val="tx2"/>
                        </a:buClr>
                        <a:buFont typeface="Arial" pitchFamily="34" charset="0"/>
                        <a:buNone/>
                      </a:pP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1200"/>
                        </a:spcBef>
                        <a:spcAft>
                          <a:spcPts val="0"/>
                        </a:spcAft>
                        <a:buClr>
                          <a:schemeClr val="tx2"/>
                        </a:buClr>
                        <a:buSzTx/>
                        <a:buFont typeface="Arial" pitchFamily="34" charset="0"/>
                        <a:buNone/>
                        <a:tabLst/>
                        <a:defRPr/>
                      </a:pPr>
                      <a:endParaRPr lang="cs-CZ" dirty="0" smtClean="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96000">
                <a:tc>
                  <a:txBody>
                    <a:bodyPr/>
                    <a:lstStyle/>
                    <a:p>
                      <a:pPr marL="285750" indent="-285750">
                        <a:spcBef>
                          <a:spcPts val="1200"/>
                        </a:spcBef>
                        <a:buClr>
                          <a:schemeClr val="tx2"/>
                        </a:buClr>
                        <a:buFont typeface="Arial" pitchFamily="34" charset="0"/>
                        <a:buChar char="•"/>
                      </a:pP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endParaRPr lang="cs-CZ" dirty="0" smtClean="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3014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a:t>
            </a:r>
            <a:endParaRPr lang="en-US" dirty="0" smtClean="0"/>
          </a:p>
        </p:txBody>
      </p:sp>
      <p:sp>
        <p:nvSpPr>
          <p:cNvPr id="2" name="Text Placeholder 1"/>
          <p:cNvSpPr>
            <a:spLocks noGrp="1"/>
          </p:cNvSpPr>
          <p:nvPr>
            <p:ph type="body" idx="1"/>
          </p:nvPr>
        </p:nvSpPr>
        <p:spPr/>
        <p:txBody>
          <a:bodyPr/>
          <a:lstStyle/>
          <a:p>
            <a:r>
              <a:rPr lang="cs-CZ" smtClean="0"/>
              <a:t>Smlouvy dle principu určení nároku na dávky </a:t>
            </a:r>
          </a:p>
          <a:p>
            <a:endParaRPr lang="cs-CZ" dirty="0"/>
          </a:p>
        </p:txBody>
      </p:sp>
      <p:sp>
        <p:nvSpPr>
          <p:cNvPr id="22531" name="Rectangle 3"/>
          <p:cNvSpPr>
            <a:spLocks noGrp="1" noChangeArrowheads="1"/>
          </p:cNvSpPr>
          <p:nvPr>
            <p:ph idx="10"/>
          </p:nvPr>
        </p:nvSpPr>
        <p:spPr/>
        <p:txBody>
          <a:bodyPr/>
          <a:lstStyle/>
          <a:p>
            <a:r>
              <a:rPr lang="cs-CZ" smtClean="0"/>
              <a:t>Smlouvy nemusí zahrnovat všechny podsystémy sociálního zabezpečení</a:t>
            </a:r>
          </a:p>
          <a:p>
            <a:pPr lvl="1"/>
            <a:r>
              <a:rPr lang="cs-CZ" smtClean="0"/>
              <a:t>Např. Stát může být považován za smluvní pro oblast důchodového pojištění, nesmluvní pro oblast zdravotního pojištění</a:t>
            </a:r>
          </a:p>
          <a:p>
            <a:pPr lvl="2"/>
            <a:r>
              <a:rPr lang="cs-CZ" smtClean="0"/>
              <a:t>Principy rovného zacházení</a:t>
            </a:r>
          </a:p>
          <a:p>
            <a:pPr lvl="2"/>
            <a:r>
              <a:rPr lang="cs-CZ" smtClean="0"/>
              <a:t>Princip jediného pojištění</a:t>
            </a:r>
          </a:p>
          <a:p>
            <a:pPr lvl="2"/>
            <a:r>
              <a:rPr lang="cs-CZ" smtClean="0"/>
              <a:t>Princip sčítání dob pojištění</a:t>
            </a:r>
          </a:p>
          <a:p>
            <a:pPr lvl="2"/>
            <a:r>
              <a:rPr lang="cs-CZ" smtClean="0"/>
              <a:t>Princip výplaty dávek do druhého smluvního státu </a:t>
            </a:r>
          </a:p>
          <a:p>
            <a:r>
              <a:rPr lang="cs-CZ" smtClean="0"/>
              <a:t>Nutné věnovat pozornost osobnímu rozsahu mezinárodní smlouvy </a:t>
            </a:r>
          </a:p>
          <a:p>
            <a:pPr lvl="1"/>
            <a:r>
              <a:rPr lang="cs-CZ" smtClean="0"/>
              <a:t>Smlouva s Ruskem (2014)</a:t>
            </a:r>
          </a:p>
          <a:p>
            <a:pPr lvl="1"/>
            <a:r>
              <a:rPr lang="cs-CZ" smtClean="0"/>
              <a:t>Smlouva s Indií (2014)</a:t>
            </a:r>
          </a:p>
          <a:p>
            <a:endParaRPr lang="en-GB" dirty="0" smtClean="0"/>
          </a:p>
        </p:txBody>
      </p:sp>
    </p:spTree>
    <p:extLst>
      <p:ext uri="{BB962C8B-B14F-4D97-AF65-F5344CB8AC3E}">
        <p14:creationId xmlns:p14="http://schemas.microsoft.com/office/powerpoint/2010/main" val="27714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Proč je nutné věnovat sociálnímu zabezpečení zvýšenou pozornost?</a:t>
            </a:r>
            <a:endParaRPr lang="en-US" dirty="0"/>
          </a:p>
        </p:txBody>
      </p:sp>
      <p:sp>
        <p:nvSpPr>
          <p:cNvPr id="22531" name="Rectangle 3"/>
          <p:cNvSpPr>
            <a:spLocks noGrp="1" noChangeArrowheads="1"/>
          </p:cNvSpPr>
          <p:nvPr>
            <p:ph idx="10"/>
          </p:nvPr>
        </p:nvSpPr>
        <p:spPr/>
        <p:txBody>
          <a:bodyPr/>
          <a:lstStyle/>
          <a:p>
            <a:endParaRPr lang="cs-CZ" dirty="0" smtClean="0"/>
          </a:p>
          <a:p>
            <a:r>
              <a:rPr lang="cs-CZ" noProof="1" smtClean="0"/>
              <a:t>Vyšší náklady než na daň z příjmů</a:t>
            </a:r>
          </a:p>
          <a:p>
            <a:r>
              <a:rPr lang="cs-CZ" noProof="1" smtClean="0"/>
              <a:t>Dopad na osobní situaci poplatníka a jeho rodiny</a:t>
            </a:r>
          </a:p>
          <a:p>
            <a:r>
              <a:rPr lang="cs-CZ" noProof="1" smtClean="0"/>
              <a:t>Chyba se může projevit až za desítky let</a:t>
            </a:r>
          </a:p>
          <a:p>
            <a:r>
              <a:rPr lang="cs-CZ" noProof="1" smtClean="0"/>
              <a:t>Povinnosti pro zaměstnavatele na základě informací od zaměstnance</a:t>
            </a:r>
            <a:endParaRPr lang="cs-CZ" noProof="1"/>
          </a:p>
        </p:txBody>
      </p:sp>
    </p:spTree>
    <p:extLst>
      <p:ext uri="{BB962C8B-B14F-4D97-AF65-F5344CB8AC3E}">
        <p14:creationId xmlns:p14="http://schemas.microsoft.com/office/powerpoint/2010/main" val="96617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a:t>
            </a:r>
            <a:r>
              <a:rPr lang="en-GB" smtClean="0"/>
              <a:t/>
            </a:r>
            <a:br>
              <a:rPr lang="en-GB" smtClean="0"/>
            </a:br>
            <a:endParaRPr lang="en-US" dirty="0" smtClean="0"/>
          </a:p>
        </p:txBody>
      </p:sp>
      <p:sp>
        <p:nvSpPr>
          <p:cNvPr id="2" name="Text Placeholder 1"/>
          <p:cNvSpPr>
            <a:spLocks noGrp="1"/>
          </p:cNvSpPr>
          <p:nvPr>
            <p:ph type="body" idx="1"/>
          </p:nvPr>
        </p:nvSpPr>
        <p:spPr/>
        <p:txBody>
          <a:bodyPr/>
          <a:lstStyle/>
          <a:p>
            <a:r>
              <a:rPr lang="cs-CZ" dirty="0" smtClean="0"/>
              <a:t>Struktura mezinárodních smluv o sociálním zabezpečení</a:t>
            </a:r>
          </a:p>
          <a:p>
            <a:endParaRPr lang="cs-CZ" dirty="0"/>
          </a:p>
        </p:txBody>
      </p:sp>
      <p:sp>
        <p:nvSpPr>
          <p:cNvPr id="22531" name="Rectangle 3"/>
          <p:cNvSpPr>
            <a:spLocks noGrp="1" noChangeArrowheads="1"/>
          </p:cNvSpPr>
          <p:nvPr>
            <p:ph idx="10"/>
          </p:nvPr>
        </p:nvSpPr>
        <p:spPr/>
        <p:txBody>
          <a:bodyPr/>
          <a:lstStyle/>
          <a:p>
            <a:endParaRPr lang="cs-CZ" dirty="0" smtClean="0"/>
          </a:p>
          <a:p>
            <a:r>
              <a:rPr lang="cs-CZ" dirty="0" smtClean="0"/>
              <a:t>Základní pravidlo výkonu činnosti </a:t>
            </a:r>
          </a:p>
          <a:p>
            <a:r>
              <a:rPr lang="cs-CZ" dirty="0" smtClean="0"/>
              <a:t>Vyslání </a:t>
            </a:r>
          </a:p>
          <a:p>
            <a:r>
              <a:rPr lang="cs-CZ" dirty="0" smtClean="0"/>
              <a:t>Výjimka z pravidla výkonu činnosti </a:t>
            </a:r>
          </a:p>
          <a:p>
            <a:endParaRPr lang="cs-CZ" dirty="0" smtClean="0"/>
          </a:p>
          <a:p>
            <a:pPr marL="0" indent="0">
              <a:buNone/>
            </a:pPr>
            <a:r>
              <a:rPr lang="cs-CZ" b="1" dirty="0" smtClean="0"/>
              <a:t>Vždy posoudit osobní a věcný rozsah smlouvy o soc. </a:t>
            </a:r>
            <a:r>
              <a:rPr lang="cs-CZ" b="1" dirty="0" err="1" smtClean="0"/>
              <a:t>zab</a:t>
            </a:r>
            <a:r>
              <a:rPr lang="cs-CZ" b="1" dirty="0" smtClean="0"/>
              <a:t>. státě fyzického výkonu činnosti</a:t>
            </a:r>
            <a:endParaRPr lang="en-GB" b="1" dirty="0" smtClean="0"/>
          </a:p>
        </p:txBody>
      </p:sp>
    </p:spTree>
    <p:extLst>
      <p:ext uri="{BB962C8B-B14F-4D97-AF65-F5344CB8AC3E}">
        <p14:creationId xmlns:p14="http://schemas.microsoft.com/office/powerpoint/2010/main" val="27164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 </a:t>
            </a:r>
            <a:r>
              <a:rPr lang="en-US" smtClean="0"/>
              <a:t>–</a:t>
            </a:r>
            <a:r>
              <a:rPr lang="cs-CZ" smtClean="0"/>
              <a:t> vyslání</a:t>
            </a:r>
            <a:endParaRPr lang="en-US" dirty="0" smtClean="0"/>
          </a:p>
        </p:txBody>
      </p:sp>
      <p:sp>
        <p:nvSpPr>
          <p:cNvPr id="2" name="Text Placeholder 1"/>
          <p:cNvSpPr>
            <a:spLocks noGrp="1"/>
          </p:cNvSpPr>
          <p:nvPr>
            <p:ph type="body" idx="1"/>
          </p:nvPr>
        </p:nvSpPr>
        <p:spPr/>
        <p:txBody>
          <a:bodyPr/>
          <a:lstStyle/>
          <a:p>
            <a:r>
              <a:rPr lang="cs-CZ" dirty="0" smtClean="0"/>
              <a:t>Vyslání </a:t>
            </a:r>
          </a:p>
          <a:p>
            <a:endParaRPr lang="cs-CZ" dirty="0"/>
          </a:p>
        </p:txBody>
      </p:sp>
      <p:sp>
        <p:nvSpPr>
          <p:cNvPr id="6" name="Rectangle 3"/>
          <p:cNvSpPr txBox="1">
            <a:spLocks noChangeArrowheads="1"/>
          </p:cNvSpPr>
          <p:nvPr/>
        </p:nvSpPr>
        <p:spPr bwMode="auto">
          <a:xfrm>
            <a:off x="513557" y="1966453"/>
            <a:ext cx="8529638" cy="45181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71463" indent="-271463" algn="l" rtl="0" eaLnBrk="1" fontAlgn="base" hangingPunct="1">
              <a:spcBef>
                <a:spcPts val="1200"/>
              </a:spcBef>
              <a:spcAft>
                <a:spcPct val="0"/>
              </a:spcAft>
              <a:buClr>
                <a:srgbClr val="313131"/>
              </a:buClr>
              <a:buChar char="•"/>
              <a:defRPr lang="en-US" sz="1800" smtClean="0">
                <a:solidFill>
                  <a:srgbClr val="313131"/>
                </a:solidFill>
                <a:latin typeface="+mn-lt"/>
                <a:ea typeface="+mn-ea"/>
                <a:cs typeface="+mn-cs"/>
              </a:defRPr>
            </a:lvl1pPr>
            <a:lvl2pPr marL="742950" indent="-285750" algn="l" rtl="0" eaLnBrk="1" fontAlgn="base" hangingPunct="1">
              <a:spcBef>
                <a:spcPts val="1200"/>
              </a:spcBef>
              <a:spcAft>
                <a:spcPct val="0"/>
              </a:spcAft>
              <a:buClr>
                <a:srgbClr val="313131"/>
              </a:buClr>
              <a:buChar char="•"/>
              <a:defRPr lang="en-US" sz="1600" smtClean="0">
                <a:solidFill>
                  <a:srgbClr val="313131"/>
                </a:solidFill>
                <a:latin typeface="+mn-lt"/>
              </a:defRPr>
            </a:lvl2pPr>
            <a:lvl3pPr marL="1144588" indent="-228600" algn="l" rtl="0" eaLnBrk="1" fontAlgn="base" hangingPunct="1">
              <a:spcBef>
                <a:spcPts val="1200"/>
              </a:spcBef>
              <a:spcAft>
                <a:spcPct val="0"/>
              </a:spcAft>
              <a:buClr>
                <a:srgbClr val="313131"/>
              </a:buClr>
              <a:buChar char="•"/>
              <a:defRPr lang="en-US" sz="1400" smtClean="0">
                <a:solidFill>
                  <a:srgbClr val="313131"/>
                </a:solidFill>
                <a:latin typeface="+mn-lt"/>
              </a:defRPr>
            </a:lvl3pPr>
            <a:lvl4pPr marL="1600200" indent="-228600" algn="l" rtl="0" eaLnBrk="1" fontAlgn="base" hangingPunct="1">
              <a:spcBef>
                <a:spcPts val="1200"/>
              </a:spcBef>
              <a:spcAft>
                <a:spcPct val="0"/>
              </a:spcAft>
              <a:buClr>
                <a:srgbClr val="313131"/>
              </a:buClr>
              <a:buFont typeface="Arial" charset="0"/>
              <a:buChar char="•"/>
              <a:defRPr lang="en-US" sz="1200" smtClean="0">
                <a:solidFill>
                  <a:srgbClr val="313131"/>
                </a:solidFill>
                <a:latin typeface="+mn-lt"/>
              </a:defRPr>
            </a:lvl4pPr>
            <a:lvl5pPr marL="2057400" indent="-228600" algn="l" rtl="0" eaLnBrk="1" fontAlgn="base" hangingPunct="1">
              <a:spcBef>
                <a:spcPts val="1200"/>
              </a:spcBef>
              <a:spcAft>
                <a:spcPct val="0"/>
              </a:spcAft>
              <a:buClr>
                <a:srgbClr val="313131"/>
              </a:buClr>
              <a:buFont typeface="Arial" charset="0"/>
              <a:buChar char="•"/>
              <a:defRPr lang="en-US" sz="1100" dirty="0" smtClean="0">
                <a:solidFill>
                  <a:srgbClr val="313131"/>
                </a:solidFill>
                <a:latin typeface="+mn-lt"/>
              </a:defRPr>
            </a:lvl5pPr>
            <a:lvl6pPr marL="2514600" indent="-228600" algn="l" rtl="0" eaLnBrk="1" fontAlgn="base" hangingPunct="1">
              <a:spcBef>
                <a:spcPct val="50000"/>
              </a:spcBef>
              <a:spcAft>
                <a:spcPct val="0"/>
              </a:spcAft>
              <a:buClr>
                <a:srgbClr val="000066"/>
              </a:buClr>
              <a:buChar char="»"/>
              <a:defRPr sz="1200">
                <a:solidFill>
                  <a:srgbClr val="000066"/>
                </a:solidFill>
                <a:latin typeface="+mn-lt"/>
              </a:defRPr>
            </a:lvl6pPr>
            <a:lvl7pPr marL="2971800" indent="-228600" algn="l" rtl="0" eaLnBrk="1" fontAlgn="base" hangingPunct="1">
              <a:spcBef>
                <a:spcPct val="50000"/>
              </a:spcBef>
              <a:spcAft>
                <a:spcPct val="0"/>
              </a:spcAft>
              <a:buClr>
                <a:srgbClr val="000066"/>
              </a:buClr>
              <a:buChar char="»"/>
              <a:defRPr sz="1200">
                <a:solidFill>
                  <a:srgbClr val="000066"/>
                </a:solidFill>
                <a:latin typeface="+mn-lt"/>
              </a:defRPr>
            </a:lvl7pPr>
            <a:lvl8pPr marL="3429000" indent="-228600" algn="l" rtl="0" eaLnBrk="1" fontAlgn="base" hangingPunct="1">
              <a:spcBef>
                <a:spcPct val="50000"/>
              </a:spcBef>
              <a:spcAft>
                <a:spcPct val="0"/>
              </a:spcAft>
              <a:buClr>
                <a:srgbClr val="000066"/>
              </a:buClr>
              <a:buChar char="»"/>
              <a:defRPr sz="1200">
                <a:solidFill>
                  <a:srgbClr val="000066"/>
                </a:solidFill>
                <a:latin typeface="+mn-lt"/>
              </a:defRPr>
            </a:lvl8pPr>
            <a:lvl9pPr marL="3886200" indent="-228600" algn="l" rtl="0" eaLnBrk="1" fontAlgn="base" hangingPunct="1">
              <a:spcBef>
                <a:spcPct val="50000"/>
              </a:spcBef>
              <a:spcAft>
                <a:spcPct val="0"/>
              </a:spcAft>
              <a:buClr>
                <a:srgbClr val="000066"/>
              </a:buClr>
              <a:buChar char="»"/>
              <a:defRPr sz="1200">
                <a:solidFill>
                  <a:srgbClr val="000066"/>
                </a:solidFill>
                <a:latin typeface="+mn-lt"/>
              </a:defRPr>
            </a:lvl9pPr>
          </a:lstStyle>
          <a:p>
            <a:r>
              <a:rPr lang="cs-CZ" kern="0" smtClean="0"/>
              <a:t>Základní pravidlo: </a:t>
            </a:r>
            <a:r>
              <a:rPr lang="cs-CZ" b="1" kern="0" smtClean="0"/>
              <a:t>účast na pojištění ve státě fyzického výkonu činnosti </a:t>
            </a:r>
          </a:p>
          <a:p>
            <a:pPr lvl="1"/>
            <a:r>
              <a:rPr lang="cs-CZ" kern="0" smtClean="0"/>
              <a:t>Všechny smlouvy umožňují setrvání v domovském státě po určitou dobu</a:t>
            </a:r>
            <a:br>
              <a:rPr lang="cs-CZ" kern="0" smtClean="0"/>
            </a:br>
            <a:r>
              <a:rPr lang="cs-CZ" kern="0" smtClean="0"/>
              <a:t>(12 – 60 měsíců v závislosti na státě)</a:t>
            </a:r>
          </a:p>
          <a:p>
            <a:pPr lvl="2"/>
            <a:r>
              <a:rPr lang="cs-CZ" b="1" kern="0" smtClean="0"/>
              <a:t>Chile</a:t>
            </a:r>
            <a:r>
              <a:rPr lang="cs-CZ" kern="0" smtClean="0"/>
              <a:t> 		pokud očekávané vyslání nepřesáhne 2 roky </a:t>
            </a:r>
          </a:p>
          <a:p>
            <a:pPr lvl="2"/>
            <a:r>
              <a:rPr lang="cs-CZ" b="1" kern="0" smtClean="0"/>
              <a:t>Japonsko</a:t>
            </a:r>
            <a:r>
              <a:rPr lang="cs-CZ" kern="0" smtClean="0"/>
              <a:t>	očekávané trvání nepřesáhne 5 let </a:t>
            </a:r>
          </a:p>
          <a:p>
            <a:pPr lvl="2"/>
            <a:r>
              <a:rPr lang="cs-CZ" b="1" kern="0" smtClean="0"/>
              <a:t>Jižní</a:t>
            </a:r>
            <a:r>
              <a:rPr lang="cs-CZ" kern="0" smtClean="0"/>
              <a:t> </a:t>
            </a:r>
            <a:r>
              <a:rPr lang="cs-CZ" b="1" kern="0" smtClean="0"/>
              <a:t>Korea</a:t>
            </a:r>
            <a:r>
              <a:rPr lang="cs-CZ" kern="0" smtClean="0"/>
              <a:t>	prvních 60 měsíců</a:t>
            </a:r>
          </a:p>
          <a:p>
            <a:pPr lvl="2"/>
            <a:r>
              <a:rPr lang="cs-CZ" b="1" kern="0" smtClean="0"/>
              <a:t>Kanada</a:t>
            </a:r>
            <a:r>
              <a:rPr lang="cs-CZ" kern="0" smtClean="0"/>
              <a:t>		pokud vyslání nepřesahuje 60 měsíců</a:t>
            </a:r>
          </a:p>
          <a:p>
            <a:pPr lvl="2"/>
            <a:r>
              <a:rPr lang="cs-CZ" b="1" kern="0" smtClean="0"/>
              <a:t>USA</a:t>
            </a:r>
            <a:r>
              <a:rPr lang="cs-CZ" kern="0" smtClean="0"/>
              <a:t>		pokud doba vyslání nepřesahuje 60 měsíců </a:t>
            </a:r>
          </a:p>
          <a:p>
            <a:pPr lvl="1"/>
            <a:endParaRPr lang="cs-CZ" kern="0" smtClean="0"/>
          </a:p>
          <a:p>
            <a:pPr marL="0" indent="0">
              <a:buFontTx/>
              <a:buNone/>
            </a:pPr>
            <a:r>
              <a:rPr lang="cs-CZ" kern="0" smtClean="0"/>
              <a:t>POZOR: definice vyslání v jednotlivých smlouvách </a:t>
            </a:r>
          </a:p>
          <a:p>
            <a:endParaRPr lang="cs-CZ" kern="0" dirty="0"/>
          </a:p>
        </p:txBody>
      </p:sp>
    </p:spTree>
    <p:extLst>
      <p:ext uri="{BB962C8B-B14F-4D97-AF65-F5344CB8AC3E}">
        <p14:creationId xmlns:p14="http://schemas.microsoft.com/office/powerpoint/2010/main" val="32717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r>
              <a:rPr lang="cs-CZ" dirty="0" smtClean="0">
                <a:solidFill>
                  <a:schemeClr val="accent2"/>
                </a:solidFill>
              </a:rPr>
              <a:t>Smluvní státy </a:t>
            </a:r>
            <a:r>
              <a:rPr lang="en-US" dirty="0" smtClean="0">
                <a:solidFill>
                  <a:schemeClr val="accent2"/>
                </a:solidFill>
              </a:rPr>
              <a:t>–</a:t>
            </a:r>
            <a:r>
              <a:rPr lang="cs-CZ" dirty="0" smtClean="0">
                <a:solidFill>
                  <a:schemeClr val="accent2"/>
                </a:solidFill>
              </a:rPr>
              <a:t> výjimka</a:t>
            </a:r>
            <a:r>
              <a:rPr lang="cs-CZ" dirty="0" smtClean="0"/>
              <a:t/>
            </a:r>
            <a:br>
              <a:rPr lang="cs-CZ" dirty="0" smtClean="0"/>
            </a:br>
            <a:r>
              <a:rPr lang="cs-CZ" dirty="0" smtClean="0"/>
              <a:t/>
            </a:r>
            <a:br>
              <a:rPr lang="cs-CZ" dirty="0" smtClean="0"/>
            </a:br>
            <a:r>
              <a:rPr lang="en-GB" dirty="0" smtClean="0"/>
              <a:t/>
            </a:r>
            <a:br>
              <a:rPr lang="en-GB" dirty="0" smtClean="0"/>
            </a:br>
            <a:endParaRPr lang="en-US" dirty="0" smtClean="0"/>
          </a:p>
        </p:txBody>
      </p:sp>
      <p:sp>
        <p:nvSpPr>
          <p:cNvPr id="3" name="Text Placeholder 2"/>
          <p:cNvSpPr>
            <a:spLocks noGrp="1"/>
          </p:cNvSpPr>
          <p:nvPr>
            <p:ph type="body" idx="1"/>
          </p:nvPr>
        </p:nvSpPr>
        <p:spPr/>
        <p:txBody>
          <a:bodyPr/>
          <a:lstStyle/>
          <a:p>
            <a:r>
              <a:rPr lang="cs-CZ" smtClean="0"/>
              <a:t>Životní situace</a:t>
            </a:r>
            <a:endParaRPr lang="en-US" smtClean="0"/>
          </a:p>
          <a:p>
            <a:endParaRPr lang="cs-CZ" dirty="0"/>
          </a:p>
        </p:txBody>
      </p:sp>
      <p:sp>
        <p:nvSpPr>
          <p:cNvPr id="9219" name="Content Placeholder 6"/>
          <p:cNvSpPr>
            <a:spLocks noGrp="1"/>
          </p:cNvSpPr>
          <p:nvPr>
            <p:ph idx="10"/>
          </p:nvPr>
        </p:nvSpPr>
        <p:spPr/>
        <p:txBody>
          <a:bodyPr/>
          <a:lstStyle/>
          <a:p>
            <a:pPr marL="0" indent="0">
              <a:buNone/>
            </a:pPr>
            <a:r>
              <a:rPr lang="cs-CZ" b="1" dirty="0" smtClean="0"/>
              <a:t>Česká společnost vysílá zaměstnance na dobu šesti let do Japonska. Zaměstnanec odjede 1.12. s celou rodinou. </a:t>
            </a:r>
          </a:p>
          <a:p>
            <a:r>
              <a:rPr lang="cs-CZ" dirty="0" smtClean="0"/>
              <a:t>Jaké povinnosti má česká společnost? </a:t>
            </a:r>
          </a:p>
          <a:p>
            <a:r>
              <a:rPr lang="cs-CZ" dirty="0" smtClean="0"/>
              <a:t>Jaké povinnosti má zaměstnanec? </a:t>
            </a:r>
          </a:p>
          <a:p>
            <a:pPr lvl="1"/>
            <a:endParaRPr lang="cs-CZ" dirty="0" smtClean="0"/>
          </a:p>
          <a:p>
            <a:pPr lvl="1"/>
            <a:endParaRPr lang="cs-CZ" dirty="0" smtClean="0"/>
          </a:p>
          <a:p>
            <a:pPr lvl="1"/>
            <a:endParaRPr lang="cs-CZ" dirty="0" smtClean="0"/>
          </a:p>
          <a:p>
            <a:pPr lvl="1"/>
            <a:endParaRPr lang="cs-CZ" dirty="0" smtClean="0"/>
          </a:p>
          <a:p>
            <a:pPr lvl="1"/>
            <a:endParaRPr lang="cs-CZ" dirty="0" smtClean="0"/>
          </a:p>
        </p:txBody>
      </p:sp>
      <p:sp>
        <p:nvSpPr>
          <p:cNvPr id="9220" name="TextBox 20"/>
          <p:cNvSpPr txBox="1">
            <a:spLocks noChangeArrowheads="1"/>
          </p:cNvSpPr>
          <p:nvPr/>
        </p:nvSpPr>
        <p:spPr bwMode="auto">
          <a:xfrm>
            <a:off x="4960938" y="5824538"/>
            <a:ext cx="3571875" cy="566737"/>
          </a:xfrm>
          <a:prstGeom prst="rect">
            <a:avLst/>
          </a:prstGeom>
          <a:noFill/>
          <a:ln w="9525">
            <a:noFill/>
            <a:miter lim="800000"/>
            <a:headEnd/>
            <a:tailEnd/>
          </a:ln>
        </p:spPr>
        <p:txBody>
          <a:bodyPr wrap="none" lIns="32299" tIns="32299" rIns="32299" bIns="32299"/>
          <a:lstStyle/>
          <a:p>
            <a:pPr marL="158750" indent="-158750"/>
            <a:endParaRPr lang="en-US" sz="1300">
              <a:solidFill>
                <a:srgbClr val="000066"/>
              </a:solidFill>
            </a:endParaRPr>
          </a:p>
        </p:txBody>
      </p:sp>
      <p:sp>
        <p:nvSpPr>
          <p:cNvPr id="2" name="Rectangle 1"/>
          <p:cNvSpPr/>
          <p:nvPr/>
        </p:nvSpPr>
        <p:spPr>
          <a:xfrm>
            <a:off x="281984" y="3956697"/>
            <a:ext cx="8627066" cy="2120750"/>
          </a:xfrm>
          <a:prstGeom prst="rect">
            <a:avLst/>
          </a:prstGeom>
        </p:spPr>
        <p:txBody>
          <a:bodyPr wrap="square" tIns="90000" bIns="90000">
            <a:spAutoFit/>
          </a:bodyPr>
          <a:lstStyle/>
          <a:p>
            <a:pPr marL="0" lvl="1" algn="ctr">
              <a:spcBef>
                <a:spcPts val="0"/>
              </a:spcBef>
            </a:pPr>
            <a:r>
              <a:rPr lang="cs-CZ" sz="1400" b="1" dirty="0">
                <a:solidFill>
                  <a:schemeClr val="tx2"/>
                </a:solidFill>
              </a:rPr>
              <a:t>Článek 10</a:t>
            </a:r>
          </a:p>
          <a:p>
            <a:pPr marL="0" lvl="1" algn="ctr">
              <a:spcBef>
                <a:spcPts val="0"/>
              </a:spcBef>
            </a:pPr>
            <a:r>
              <a:rPr lang="cs-CZ" sz="1400" b="1" dirty="0">
                <a:solidFill>
                  <a:schemeClr val="tx2"/>
                </a:solidFill>
              </a:rPr>
              <a:t>Výjimky z článků 6 až </a:t>
            </a:r>
            <a:r>
              <a:rPr lang="cs-CZ" sz="1400" b="1" dirty="0" smtClean="0">
                <a:solidFill>
                  <a:schemeClr val="tx2"/>
                </a:solidFill>
              </a:rPr>
              <a:t>9</a:t>
            </a:r>
          </a:p>
          <a:p>
            <a:pPr marL="0" lvl="1" algn="ctr">
              <a:spcBef>
                <a:spcPts val="0"/>
              </a:spcBef>
            </a:pPr>
            <a:endParaRPr lang="cs-CZ" sz="1400" b="1" dirty="0">
              <a:solidFill>
                <a:schemeClr val="tx2"/>
              </a:solidFill>
            </a:endParaRPr>
          </a:p>
          <a:p>
            <a:pPr indent="0">
              <a:spcBef>
                <a:spcPts val="0"/>
              </a:spcBef>
              <a:buNone/>
            </a:pPr>
            <a:r>
              <a:rPr lang="cs-CZ" sz="1400" dirty="0">
                <a:solidFill>
                  <a:schemeClr val="tx2"/>
                </a:solidFill>
              </a:rPr>
              <a:t>Na společnou žádost zaměstnance a zaměstnavatele nebo na žádost osoby samostatně výdělečně činné se mohou příslušné úřady obou smluvních států, nebo jimi pověřené příslušné instituce, dohodnout na udělení výjimky z ustanovení článků 6 až 9 v zájmu určitých osob nebo skupin osob za předpokladu, že takové osoby nebo skupiny osob budou podléhat právním předpisům některého ze smluvních států</a:t>
            </a:r>
            <a:r>
              <a:rPr lang="cs-CZ" sz="1400" dirty="0" smtClean="0">
                <a:solidFill>
                  <a:schemeClr val="tx2"/>
                </a:solidFill>
              </a:rPr>
              <a:t>.</a:t>
            </a:r>
          </a:p>
          <a:p>
            <a:pPr indent="0" algn="just">
              <a:spcBef>
                <a:spcPts val="0"/>
              </a:spcBef>
              <a:buNone/>
            </a:pPr>
            <a:endParaRPr lang="cs-CZ" sz="1400" dirty="0">
              <a:solidFill>
                <a:schemeClr val="tx2"/>
              </a:solidFill>
            </a:endParaRPr>
          </a:p>
          <a:p>
            <a:pPr indent="0" algn="r">
              <a:spcBef>
                <a:spcPts val="0"/>
              </a:spcBef>
              <a:buNone/>
            </a:pPr>
            <a:r>
              <a:rPr lang="cs-CZ" sz="1400" dirty="0">
                <a:solidFill>
                  <a:schemeClr val="tx2"/>
                </a:solidFill>
              </a:rPr>
              <a:t>Smlouva o sociálním zabezpečení mezi ČR a Japonskem</a:t>
            </a:r>
          </a:p>
        </p:txBody>
      </p:sp>
    </p:spTree>
    <p:extLst>
      <p:ext uri="{BB962C8B-B14F-4D97-AF65-F5344CB8AC3E}">
        <p14:creationId xmlns:p14="http://schemas.microsoft.com/office/powerpoint/2010/main" val="332746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Bezesmluvní státy </a:t>
            </a:r>
            <a:r>
              <a:rPr lang="en-GB" smtClean="0"/>
              <a:t/>
            </a:r>
            <a:br>
              <a:rPr lang="en-GB" smtClean="0"/>
            </a:br>
            <a:endParaRPr lang="en-US" dirty="0" smtClean="0"/>
          </a:p>
        </p:txBody>
      </p:sp>
      <p:sp>
        <p:nvSpPr>
          <p:cNvPr id="2" name="Text Placeholder 1"/>
          <p:cNvSpPr>
            <a:spLocks noGrp="1"/>
          </p:cNvSpPr>
          <p:nvPr>
            <p:ph type="body" idx="1"/>
          </p:nvPr>
        </p:nvSpPr>
        <p:spPr>
          <a:xfrm>
            <a:off x="354761" y="823913"/>
            <a:ext cx="8789239" cy="936000"/>
          </a:xfrm>
        </p:spPr>
        <p:txBody>
          <a:bodyPr/>
          <a:lstStyle/>
          <a:p>
            <a:r>
              <a:rPr lang="cs-CZ" dirty="0" smtClean="0"/>
              <a:t>Činnost občana České republiky </a:t>
            </a:r>
            <a:r>
              <a:rPr lang="cs-CZ" b="1" dirty="0" smtClean="0"/>
              <a:t>v bezesmluvním státě</a:t>
            </a:r>
          </a:p>
          <a:p>
            <a:endParaRPr lang="cs-CZ" dirty="0"/>
          </a:p>
        </p:txBody>
      </p:sp>
      <p:sp>
        <p:nvSpPr>
          <p:cNvPr id="22531" name="Rectangle 3"/>
          <p:cNvSpPr>
            <a:spLocks noGrp="1" noChangeArrowheads="1"/>
          </p:cNvSpPr>
          <p:nvPr>
            <p:ph idx="10"/>
          </p:nvPr>
        </p:nvSpPr>
        <p:spPr/>
        <p:txBody>
          <a:bodyPr/>
          <a:lstStyle/>
          <a:p>
            <a:endParaRPr lang="cs-CZ" dirty="0" smtClean="0"/>
          </a:p>
          <a:p>
            <a:r>
              <a:rPr lang="cs-CZ" dirty="0" smtClean="0"/>
              <a:t>Základní pravidlo: </a:t>
            </a:r>
            <a:r>
              <a:rPr lang="cs-CZ" b="1" dirty="0" smtClean="0"/>
              <a:t>postupuje se dle lokální legislativy</a:t>
            </a:r>
          </a:p>
          <a:p>
            <a:pPr lvl="1"/>
            <a:r>
              <a:rPr lang="cs-CZ" dirty="0" smtClean="0"/>
              <a:t>Zaměstnanec se může účastnit obou systémů </a:t>
            </a:r>
          </a:p>
          <a:p>
            <a:r>
              <a:rPr lang="cs-CZ" b="1" dirty="0" smtClean="0">
                <a:solidFill>
                  <a:schemeClr val="accent2"/>
                </a:solidFill>
              </a:rPr>
              <a:t>Důchodové a nemocenské pojištění </a:t>
            </a:r>
            <a:r>
              <a:rPr lang="cs-CZ" b="1" dirty="0" smtClean="0"/>
              <a:t>– účast v České republice, pokud</a:t>
            </a:r>
          </a:p>
          <a:p>
            <a:pPr lvl="1"/>
            <a:r>
              <a:rPr lang="cs-CZ" dirty="0" smtClean="0"/>
              <a:t>Místo výkonu práce trvale v cizině, pracovník není povinně účasten důchodového pojištění ve státě výkonu práce a trvalý pobyt v České republice nebo v jiném státě EU</a:t>
            </a:r>
          </a:p>
          <a:p>
            <a:pPr lvl="1"/>
            <a:r>
              <a:rPr lang="cs-CZ" dirty="0" smtClean="0"/>
              <a:t>Pokud není účast v ČR povinná, lze dobrovolně pojistit </a:t>
            </a:r>
          </a:p>
          <a:p>
            <a:r>
              <a:rPr lang="cs-CZ" b="1" dirty="0" smtClean="0">
                <a:solidFill>
                  <a:schemeClr val="accent2"/>
                </a:solidFill>
              </a:rPr>
              <a:t>Zdravotní pojištění </a:t>
            </a:r>
            <a:r>
              <a:rPr lang="cs-CZ" b="1" dirty="0" smtClean="0"/>
              <a:t>– účast v České republice</a:t>
            </a:r>
          </a:p>
          <a:p>
            <a:pPr lvl="1"/>
            <a:r>
              <a:rPr lang="cs-CZ" dirty="0" smtClean="0"/>
              <a:t>Pobývá-li zaměstnanec v zahraničí nepřetržitě šest měsíců a je v zahraničí zdravotně pojištěn, může se zaměstnanec z českého systému zdravotního pojištění odhlásit </a:t>
            </a:r>
          </a:p>
          <a:p>
            <a:pPr lvl="1"/>
            <a:r>
              <a:rPr lang="cs-CZ" dirty="0" smtClean="0"/>
              <a:t>POZOR: Nutné dodržet administrativní postupy a lhůty </a:t>
            </a:r>
          </a:p>
          <a:p>
            <a:endParaRPr lang="cs-CZ" dirty="0" smtClean="0"/>
          </a:p>
          <a:p>
            <a:endParaRPr lang="cs-CZ" dirty="0" smtClean="0"/>
          </a:p>
        </p:txBody>
      </p:sp>
    </p:spTree>
    <p:extLst>
      <p:ext uri="{BB962C8B-B14F-4D97-AF65-F5344CB8AC3E}">
        <p14:creationId xmlns:p14="http://schemas.microsoft.com/office/powerpoint/2010/main" val="41180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Dávky ze systému sociálního zabezpečení stručně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Otázky našich klientů – nárok na starobní důchod</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Pracoval jsem pět let v Brazílii, kde jsem platil také pojistné. Jak se zohlední těchto pět let při výpočtu českého důchodu?</a:t>
            </a:r>
          </a:p>
          <a:p>
            <a:r>
              <a:rPr lang="cs-CZ" dirty="0" smtClean="0"/>
              <a:t>Zaměstnanec požádá o důchod v České republice </a:t>
            </a:r>
          </a:p>
          <a:p>
            <a:r>
              <a:rPr lang="cs-CZ" dirty="0" smtClean="0"/>
              <a:t>Výše důchodu a nárok na důchod se posoudí pouze podle českých právních předpisů</a:t>
            </a:r>
          </a:p>
          <a:p>
            <a:r>
              <a:rPr lang="cs-CZ" dirty="0" smtClean="0"/>
              <a:t>Přihlíží se pouze k dobám získaným v České republice </a:t>
            </a:r>
          </a:p>
          <a:p>
            <a:r>
              <a:rPr lang="cs-CZ" dirty="0" smtClean="0"/>
              <a:t>K době pojištění v Brazílii se nepřihlíží </a:t>
            </a:r>
          </a:p>
          <a:p>
            <a:endParaRPr lang="cs-CZ" dirty="0" smtClean="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386768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
            </a:r>
            <a:br>
              <a:rPr lang="cs-CZ" dirty="0" smtClean="0"/>
            </a:br>
            <a:r>
              <a:rPr lang="cs-CZ" dirty="0" smtClean="0"/>
              <a:t>Česká </a:t>
            </a:r>
            <a:r>
              <a:rPr lang="cs-CZ" dirty="0"/>
              <a:t>republika</a:t>
            </a:r>
            <a:br>
              <a:rPr lang="cs-CZ" dirty="0"/>
            </a:br>
            <a:endParaRPr lang="cs-CZ" dirty="0"/>
          </a:p>
        </p:txBody>
      </p:sp>
      <p:pic>
        <p:nvPicPr>
          <p:cNvPr id="3" name="Picture 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6500" t="3806" r="26500" b="12101"/>
          <a:stretch/>
        </p:blipFill>
        <p:spPr>
          <a:xfrm>
            <a:off x="4846320" y="1110343"/>
            <a:ext cx="4297680" cy="5719066"/>
          </a:xfrm>
          <a:prstGeom prst="rect">
            <a:avLst/>
          </a:prstGeom>
        </p:spPr>
      </p:pic>
    </p:spTree>
    <p:extLst>
      <p:ext uri="{BB962C8B-B14F-4D97-AF65-F5344CB8AC3E}">
        <p14:creationId xmlns:p14="http://schemas.microsoft.com/office/powerpoint/2010/main" val="204644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84" y="292885"/>
            <a:ext cx="8415313" cy="690432"/>
          </a:xfrm>
        </p:spPr>
        <p:txBody>
          <a:bodyPr/>
          <a:lstStyle/>
          <a:p>
            <a:r>
              <a:rPr lang="cs-CZ" sz="3200" dirty="0" smtClean="0"/>
              <a:t>Systém sociálního zabezpečení v ČR</a:t>
            </a:r>
            <a:endParaRPr lang="cs-CZ" sz="3200" dirty="0"/>
          </a:p>
        </p:txBody>
      </p:sp>
      <p:sp>
        <p:nvSpPr>
          <p:cNvPr id="3" name="Text Placeholder 2"/>
          <p:cNvSpPr>
            <a:spLocks noGrp="1"/>
          </p:cNvSpPr>
          <p:nvPr>
            <p:ph type="body" sz="quarter" idx="11"/>
          </p:nvPr>
        </p:nvSpPr>
        <p:spPr>
          <a:xfrm>
            <a:off x="285936" y="1116662"/>
            <a:ext cx="8429654" cy="4512242"/>
          </a:xfrm>
        </p:spPr>
        <p:txBody>
          <a:bodyPr/>
          <a:lstStyle/>
          <a:p>
            <a:r>
              <a:rPr lang="cs-CZ" sz="2400" b="1" dirty="0" smtClean="0"/>
              <a:t>Subsystémy sociálního zabezpečení v ČR </a:t>
            </a:r>
          </a:p>
          <a:p>
            <a:pPr marL="685800" indent="-685800">
              <a:buFont typeface="Arial" panose="020B0604020202020204" pitchFamily="34" charset="0"/>
              <a:buChar char="•"/>
            </a:pPr>
            <a:r>
              <a:rPr lang="cs-CZ" sz="1800" dirty="0" smtClean="0"/>
              <a:t>Veřejné zdravotní pojištění</a:t>
            </a:r>
          </a:p>
          <a:p>
            <a:pPr marL="685800" indent="-685800">
              <a:buFont typeface="Arial" panose="020B0604020202020204" pitchFamily="34" charset="0"/>
              <a:buChar char="•"/>
            </a:pPr>
            <a:r>
              <a:rPr lang="cs-CZ" sz="1800" dirty="0" smtClean="0"/>
              <a:t>Důchodové pojištění</a:t>
            </a:r>
          </a:p>
          <a:p>
            <a:pPr marL="685800" indent="-685800">
              <a:buFont typeface="Arial" panose="020B0604020202020204" pitchFamily="34" charset="0"/>
              <a:buChar char="•"/>
            </a:pPr>
            <a:r>
              <a:rPr lang="cs-CZ" sz="1800" dirty="0" smtClean="0"/>
              <a:t>Nemocenské pojištění</a:t>
            </a:r>
          </a:p>
          <a:p>
            <a:pPr marL="685800" indent="-685800">
              <a:buFont typeface="Arial" panose="020B0604020202020204" pitchFamily="34" charset="0"/>
              <a:buChar char="•"/>
            </a:pPr>
            <a:r>
              <a:rPr lang="cs-CZ" sz="1800" dirty="0" smtClean="0"/>
              <a:t>Státní politika zaměstnanosti</a:t>
            </a:r>
          </a:p>
        </p:txBody>
      </p:sp>
    </p:spTree>
    <p:extLst>
      <p:ext uri="{BB962C8B-B14F-4D97-AF65-F5344CB8AC3E}">
        <p14:creationId xmlns:p14="http://schemas.microsoft.com/office/powerpoint/2010/main" val="366142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dirty="0" smtClean="0"/>
              <a:t>Právní předpisy </a:t>
            </a:r>
            <a:endParaRPr lang="en-US" dirty="0" smtClean="0"/>
          </a:p>
          <a:p>
            <a:endParaRPr lang="cs-CZ" dirty="0"/>
          </a:p>
        </p:txBody>
      </p:sp>
      <p:sp>
        <p:nvSpPr>
          <p:cNvPr id="22531" name="Rectangle 3"/>
          <p:cNvSpPr>
            <a:spLocks noGrp="1" noChangeArrowheads="1"/>
          </p:cNvSpPr>
          <p:nvPr>
            <p:ph idx="10"/>
          </p:nvPr>
        </p:nvSpPr>
        <p:spPr/>
        <p:txBody>
          <a:bodyPr/>
          <a:lstStyle/>
          <a:p>
            <a:r>
              <a:rPr lang="cs-CZ" dirty="0" smtClean="0"/>
              <a:t>Zákon č. 187/2006 Sb., o nemocenském pojištění</a:t>
            </a:r>
          </a:p>
          <a:p>
            <a:r>
              <a:rPr lang="cs-CZ" dirty="0" smtClean="0"/>
              <a:t>Zákon č. 155/1995 Sb., o důchodovém pojištění</a:t>
            </a:r>
          </a:p>
          <a:p>
            <a:r>
              <a:rPr lang="cs-CZ" dirty="0" smtClean="0"/>
              <a:t>Zákon č. 581/1992 Sb., o organizaci a provádění sociálního zabezpečení</a:t>
            </a:r>
          </a:p>
          <a:p>
            <a:r>
              <a:rPr lang="cs-CZ" dirty="0" smtClean="0"/>
              <a:t>Zákon č. 48/1997 Sb., o veřejném zdravotním pojištění</a:t>
            </a:r>
          </a:p>
          <a:p>
            <a:r>
              <a:rPr lang="cs-CZ" dirty="0" smtClean="0"/>
              <a:t>Zákon č. 589/1992 Sb., o pojistném na sociální zabezpečení a příspěvku na státní politiku zaměstnanosti</a:t>
            </a:r>
          </a:p>
          <a:p>
            <a:r>
              <a:rPr lang="cs-CZ" dirty="0" smtClean="0"/>
              <a:t>Zákon č. 592/1992 Sb., o pojistném na veřejné zdravotní pojištění</a:t>
            </a:r>
            <a:endParaRPr lang="cs-CZ" dirty="0"/>
          </a:p>
        </p:txBody>
      </p:sp>
    </p:spTree>
    <p:extLst>
      <p:ext uri="{BB962C8B-B14F-4D97-AF65-F5344CB8AC3E}">
        <p14:creationId xmlns:p14="http://schemas.microsoft.com/office/powerpoint/2010/main" val="231059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Kdo je v České republice pojištěn?</a:t>
            </a:r>
            <a:endParaRPr lang="en-US" smtClean="0"/>
          </a:p>
          <a:p>
            <a:endParaRPr lang="cs-CZ" dirty="0"/>
          </a:p>
        </p:txBody>
      </p:sp>
      <p:sp>
        <p:nvSpPr>
          <p:cNvPr id="22531" name="Rectangle 3"/>
          <p:cNvSpPr>
            <a:spLocks noGrp="1" noChangeArrowheads="1"/>
          </p:cNvSpPr>
          <p:nvPr>
            <p:ph idx="10"/>
          </p:nvPr>
        </p:nvSpPr>
        <p:spPr/>
        <p:txBody>
          <a:bodyPr/>
          <a:lstStyle/>
          <a:p>
            <a:pPr marL="342900" indent="-342900">
              <a:buFont typeface="+mj-lt"/>
              <a:buAutoNum type="arabicPeriod"/>
            </a:pPr>
            <a:r>
              <a:rPr lang="cs-CZ" b="1" dirty="0" smtClean="0">
                <a:solidFill>
                  <a:schemeClr val="accent2"/>
                </a:solidFill>
              </a:rPr>
              <a:t>Zaměstnanci</a:t>
            </a:r>
            <a:r>
              <a:rPr lang="cs-CZ" dirty="0" smtClean="0"/>
              <a:t> </a:t>
            </a:r>
          </a:p>
          <a:p>
            <a:pPr lvl="1"/>
            <a:r>
              <a:rPr lang="cs-CZ" dirty="0" smtClean="0"/>
              <a:t>Zdravotní pojištění </a:t>
            </a:r>
          </a:p>
          <a:p>
            <a:pPr lvl="1"/>
            <a:r>
              <a:rPr lang="cs-CZ" dirty="0" smtClean="0"/>
              <a:t>Sociální zabezpečení </a:t>
            </a:r>
          </a:p>
          <a:p>
            <a:pPr lvl="2"/>
            <a:r>
              <a:rPr lang="cs-CZ" dirty="0" smtClean="0"/>
              <a:t>Stáří + invalidita, nemoc + mateřství, nezaměstnanost</a:t>
            </a:r>
          </a:p>
          <a:p>
            <a:pPr marL="342900" indent="-342900">
              <a:buFont typeface="+mj-lt"/>
              <a:buAutoNum type="arabicPeriod"/>
            </a:pPr>
            <a:r>
              <a:rPr lang="cs-CZ" b="1" dirty="0" smtClean="0">
                <a:solidFill>
                  <a:schemeClr val="accent2"/>
                </a:solidFill>
              </a:rPr>
              <a:t>OSVČ</a:t>
            </a:r>
          </a:p>
          <a:p>
            <a:pPr lvl="1"/>
            <a:r>
              <a:rPr lang="cs-CZ" dirty="0" smtClean="0"/>
              <a:t>Zdravotní pojištění </a:t>
            </a:r>
          </a:p>
          <a:p>
            <a:pPr lvl="1"/>
            <a:r>
              <a:rPr lang="cs-CZ" dirty="0" smtClean="0"/>
              <a:t>Sociální zabezpečení </a:t>
            </a:r>
          </a:p>
          <a:p>
            <a:pPr lvl="2"/>
            <a:r>
              <a:rPr lang="cs-CZ" dirty="0" smtClean="0"/>
              <a:t>Stáří + invalidita, </a:t>
            </a:r>
            <a:r>
              <a:rPr lang="cs-CZ" strike="sngStrike" dirty="0" smtClean="0"/>
              <a:t>nemoc + mateřství</a:t>
            </a:r>
            <a:r>
              <a:rPr lang="cs-CZ" dirty="0" smtClean="0"/>
              <a:t>, nezaměstnanost</a:t>
            </a:r>
          </a:p>
          <a:p>
            <a:pPr marL="342900" indent="-342900">
              <a:buFont typeface="+mj-lt"/>
              <a:buAutoNum type="arabicPeriod"/>
            </a:pPr>
            <a:r>
              <a:rPr lang="cs-CZ" b="1" dirty="0" smtClean="0">
                <a:solidFill>
                  <a:schemeClr val="accent2"/>
                </a:solidFill>
              </a:rPr>
              <a:t>Neaktivní osoby </a:t>
            </a:r>
          </a:p>
          <a:p>
            <a:pPr lvl="1"/>
            <a:r>
              <a:rPr lang="cs-CZ" dirty="0" smtClean="0"/>
              <a:t>Zdravotní pojištění </a:t>
            </a:r>
          </a:p>
          <a:p>
            <a:pPr lvl="1"/>
            <a:r>
              <a:rPr lang="cs-CZ" strike="sngStrike" dirty="0" smtClean="0"/>
              <a:t>Sociální zabezpečení</a:t>
            </a:r>
            <a:endParaRPr lang="cs-CZ" strike="sngStrike" dirty="0"/>
          </a:p>
        </p:txBody>
      </p:sp>
    </p:spTree>
    <p:extLst>
      <p:ext uri="{BB962C8B-B14F-4D97-AF65-F5344CB8AC3E}">
        <p14:creationId xmlns:p14="http://schemas.microsoft.com/office/powerpoint/2010/main" val="324135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dirty="0" smtClean="0"/>
              <a:t>Kdo v České republice platí pojištění?</a:t>
            </a:r>
            <a:endParaRPr lang="en-US" dirty="0" smtClean="0"/>
          </a:p>
          <a:p>
            <a:endParaRPr lang="cs-CZ" dirty="0"/>
          </a:p>
        </p:txBody>
      </p:sp>
      <p:sp>
        <p:nvSpPr>
          <p:cNvPr id="22531" name="Rectangle 3"/>
          <p:cNvSpPr>
            <a:spLocks noGrp="1" noChangeArrowheads="1"/>
          </p:cNvSpPr>
          <p:nvPr>
            <p:ph idx="10"/>
          </p:nvPr>
        </p:nvSpPr>
        <p:spPr/>
        <p:txBody>
          <a:bodyPr/>
          <a:lstStyle/>
          <a:p>
            <a:pPr marL="342900" indent="-342900">
              <a:buFont typeface="+mj-lt"/>
              <a:buAutoNum type="arabicPeriod"/>
            </a:pPr>
            <a:r>
              <a:rPr lang="cs-CZ" b="1" dirty="0" smtClean="0">
                <a:solidFill>
                  <a:schemeClr val="accent2"/>
                </a:solidFill>
              </a:rPr>
              <a:t>Zaměstnavatelé </a:t>
            </a:r>
          </a:p>
          <a:p>
            <a:pPr lvl="1"/>
            <a:r>
              <a:rPr lang="cs-CZ" dirty="0" smtClean="0"/>
              <a:t>Legální zaměstnavatel </a:t>
            </a:r>
          </a:p>
          <a:p>
            <a:pPr lvl="1"/>
            <a:r>
              <a:rPr lang="cs-CZ" dirty="0" smtClean="0"/>
              <a:t>Ekonomický zaměstnavatel </a:t>
            </a:r>
          </a:p>
          <a:p>
            <a:pPr marL="342900" indent="-342900">
              <a:buFont typeface="+mj-lt"/>
              <a:buAutoNum type="arabicPeriod"/>
            </a:pPr>
            <a:r>
              <a:rPr lang="cs-CZ" b="1" dirty="0">
                <a:solidFill>
                  <a:schemeClr val="accent2"/>
                </a:solidFill>
              </a:rPr>
              <a:t>OSVČ</a:t>
            </a:r>
          </a:p>
          <a:p>
            <a:pPr marL="342900" indent="-342900">
              <a:buFont typeface="+mj-lt"/>
              <a:buAutoNum type="arabicPeriod"/>
            </a:pPr>
            <a:r>
              <a:rPr lang="cs-CZ" b="1" dirty="0">
                <a:solidFill>
                  <a:schemeClr val="accent2"/>
                </a:solidFill>
              </a:rPr>
              <a:t>Ostatní</a:t>
            </a:r>
            <a:r>
              <a:rPr lang="cs-CZ" dirty="0" smtClean="0"/>
              <a:t> </a:t>
            </a:r>
          </a:p>
          <a:p>
            <a:pPr marL="800100" lvl="1" indent="-342900">
              <a:buFont typeface="+mj-lt"/>
              <a:buAutoNum type="arabicPeriod"/>
            </a:pPr>
            <a:r>
              <a:rPr lang="cs-CZ" dirty="0" smtClean="0"/>
              <a:t>Dobrovolní plátci </a:t>
            </a:r>
          </a:p>
          <a:p>
            <a:pPr marL="800100" lvl="1" indent="-342900">
              <a:buFont typeface="+mj-lt"/>
              <a:buAutoNum type="arabicPeriod"/>
            </a:pPr>
            <a:r>
              <a:rPr lang="cs-CZ" dirty="0" smtClean="0"/>
              <a:t>Poplatníci s trvalým pobytem v České republice </a:t>
            </a:r>
          </a:p>
          <a:p>
            <a:pPr marL="342900" indent="-342900">
              <a:buFont typeface="+mj-lt"/>
              <a:buAutoNum type="arabicPeriod"/>
            </a:pPr>
            <a:r>
              <a:rPr lang="cs-CZ" b="1" dirty="0">
                <a:solidFill>
                  <a:schemeClr val="accent2"/>
                </a:solidFill>
              </a:rPr>
              <a:t>Stát</a:t>
            </a:r>
          </a:p>
        </p:txBody>
      </p:sp>
    </p:spTree>
    <p:extLst>
      <p:ext uri="{BB962C8B-B14F-4D97-AF65-F5344CB8AC3E}">
        <p14:creationId xmlns:p14="http://schemas.microsoft.com/office/powerpoint/2010/main" val="381096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3" name="Text Placeholder 2"/>
          <p:cNvSpPr>
            <a:spLocks noGrp="1"/>
          </p:cNvSpPr>
          <p:nvPr>
            <p:ph type="body" idx="1"/>
          </p:nvPr>
        </p:nvSpPr>
        <p:spPr/>
        <p:txBody>
          <a:bodyPr/>
          <a:lstStyle/>
          <a:p>
            <a:r>
              <a:rPr lang="cs-CZ" smtClean="0"/>
              <a:t>Vztah daní a pojistného</a:t>
            </a:r>
          </a:p>
          <a:p>
            <a:endParaRPr lang="cs-CZ" dirty="0"/>
          </a:p>
        </p:txBody>
      </p:sp>
      <p:sp>
        <p:nvSpPr>
          <p:cNvPr id="22531" name="Rectangle 3"/>
          <p:cNvSpPr>
            <a:spLocks noGrp="1" noChangeArrowheads="1"/>
          </p:cNvSpPr>
          <p:nvPr>
            <p:ph idx="10"/>
          </p:nvPr>
        </p:nvSpPr>
        <p:spPr/>
        <p:txBody>
          <a:bodyPr/>
          <a:lstStyle/>
          <a:p>
            <a:endParaRPr lang="cs-CZ" smtClean="0"/>
          </a:p>
          <a:p>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234767301"/>
              </p:ext>
            </p:extLst>
          </p:nvPr>
        </p:nvGraphicFramePr>
        <p:xfrm>
          <a:off x="365123" y="1817688"/>
          <a:ext cx="8543926" cy="2166720"/>
        </p:xfrm>
        <a:graphic>
          <a:graphicData uri="http://schemas.openxmlformats.org/drawingml/2006/table">
            <a:tbl>
              <a:tblPr firstRow="1" bandRow="1">
                <a:tableStyleId>{72833802-FEF1-4C79-8D5D-14CF1EAF98D9}</a:tableStyleId>
              </a:tblPr>
              <a:tblGrid>
                <a:gridCol w="4271963">
                  <a:extLst>
                    <a:ext uri="{9D8B030D-6E8A-4147-A177-3AD203B41FA5}">
                      <a16:colId xmlns:a16="http://schemas.microsoft.com/office/drawing/2014/main" val="20000"/>
                    </a:ext>
                  </a:extLst>
                </a:gridCol>
                <a:gridCol w="4271963">
                  <a:extLst>
                    <a:ext uri="{9D8B030D-6E8A-4147-A177-3AD203B41FA5}">
                      <a16:colId xmlns:a16="http://schemas.microsoft.com/office/drawing/2014/main" val="20001"/>
                    </a:ext>
                  </a:extLst>
                </a:gridCol>
              </a:tblGrid>
              <a:tr h="0">
                <a:tc>
                  <a:txBody>
                    <a:bodyPr/>
                    <a:lstStyle/>
                    <a:p>
                      <a:pPr algn="l"/>
                      <a:r>
                        <a:rPr lang="cs-CZ" sz="1600" dirty="0" smtClean="0"/>
                        <a:t>Daň</a:t>
                      </a:r>
                      <a:endParaRPr lang="cs-CZ" sz="1600" dirty="0"/>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dirty="0" smtClean="0"/>
                        <a:t>Pojistné </a:t>
                      </a:r>
                      <a:endParaRPr lang="cs-CZ" sz="1600" dirty="0"/>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0341">
                <a:tc>
                  <a:txBody>
                    <a:bodyPr/>
                    <a:lstStyle/>
                    <a:p>
                      <a:pPr algn="l"/>
                      <a:r>
                        <a:rPr lang="cs-CZ" sz="1600" b="0" dirty="0" smtClean="0">
                          <a:solidFill>
                            <a:schemeClr val="tx2"/>
                          </a:solidFill>
                        </a:rPr>
                        <a:t>Všechny příjmy</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Jen aktivní příjmy</a:t>
                      </a:r>
                      <a:r>
                        <a:rPr lang="cs-CZ" sz="1600" b="0" baseline="0" dirty="0" smtClean="0">
                          <a:solidFill>
                            <a:schemeClr val="tx2"/>
                          </a:solidFill>
                        </a:rPr>
                        <a:t> </a:t>
                      </a:r>
                    </a:p>
                    <a:p>
                      <a:pPr algn="l"/>
                      <a:r>
                        <a:rPr lang="cs-CZ" sz="1600" b="0" i="1" baseline="0" dirty="0" smtClean="0">
                          <a:solidFill>
                            <a:schemeClr val="tx2"/>
                          </a:solidFill>
                        </a:rPr>
                        <a:t>(poplatníku náleží náhrada při výpadku příjmů</a:t>
                      </a:r>
                      <a:r>
                        <a:rPr lang="cs-CZ" sz="1600" b="0" baseline="0" dirty="0" smtClean="0">
                          <a:solidFill>
                            <a:schemeClr val="tx2"/>
                          </a:solidFill>
                        </a:rPr>
                        <a:t>)</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algn="l"/>
                      <a:r>
                        <a:rPr lang="cs-CZ" sz="1600" b="0" dirty="0" smtClean="0">
                          <a:solidFill>
                            <a:schemeClr val="tx2"/>
                          </a:solidFill>
                        </a:rPr>
                        <a:t>Ve</a:t>
                      </a:r>
                      <a:r>
                        <a:rPr lang="cs-CZ" sz="1600" b="0" baseline="0" dirty="0" smtClean="0">
                          <a:solidFill>
                            <a:schemeClr val="tx2"/>
                          </a:solidFill>
                        </a:rPr>
                        <a:t> státě zdroje příjmů</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Jen v jednom</a:t>
                      </a:r>
                      <a:r>
                        <a:rPr lang="cs-CZ" sz="1600" b="0" baseline="0" dirty="0" smtClean="0">
                          <a:solidFill>
                            <a:schemeClr val="tx2"/>
                          </a:solidFill>
                        </a:rPr>
                        <a:t> státě (EU pravidla)</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l"/>
                      <a:r>
                        <a:rPr lang="cs-CZ" sz="1600" b="0" dirty="0" smtClean="0">
                          <a:solidFill>
                            <a:schemeClr val="tx2"/>
                          </a:solidFill>
                        </a:rPr>
                        <a:t>Podle ekonomické povahy činnosti</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Podle fyzické</a:t>
                      </a:r>
                      <a:r>
                        <a:rPr lang="cs-CZ" sz="1600" b="0" baseline="0" dirty="0" smtClean="0">
                          <a:solidFill>
                            <a:schemeClr val="tx2"/>
                          </a:solidFill>
                        </a:rPr>
                        <a:t> přítomnosti </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54239">
                <a:tc>
                  <a:txBody>
                    <a:bodyPr/>
                    <a:lstStyle/>
                    <a:p>
                      <a:pPr algn="l"/>
                      <a:r>
                        <a:rPr lang="cs-CZ" sz="1600" b="0" dirty="0" smtClean="0">
                          <a:solidFill>
                            <a:schemeClr val="tx2"/>
                          </a:solidFill>
                        </a:rPr>
                        <a:t>Nulové</a:t>
                      </a:r>
                      <a:r>
                        <a:rPr lang="cs-CZ" sz="1600" b="0" baseline="0" dirty="0" smtClean="0">
                          <a:solidFill>
                            <a:schemeClr val="tx2"/>
                          </a:solidFill>
                        </a:rPr>
                        <a:t> protiplnění bez ohledu na výši daně </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Proti</a:t>
                      </a:r>
                      <a:r>
                        <a:rPr lang="cs-CZ" sz="1600" b="0" baseline="0" dirty="0" smtClean="0">
                          <a:solidFill>
                            <a:schemeClr val="tx2"/>
                          </a:solidFill>
                        </a:rPr>
                        <a:t>plnění podle výše pojistného (vs. zdravotní pojištění)</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algn="l"/>
                      <a:r>
                        <a:rPr lang="cs-CZ" sz="1600" b="0" dirty="0" smtClean="0">
                          <a:solidFill>
                            <a:schemeClr val="tx2"/>
                          </a:solidFill>
                        </a:rPr>
                        <a:t>Týká se všech poplatníků</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Týká se jen účastníků pojištění</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3112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dirty="0" smtClean="0"/>
              <a:t>Sazby pojistného v České republice </a:t>
            </a:r>
          </a:p>
          <a:p>
            <a:endParaRPr lang="cs-CZ"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1" y="1593025"/>
            <a:ext cx="6929438" cy="336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13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5919" y="2886891"/>
            <a:ext cx="5172254" cy="3971108"/>
          </a:xfrm>
          <a:prstGeom prst="rect">
            <a:avLst/>
          </a:prstGeom>
        </p:spPr>
      </p:pic>
      <p:sp>
        <p:nvSpPr>
          <p:cNvPr id="4" name="Title 3"/>
          <p:cNvSpPr>
            <a:spLocks noGrp="1"/>
          </p:cNvSpPr>
          <p:nvPr>
            <p:ph type="title"/>
          </p:nvPr>
        </p:nvSpPr>
        <p:spPr/>
        <p:txBody>
          <a:bodyPr/>
          <a:lstStyle/>
          <a:p>
            <a:r>
              <a:rPr lang="cs-CZ" dirty="0" smtClean="0"/>
              <a:t/>
            </a:r>
            <a:br>
              <a:rPr lang="cs-CZ" dirty="0" smtClean="0"/>
            </a:br>
            <a:r>
              <a:rPr lang="cs-CZ" dirty="0" smtClean="0"/>
              <a:t>Zaměstnanci </a:t>
            </a:r>
            <a:r>
              <a:rPr lang="cs-CZ" dirty="0"/>
              <a:t/>
            </a:r>
            <a:br>
              <a:rPr lang="cs-CZ" dirty="0"/>
            </a:br>
            <a:endParaRPr lang="cs-CZ" dirty="0"/>
          </a:p>
        </p:txBody>
      </p:sp>
    </p:spTree>
    <p:extLst>
      <p:ext uri="{BB962C8B-B14F-4D97-AF65-F5344CB8AC3E}">
        <p14:creationId xmlns:p14="http://schemas.microsoft.com/office/powerpoint/2010/main" val="235469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Česká republika – Zaměstnanci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Základní principy </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Povinná účast upravená zákonem</a:t>
            </a:r>
          </a:p>
          <a:p>
            <a:pPr lvl="1"/>
            <a:r>
              <a:rPr lang="cs-CZ" dirty="0" smtClean="0"/>
              <a:t>Možné přerušení zdravotního pojištění při pobytu v zahraničí</a:t>
            </a:r>
          </a:p>
          <a:p>
            <a:r>
              <a:rPr lang="cs-CZ" dirty="0" smtClean="0"/>
              <a:t>Výjimky</a:t>
            </a:r>
          </a:p>
          <a:p>
            <a:pPr lvl="1"/>
            <a:r>
              <a:rPr lang="cs-CZ" dirty="0" smtClean="0"/>
              <a:t>Dohoda o provedení práce do 10 000 Kč měsíčně</a:t>
            </a:r>
          </a:p>
          <a:p>
            <a:pPr lvl="1"/>
            <a:r>
              <a:rPr lang="cs-CZ" dirty="0" smtClean="0"/>
              <a:t>Sjednaný příjem nižší než 2 500 Kč měsíčně</a:t>
            </a:r>
          </a:p>
          <a:p>
            <a:r>
              <a:rPr lang="cs-CZ" dirty="0" smtClean="0"/>
              <a:t>Pojistné</a:t>
            </a:r>
          </a:p>
          <a:p>
            <a:pPr lvl="1"/>
            <a:r>
              <a:rPr lang="cs-CZ" b="1" dirty="0" smtClean="0"/>
              <a:t>Maximální</a:t>
            </a:r>
            <a:r>
              <a:rPr lang="cs-CZ" dirty="0" smtClean="0"/>
              <a:t> (sociální zabezpečení) </a:t>
            </a:r>
          </a:p>
          <a:p>
            <a:pPr lvl="1"/>
            <a:r>
              <a:rPr lang="cs-CZ" b="1" dirty="0" smtClean="0"/>
              <a:t>Minimální</a:t>
            </a:r>
            <a:r>
              <a:rPr lang="cs-CZ" dirty="0" smtClean="0"/>
              <a:t> (zdravotní pojištění)</a:t>
            </a:r>
            <a:endParaRPr lang="cs-CZ" dirty="0"/>
          </a:p>
        </p:txBody>
      </p:sp>
    </p:spTree>
    <p:extLst>
      <p:ext uri="{BB962C8B-B14F-4D97-AF65-F5344CB8AC3E}">
        <p14:creationId xmlns:p14="http://schemas.microsoft.com/office/powerpoint/2010/main" val="298473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zdravotní pojištění</a:t>
            </a:r>
            <a:r>
              <a:rPr lang="cs-CZ" dirty="0" smtClean="0"/>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Kdo je považován za zaměstnance?</a:t>
            </a:r>
            <a:endParaRPr lang="en-US" dirty="0" smtClean="0"/>
          </a:p>
          <a:p>
            <a:endParaRPr lang="cs-CZ" dirty="0"/>
          </a:p>
        </p:txBody>
      </p:sp>
      <p:sp>
        <p:nvSpPr>
          <p:cNvPr id="22531" name="Rectangle 3"/>
          <p:cNvSpPr>
            <a:spLocks noGrp="1" noChangeArrowheads="1"/>
          </p:cNvSpPr>
          <p:nvPr>
            <p:ph idx="10"/>
          </p:nvPr>
        </p:nvSpPr>
        <p:spPr/>
        <p:txBody>
          <a:bodyPr/>
          <a:lstStyle/>
          <a:p>
            <a:r>
              <a:rPr lang="cs-CZ" dirty="0" smtClean="0"/>
              <a:t>Osoby vykonávající činnost pro zaměstnavatele, za kterou pobírají příjmy ze závislé činnosti od tohoto zaměstnavatele, s výjimkou </a:t>
            </a:r>
          </a:p>
          <a:p>
            <a:pPr lvl="1"/>
            <a:r>
              <a:rPr lang="cs-CZ" dirty="0" smtClean="0"/>
              <a:t>Osoba s příjmy ze závislé činnosti, které nejsou předmětem daně nebo jsou od daně osvobozeny </a:t>
            </a:r>
          </a:p>
          <a:p>
            <a:pPr lvl="1"/>
            <a:r>
              <a:rPr lang="cs-CZ" dirty="0" smtClean="0"/>
              <a:t>Osoby činné na základě dohody o provedení práce, která v kalendářním měsíci nedosáhla příjmu ve výši více než 10 000 Kč </a:t>
            </a:r>
          </a:p>
          <a:p>
            <a:pPr lvl="1"/>
            <a:r>
              <a:rPr lang="cs-CZ" dirty="0" smtClean="0"/>
              <a:t>Osoby činné na základě dohody o pracovní činnosti, která v kalendářním měsíci nedosáhla započitatelného příjmu (ve výši rozhodné pro účast na nemocenském pojištění)</a:t>
            </a:r>
          </a:p>
          <a:p>
            <a:pPr lvl="2"/>
            <a:endParaRPr lang="cs-CZ" dirty="0" smtClean="0"/>
          </a:p>
        </p:txBody>
      </p:sp>
    </p:spTree>
    <p:extLst>
      <p:ext uri="{BB962C8B-B14F-4D97-AF65-F5344CB8AC3E}">
        <p14:creationId xmlns:p14="http://schemas.microsoft.com/office/powerpoint/2010/main" val="69584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zdravotní pojištění</a:t>
            </a:r>
            <a:r>
              <a:rPr lang="cs-CZ" dirty="0" smtClean="0"/>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Kdo je považován za zaměstnavatele?</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Zaměstnavatel se sídlem v České republice </a:t>
            </a:r>
          </a:p>
          <a:p>
            <a:r>
              <a:rPr lang="cs-CZ" dirty="0" smtClean="0"/>
              <a:t>Zaměstnavatel se sídlem v EU/EHS </a:t>
            </a:r>
          </a:p>
          <a:p>
            <a:r>
              <a:rPr lang="cs-CZ" dirty="0" smtClean="0"/>
              <a:t>Zaměstnavatel ve smluvním státě </a:t>
            </a:r>
          </a:p>
          <a:p>
            <a:pPr lvl="1"/>
            <a:endParaRPr lang="cs-CZ" dirty="0" smtClean="0"/>
          </a:p>
          <a:p>
            <a:r>
              <a:rPr lang="cs-CZ" dirty="0" smtClean="0"/>
              <a:t>POZOR – činnost zahraničního zaměstnance v České republice </a:t>
            </a:r>
          </a:p>
        </p:txBody>
      </p:sp>
    </p:spTree>
    <p:extLst>
      <p:ext uri="{BB962C8B-B14F-4D97-AF65-F5344CB8AC3E}">
        <p14:creationId xmlns:p14="http://schemas.microsoft.com/office/powerpoint/2010/main" val="23992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zdravotní pojištění</a:t>
            </a:r>
            <a:r>
              <a:rPr lang="cs-CZ" dirty="0" smtClean="0"/>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Vyměřovací základ</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Vyměřovacím základem je úhrn příjmů ze závislé činnosti a funkčních požitků, které jsou předmětem daně z příjmů fyzických osob a nejsou od této daně osvobozeny, a které mu zaměstnavatel zúčtoval v souvislosti se zaměstnáním (plnění v peněžní i nepeněžní formě a jiné výhody poskytnuté zaměstnavatelem)</a:t>
            </a:r>
          </a:p>
          <a:p>
            <a:r>
              <a:rPr lang="cs-CZ" dirty="0" smtClean="0"/>
              <a:t> Do vyměřovacího základu </a:t>
            </a:r>
            <a:r>
              <a:rPr lang="cs-CZ" b="1" dirty="0" smtClean="0"/>
              <a:t>se nezahrnuje zejména</a:t>
            </a:r>
            <a:endParaRPr lang="cs-CZ" dirty="0" smtClean="0"/>
          </a:p>
          <a:p>
            <a:pPr lvl="1"/>
            <a:r>
              <a:rPr lang="cs-CZ" b="1" dirty="0" smtClean="0"/>
              <a:t>Náhrada škody podle zákoníku práce</a:t>
            </a:r>
          </a:p>
          <a:p>
            <a:pPr lvl="1"/>
            <a:r>
              <a:rPr lang="cs-CZ" b="1" dirty="0" smtClean="0"/>
              <a:t>Odstupné, odchodné a odbytné </a:t>
            </a:r>
            <a:r>
              <a:rPr lang="cs-CZ" dirty="0" smtClean="0"/>
              <a:t>poskytované na základě zvláštních právních předpisů</a:t>
            </a:r>
          </a:p>
          <a:p>
            <a:pPr lvl="1"/>
            <a:r>
              <a:rPr lang="cs-CZ" b="1" dirty="0" smtClean="0"/>
              <a:t>Odměny vyplácené podle zákona o vynálezech a zlepšovacích návrzích</a:t>
            </a:r>
            <a:r>
              <a:rPr lang="cs-CZ" dirty="0" smtClean="0"/>
              <a:t>, pokud vytvoření a uplatnění vynálezu nebo zlepšovacího návrhu nemělo souvislost s výkonem zaměstnání</a:t>
            </a:r>
          </a:p>
          <a:p>
            <a:pPr lvl="1"/>
            <a:r>
              <a:rPr lang="cs-CZ" dirty="0" smtClean="0"/>
              <a:t>Jednorázová </a:t>
            </a:r>
            <a:r>
              <a:rPr lang="cs-CZ" b="1" dirty="0" smtClean="0"/>
              <a:t>sociální výpomoc </a:t>
            </a:r>
            <a:r>
              <a:rPr lang="cs-CZ" dirty="0" smtClean="0"/>
              <a:t>poskytnutá zaměstnanci k překlenutí jeho mimořádně obtížných poměrů vzniklých v důsledku živelní pohromy, požáru, ekologické nebo průmyslové havárie nebo jiné mimořádně závažné události</a:t>
            </a:r>
            <a:endParaRPr lang="cs-CZ" dirty="0"/>
          </a:p>
        </p:txBody>
      </p:sp>
    </p:spTree>
    <p:extLst>
      <p:ext uri="{BB962C8B-B14F-4D97-AF65-F5344CB8AC3E}">
        <p14:creationId xmlns:p14="http://schemas.microsoft.com/office/powerpoint/2010/main" val="411476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Zaměstnanci – zdravotní pojištění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Vyměřovací základ</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Maximální vyměřovací základ byl počínaje 1.1.2013 zrušen </a:t>
            </a:r>
          </a:p>
          <a:p>
            <a:r>
              <a:rPr lang="cs-CZ" dirty="0" smtClean="0"/>
              <a:t>Minimální vyměřovací základ </a:t>
            </a:r>
          </a:p>
          <a:p>
            <a:pPr lvl="1"/>
            <a:r>
              <a:rPr lang="cs-CZ" b="1" dirty="0" smtClean="0">
                <a:solidFill>
                  <a:schemeClr val="accent2"/>
                </a:solidFill>
              </a:rPr>
              <a:t>Obecně minimální mzda </a:t>
            </a:r>
            <a:r>
              <a:rPr lang="cs-CZ" dirty="0" smtClean="0"/>
              <a:t>– i tehdy, pokud bylo v zaměstnání po celý kalendářní měsíc poskytnuto pracovní volno bez náhrady příjmu nebo trvala neomluvená nepřítomnost v práci </a:t>
            </a:r>
          </a:p>
          <a:p>
            <a:pPr lvl="1"/>
            <a:r>
              <a:rPr lang="cs-CZ" dirty="0" smtClean="0"/>
              <a:t>Minimální vyměřovací základ neplatí např. pro zaměstnance, který</a:t>
            </a:r>
          </a:p>
          <a:p>
            <a:pPr lvl="2"/>
            <a:r>
              <a:rPr lang="cs-CZ" dirty="0" smtClean="0"/>
              <a:t>Se dlouhodobě zdržuje v cizině, v cizině je zdravotně pojištěn a učiní o těchto zkušenostech zdravotní pojišťovně oznámení – po návratu je nutné předložit doklad o uzavřeném zdravotním pojištění v cizině a jeho délce </a:t>
            </a:r>
          </a:p>
          <a:p>
            <a:pPr lvl="2"/>
            <a:r>
              <a:rPr lang="cs-CZ" dirty="0" smtClean="0"/>
              <a:t>Je osobou, za kterou je plátcem pojistného stát </a:t>
            </a:r>
          </a:p>
          <a:p>
            <a:pPr lvl="2"/>
            <a:r>
              <a:rPr lang="cs-CZ" dirty="0" smtClean="0"/>
              <a:t>Celodenně osobně a řádně pečuje alespoň o jedno dítě do 7 let věku nebo nejméně o dvě děti do 15 let věku </a:t>
            </a:r>
            <a:endParaRPr lang="cs-CZ" dirty="0"/>
          </a:p>
        </p:txBody>
      </p:sp>
    </p:spTree>
    <p:extLst>
      <p:ext uri="{BB962C8B-B14F-4D97-AF65-F5344CB8AC3E}">
        <p14:creationId xmlns:p14="http://schemas.microsoft.com/office/powerpoint/2010/main" val="8765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sociální zabezpečení </a:t>
            </a:r>
            <a:endParaRPr lang="en-US" dirty="0" smtClean="0">
              <a:solidFill>
                <a:schemeClr val="accent2"/>
              </a:solidFill>
            </a:endParaRPr>
          </a:p>
        </p:txBody>
      </p:sp>
      <p:sp>
        <p:nvSpPr>
          <p:cNvPr id="2" name="Text Placeholder 1"/>
          <p:cNvSpPr>
            <a:spLocks noGrp="1"/>
          </p:cNvSpPr>
          <p:nvPr>
            <p:ph type="body" idx="1"/>
          </p:nvPr>
        </p:nvSpPr>
        <p:spPr/>
        <p:txBody>
          <a:bodyPr/>
          <a:lstStyle/>
          <a:p>
            <a:r>
              <a:rPr lang="cs-CZ" smtClean="0"/>
              <a:t>Kdo je považován za zaměstnance?</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Osoby vykonávající činnost pro zaměstnavatele, za kterou pobírají příjmy ze závislé činnosti od tohoto zaměstnavatele, např. </a:t>
            </a:r>
          </a:p>
          <a:p>
            <a:pPr lvl="1"/>
            <a:r>
              <a:rPr lang="cs-CZ" dirty="0" smtClean="0"/>
              <a:t>Zaměstnanci v pracovním poměru </a:t>
            </a:r>
          </a:p>
          <a:p>
            <a:pPr lvl="1"/>
            <a:r>
              <a:rPr lang="cs-CZ" dirty="0" smtClean="0"/>
              <a:t>Zaměstnanci DPČ a DPP </a:t>
            </a:r>
          </a:p>
          <a:p>
            <a:pPr lvl="1"/>
            <a:r>
              <a:rPr lang="cs-CZ" dirty="0" smtClean="0"/>
              <a:t>Prokuristé, likvidátoři </a:t>
            </a:r>
          </a:p>
          <a:p>
            <a:pPr lvl="1"/>
            <a:r>
              <a:rPr lang="cs-CZ" dirty="0" smtClean="0"/>
              <a:t>Členové kolektivních orgánů právnické osoby</a:t>
            </a:r>
          </a:p>
          <a:p>
            <a:r>
              <a:rPr lang="cs-CZ" dirty="0" smtClean="0"/>
              <a:t>Podmínky účasti zaměstnanců na pojištění (vyjma DPP)</a:t>
            </a:r>
          </a:p>
          <a:p>
            <a:pPr lvl="1"/>
            <a:r>
              <a:rPr lang="cs-CZ" dirty="0" smtClean="0"/>
              <a:t>Výkon zaměstnání v ČR nebo v cizině pro zaměstnavatele se sídlem na území ČR, pokud místo výkonu práce je trvale v cizině a zaměstnanci nejsou povinně účastni důchodového pojištění podle předpisů státu, ve kterém trvale vykonávají zaměstnání, a mají trvalý pobyt na území ČR nebo jiného členského státu EU a </a:t>
            </a:r>
          </a:p>
          <a:p>
            <a:pPr lvl="1"/>
            <a:r>
              <a:rPr lang="cs-CZ" dirty="0" smtClean="0"/>
              <a:t>Sjednaná částka započitatelného příjmu z tohoto zaměstnání činí alespoň 2 500 Kč (</a:t>
            </a:r>
            <a:r>
              <a:rPr lang="cs-CZ" dirty="0" smtClean="0"/>
              <a:t>201</a:t>
            </a:r>
            <a:r>
              <a:rPr lang="en-US" dirty="0" smtClean="0"/>
              <a:t>8</a:t>
            </a:r>
            <a:r>
              <a:rPr lang="cs-CZ" dirty="0" smtClean="0"/>
              <a:t>)</a:t>
            </a:r>
            <a:endParaRPr lang="cs-CZ" dirty="0" smtClean="0"/>
          </a:p>
        </p:txBody>
      </p:sp>
    </p:spTree>
    <p:extLst>
      <p:ext uri="{BB962C8B-B14F-4D97-AF65-F5344CB8AC3E}">
        <p14:creationId xmlns:p14="http://schemas.microsoft.com/office/powerpoint/2010/main" val="304175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sociální zabezpečení</a:t>
            </a:r>
            <a:r>
              <a:rPr lang="cs-CZ" dirty="0" smtClean="0"/>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Kdo je považován za zaměstnavatele?</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Zaměstnavatel se sídlem v České republice </a:t>
            </a:r>
          </a:p>
          <a:p>
            <a:r>
              <a:rPr lang="cs-CZ" dirty="0" smtClean="0"/>
              <a:t>Zaměstnavatel se sídlem v EU/EHS </a:t>
            </a:r>
          </a:p>
          <a:p>
            <a:r>
              <a:rPr lang="cs-CZ" dirty="0" smtClean="0"/>
              <a:t>Zaměstnavatel ve smluvním státě </a:t>
            </a:r>
          </a:p>
          <a:p>
            <a:endParaRPr lang="cs-CZ" dirty="0" smtClean="0"/>
          </a:p>
          <a:p>
            <a:r>
              <a:rPr lang="cs-CZ" dirty="0" smtClean="0"/>
              <a:t>Smluvní zaměstnavatel: tuzemský plátce příjmů</a:t>
            </a:r>
          </a:p>
        </p:txBody>
      </p:sp>
    </p:spTree>
    <p:extLst>
      <p:ext uri="{BB962C8B-B14F-4D97-AF65-F5344CB8AC3E}">
        <p14:creationId xmlns:p14="http://schemas.microsoft.com/office/powerpoint/2010/main" val="70177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sociální zabezpečení</a:t>
            </a: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Vyměřovací základ</a:t>
            </a:r>
            <a:endParaRPr lang="en-US" smtClean="0"/>
          </a:p>
          <a:p>
            <a:endParaRPr lang="cs-CZ" dirty="0"/>
          </a:p>
        </p:txBody>
      </p:sp>
      <p:sp>
        <p:nvSpPr>
          <p:cNvPr id="22531" name="Rectangle 3"/>
          <p:cNvSpPr>
            <a:spLocks noGrp="1" noChangeArrowheads="1"/>
          </p:cNvSpPr>
          <p:nvPr>
            <p:ph idx="10"/>
          </p:nvPr>
        </p:nvSpPr>
        <p:spPr/>
        <p:txBody>
          <a:bodyPr/>
          <a:lstStyle/>
          <a:p>
            <a:pPr>
              <a:spcBef>
                <a:spcPts val="600"/>
              </a:spcBef>
            </a:pPr>
            <a:r>
              <a:rPr lang="cs-CZ" dirty="0" smtClean="0"/>
              <a:t>Vyměřovacím základem je úhrn příjmů, které</a:t>
            </a:r>
          </a:p>
          <a:p>
            <a:pPr lvl="1">
              <a:spcBef>
                <a:spcPts val="600"/>
              </a:spcBef>
            </a:pPr>
            <a:r>
              <a:rPr lang="cs-CZ" dirty="0" smtClean="0"/>
              <a:t>Jsou předmětem daně z příjmů fyzických osob podle ZDP</a:t>
            </a:r>
          </a:p>
          <a:p>
            <a:pPr lvl="1">
              <a:spcBef>
                <a:spcPts val="600"/>
              </a:spcBef>
            </a:pPr>
            <a:r>
              <a:rPr lang="cs-CZ" dirty="0" smtClean="0"/>
              <a:t>Nejsou od této daně osvobozeny</a:t>
            </a:r>
          </a:p>
          <a:p>
            <a:pPr lvl="1">
              <a:spcBef>
                <a:spcPts val="600"/>
              </a:spcBef>
            </a:pPr>
            <a:r>
              <a:rPr lang="cs-CZ" dirty="0" smtClean="0"/>
              <a:t>Jsou příjmem zúčtovaným zaměstnavatelem zaměstnanci v souvislosti se zaměstnáním, které zakládá účast na nemocenském pojištění nebo jen na důchodovém pojištění </a:t>
            </a:r>
          </a:p>
          <a:p>
            <a:pPr>
              <a:spcBef>
                <a:spcPts val="600"/>
              </a:spcBef>
            </a:pPr>
            <a:r>
              <a:rPr lang="cs-CZ" dirty="0" smtClean="0"/>
              <a:t>Do vyměřovacího základu </a:t>
            </a:r>
            <a:r>
              <a:rPr lang="cs-CZ" b="1" dirty="0" smtClean="0"/>
              <a:t>se nezahrnuje zejména</a:t>
            </a:r>
            <a:endParaRPr lang="cs-CZ" dirty="0" smtClean="0"/>
          </a:p>
          <a:p>
            <a:pPr lvl="1">
              <a:spcBef>
                <a:spcPts val="600"/>
              </a:spcBef>
            </a:pPr>
            <a:r>
              <a:rPr lang="cs-CZ" b="1" dirty="0" smtClean="0"/>
              <a:t>Náhrada škody podle zákoníku práce</a:t>
            </a:r>
          </a:p>
          <a:p>
            <a:pPr lvl="1">
              <a:spcBef>
                <a:spcPts val="600"/>
              </a:spcBef>
            </a:pPr>
            <a:r>
              <a:rPr lang="cs-CZ" b="1" dirty="0" smtClean="0"/>
              <a:t>Odstupné, odchodné a odbytné </a:t>
            </a:r>
            <a:r>
              <a:rPr lang="cs-CZ" dirty="0" smtClean="0"/>
              <a:t>poskytované na základě zvláštních právních předpisů</a:t>
            </a:r>
          </a:p>
          <a:p>
            <a:pPr lvl="1">
              <a:spcBef>
                <a:spcPts val="600"/>
              </a:spcBef>
            </a:pPr>
            <a:r>
              <a:rPr lang="cs-CZ" b="1" dirty="0" smtClean="0"/>
              <a:t>Odměny vyplácené podle zákona o vynálezech a zlepšovacích návrzích</a:t>
            </a:r>
            <a:r>
              <a:rPr lang="cs-CZ" dirty="0" smtClean="0"/>
              <a:t>, pokud vytvoření a uplatnění vynálezu nebo zlepšovacího návrhu nemělo souvislost s výkonem zaměstnání</a:t>
            </a:r>
          </a:p>
          <a:p>
            <a:pPr lvl="1">
              <a:spcBef>
                <a:spcPts val="600"/>
              </a:spcBef>
            </a:pPr>
            <a:r>
              <a:rPr lang="cs-CZ" dirty="0" smtClean="0"/>
              <a:t>Jednorázová </a:t>
            </a:r>
            <a:r>
              <a:rPr lang="cs-CZ" b="1" dirty="0" smtClean="0"/>
              <a:t>sociální</a:t>
            </a:r>
            <a:r>
              <a:rPr lang="cs-CZ" dirty="0" smtClean="0"/>
              <a:t> </a:t>
            </a:r>
            <a:r>
              <a:rPr lang="cs-CZ" b="1" dirty="0" smtClean="0"/>
              <a:t>výpomoc</a:t>
            </a:r>
            <a:r>
              <a:rPr lang="cs-CZ" dirty="0" smtClean="0"/>
              <a:t> poskytnutá zaměstnanci k překlenutí jeho mimořádně obtížných poměrů vzniklých v důsledku živelní pohromy, požáru, ekologické nebo průmyslové havárie nebo jiné mimořádně závažné události</a:t>
            </a:r>
            <a:endParaRPr lang="cs-CZ" dirty="0"/>
          </a:p>
        </p:txBody>
      </p:sp>
    </p:spTree>
    <p:extLst>
      <p:ext uri="{BB962C8B-B14F-4D97-AF65-F5344CB8AC3E}">
        <p14:creationId xmlns:p14="http://schemas.microsoft.com/office/powerpoint/2010/main" val="13088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z="2900" smtClean="0"/>
              <a:t>Je český systém sociálního zabezpečení konkurenceschopný?</a:t>
            </a:r>
          </a:p>
          <a:p>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dirty="0" smtClean="0"/>
              <a:t>Jak vysoké jsou náklady na sociální zabezpečení při příjmu 25 000 EUR ročně? </a:t>
            </a:r>
          </a:p>
          <a:p>
            <a:endParaRPr lang="cs-CZ" dirty="0" smtClean="0"/>
          </a:p>
          <a:p>
            <a:endParaRPr lang="cs-CZ" dirty="0" smtClean="0"/>
          </a:p>
          <a:p>
            <a:endParaRPr lang="en-US" dirty="0" smtClean="0"/>
          </a:p>
        </p:txBody>
      </p:sp>
      <p:pic>
        <p:nvPicPr>
          <p:cNvPr id="307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5707" y="2634385"/>
            <a:ext cx="6867002" cy="400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3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Zaměstnanci – sociální zabezpečení</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Maximální vyměřovací základ (MaxVZ)</a:t>
            </a:r>
          </a:p>
          <a:p>
            <a:endParaRPr lang="cs-CZ" dirty="0"/>
          </a:p>
        </p:txBody>
      </p:sp>
      <p:sp>
        <p:nvSpPr>
          <p:cNvPr id="22531" name="Rectangle 3"/>
          <p:cNvSpPr>
            <a:spLocks noGrp="1" noChangeArrowheads="1"/>
          </p:cNvSpPr>
          <p:nvPr>
            <p:ph idx="10"/>
          </p:nvPr>
        </p:nvSpPr>
        <p:spPr/>
        <p:txBody>
          <a:bodyPr/>
          <a:lstStyle/>
          <a:p>
            <a:r>
              <a:rPr lang="cs-CZ" dirty="0" smtClean="0"/>
              <a:t>Zdravotní pojištění: zrušeno počínaje 1.1.2013</a:t>
            </a:r>
          </a:p>
          <a:p>
            <a:r>
              <a:rPr lang="cs-CZ" dirty="0" smtClean="0"/>
              <a:t>Sociální zabezpečení: Kč </a:t>
            </a:r>
            <a:r>
              <a:rPr lang="cs-CZ" dirty="0" smtClean="0"/>
              <a:t>1.</a:t>
            </a:r>
            <a:r>
              <a:rPr lang="en-US" dirty="0" smtClean="0"/>
              <a:t>438</a:t>
            </a:r>
            <a:r>
              <a:rPr lang="cs-CZ" dirty="0" smtClean="0"/>
              <a:t>.</a:t>
            </a:r>
            <a:r>
              <a:rPr lang="en-US" dirty="0" smtClean="0"/>
              <a:t>992</a:t>
            </a:r>
            <a:r>
              <a:rPr lang="cs-CZ" dirty="0" smtClean="0"/>
              <a:t> </a:t>
            </a:r>
            <a:r>
              <a:rPr lang="cs-CZ" dirty="0" smtClean="0"/>
              <a:t>(pro rok </a:t>
            </a:r>
            <a:r>
              <a:rPr lang="cs-CZ" dirty="0" smtClean="0"/>
              <a:t>201</a:t>
            </a:r>
            <a:r>
              <a:rPr lang="en-US" dirty="0" smtClean="0"/>
              <a:t>8</a:t>
            </a:r>
            <a:r>
              <a:rPr lang="cs-CZ" dirty="0" smtClean="0"/>
              <a:t>)</a:t>
            </a:r>
            <a:endParaRPr lang="cs-CZ" dirty="0" smtClean="0"/>
          </a:p>
          <a:p>
            <a:pPr lvl="1"/>
            <a:r>
              <a:rPr lang="cs-CZ" dirty="0" smtClean="0"/>
              <a:t>Vyměřovací základ zaměstnance </a:t>
            </a:r>
          </a:p>
          <a:p>
            <a:pPr lvl="1"/>
            <a:r>
              <a:rPr lang="cs-CZ" dirty="0" smtClean="0"/>
              <a:t>V případě dvou a více zaměstnavatelů současně či postupně </a:t>
            </a:r>
          </a:p>
          <a:p>
            <a:pPr lvl="2"/>
            <a:r>
              <a:rPr lang="cs-CZ" dirty="0" smtClean="0"/>
              <a:t>U každého zaměstnavatele vlastní </a:t>
            </a:r>
            <a:r>
              <a:rPr lang="cs-CZ" dirty="0" err="1" smtClean="0"/>
              <a:t>MaxVZ</a:t>
            </a:r>
            <a:endParaRPr lang="cs-CZ" dirty="0" smtClean="0"/>
          </a:p>
          <a:p>
            <a:pPr lvl="2"/>
            <a:r>
              <a:rPr lang="cs-CZ" dirty="0" smtClean="0"/>
              <a:t>Zaměstnanec podává žádost o vrácení přeplatku </a:t>
            </a:r>
          </a:p>
          <a:p>
            <a:pPr lvl="2"/>
            <a:r>
              <a:rPr lang="cs-CZ" dirty="0" smtClean="0"/>
              <a:t>Žádost nutné podat do 5 let od konce roku, v němž přeplatek vznikl </a:t>
            </a:r>
          </a:p>
          <a:p>
            <a:pPr lvl="1"/>
            <a:r>
              <a:rPr lang="cs-CZ" dirty="0" smtClean="0"/>
              <a:t>Z částky vyměřovacího základu nad zákonné maximum dosažené u jednoho zaměstnavatele za daný kalendářní rok se pojistné v daném roce neodvede (zaměstnavatelova ani zaměstnancova část)</a:t>
            </a:r>
            <a:endParaRPr lang="cs-CZ" dirty="0"/>
          </a:p>
        </p:txBody>
      </p:sp>
    </p:spTree>
    <p:extLst>
      <p:ext uri="{BB962C8B-B14F-4D97-AF65-F5344CB8AC3E}">
        <p14:creationId xmlns:p14="http://schemas.microsoft.com/office/powerpoint/2010/main" val="219887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
            </a:r>
            <a:br>
              <a:rPr lang="cs-CZ" dirty="0" smtClean="0"/>
            </a:br>
            <a:r>
              <a:rPr lang="cs-CZ" dirty="0" smtClean="0"/>
              <a:t>OSVČ</a:t>
            </a:r>
            <a:r>
              <a:rPr lang="cs-CZ" dirty="0"/>
              <a:t/>
            </a:r>
            <a:br>
              <a:rPr lang="cs-CZ" dirty="0"/>
            </a:br>
            <a:r>
              <a:rPr lang="cs-CZ" dirty="0"/>
              <a:t/>
            </a:r>
            <a:br>
              <a:rPr lang="cs-CZ" dirty="0"/>
            </a:br>
            <a:endParaRPr lang="cs-CZ"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995" y="1306286"/>
            <a:ext cx="4620336" cy="5551714"/>
          </a:xfrm>
          <a:prstGeom prst="rect">
            <a:avLst/>
          </a:prstGeom>
        </p:spPr>
      </p:pic>
    </p:spTree>
    <p:extLst>
      <p:ext uri="{BB962C8B-B14F-4D97-AF65-F5344CB8AC3E}">
        <p14:creationId xmlns:p14="http://schemas.microsoft.com/office/powerpoint/2010/main" val="135935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 OSVČ</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OSVČ – Základní principy </a:t>
            </a:r>
            <a:endParaRPr lang="en-US" smtClean="0"/>
          </a:p>
          <a:p>
            <a:endParaRPr lang="cs-CZ" dirty="0"/>
          </a:p>
        </p:txBody>
      </p:sp>
      <p:sp>
        <p:nvSpPr>
          <p:cNvPr id="22531" name="Rectangle 3"/>
          <p:cNvSpPr>
            <a:spLocks noGrp="1" noChangeArrowheads="1"/>
          </p:cNvSpPr>
          <p:nvPr>
            <p:ph idx="10"/>
          </p:nvPr>
        </p:nvSpPr>
        <p:spPr/>
        <p:txBody>
          <a:bodyPr/>
          <a:lstStyle/>
          <a:p>
            <a:r>
              <a:rPr lang="cs-CZ" b="1" dirty="0" smtClean="0">
                <a:solidFill>
                  <a:schemeClr val="tx2"/>
                </a:solidFill>
              </a:rPr>
              <a:t>Důchodové pojištění</a:t>
            </a:r>
          </a:p>
          <a:p>
            <a:pPr lvl="1"/>
            <a:r>
              <a:rPr lang="cs-CZ" dirty="0" smtClean="0">
                <a:solidFill>
                  <a:schemeClr val="tx2"/>
                </a:solidFill>
              </a:rPr>
              <a:t>V případě hlavní činnosti vždy </a:t>
            </a:r>
          </a:p>
          <a:p>
            <a:pPr lvl="1"/>
            <a:r>
              <a:rPr lang="cs-CZ" dirty="0" smtClean="0">
                <a:solidFill>
                  <a:schemeClr val="tx2"/>
                </a:solidFill>
              </a:rPr>
              <a:t>V případě vedlejší činnosti jen při vyšších příjmech </a:t>
            </a:r>
            <a:br>
              <a:rPr lang="cs-CZ" dirty="0" smtClean="0">
                <a:solidFill>
                  <a:schemeClr val="tx2"/>
                </a:solidFill>
              </a:rPr>
            </a:br>
            <a:endParaRPr lang="cs-CZ" dirty="0" smtClean="0">
              <a:solidFill>
                <a:schemeClr val="tx2"/>
              </a:solidFill>
            </a:endParaRPr>
          </a:p>
          <a:p>
            <a:r>
              <a:rPr lang="cs-CZ" b="1" dirty="0">
                <a:solidFill>
                  <a:schemeClr val="tx2"/>
                </a:solidFill>
              </a:rPr>
              <a:t>Zdravotní pojištění </a:t>
            </a:r>
          </a:p>
          <a:p>
            <a:pPr lvl="1"/>
            <a:r>
              <a:rPr lang="cs-CZ" dirty="0" smtClean="0">
                <a:solidFill>
                  <a:schemeClr val="tx2"/>
                </a:solidFill>
              </a:rPr>
              <a:t>Podle trvalého pobytu </a:t>
            </a:r>
          </a:p>
          <a:p>
            <a:pPr lvl="1"/>
            <a:endParaRPr lang="cs-CZ" dirty="0" smtClean="0">
              <a:solidFill>
                <a:schemeClr val="tx2"/>
              </a:solidFill>
            </a:endParaRPr>
          </a:p>
          <a:p>
            <a:r>
              <a:rPr lang="cs-CZ" b="1" dirty="0">
                <a:solidFill>
                  <a:schemeClr val="tx2"/>
                </a:solidFill>
              </a:rPr>
              <a:t>Nemocenské pojištění</a:t>
            </a:r>
          </a:p>
          <a:p>
            <a:pPr lvl="1"/>
            <a:r>
              <a:rPr lang="cs-CZ" dirty="0" smtClean="0">
                <a:solidFill>
                  <a:schemeClr val="tx2"/>
                </a:solidFill>
              </a:rPr>
              <a:t>Účast dobrovolná </a:t>
            </a:r>
            <a:endParaRPr lang="cs-CZ" dirty="0"/>
          </a:p>
        </p:txBody>
      </p:sp>
    </p:spTree>
    <p:extLst>
      <p:ext uri="{BB962C8B-B14F-4D97-AF65-F5344CB8AC3E}">
        <p14:creationId xmlns:p14="http://schemas.microsoft.com/office/powerpoint/2010/main" val="424561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zdravotní pojištění</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Vyměřovací základ </a:t>
            </a:r>
            <a:endParaRPr lang="en-US" dirty="0" smtClean="0"/>
          </a:p>
          <a:p>
            <a:endParaRPr lang="cs-CZ" dirty="0"/>
          </a:p>
        </p:txBody>
      </p:sp>
      <p:sp>
        <p:nvSpPr>
          <p:cNvPr id="22531" name="Rectangle 3"/>
          <p:cNvSpPr>
            <a:spLocks noGrp="1" noChangeArrowheads="1"/>
          </p:cNvSpPr>
          <p:nvPr>
            <p:ph idx="10"/>
          </p:nvPr>
        </p:nvSpPr>
        <p:spPr/>
        <p:txBody>
          <a:bodyPr/>
          <a:lstStyle/>
          <a:p>
            <a:r>
              <a:rPr lang="cs-CZ" b="1" dirty="0" smtClean="0"/>
              <a:t>50 % z rozdílu mezi příjmy a výdaji ze samostatné výdělečné činnosti po odpočtu výdajů </a:t>
            </a:r>
          </a:p>
          <a:p>
            <a:pPr lvl="1"/>
            <a:r>
              <a:rPr lang="cs-CZ" dirty="0" smtClean="0"/>
              <a:t>Vývoj sazby: 35 % (2003) až 50 % (od roku 2006)</a:t>
            </a:r>
          </a:p>
          <a:p>
            <a:r>
              <a:rPr lang="cs-CZ" b="1" dirty="0" smtClean="0"/>
              <a:t>Maximální vyměřovací základ: </a:t>
            </a:r>
            <a:r>
              <a:rPr lang="cs-CZ" dirty="0" smtClean="0"/>
              <a:t>od 1.1.2013 není </a:t>
            </a:r>
          </a:p>
          <a:p>
            <a:r>
              <a:rPr lang="cs-CZ" b="1" dirty="0" smtClean="0"/>
              <a:t>Minimální vyměřovací základ: </a:t>
            </a:r>
            <a:r>
              <a:rPr lang="cs-CZ" dirty="0" smtClean="0"/>
              <a:t>dvanáctinásobek 50</a:t>
            </a:r>
            <a:r>
              <a:rPr lang="cs-CZ" spc="-300" dirty="0" smtClean="0"/>
              <a:t> </a:t>
            </a:r>
            <a:r>
              <a:rPr lang="cs-CZ" dirty="0" smtClean="0"/>
              <a:t>% průměrné mzdy (pro</a:t>
            </a:r>
            <a:r>
              <a:rPr lang="cs-CZ" spc="-300" dirty="0" smtClean="0"/>
              <a:t> </a:t>
            </a:r>
            <a:r>
              <a:rPr lang="cs-CZ" dirty="0" smtClean="0"/>
              <a:t>určení minimálního vyměřovacího základu za rok </a:t>
            </a:r>
            <a:r>
              <a:rPr lang="cs-CZ" dirty="0" smtClean="0"/>
              <a:t>201</a:t>
            </a:r>
            <a:r>
              <a:rPr lang="en-US" dirty="0" smtClean="0"/>
              <a:t>8</a:t>
            </a:r>
            <a:r>
              <a:rPr lang="cs-CZ" dirty="0" smtClean="0"/>
              <a:t> </a:t>
            </a:r>
            <a:r>
              <a:rPr lang="cs-CZ" dirty="0" smtClean="0"/>
              <a:t>je průměrná mzda </a:t>
            </a:r>
            <a:r>
              <a:rPr lang="en-US" dirty="0" smtClean="0"/>
              <a:t>         </a:t>
            </a:r>
            <a:r>
              <a:rPr lang="cs-CZ" dirty="0" smtClean="0"/>
              <a:t>2</a:t>
            </a:r>
            <a:r>
              <a:rPr lang="en-US" dirty="0" smtClean="0"/>
              <a:t>9 979</a:t>
            </a:r>
            <a:r>
              <a:rPr lang="cs-CZ" dirty="0" smtClean="0"/>
              <a:t> </a:t>
            </a:r>
            <a:r>
              <a:rPr lang="cs-CZ" dirty="0" smtClean="0"/>
              <a:t>Kč (minimální vyměřovací základ je 1</a:t>
            </a:r>
            <a:r>
              <a:rPr lang="en-US" dirty="0" smtClean="0"/>
              <a:t>4</a:t>
            </a:r>
            <a:r>
              <a:rPr lang="cs-CZ" dirty="0" smtClean="0"/>
              <a:t> </a:t>
            </a:r>
            <a:r>
              <a:rPr lang="en-US" dirty="0" smtClean="0"/>
              <a:t>990</a:t>
            </a:r>
            <a:r>
              <a:rPr lang="cs-CZ" dirty="0" smtClean="0"/>
              <a:t> Kč a minimální </a:t>
            </a:r>
            <a:r>
              <a:rPr lang="cs-CZ" dirty="0" smtClean="0"/>
              <a:t>měsíční záloha </a:t>
            </a:r>
            <a:r>
              <a:rPr lang="en-US" dirty="0"/>
              <a:t> </a:t>
            </a:r>
            <a:r>
              <a:rPr lang="en-US" dirty="0" smtClean="0"/>
              <a:t> </a:t>
            </a:r>
            <a:r>
              <a:rPr lang="en-US" dirty="0" smtClean="0"/>
              <a:t>2 024</a:t>
            </a:r>
            <a:r>
              <a:rPr lang="cs-CZ" dirty="0" smtClean="0"/>
              <a:t> </a:t>
            </a:r>
            <a:r>
              <a:rPr lang="cs-CZ" dirty="0" smtClean="0"/>
              <a:t>Kč).</a:t>
            </a:r>
          </a:p>
          <a:p>
            <a:pPr lvl="1"/>
            <a:r>
              <a:rPr lang="cs-CZ" dirty="0" smtClean="0"/>
              <a:t>Snižuje se za období, po které OSVČ nevykonávala činnost nebo měla nárok na výplatu nemocenského nebo mateřské nebo pro ni neplatil minimální vyměřovací základ (např. celodenní osobní péče o dítě nebo odvod pojistného ze zaměstnání)</a:t>
            </a:r>
            <a:endParaRPr lang="cs-CZ" dirty="0"/>
          </a:p>
        </p:txBody>
      </p:sp>
    </p:spTree>
    <p:extLst>
      <p:ext uri="{BB962C8B-B14F-4D97-AF65-F5344CB8AC3E}">
        <p14:creationId xmlns:p14="http://schemas.microsoft.com/office/powerpoint/2010/main" val="417050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zdravotní pojištění</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Platba záloh na zdravotní pojištění</a:t>
            </a:r>
            <a:endParaRPr lang="en-US" dirty="0" smtClean="0"/>
          </a:p>
          <a:p>
            <a:endParaRPr lang="cs-CZ" dirty="0"/>
          </a:p>
        </p:txBody>
      </p:sp>
      <p:sp>
        <p:nvSpPr>
          <p:cNvPr id="22531" name="Rectangle 3"/>
          <p:cNvSpPr>
            <a:spLocks noGrp="1" noChangeArrowheads="1"/>
          </p:cNvSpPr>
          <p:nvPr>
            <p:ph idx="10"/>
          </p:nvPr>
        </p:nvSpPr>
        <p:spPr/>
        <p:txBody>
          <a:bodyPr/>
          <a:lstStyle/>
          <a:p>
            <a:pPr>
              <a:spcBef>
                <a:spcPts val="800"/>
              </a:spcBef>
            </a:pPr>
            <a:r>
              <a:rPr lang="cs-CZ" dirty="0" smtClean="0"/>
              <a:t>Zálohy se neplatí za kalendářní měsíce</a:t>
            </a:r>
          </a:p>
          <a:p>
            <a:pPr lvl="1">
              <a:spcBef>
                <a:spcPts val="800"/>
              </a:spcBef>
            </a:pPr>
            <a:r>
              <a:rPr lang="cs-CZ" dirty="0" smtClean="0"/>
              <a:t>Kdy byla OSVČ uznána po celý kalendářní měsíc za neschopnou práce </a:t>
            </a:r>
          </a:p>
          <a:p>
            <a:pPr lvl="1">
              <a:spcBef>
                <a:spcPts val="800"/>
              </a:spcBef>
            </a:pPr>
            <a:r>
              <a:rPr lang="cs-CZ" dirty="0" smtClean="0"/>
              <a:t>Je-li OSVČ současně zaměstnancem a SVČ není hlavním zdrojem jejích příjmů</a:t>
            </a:r>
          </a:p>
          <a:p>
            <a:pPr>
              <a:spcBef>
                <a:spcPts val="800"/>
              </a:spcBef>
            </a:pPr>
            <a:r>
              <a:rPr lang="cs-CZ" dirty="0" smtClean="0"/>
              <a:t>Zálohy v prvním kalendářním roce činnosti </a:t>
            </a:r>
          </a:p>
          <a:p>
            <a:pPr lvl="1">
              <a:spcBef>
                <a:spcPts val="800"/>
              </a:spcBef>
            </a:pPr>
            <a:r>
              <a:rPr lang="cs-CZ" dirty="0" smtClean="0"/>
              <a:t>OSVČ platí měsíční zálohy vypočtené z minimálního vyměřovacího základu, pokud si nestanoví zálohy vyšší</a:t>
            </a:r>
          </a:p>
          <a:p>
            <a:pPr>
              <a:spcBef>
                <a:spcPts val="800"/>
              </a:spcBef>
            </a:pPr>
            <a:r>
              <a:rPr lang="cs-CZ" dirty="0" smtClean="0"/>
              <a:t>Zálohy v dalších letech</a:t>
            </a:r>
          </a:p>
          <a:p>
            <a:pPr lvl="1">
              <a:spcBef>
                <a:spcPts val="800"/>
              </a:spcBef>
            </a:pPr>
            <a:r>
              <a:rPr lang="cs-CZ" dirty="0" smtClean="0"/>
              <a:t>13,5 % z měsíčního vyměřovacího základu za předchozí kalendářní rok </a:t>
            </a:r>
          </a:p>
          <a:p>
            <a:pPr lvl="2">
              <a:spcBef>
                <a:spcPts val="800"/>
              </a:spcBef>
            </a:pPr>
            <a:r>
              <a:rPr lang="cs-CZ" dirty="0" smtClean="0"/>
              <a:t>Maximální záloha: pro roky 2014 - 201</a:t>
            </a:r>
            <a:r>
              <a:rPr lang="en-US" dirty="0" smtClean="0"/>
              <a:t>7</a:t>
            </a:r>
            <a:r>
              <a:rPr lang="cs-CZ" dirty="0" smtClean="0"/>
              <a:t> není omezena </a:t>
            </a:r>
          </a:p>
          <a:p>
            <a:pPr lvl="2">
              <a:spcBef>
                <a:spcPts val="800"/>
              </a:spcBef>
            </a:pPr>
            <a:r>
              <a:rPr lang="cs-CZ" dirty="0" smtClean="0"/>
              <a:t>Minimální záloha: 13,5 % z minimálního vyměřovacího základu (</a:t>
            </a:r>
            <a:r>
              <a:rPr lang="cs-CZ" dirty="0" smtClean="0"/>
              <a:t>201</a:t>
            </a:r>
            <a:r>
              <a:rPr lang="en-US" dirty="0" smtClean="0"/>
              <a:t>8</a:t>
            </a:r>
            <a:r>
              <a:rPr lang="cs-CZ" dirty="0" smtClean="0"/>
              <a:t>: </a:t>
            </a:r>
            <a:r>
              <a:rPr lang="en-US" dirty="0" smtClean="0"/>
              <a:t>2 024</a:t>
            </a:r>
            <a:r>
              <a:rPr lang="cs-CZ" dirty="0" smtClean="0"/>
              <a:t> </a:t>
            </a:r>
            <a:r>
              <a:rPr lang="cs-CZ" dirty="0" smtClean="0"/>
              <a:t>Kč)</a:t>
            </a:r>
          </a:p>
          <a:p>
            <a:pPr lvl="2">
              <a:spcBef>
                <a:spcPts val="800"/>
              </a:spcBef>
            </a:pPr>
            <a:r>
              <a:rPr lang="cs-CZ" dirty="0" smtClean="0"/>
              <a:t>Takto vypočtené zálohy se zaplatí poprvé za kalendářní měsíc, ve kterém byl nebo měl být podán přehled </a:t>
            </a:r>
          </a:p>
          <a:p>
            <a:pPr lvl="2">
              <a:spcBef>
                <a:spcPts val="800"/>
              </a:spcBef>
            </a:pPr>
            <a:r>
              <a:rPr lang="cs-CZ" dirty="0" smtClean="0"/>
              <a:t>Naposledy se vypočtené zálohy zaplatí v dalším kalendářním roce za kalendářní měsíc předcházející kalendářnímu měsíc, ve kterém byl nebo měl být podán přehled </a:t>
            </a:r>
            <a:endParaRPr lang="cs-CZ" dirty="0"/>
          </a:p>
        </p:txBody>
      </p:sp>
    </p:spTree>
    <p:extLst>
      <p:ext uri="{BB962C8B-B14F-4D97-AF65-F5344CB8AC3E}">
        <p14:creationId xmlns:p14="http://schemas.microsoft.com/office/powerpoint/2010/main" val="199433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zdravotní pojištění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Povinnosti OSVČ v roce </a:t>
            </a:r>
            <a:r>
              <a:rPr lang="cs-CZ" dirty="0" smtClean="0"/>
              <a:t>201</a:t>
            </a:r>
            <a:r>
              <a:rPr lang="en-US" dirty="0" smtClean="0"/>
              <a:t>8</a:t>
            </a:r>
            <a:endParaRPr lang="en-US" dirty="0" smtClean="0"/>
          </a:p>
          <a:p>
            <a:endParaRPr lang="cs-CZ" dirty="0"/>
          </a:p>
        </p:txBody>
      </p:sp>
      <p:graphicFrame>
        <p:nvGraphicFramePr>
          <p:cNvPr id="20" name="Table 19"/>
          <p:cNvGraphicFramePr>
            <a:graphicFrameLocks noGrp="1"/>
          </p:cNvGraphicFramePr>
          <p:nvPr>
            <p:extLst/>
          </p:nvPr>
        </p:nvGraphicFramePr>
        <p:xfrm>
          <a:off x="365123" y="1817688"/>
          <a:ext cx="8543926" cy="1479600"/>
        </p:xfrm>
        <a:graphic>
          <a:graphicData uri="http://schemas.openxmlformats.org/drawingml/2006/table">
            <a:tbl>
              <a:tblPr firstCol="1" bandRow="1">
                <a:tableStyleId>{2D5ABB26-0587-4C30-8999-92F81FD0307C}</a:tableStyleId>
              </a:tblPr>
              <a:tblGrid>
                <a:gridCol w="4337506">
                  <a:extLst>
                    <a:ext uri="{9D8B030D-6E8A-4147-A177-3AD203B41FA5}">
                      <a16:colId xmlns:a16="http://schemas.microsoft.com/office/drawing/2014/main" val="20000"/>
                    </a:ext>
                  </a:extLst>
                </a:gridCol>
                <a:gridCol w="4206420">
                  <a:extLst>
                    <a:ext uri="{9D8B030D-6E8A-4147-A177-3AD203B41FA5}">
                      <a16:colId xmlns:a16="http://schemas.microsoft.com/office/drawing/2014/main" val="20001"/>
                    </a:ext>
                  </a:extLst>
                </a:gridCol>
              </a:tblGrid>
              <a:tr h="218767">
                <a:tc>
                  <a:txBody>
                    <a:bodyPr/>
                    <a:lstStyle/>
                    <a:p>
                      <a:r>
                        <a:rPr lang="cs-CZ" b="1" dirty="0" smtClean="0">
                          <a:solidFill>
                            <a:schemeClr val="bg1"/>
                          </a:solidFill>
                        </a:rPr>
                        <a:t>Oznamování rozhodných skutečností</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cs-CZ" dirty="0" smtClean="0">
                          <a:solidFill>
                            <a:schemeClr val="tx2"/>
                          </a:solidFill>
                        </a:rPr>
                        <a:t>Do 8 dnů</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2155">
                <a:tc>
                  <a:txBody>
                    <a:bodyPr/>
                    <a:lstStyle/>
                    <a:p>
                      <a:r>
                        <a:rPr lang="cs-CZ" b="1" dirty="0" smtClean="0">
                          <a:solidFill>
                            <a:schemeClr val="bg1"/>
                          </a:solidFill>
                        </a:rPr>
                        <a:t>Podání přehledu o příjmech a výdajích</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cs-CZ" dirty="0" smtClean="0">
                          <a:solidFill>
                            <a:schemeClr val="tx2"/>
                          </a:solidFill>
                        </a:rPr>
                        <a:t>Do 1 měsíce ode dne, kdy byla povinnost podat daňové přiznání </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2155">
                <a:tc>
                  <a:txBody>
                    <a:bodyPr/>
                    <a:lstStyle/>
                    <a:p>
                      <a:r>
                        <a:rPr lang="cs-CZ" b="1" dirty="0" smtClean="0">
                          <a:solidFill>
                            <a:schemeClr val="bg1"/>
                          </a:solidFill>
                        </a:rPr>
                        <a:t>Úhrada nedoplatku </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solidFill>
                            <a:schemeClr val="tx2"/>
                          </a:solidFill>
                        </a:rPr>
                        <a:t>Do 8 dnů ode dne, kdy měl být nebo byl podán přehled</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2676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sociální zabezpečení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Vyměřovací základ </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Důležité rozlišovat hlavní a vedlejší činnost</a:t>
            </a:r>
          </a:p>
          <a:p>
            <a:pPr marL="0" indent="0">
              <a:buNone/>
            </a:pPr>
            <a:endParaRPr lang="cs-CZ" dirty="0" smtClean="0"/>
          </a:p>
          <a:p>
            <a:r>
              <a:rPr lang="cs-CZ" dirty="0" smtClean="0"/>
              <a:t>Činnost OSVČ se považuje za hlavní</a:t>
            </a:r>
          </a:p>
          <a:p>
            <a:pPr lvl="1"/>
            <a:r>
              <a:rPr lang="cs-CZ" dirty="0" smtClean="0"/>
              <a:t>Není zaměstnána nikde jinde, nedosahuje žádného jiného příjmu (např. invalidního důchodu)</a:t>
            </a:r>
          </a:p>
          <a:p>
            <a:pPr lvl="1"/>
            <a:r>
              <a:rPr lang="cs-CZ" dirty="0" smtClean="0"/>
              <a:t>Neexistují důvody pro to, aby činnost byla považována za vedlejší</a:t>
            </a:r>
          </a:p>
        </p:txBody>
      </p:sp>
    </p:spTree>
    <p:extLst>
      <p:ext uri="{BB962C8B-B14F-4D97-AF65-F5344CB8AC3E}">
        <p14:creationId xmlns:p14="http://schemas.microsoft.com/office/powerpoint/2010/main" val="142209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sociální zabezpečení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Vyměřovací základ </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Činnost </a:t>
            </a:r>
            <a:r>
              <a:rPr lang="cs-CZ" dirty="0"/>
              <a:t>OSVČ se považuje za vedlejší, pokud OSVČ v kalendářním roce </a:t>
            </a:r>
          </a:p>
          <a:p>
            <a:pPr lvl="1"/>
            <a:r>
              <a:rPr lang="cs-CZ" dirty="0"/>
              <a:t>Byla účastna na nemocenského pojistného zaměstnanců </a:t>
            </a:r>
          </a:p>
          <a:p>
            <a:pPr lvl="1"/>
            <a:r>
              <a:rPr lang="cs-CZ" dirty="0"/>
              <a:t>Vykonávala činnosti zakládající účast na důchodovém pojištění (jednatel, společník, komanditista aj.)</a:t>
            </a:r>
          </a:p>
          <a:p>
            <a:pPr lvl="1"/>
            <a:r>
              <a:rPr lang="cs-CZ" dirty="0"/>
              <a:t>Měla nárok na výplatu invalidního důchodu nebo jí byl přiznán starobní důchod </a:t>
            </a:r>
          </a:p>
          <a:p>
            <a:pPr lvl="1"/>
            <a:r>
              <a:rPr lang="cs-CZ" dirty="0"/>
              <a:t>Měla nárok na rodičovský příspěvek nebo na peněžitou pomoc v mateřství</a:t>
            </a:r>
          </a:p>
          <a:p>
            <a:pPr lvl="1"/>
            <a:r>
              <a:rPr lang="cs-CZ" dirty="0"/>
              <a:t>OSVČ byla nezaopatřeným dítětem (studium)</a:t>
            </a:r>
          </a:p>
          <a:p>
            <a:r>
              <a:rPr lang="cs-CZ" dirty="0"/>
              <a:t>Činnost OSVČ se považuje za vedlejší, pokud OSVČ v kalendářním měsíci </a:t>
            </a:r>
          </a:p>
          <a:p>
            <a:pPr lvl="1"/>
            <a:r>
              <a:rPr lang="cs-CZ" dirty="0"/>
              <a:t>Byla vykonávána samostatná výdělečná činnost </a:t>
            </a:r>
          </a:p>
          <a:p>
            <a:pPr lvl="1"/>
            <a:r>
              <a:rPr lang="cs-CZ" dirty="0"/>
              <a:t>Současně trvaly některé z výše uvedených okolností</a:t>
            </a:r>
          </a:p>
        </p:txBody>
      </p:sp>
    </p:spTree>
    <p:extLst>
      <p:ext uri="{BB962C8B-B14F-4D97-AF65-F5344CB8AC3E}">
        <p14:creationId xmlns:p14="http://schemas.microsoft.com/office/powerpoint/2010/main" val="296574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sociální zabezpečení </a:t>
            </a:r>
            <a:r>
              <a:rPr lang="cs-CZ" dirty="0" smtClean="0"/>
              <a:t/>
            </a:r>
            <a:br>
              <a:rPr lang="cs-CZ" dirty="0" smtClean="0"/>
            </a:br>
            <a:r>
              <a:rPr lang="cs-CZ" dirty="0" smtClean="0"/>
              <a:t/>
            </a:r>
            <a:br>
              <a:rPr lang="cs-CZ" dirty="0" smtClean="0"/>
            </a:br>
            <a:endParaRPr lang="en-US" dirty="0" smtClean="0"/>
          </a:p>
        </p:txBody>
      </p:sp>
      <p:sp>
        <p:nvSpPr>
          <p:cNvPr id="22531" name="Rectangle 3"/>
          <p:cNvSpPr>
            <a:spLocks noGrp="1" noChangeArrowheads="1"/>
          </p:cNvSpPr>
          <p:nvPr>
            <p:ph idx="10"/>
          </p:nvPr>
        </p:nvSpPr>
        <p:spPr/>
        <p:txBody>
          <a:bodyPr/>
          <a:lstStyle/>
          <a:p>
            <a:r>
              <a:rPr lang="cs-CZ" dirty="0" smtClean="0"/>
              <a:t>Účast OSVČ na </a:t>
            </a:r>
            <a:r>
              <a:rPr lang="cs-CZ" b="1" dirty="0" smtClean="0"/>
              <a:t>důchodovém pojištění </a:t>
            </a:r>
            <a:endParaRPr lang="en-US" b="1" dirty="0" smtClean="0"/>
          </a:p>
          <a:p>
            <a:pPr lvl="1"/>
            <a:r>
              <a:rPr lang="cs-CZ" dirty="0" smtClean="0"/>
              <a:t>Povinná po dobu, kdy vykonávala v kalendářním roce hlavní činnost </a:t>
            </a:r>
          </a:p>
          <a:p>
            <a:pPr lvl="1"/>
            <a:r>
              <a:rPr lang="cs-CZ" dirty="0" smtClean="0"/>
              <a:t>Po dobu, po kterou v kalendářním roce vykonávala vedlejší činnost, pokud její příjem z vedlejší činnosti po odpočtu výdajů dosáhl v kalendářním roce rozhodné částky (pro rok </a:t>
            </a:r>
            <a:r>
              <a:rPr lang="cs-CZ" dirty="0" smtClean="0"/>
              <a:t>201</a:t>
            </a:r>
            <a:r>
              <a:rPr lang="en-US" dirty="0" smtClean="0"/>
              <a:t>8</a:t>
            </a:r>
            <a:r>
              <a:rPr lang="cs-CZ" dirty="0" smtClean="0"/>
              <a:t>: </a:t>
            </a:r>
            <a:r>
              <a:rPr lang="en-US" dirty="0" smtClean="0"/>
              <a:t>71 950</a:t>
            </a:r>
            <a:r>
              <a:rPr lang="cs-CZ" dirty="0" smtClean="0"/>
              <a:t> </a:t>
            </a:r>
            <a:r>
              <a:rPr lang="cs-CZ" dirty="0" smtClean="0"/>
              <a:t>Kč)</a:t>
            </a:r>
          </a:p>
          <a:p>
            <a:pPr lvl="1"/>
            <a:endParaRPr lang="cs-CZ" dirty="0" smtClean="0"/>
          </a:p>
          <a:p>
            <a:r>
              <a:rPr lang="cs-CZ" dirty="0" smtClean="0"/>
              <a:t>Účast OSVČ na </a:t>
            </a:r>
            <a:r>
              <a:rPr lang="cs-CZ" b="1" dirty="0" smtClean="0"/>
              <a:t>nemocenském pojištění </a:t>
            </a:r>
            <a:endParaRPr lang="en-US" b="1" dirty="0" smtClean="0"/>
          </a:p>
          <a:p>
            <a:pPr lvl="1"/>
            <a:r>
              <a:rPr lang="cs-CZ" dirty="0" smtClean="0"/>
              <a:t>Podala přihlášku k účasti na nemocenském pojištění </a:t>
            </a:r>
          </a:p>
          <a:p>
            <a:pPr lvl="1"/>
            <a:endParaRPr lang="cs-CZ" dirty="0"/>
          </a:p>
        </p:txBody>
      </p:sp>
    </p:spTree>
    <p:extLst>
      <p:ext uri="{BB962C8B-B14F-4D97-AF65-F5344CB8AC3E}">
        <p14:creationId xmlns:p14="http://schemas.microsoft.com/office/powerpoint/2010/main" val="116668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sociální zabezpečení</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Povinnosti OSVČ v roce </a:t>
            </a:r>
            <a:r>
              <a:rPr lang="cs-CZ" dirty="0" smtClean="0"/>
              <a:t>201</a:t>
            </a:r>
            <a:r>
              <a:rPr lang="en-US" dirty="0" smtClean="0"/>
              <a:t>8</a:t>
            </a:r>
            <a:endParaRPr lang="en-US" dirty="0" smtClean="0"/>
          </a:p>
          <a:p>
            <a:endParaRPr lang="cs-CZ" dirty="0"/>
          </a:p>
        </p:txBody>
      </p:sp>
      <p:graphicFrame>
        <p:nvGraphicFramePr>
          <p:cNvPr id="12" name="Table 11"/>
          <p:cNvGraphicFramePr>
            <a:graphicFrameLocks noGrp="1"/>
          </p:cNvGraphicFramePr>
          <p:nvPr>
            <p:extLst/>
          </p:nvPr>
        </p:nvGraphicFramePr>
        <p:xfrm>
          <a:off x="365123" y="1817688"/>
          <a:ext cx="8543926" cy="1479600"/>
        </p:xfrm>
        <a:graphic>
          <a:graphicData uri="http://schemas.openxmlformats.org/drawingml/2006/table">
            <a:tbl>
              <a:tblPr firstCol="1" bandRow="1">
                <a:tableStyleId>{2D5ABB26-0587-4C30-8999-92F81FD0307C}</a:tableStyleId>
              </a:tblPr>
              <a:tblGrid>
                <a:gridCol w="4337506">
                  <a:extLst>
                    <a:ext uri="{9D8B030D-6E8A-4147-A177-3AD203B41FA5}">
                      <a16:colId xmlns:a16="http://schemas.microsoft.com/office/drawing/2014/main" val="20000"/>
                    </a:ext>
                  </a:extLst>
                </a:gridCol>
                <a:gridCol w="4206420">
                  <a:extLst>
                    <a:ext uri="{9D8B030D-6E8A-4147-A177-3AD203B41FA5}">
                      <a16:colId xmlns:a16="http://schemas.microsoft.com/office/drawing/2014/main" val="20001"/>
                    </a:ext>
                  </a:extLst>
                </a:gridCol>
              </a:tblGrid>
              <a:tr h="218767">
                <a:tc>
                  <a:txBody>
                    <a:bodyPr/>
                    <a:lstStyle/>
                    <a:p>
                      <a:r>
                        <a:rPr lang="cs-CZ" b="1" dirty="0" smtClean="0">
                          <a:solidFill>
                            <a:schemeClr val="bg1"/>
                          </a:solidFill>
                        </a:rPr>
                        <a:t>Oznamování rozhodných skutečností</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cs-CZ" dirty="0" smtClean="0">
                          <a:solidFill>
                            <a:schemeClr val="tx2"/>
                          </a:solidFill>
                        </a:rPr>
                        <a:t>Do 8 dnů</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2155">
                <a:tc>
                  <a:txBody>
                    <a:bodyPr/>
                    <a:lstStyle/>
                    <a:p>
                      <a:r>
                        <a:rPr lang="cs-CZ" b="1" dirty="0" smtClean="0">
                          <a:solidFill>
                            <a:schemeClr val="bg1"/>
                          </a:solidFill>
                        </a:rPr>
                        <a:t>Podání přehledu o příjmech a výdajích</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cs-CZ" dirty="0" smtClean="0">
                          <a:solidFill>
                            <a:schemeClr val="tx2"/>
                          </a:solidFill>
                        </a:rPr>
                        <a:t>Do 1 měsíce ode dne, kdy byla povinnost podat</a:t>
                      </a:r>
                      <a:r>
                        <a:rPr lang="cs-CZ" baseline="0" dirty="0" smtClean="0">
                          <a:solidFill>
                            <a:schemeClr val="tx2"/>
                          </a:solidFill>
                        </a:rPr>
                        <a:t> </a:t>
                      </a:r>
                      <a:r>
                        <a:rPr lang="cs-CZ" dirty="0" smtClean="0">
                          <a:solidFill>
                            <a:schemeClr val="tx2"/>
                          </a:solidFill>
                        </a:rPr>
                        <a:t>daňové přiznání </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2155">
                <a:tc>
                  <a:txBody>
                    <a:bodyPr/>
                    <a:lstStyle/>
                    <a:p>
                      <a:r>
                        <a:rPr lang="cs-CZ" b="1" dirty="0" smtClean="0">
                          <a:solidFill>
                            <a:schemeClr val="bg1"/>
                          </a:solidFill>
                        </a:rPr>
                        <a:t>Úhrada nedoplatku </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solidFill>
                            <a:schemeClr val="tx2"/>
                          </a:solidFill>
                        </a:rPr>
                        <a:t>Do 8 dnů ode dne, kdy měl být nebo byl podán přehled</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1776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z="2900" smtClean="0"/>
              <a:t>Je český systém sociálního zabezpečení konkurenceschopný?</a:t>
            </a:r>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dirty="0" smtClean="0"/>
              <a:t>Jak vysoké jsou náklady na sociální zabezpečení při příjmu 100 000 EUR ročně? </a:t>
            </a:r>
          </a:p>
          <a:p>
            <a:endParaRPr lang="cs-CZ" dirty="0" smtClean="0"/>
          </a:p>
          <a:p>
            <a:endParaRPr lang="cs-CZ" dirty="0" smtClean="0"/>
          </a:p>
          <a:p>
            <a:endParaRPr lang="en-US" dirty="0" smtClean="0"/>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9880" y="2611476"/>
            <a:ext cx="684085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95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Dávky nemocenského pojištění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Nemocenské</a:t>
            </a:r>
            <a:endParaRPr lang="en-US" dirty="0" smtClean="0"/>
          </a:p>
          <a:p>
            <a:endParaRPr lang="cs-CZ" dirty="0"/>
          </a:p>
        </p:txBody>
      </p:sp>
      <p:sp>
        <p:nvSpPr>
          <p:cNvPr id="22531" name="Rectangle 3"/>
          <p:cNvSpPr>
            <a:spLocks noGrp="1" noChangeArrowheads="1"/>
          </p:cNvSpPr>
          <p:nvPr>
            <p:ph idx="10"/>
          </p:nvPr>
        </p:nvSpPr>
        <p:spPr/>
        <p:txBody>
          <a:bodyPr/>
          <a:lstStyle/>
          <a:p>
            <a:r>
              <a:rPr lang="cs-CZ" b="1" dirty="0" smtClean="0"/>
              <a:t>Náleží zaměstnancům i OSVČ</a:t>
            </a:r>
          </a:p>
          <a:p>
            <a:r>
              <a:rPr lang="cs-CZ" b="1" dirty="0" smtClean="0"/>
              <a:t>Plyne od 15. kalendářního dne trvání pracovní neschopnosti </a:t>
            </a:r>
            <a:r>
              <a:rPr lang="cs-CZ" dirty="0" smtClean="0"/>
              <a:t>do konce dočasné pracovní neschopnosti, maximálně však 380 kalendářních dnů </a:t>
            </a:r>
          </a:p>
          <a:p>
            <a:r>
              <a:rPr lang="cs-CZ" b="1" dirty="0" smtClean="0"/>
              <a:t>OSVČ se musí účastnit pojištění alespoň tři měsíce před vznikem nároku </a:t>
            </a:r>
          </a:p>
          <a:p>
            <a:r>
              <a:rPr lang="cs-CZ" dirty="0" smtClean="0"/>
              <a:t>Po dobu prvních 14 kalendářních dnů je zaměstnanec (nikoli OSVČ) zabezpečen náhradou mzdy, kterou poskytuje zaměstnavatel podle zákoníku práce</a:t>
            </a:r>
          </a:p>
          <a:p>
            <a:r>
              <a:rPr lang="cs-CZ" dirty="0" smtClean="0"/>
              <a:t>Náhrada mzdy náleží za pracovní dny a to při dočasné pracovní neschopnosti od 4. pracovního dne (při karanténě od prvního pracovního dne)</a:t>
            </a:r>
          </a:p>
          <a:p>
            <a:r>
              <a:rPr lang="cs-CZ" b="1" dirty="0" smtClean="0"/>
              <a:t>Ochranná</a:t>
            </a:r>
            <a:r>
              <a:rPr lang="cs-CZ" dirty="0" smtClean="0"/>
              <a:t> </a:t>
            </a:r>
            <a:r>
              <a:rPr lang="cs-CZ" b="1" dirty="0" smtClean="0"/>
              <a:t>lhůta – 7 dní: </a:t>
            </a:r>
            <a:r>
              <a:rPr lang="cs-CZ" dirty="0" smtClean="0"/>
              <a:t>náleží nemocenské, i když skončil pracovní poměr</a:t>
            </a:r>
          </a:p>
        </p:txBody>
      </p:sp>
    </p:spTree>
    <p:extLst>
      <p:ext uri="{BB962C8B-B14F-4D97-AF65-F5344CB8AC3E}">
        <p14:creationId xmlns:p14="http://schemas.microsoft.com/office/powerpoint/2010/main" val="24665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Dávky nemocenského pojištění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Peněžitá pomoc v mateřství </a:t>
            </a:r>
            <a:endParaRPr lang="en-US" smtClean="0"/>
          </a:p>
          <a:p>
            <a:endParaRPr lang="cs-CZ" dirty="0"/>
          </a:p>
        </p:txBody>
      </p:sp>
      <p:sp>
        <p:nvSpPr>
          <p:cNvPr id="22531" name="Rectangle 3"/>
          <p:cNvSpPr>
            <a:spLocks noGrp="1" noChangeArrowheads="1"/>
          </p:cNvSpPr>
          <p:nvPr>
            <p:ph idx="10"/>
          </p:nvPr>
        </p:nvSpPr>
        <p:spPr/>
        <p:txBody>
          <a:bodyPr/>
          <a:lstStyle/>
          <a:p>
            <a:r>
              <a:rPr lang="cs-CZ" b="1" dirty="0" smtClean="0">
                <a:solidFill>
                  <a:schemeClr val="accent2"/>
                </a:solidFill>
              </a:rPr>
              <a:t>Zaměstnanec:</a:t>
            </a:r>
            <a:r>
              <a:rPr lang="cs-CZ" dirty="0" smtClean="0">
                <a:solidFill>
                  <a:schemeClr val="accent2"/>
                </a:solidFill>
              </a:rPr>
              <a:t> </a:t>
            </a:r>
            <a:r>
              <a:rPr lang="cs-CZ" dirty="0" smtClean="0"/>
              <a:t>v den, od něhož je dávka přiznávána, musí trvat účast na nemocenském pojištění nebo ochranná lhůta a v posledních dvou letech před tímto dnem musí trvat účast na nemocenském pojištění po dobu aspoň 270 dnů </a:t>
            </a:r>
          </a:p>
          <a:p>
            <a:r>
              <a:rPr lang="cs-CZ" b="1" dirty="0" smtClean="0">
                <a:solidFill>
                  <a:schemeClr val="accent2"/>
                </a:solidFill>
              </a:rPr>
              <a:t>OSVČ: </a:t>
            </a:r>
            <a:r>
              <a:rPr lang="cs-CZ" dirty="0" smtClean="0"/>
              <a:t>je další podmínkou nároku na peněžitou pomoc v mateřství účast na nemocenském pojištění jako OSVČ po dobu aspoň 180 kalendářních dnů v posledním roce</a:t>
            </a:r>
          </a:p>
          <a:p>
            <a:r>
              <a:rPr lang="cs-CZ" dirty="0" smtClean="0"/>
              <a:t>Nástup na peněžitou pomoc v mateřství nastává dnem, který pojištěnka určí v období od počátku 8. do počátku 6. týdne před očekávaným dnem porodu. Podpůrčí doba činí 28 týdnů (u pojištěnky, která porodila zároveň dvě nebo více dětí činí podpůrčí doba 37 týdnů)</a:t>
            </a:r>
          </a:p>
          <a:p>
            <a:r>
              <a:rPr lang="cs-CZ" dirty="0" smtClean="0"/>
              <a:t>Peněžitou pomoc v mateřství je možno pobírat nejdéle do 1 roku věku dítěte</a:t>
            </a:r>
          </a:p>
          <a:p>
            <a:r>
              <a:rPr lang="cs-CZ" dirty="0" smtClean="0"/>
              <a:t>Střídání matky dítěte s jejím manželem či otcem dítěte v péči o dítě</a:t>
            </a:r>
            <a:endParaRPr lang="cs-CZ" dirty="0"/>
          </a:p>
        </p:txBody>
      </p:sp>
    </p:spTree>
    <p:extLst>
      <p:ext uri="{BB962C8B-B14F-4D97-AF65-F5344CB8AC3E}">
        <p14:creationId xmlns:p14="http://schemas.microsoft.com/office/powerpoint/2010/main" val="142335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Dávky nemocenského pojištění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Jak se vypočítávají dávky nemocenského pojištění?</a:t>
            </a:r>
            <a:endParaRPr lang="en-US" dirty="0" smtClean="0"/>
          </a:p>
          <a:p>
            <a:endParaRPr lang="cs-CZ" dirty="0"/>
          </a:p>
        </p:txBody>
      </p:sp>
      <p:sp>
        <p:nvSpPr>
          <p:cNvPr id="22531" name="Rectangle 3"/>
          <p:cNvSpPr>
            <a:spLocks noGrp="1" noChangeArrowheads="1"/>
          </p:cNvSpPr>
          <p:nvPr>
            <p:ph idx="10"/>
          </p:nvPr>
        </p:nvSpPr>
        <p:spPr/>
        <p:txBody>
          <a:bodyPr/>
          <a:lstStyle/>
          <a:p>
            <a:r>
              <a:rPr lang="cs-CZ" b="1" dirty="0" smtClean="0"/>
              <a:t>Dávky se počítají z denního vyměřovacího základu</a:t>
            </a:r>
          </a:p>
          <a:p>
            <a:r>
              <a:rPr lang="cs-CZ" dirty="0" smtClean="0"/>
              <a:t>Stanovený průměrný denní příjem se upravuje (redukuje) pomocí tří redukčních hranic na denní vyměřovací základ</a:t>
            </a:r>
          </a:p>
          <a:p>
            <a:pPr lvl="1"/>
            <a:endParaRPr lang="cs-CZ" dirty="0" smtClean="0"/>
          </a:p>
          <a:p>
            <a:pPr lvl="1"/>
            <a:endParaRPr lang="cs-CZ" dirty="0" smtClean="0"/>
          </a:p>
          <a:p>
            <a:pPr lvl="1"/>
            <a:endParaRPr lang="cs-CZ" dirty="0" smtClean="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4" t="1031" r="664" b="-1031"/>
          <a:stretch/>
        </p:blipFill>
        <p:spPr bwMode="auto">
          <a:xfrm>
            <a:off x="0" y="3010309"/>
            <a:ext cx="8064234" cy="323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63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Dávky ze systému důchodového pojištění </a:t>
            </a:r>
            <a:br>
              <a:rPr lang="cs-CZ" smtClean="0"/>
            </a:br>
            <a:r>
              <a:rPr lang="cs-CZ" smtClean="0"/>
              <a:t/>
            </a:r>
            <a:br>
              <a:rPr lang="cs-CZ" smtClean="0"/>
            </a:br>
            <a:endParaRPr lang="en-US" dirty="0" smtClean="0"/>
          </a:p>
        </p:txBody>
      </p:sp>
      <p:sp>
        <p:nvSpPr>
          <p:cNvPr id="22531" name="Rectangle 3"/>
          <p:cNvSpPr>
            <a:spLocks noGrp="1" noChangeArrowheads="1"/>
          </p:cNvSpPr>
          <p:nvPr>
            <p:ph idx="10"/>
          </p:nvPr>
        </p:nvSpPr>
        <p:spPr/>
        <p:txBody>
          <a:bodyPr/>
          <a:lstStyle/>
          <a:p>
            <a:r>
              <a:rPr lang="cs-CZ" b="1" dirty="0" smtClean="0">
                <a:solidFill>
                  <a:schemeClr val="accent2"/>
                </a:solidFill>
              </a:rPr>
              <a:t>Důchodový systém </a:t>
            </a:r>
            <a:endParaRPr lang="en-US" b="1" dirty="0" smtClean="0">
              <a:solidFill>
                <a:schemeClr val="accent2"/>
              </a:solidFill>
            </a:endParaRPr>
          </a:p>
          <a:p>
            <a:pPr lvl="1"/>
            <a:r>
              <a:rPr lang="cs-CZ" dirty="0" smtClean="0"/>
              <a:t>Důchodový systém ČR je založen na povinném základním důchodovém pojištění </a:t>
            </a:r>
          </a:p>
          <a:p>
            <a:pPr lvl="1"/>
            <a:r>
              <a:rPr lang="cs-CZ" dirty="0" smtClean="0"/>
              <a:t>Důchodové pojištění je dávkově definované a průběžně financované, zabezpečuje všechny ekonomicky aktivní osoby</a:t>
            </a:r>
          </a:p>
          <a:p>
            <a:pPr lvl="1"/>
            <a:r>
              <a:rPr lang="cs-CZ" dirty="0" smtClean="0"/>
              <a:t>Právní úprava je jednotná pro všechny pojištěnce, neexistují speciální odvětvová či profesní schémata (vs. např. Německo, Rakousko)</a:t>
            </a:r>
          </a:p>
          <a:p>
            <a:pPr lvl="1"/>
            <a:r>
              <a:rPr lang="cs-CZ" dirty="0" smtClean="0"/>
              <a:t>Důchod ze základního důchodového pojištění pobírá více než 99 % obyvatel ve věku vyšším než je věková hranice pro nárok na starobní důchod</a:t>
            </a:r>
          </a:p>
          <a:p>
            <a:r>
              <a:rPr lang="cs-CZ" b="1" dirty="0" smtClean="0">
                <a:solidFill>
                  <a:schemeClr val="accent2"/>
                </a:solidFill>
              </a:rPr>
              <a:t>Druhy dávek</a:t>
            </a:r>
          </a:p>
          <a:p>
            <a:pPr lvl="1"/>
            <a:r>
              <a:rPr lang="cs-CZ" dirty="0" smtClean="0"/>
              <a:t>Starobní (včetně tzv. předčasného starobního důchodu), invalidní, vdovský a vdovecký, sirotčí</a:t>
            </a:r>
          </a:p>
          <a:p>
            <a:pPr lvl="1"/>
            <a:r>
              <a:rPr lang="cs-CZ" b="1" dirty="0" smtClean="0"/>
              <a:t>Dvě složky důchodu</a:t>
            </a:r>
          </a:p>
          <a:p>
            <a:pPr lvl="2"/>
            <a:r>
              <a:rPr lang="cs-CZ" dirty="0" smtClean="0"/>
              <a:t>Základní výměra a procentní výměra</a:t>
            </a:r>
            <a:endParaRPr lang="cs-CZ" dirty="0"/>
          </a:p>
        </p:txBody>
      </p:sp>
    </p:spTree>
    <p:extLst>
      <p:ext uri="{BB962C8B-B14F-4D97-AF65-F5344CB8AC3E}">
        <p14:creationId xmlns:p14="http://schemas.microsoft.com/office/powerpoint/2010/main" val="259114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Dávky </a:t>
            </a:r>
            <a:r>
              <a:rPr lang="en-US" dirty="0" smtClean="0"/>
              <a:t>z</a:t>
            </a:r>
            <a:r>
              <a:rPr lang="cs-CZ" dirty="0" smtClean="0"/>
              <a:t>e systému důchodového pojištění </a:t>
            </a:r>
            <a:br>
              <a:rPr lang="cs-CZ" dirty="0" smtClean="0"/>
            </a:br>
            <a:r>
              <a:rPr lang="cs-CZ" dirty="0" smtClean="0"/>
              <a:t/>
            </a:r>
            <a:br>
              <a:rPr lang="cs-CZ" dirty="0" smtClean="0"/>
            </a:br>
            <a:endParaRPr lang="en-US" dirty="0" smtClean="0"/>
          </a:p>
        </p:txBody>
      </p:sp>
      <p:sp>
        <p:nvSpPr>
          <p:cNvPr id="3" name="Text Placeholder 2"/>
          <p:cNvSpPr>
            <a:spLocks noGrp="1"/>
          </p:cNvSpPr>
          <p:nvPr>
            <p:ph type="body" idx="1"/>
          </p:nvPr>
        </p:nvSpPr>
        <p:spPr/>
        <p:txBody>
          <a:bodyPr/>
          <a:lstStyle/>
          <a:p>
            <a:r>
              <a:rPr lang="cs-CZ" smtClean="0"/>
              <a:t>Podmínky nároku na řádný starobní důchod </a:t>
            </a:r>
          </a:p>
          <a:p>
            <a:endParaRPr lang="cs-CZ" dirty="0"/>
          </a:p>
        </p:txBody>
      </p:sp>
      <p:sp>
        <p:nvSpPr>
          <p:cNvPr id="22531" name="Rectangle 3"/>
          <p:cNvSpPr>
            <a:spLocks noGrp="1" noChangeArrowheads="1"/>
          </p:cNvSpPr>
          <p:nvPr>
            <p:ph idx="10"/>
          </p:nvPr>
        </p:nvSpPr>
        <p:spPr/>
        <p:txBody>
          <a:bodyPr/>
          <a:lstStyle/>
          <a:p>
            <a:r>
              <a:rPr lang="cs-CZ" dirty="0" smtClean="0"/>
              <a:t>Pojištěnec má nárok na starobní důchod, jestliže získal </a:t>
            </a:r>
            <a:r>
              <a:rPr lang="cs-CZ" b="1" dirty="0" smtClean="0"/>
              <a:t>dobu pojištění nejméně 30 let a dosáhl důchodového věku v roce 2014</a:t>
            </a:r>
          </a:p>
          <a:p>
            <a:r>
              <a:rPr lang="cs-CZ" dirty="0" smtClean="0"/>
              <a:t>Důchodový věk pojištěnců narozených po roce 1936</a:t>
            </a:r>
          </a:p>
          <a:p>
            <a:pPr lvl="1"/>
            <a:endParaRPr lang="cs-CZ" dirty="0" smtClean="0"/>
          </a:p>
          <a:p>
            <a:pPr lvl="1"/>
            <a:endParaRPr lang="cs-CZ" dirty="0" smtClean="0"/>
          </a:p>
          <a:p>
            <a:pPr lvl="1"/>
            <a:endParaRPr lang="cs-CZ" dirty="0" smtClean="0"/>
          </a:p>
          <a:p>
            <a:pPr lvl="1"/>
            <a:endParaRPr lang="cs-CZ" dirty="0" smtClean="0"/>
          </a:p>
          <a:p>
            <a:pPr lvl="1"/>
            <a:endParaRPr lang="cs-CZ" dirty="0" smtClean="0"/>
          </a:p>
          <a:p>
            <a:pPr lvl="1"/>
            <a:endParaRPr lang="cs-CZ" dirty="0"/>
          </a:p>
        </p:txBody>
      </p:sp>
      <p:graphicFrame>
        <p:nvGraphicFramePr>
          <p:cNvPr id="2" name="Table 1"/>
          <p:cNvGraphicFramePr>
            <a:graphicFrameLocks noGrp="1"/>
          </p:cNvGraphicFramePr>
          <p:nvPr>
            <p:extLst>
              <p:ext uri="{D42A27DB-BD31-4B8C-83A1-F6EECF244321}">
                <p14:modId xmlns:p14="http://schemas.microsoft.com/office/powerpoint/2010/main" val="1225855393"/>
              </p:ext>
            </p:extLst>
          </p:nvPr>
        </p:nvGraphicFramePr>
        <p:xfrm>
          <a:off x="365124" y="3028187"/>
          <a:ext cx="8543925" cy="2194560"/>
        </p:xfrm>
        <a:graphic>
          <a:graphicData uri="http://schemas.openxmlformats.org/drawingml/2006/table">
            <a:tbl>
              <a:tblPr firstRow="1" bandRow="1">
                <a:tableStyleId>{72833802-FEF1-4C79-8D5D-14CF1EAF98D9}</a:tableStyleId>
              </a:tblPr>
              <a:tblGrid>
                <a:gridCol w="1708785">
                  <a:extLst>
                    <a:ext uri="{9D8B030D-6E8A-4147-A177-3AD203B41FA5}">
                      <a16:colId xmlns:a16="http://schemas.microsoft.com/office/drawing/2014/main" val="20000"/>
                    </a:ext>
                  </a:extLst>
                </a:gridCol>
                <a:gridCol w="1708785">
                  <a:extLst>
                    <a:ext uri="{9D8B030D-6E8A-4147-A177-3AD203B41FA5}">
                      <a16:colId xmlns:a16="http://schemas.microsoft.com/office/drawing/2014/main" val="20001"/>
                    </a:ext>
                  </a:extLst>
                </a:gridCol>
                <a:gridCol w="1708785">
                  <a:extLst>
                    <a:ext uri="{9D8B030D-6E8A-4147-A177-3AD203B41FA5}">
                      <a16:colId xmlns:a16="http://schemas.microsoft.com/office/drawing/2014/main" val="20002"/>
                    </a:ext>
                  </a:extLst>
                </a:gridCol>
                <a:gridCol w="1708785">
                  <a:extLst>
                    <a:ext uri="{9D8B030D-6E8A-4147-A177-3AD203B41FA5}">
                      <a16:colId xmlns:a16="http://schemas.microsoft.com/office/drawing/2014/main" val="20003"/>
                    </a:ext>
                  </a:extLst>
                </a:gridCol>
                <a:gridCol w="1708785">
                  <a:extLst>
                    <a:ext uri="{9D8B030D-6E8A-4147-A177-3AD203B41FA5}">
                      <a16:colId xmlns:a16="http://schemas.microsoft.com/office/drawing/2014/main" val="20004"/>
                    </a:ext>
                  </a:extLst>
                </a:gridCol>
              </a:tblGrid>
              <a:tr h="0">
                <a:tc>
                  <a:txBody>
                    <a:bodyPr/>
                    <a:lstStyle/>
                    <a:p>
                      <a:pPr algn="l"/>
                      <a:r>
                        <a:rPr lang="cs-CZ" dirty="0" smtClean="0"/>
                        <a:t>Ročník</a:t>
                      </a:r>
                      <a:endParaRPr lang="cs-CZ" dirty="0"/>
                    </a:p>
                  </a:txBody>
                  <a:tcPr>
                    <a:lnL w="12700" cap="flat" cmpd="sng" algn="ctr">
                      <a:noFill/>
                      <a:prstDash val="solid"/>
                      <a:round/>
                      <a:headEnd type="none" w="med" len="med"/>
                      <a:tailEnd type="none" w="med" len="med"/>
                    </a:lnL>
                  </a:tcPr>
                </a:tc>
                <a:tc>
                  <a:txBody>
                    <a:bodyPr/>
                    <a:lstStyle/>
                    <a:p>
                      <a:pPr algn="l"/>
                      <a:r>
                        <a:rPr lang="cs-CZ" dirty="0" smtClean="0"/>
                        <a:t>Muž</a:t>
                      </a:r>
                      <a:endParaRPr lang="cs-CZ" dirty="0"/>
                    </a:p>
                  </a:txBody>
                  <a:tcPr/>
                </a:tc>
                <a:tc>
                  <a:txBody>
                    <a:bodyPr/>
                    <a:lstStyle/>
                    <a:p>
                      <a:pPr algn="l"/>
                      <a:r>
                        <a:rPr lang="cs-CZ" dirty="0" smtClean="0"/>
                        <a:t>Žena</a:t>
                      </a:r>
                      <a:endParaRPr lang="cs-CZ" dirty="0"/>
                    </a:p>
                  </a:txBody>
                  <a:tcPr/>
                </a:tc>
                <a:tc>
                  <a:txBody>
                    <a:bodyPr/>
                    <a:lstStyle/>
                    <a:p>
                      <a:pPr algn="l"/>
                      <a:r>
                        <a:rPr lang="cs-CZ" dirty="0" smtClean="0"/>
                        <a:t>1 dítě </a:t>
                      </a:r>
                      <a:endParaRPr lang="cs-CZ" dirty="0"/>
                    </a:p>
                  </a:txBody>
                  <a:tcPr/>
                </a:tc>
                <a:tc>
                  <a:txBody>
                    <a:bodyPr/>
                    <a:lstStyle/>
                    <a:p>
                      <a:pPr algn="l"/>
                      <a:r>
                        <a:rPr lang="cs-CZ" dirty="0" smtClean="0"/>
                        <a:t>2</a:t>
                      </a:r>
                      <a:r>
                        <a:rPr lang="cs-CZ" baseline="0" dirty="0" smtClean="0"/>
                        <a:t> děti </a:t>
                      </a:r>
                      <a:endParaRPr lang="cs-CZ"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0">
                <a:tc>
                  <a:txBody>
                    <a:bodyPr/>
                    <a:lstStyle/>
                    <a:p>
                      <a:pPr algn="l"/>
                      <a:r>
                        <a:rPr lang="cs-CZ" b="1" dirty="0" smtClean="0">
                          <a:solidFill>
                            <a:schemeClr val="tx2"/>
                          </a:solidFill>
                        </a:rPr>
                        <a:t>1954</a:t>
                      </a:r>
                      <a:endParaRPr lang="cs-CZ" b="1" dirty="0">
                        <a:solidFill>
                          <a:schemeClr val="tx2"/>
                        </a:solidFill>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63r</a:t>
                      </a:r>
                      <a:r>
                        <a:rPr lang="cs-CZ" baseline="0" dirty="0" smtClean="0">
                          <a:solidFill>
                            <a:schemeClr val="tx2"/>
                          </a:solidFill>
                        </a:rPr>
                        <a:t> + 2 m</a:t>
                      </a:r>
                      <a:endParaRPr lang="cs-CZ" dirty="0">
                        <a:solidFill>
                          <a:schemeClr val="tx2"/>
                        </a:solidFill>
                      </a:endParaRPr>
                    </a:p>
                  </a:txBody>
                  <a:tcPr/>
                </a:tc>
                <a:tc>
                  <a:txBody>
                    <a:bodyPr/>
                    <a:lstStyle/>
                    <a:p>
                      <a:pPr algn="l"/>
                      <a:r>
                        <a:rPr lang="cs-CZ" dirty="0" smtClean="0">
                          <a:solidFill>
                            <a:schemeClr val="tx2"/>
                          </a:solidFill>
                        </a:rPr>
                        <a:t>62r+4m</a:t>
                      </a:r>
                      <a:endParaRPr lang="cs-CZ" dirty="0">
                        <a:solidFill>
                          <a:schemeClr val="tx2"/>
                        </a:solidFill>
                      </a:endParaRPr>
                    </a:p>
                  </a:txBody>
                  <a:tcPr/>
                </a:tc>
                <a:tc>
                  <a:txBody>
                    <a:bodyPr/>
                    <a:lstStyle/>
                    <a:p>
                      <a:pPr algn="l"/>
                      <a:r>
                        <a:rPr lang="cs-CZ" dirty="0" smtClean="0">
                          <a:solidFill>
                            <a:schemeClr val="tx2"/>
                          </a:solidFill>
                        </a:rPr>
                        <a:t>61r</a:t>
                      </a:r>
                      <a:endParaRPr lang="cs-CZ" dirty="0">
                        <a:solidFill>
                          <a:schemeClr val="tx2"/>
                        </a:solidFill>
                      </a:endParaRPr>
                    </a:p>
                  </a:txBody>
                  <a:tcPr/>
                </a:tc>
                <a:tc>
                  <a:txBody>
                    <a:bodyPr/>
                    <a:lstStyle/>
                    <a:p>
                      <a:pPr algn="l"/>
                      <a:r>
                        <a:rPr lang="cs-CZ" dirty="0" smtClean="0">
                          <a:solidFill>
                            <a:schemeClr val="tx2"/>
                          </a:solidFill>
                        </a:rPr>
                        <a:t>59r+8m</a:t>
                      </a:r>
                      <a:endParaRPr lang="cs-CZ" dirty="0">
                        <a:solidFill>
                          <a:schemeClr val="tx2"/>
                        </a:solidFill>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pPr algn="l"/>
                      <a:r>
                        <a:rPr lang="cs-CZ" sz="1800" b="1" kern="1200" dirty="0" smtClean="0">
                          <a:solidFill>
                            <a:schemeClr val="tx2"/>
                          </a:solidFill>
                        </a:rPr>
                        <a:t>1960</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64r+2m</a:t>
                      </a:r>
                      <a:endParaRPr lang="cs-CZ" dirty="0">
                        <a:solidFill>
                          <a:schemeClr val="tx2"/>
                        </a:solidFill>
                      </a:endParaRPr>
                    </a:p>
                  </a:txBody>
                  <a:tcPr/>
                </a:tc>
                <a:tc>
                  <a:txBody>
                    <a:bodyPr/>
                    <a:lstStyle/>
                    <a:p>
                      <a:pPr algn="l"/>
                      <a:r>
                        <a:rPr lang="cs-CZ" dirty="0" smtClean="0">
                          <a:solidFill>
                            <a:schemeClr val="tx2"/>
                          </a:solidFill>
                        </a:rPr>
                        <a:t>64r+2m</a:t>
                      </a:r>
                      <a:endParaRPr lang="cs-CZ" dirty="0">
                        <a:solidFill>
                          <a:schemeClr val="tx2"/>
                        </a:solidFill>
                      </a:endParaRPr>
                    </a:p>
                  </a:txBody>
                  <a:tcPr/>
                </a:tc>
                <a:tc>
                  <a:txBody>
                    <a:bodyPr/>
                    <a:lstStyle/>
                    <a:p>
                      <a:pPr algn="l"/>
                      <a:r>
                        <a:rPr lang="cs-CZ" dirty="0" smtClean="0">
                          <a:solidFill>
                            <a:schemeClr val="tx2"/>
                          </a:solidFill>
                        </a:rPr>
                        <a:t>63r+8m</a:t>
                      </a:r>
                      <a:endParaRPr lang="cs-CZ" dirty="0">
                        <a:solidFill>
                          <a:schemeClr val="tx2"/>
                        </a:solidFill>
                      </a:endParaRPr>
                    </a:p>
                  </a:txBody>
                  <a:tcPr/>
                </a:tc>
                <a:tc>
                  <a:txBody>
                    <a:bodyPr/>
                    <a:lstStyle/>
                    <a:p>
                      <a:pPr algn="l"/>
                      <a:r>
                        <a:rPr lang="cs-CZ" dirty="0" smtClean="0">
                          <a:solidFill>
                            <a:schemeClr val="tx2"/>
                          </a:solidFill>
                        </a:rPr>
                        <a:t>62r+2m</a:t>
                      </a:r>
                      <a:endParaRPr lang="cs-CZ" dirty="0">
                        <a:solidFill>
                          <a:schemeClr val="tx2"/>
                        </a:solidFill>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algn="l"/>
                      <a:r>
                        <a:rPr lang="cs-CZ" sz="1800" b="1" kern="1200" dirty="0" smtClean="0">
                          <a:solidFill>
                            <a:schemeClr val="tx2"/>
                          </a:solidFill>
                        </a:rPr>
                        <a:t>1971</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66 r </a:t>
                      </a:r>
                      <a:endParaRPr lang="cs-CZ" dirty="0">
                        <a:solidFill>
                          <a:schemeClr val="tx2"/>
                        </a:solidFill>
                      </a:endParaRPr>
                    </a:p>
                  </a:txBody>
                  <a:tcPr/>
                </a:tc>
                <a:tc>
                  <a:txBody>
                    <a:bodyPr/>
                    <a:lstStyle/>
                    <a:p>
                      <a:pPr algn="l"/>
                      <a:r>
                        <a:rPr lang="cs-CZ" dirty="0" smtClean="0">
                          <a:solidFill>
                            <a:schemeClr val="tx2"/>
                          </a:solidFill>
                        </a:rPr>
                        <a:t>66 r </a:t>
                      </a:r>
                      <a:endParaRPr lang="cs-CZ" dirty="0">
                        <a:solidFill>
                          <a:schemeClr val="tx2"/>
                        </a:solidFill>
                      </a:endParaRPr>
                    </a:p>
                  </a:txBody>
                  <a:tcPr/>
                </a:tc>
                <a:tc>
                  <a:txBody>
                    <a:bodyPr/>
                    <a:lstStyle/>
                    <a:p>
                      <a:pPr algn="l"/>
                      <a:r>
                        <a:rPr lang="cs-CZ" dirty="0" smtClean="0">
                          <a:solidFill>
                            <a:schemeClr val="tx2"/>
                          </a:solidFill>
                        </a:rPr>
                        <a:t>66 r </a:t>
                      </a:r>
                      <a:endParaRPr lang="cs-CZ" dirty="0">
                        <a:solidFill>
                          <a:schemeClr val="tx2"/>
                        </a:solidFill>
                      </a:endParaRPr>
                    </a:p>
                  </a:txBody>
                  <a:tcPr/>
                </a:tc>
                <a:tc>
                  <a:txBody>
                    <a:bodyPr/>
                    <a:lstStyle/>
                    <a:p>
                      <a:pPr algn="l"/>
                      <a:r>
                        <a:rPr lang="cs-CZ" dirty="0" smtClean="0">
                          <a:solidFill>
                            <a:schemeClr val="tx2"/>
                          </a:solidFill>
                        </a:rPr>
                        <a:t>66 r </a:t>
                      </a:r>
                      <a:endParaRPr lang="cs-CZ" dirty="0">
                        <a:solidFill>
                          <a:schemeClr val="tx2"/>
                        </a:solidFill>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pPr algn="l"/>
                      <a:r>
                        <a:rPr lang="cs-CZ" sz="1800" b="1" kern="1200" dirty="0" smtClean="0">
                          <a:solidFill>
                            <a:schemeClr val="tx2"/>
                          </a:solidFill>
                        </a:rPr>
                        <a:t>1977</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67 r</a:t>
                      </a:r>
                      <a:endParaRPr lang="cs-CZ" dirty="0">
                        <a:solidFill>
                          <a:schemeClr val="tx2"/>
                        </a:solidFill>
                      </a:endParaRPr>
                    </a:p>
                  </a:txBody>
                  <a:tcPr/>
                </a:tc>
                <a:tc>
                  <a:txBody>
                    <a:bodyPr/>
                    <a:lstStyle/>
                    <a:p>
                      <a:pPr algn="l"/>
                      <a:r>
                        <a:rPr lang="cs-CZ" dirty="0" smtClean="0">
                          <a:solidFill>
                            <a:schemeClr val="tx2"/>
                          </a:solidFill>
                        </a:rPr>
                        <a:t>67 r</a:t>
                      </a:r>
                      <a:endParaRPr lang="cs-CZ" dirty="0">
                        <a:solidFill>
                          <a:schemeClr val="tx2"/>
                        </a:solidFill>
                      </a:endParaRPr>
                    </a:p>
                  </a:txBody>
                  <a:tcPr/>
                </a:tc>
                <a:tc>
                  <a:txBody>
                    <a:bodyPr/>
                    <a:lstStyle/>
                    <a:p>
                      <a:pPr algn="l"/>
                      <a:r>
                        <a:rPr lang="cs-CZ" smtClean="0">
                          <a:solidFill>
                            <a:schemeClr val="tx2"/>
                          </a:solidFill>
                        </a:rPr>
                        <a:t>67 r</a:t>
                      </a:r>
                      <a:endParaRPr lang="cs-CZ" dirty="0">
                        <a:solidFill>
                          <a:schemeClr val="tx2"/>
                        </a:solidFill>
                      </a:endParaRPr>
                    </a:p>
                  </a:txBody>
                  <a:tcPr/>
                </a:tc>
                <a:tc>
                  <a:txBody>
                    <a:bodyPr/>
                    <a:lstStyle/>
                    <a:p>
                      <a:pPr algn="l"/>
                      <a:r>
                        <a:rPr lang="cs-CZ" dirty="0" smtClean="0">
                          <a:solidFill>
                            <a:schemeClr val="tx2"/>
                          </a:solidFill>
                        </a:rPr>
                        <a:t>67 r</a:t>
                      </a:r>
                      <a:endParaRPr lang="cs-CZ" dirty="0">
                        <a:solidFill>
                          <a:schemeClr val="tx2"/>
                        </a:solidFill>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pPr algn="l"/>
                      <a:r>
                        <a:rPr lang="cs-CZ" sz="1800" b="1" kern="1200" dirty="0" smtClean="0">
                          <a:solidFill>
                            <a:schemeClr val="tx2"/>
                          </a:solidFill>
                        </a:rPr>
                        <a:t>1983</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68</a:t>
                      </a:r>
                      <a:r>
                        <a:rPr lang="cs-CZ" baseline="0" dirty="0" smtClean="0">
                          <a:solidFill>
                            <a:schemeClr val="tx2"/>
                          </a:solidFill>
                        </a:rPr>
                        <a:t> r</a:t>
                      </a:r>
                      <a:endParaRPr lang="cs-CZ" dirty="0">
                        <a:solidFill>
                          <a:schemeClr val="tx2"/>
                        </a:solidFill>
                      </a:endParaRPr>
                    </a:p>
                  </a:txBody>
                  <a:tcPr/>
                </a:tc>
                <a:tc>
                  <a:txBody>
                    <a:bodyPr/>
                    <a:lstStyle/>
                    <a:p>
                      <a:pPr algn="l"/>
                      <a:r>
                        <a:rPr lang="cs-CZ" dirty="0" smtClean="0">
                          <a:solidFill>
                            <a:schemeClr val="tx2"/>
                          </a:solidFill>
                        </a:rPr>
                        <a:t>68 r</a:t>
                      </a:r>
                      <a:endParaRPr lang="cs-CZ" dirty="0">
                        <a:solidFill>
                          <a:schemeClr val="tx2"/>
                        </a:solidFill>
                      </a:endParaRPr>
                    </a:p>
                  </a:txBody>
                  <a:tcPr/>
                </a:tc>
                <a:tc>
                  <a:txBody>
                    <a:bodyPr/>
                    <a:lstStyle/>
                    <a:p>
                      <a:pPr algn="l"/>
                      <a:r>
                        <a:rPr lang="cs-CZ" dirty="0" smtClean="0">
                          <a:solidFill>
                            <a:schemeClr val="tx2"/>
                          </a:solidFill>
                        </a:rPr>
                        <a:t>68 r</a:t>
                      </a:r>
                      <a:endParaRPr lang="cs-CZ" dirty="0">
                        <a:solidFill>
                          <a:schemeClr val="tx2"/>
                        </a:solidFill>
                      </a:endParaRPr>
                    </a:p>
                  </a:txBody>
                  <a:tcPr/>
                </a:tc>
                <a:tc>
                  <a:txBody>
                    <a:bodyPr/>
                    <a:lstStyle/>
                    <a:p>
                      <a:pPr algn="l"/>
                      <a:r>
                        <a:rPr lang="cs-CZ" dirty="0" smtClean="0">
                          <a:solidFill>
                            <a:schemeClr val="tx2"/>
                          </a:solidFill>
                        </a:rPr>
                        <a:t>68 r</a:t>
                      </a:r>
                      <a:endParaRPr lang="cs-CZ" dirty="0">
                        <a:solidFill>
                          <a:schemeClr val="tx2"/>
                        </a:solidFill>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486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Dávky </a:t>
            </a:r>
            <a:r>
              <a:rPr lang="en-US" dirty="0" smtClean="0"/>
              <a:t>z</a:t>
            </a:r>
            <a:r>
              <a:rPr lang="cs-CZ" dirty="0" smtClean="0"/>
              <a:t>e systému důchodového pojištění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Jak se vypočítá řádný důchod</a:t>
            </a:r>
          </a:p>
          <a:p>
            <a:endParaRPr lang="cs-CZ" dirty="0"/>
          </a:p>
        </p:txBody>
      </p:sp>
      <p:sp>
        <p:nvSpPr>
          <p:cNvPr id="22531" name="Rectangle 3"/>
          <p:cNvSpPr>
            <a:spLocks noGrp="1" noChangeArrowheads="1"/>
          </p:cNvSpPr>
          <p:nvPr>
            <p:ph idx="10"/>
          </p:nvPr>
        </p:nvSpPr>
        <p:spPr/>
        <p:txBody>
          <a:bodyPr/>
          <a:lstStyle/>
          <a:p>
            <a:pPr marL="342900" indent="-342900">
              <a:spcBef>
                <a:spcPts val="1000"/>
              </a:spcBef>
              <a:buFont typeface="+mj-lt"/>
              <a:buAutoNum type="arabicPeriod"/>
            </a:pPr>
            <a:r>
              <a:rPr lang="cs-CZ" b="1" dirty="0" smtClean="0"/>
              <a:t>Základní výměra</a:t>
            </a:r>
          </a:p>
          <a:p>
            <a:pPr lvl="1">
              <a:spcBef>
                <a:spcPts val="1000"/>
              </a:spcBef>
            </a:pPr>
            <a:r>
              <a:rPr lang="cs-CZ" dirty="0" smtClean="0"/>
              <a:t>Výše základní výměry důchodu je stanovena procentní sazbou z průměrné mzdy – 9 % průměrné mzdy </a:t>
            </a:r>
          </a:p>
          <a:p>
            <a:pPr marL="342900" indent="-342900">
              <a:spcBef>
                <a:spcPts val="1000"/>
              </a:spcBef>
              <a:buFont typeface="+mj-lt"/>
              <a:buAutoNum type="arabicPeriod"/>
            </a:pPr>
            <a:r>
              <a:rPr lang="cs-CZ" b="1" dirty="0" smtClean="0"/>
              <a:t>Procentní výměra</a:t>
            </a:r>
          </a:p>
          <a:p>
            <a:pPr lvl="1">
              <a:spcBef>
                <a:spcPts val="1000"/>
              </a:spcBef>
            </a:pPr>
            <a:r>
              <a:rPr lang="cs-CZ" dirty="0" smtClean="0"/>
              <a:t>Za každý celý rok doby pojištění získané do vzniku nároku na tento důchod 1,5 % výpočtového základu nebo 1,2 % výpočtového základu za dobu získanou z titulu výdělečné činnosti, která se kryje s účastí na důchodovém spoření</a:t>
            </a:r>
            <a:br>
              <a:rPr lang="cs-CZ" dirty="0" smtClean="0"/>
            </a:br>
            <a:endParaRPr lang="cs-CZ" sz="1200" dirty="0" smtClean="0"/>
          </a:p>
          <a:p>
            <a:pPr>
              <a:spcBef>
                <a:spcPts val="1000"/>
              </a:spcBef>
            </a:pPr>
            <a:r>
              <a:rPr lang="cs-CZ" b="1" dirty="0" smtClean="0"/>
              <a:t>Náhradní doba pojištění</a:t>
            </a:r>
          </a:p>
          <a:p>
            <a:pPr lvl="1">
              <a:spcBef>
                <a:spcPts val="1000"/>
              </a:spcBef>
            </a:pPr>
            <a:r>
              <a:rPr lang="cs-CZ" dirty="0" smtClean="0"/>
              <a:t>Doba studia (studium probíhající po 31. prosinci 2009 se však již za náhradní dobu pojištění nepovažuje)</a:t>
            </a:r>
          </a:p>
          <a:p>
            <a:pPr lvl="1">
              <a:spcBef>
                <a:spcPts val="1000"/>
              </a:spcBef>
            </a:pPr>
            <a:r>
              <a:rPr lang="cs-CZ" dirty="0" smtClean="0"/>
              <a:t>Dobu vedení v evidenci úřadu práce jako uchazeči o zaměstnání</a:t>
            </a:r>
            <a:br>
              <a:rPr lang="cs-CZ" dirty="0" smtClean="0"/>
            </a:br>
            <a:endParaRPr lang="cs-CZ" sz="1200" dirty="0" smtClean="0"/>
          </a:p>
          <a:p>
            <a:pPr>
              <a:spcBef>
                <a:spcPts val="1000"/>
              </a:spcBef>
            </a:pPr>
            <a:r>
              <a:rPr lang="cs-CZ" dirty="0" smtClean="0"/>
              <a:t>Důchodová kalkulačka: </a:t>
            </a:r>
            <a:r>
              <a:rPr lang="cs-CZ" dirty="0" smtClean="0">
                <a:hlinkClick r:id="rId3"/>
              </a:rPr>
              <a:t>http://www.mpsv.cz/cs/2435</a:t>
            </a:r>
            <a:r>
              <a:rPr lang="cs-CZ" dirty="0" smtClean="0"/>
              <a:t> </a:t>
            </a:r>
          </a:p>
        </p:txBody>
      </p:sp>
    </p:spTree>
    <p:extLst>
      <p:ext uri="{BB962C8B-B14F-4D97-AF65-F5344CB8AC3E}">
        <p14:creationId xmlns:p14="http://schemas.microsoft.com/office/powerpoint/2010/main" val="151904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Autofit/>
          </a:bodyPr>
          <a:lstStyle/>
          <a:p>
            <a:pPr marL="0" indent="0">
              <a:buNone/>
            </a:pPr>
            <a:r>
              <a:rPr lang="en-US" dirty="0"/>
              <a:t>Deloitte refers to one or more of Deloitte </a:t>
            </a:r>
            <a:r>
              <a:rPr lang="en-US" dirty="0" err="1"/>
              <a:t>Touche</a:t>
            </a:r>
            <a:r>
              <a:rPr lang="en-US" dirty="0"/>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www.deloitte.com/cz/about for a more detailed description of DTTL and its member firms.</a:t>
            </a:r>
          </a:p>
          <a:p>
            <a:pPr marL="0" indent="0">
              <a:buNone/>
            </a:pPr>
            <a:r>
              <a:rPr lang="en-US" dirty="0"/>
              <a:t>Deloitte provides audit, tax, consulting, financial advisory and legal services to public and private clients spanning multiple industries. With a globally connected network of member firms in more than 150 countries and territories, Deloitte brings world-class capabilities and high-quality service to clients, delivering the insights they need to address their most complex business challenges. Deloitte's more than 225,000 professionals are committed to becoming the standard of excellence.</a:t>
            </a:r>
          </a:p>
          <a:p>
            <a:pPr marL="0" indent="0">
              <a:buNone/>
            </a:pPr>
            <a:r>
              <a:rPr lang="en-US" dirty="0"/>
              <a:t>Deloitte Central Europe is a regional organization of entities organized under the umbrella of Deloitte Central Europe Holdings Limited, the member firm in Central Europe of Deloitte </a:t>
            </a:r>
            <a:r>
              <a:rPr lang="en-US" dirty="0" err="1"/>
              <a:t>Touche</a:t>
            </a:r>
            <a:r>
              <a:rPr lang="en-US" dirty="0"/>
              <a:t> Tohmatsu Limited. Services are provided by the subsidiaries and affiliates of Deloitte Central Europe Holdings Limited, which are separate and independent legal entities. The subsidiaries and affiliates of Deloitte Central Europe Holdings Limited are among the region’s leading professional services firms, providing services through more than 5,000 people in 41 offices in 17 countries.</a:t>
            </a:r>
          </a:p>
          <a:p>
            <a:pPr marL="0" indent="0">
              <a:buNone/>
            </a:pPr>
            <a:r>
              <a:rPr lang="en-US" dirty="0"/>
              <a:t>© </a:t>
            </a:r>
            <a:r>
              <a:rPr lang="en-US" dirty="0" smtClean="0"/>
              <a:t>2018 </a:t>
            </a:r>
            <a:r>
              <a:rPr lang="en-US" dirty="0"/>
              <a:t>Deloitte Czech Republic </a:t>
            </a:r>
          </a:p>
        </p:txBody>
      </p:sp>
      <p:sp>
        <p:nvSpPr>
          <p:cNvPr id="9" name="Text Box 11"/>
          <p:cNvSpPr txBox="1"/>
          <p:nvPr/>
        </p:nvSpPr>
        <p:spPr>
          <a:xfrm>
            <a:off x="352975" y="339309"/>
            <a:ext cx="2160905" cy="4864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endParaRPr lang="en-GB" sz="1200" b="1" dirty="0" smtClean="0">
              <a:solidFill>
                <a:srgbClr val="002776"/>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78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Sociální zabezpečení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a:xfrm>
            <a:off x="354761" y="823913"/>
            <a:ext cx="8554289" cy="936000"/>
          </a:xfrm>
        </p:spPr>
        <p:txBody>
          <a:bodyPr/>
          <a:lstStyle/>
          <a:p>
            <a:r>
              <a:rPr lang="cs-CZ" sz="2900" dirty="0" smtClean="0"/>
              <a:t>Proč mají zahraniční zaměstnanci zájem na setrvání v zahraničním systému sociálního zabezpečení?</a:t>
            </a:r>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b="1" dirty="0" smtClean="0"/>
              <a:t>Německo vs. Česká republika </a:t>
            </a:r>
          </a:p>
          <a:p>
            <a:endParaRPr lang="cs-CZ" dirty="0" smtClean="0"/>
          </a:p>
          <a:p>
            <a:endParaRPr lang="cs-CZ" dirty="0" smtClean="0"/>
          </a:p>
          <a:p>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val="3210607187"/>
              </p:ext>
            </p:extLst>
          </p:nvPr>
        </p:nvGraphicFramePr>
        <p:xfrm>
          <a:off x="379045" y="2500312"/>
          <a:ext cx="4248715" cy="3211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576392629"/>
              </p:ext>
            </p:extLst>
          </p:nvPr>
        </p:nvGraphicFramePr>
        <p:xfrm>
          <a:off x="4747158" y="2500313"/>
          <a:ext cx="4286250" cy="32115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280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240" t="17945" r="22673" b="21570"/>
          <a:stretch/>
        </p:blipFill>
        <p:spPr>
          <a:xfrm>
            <a:off x="4044176" y="2591280"/>
            <a:ext cx="5099823" cy="3832512"/>
          </a:xfrm>
          <a:prstGeom prst="rect">
            <a:avLst/>
          </a:prstGeom>
        </p:spPr>
      </p:pic>
      <p:sp>
        <p:nvSpPr>
          <p:cNvPr id="5" name="Title 4"/>
          <p:cNvSpPr>
            <a:spLocks noGrp="1"/>
          </p:cNvSpPr>
          <p:nvPr>
            <p:ph type="title"/>
          </p:nvPr>
        </p:nvSpPr>
        <p:spPr/>
        <p:txBody>
          <a:bodyPr/>
          <a:lstStyle/>
          <a:p>
            <a:r>
              <a:rPr lang="cs-CZ" dirty="0" smtClean="0"/>
              <a:t/>
            </a:r>
            <a:br>
              <a:rPr lang="cs-CZ" dirty="0" smtClean="0"/>
            </a:br>
            <a:r>
              <a:rPr lang="cs-CZ" dirty="0" smtClean="0"/>
              <a:t>Evropská </a:t>
            </a:r>
            <a:r>
              <a:rPr lang="cs-CZ" dirty="0"/>
              <a:t>unie </a:t>
            </a:r>
          </a:p>
        </p:txBody>
      </p:sp>
    </p:spTree>
    <p:extLst>
      <p:ext uri="{BB962C8B-B14F-4D97-AF65-F5344CB8AC3E}">
        <p14:creationId xmlns:p14="http://schemas.microsoft.com/office/powerpoint/2010/main" val="382127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Refresh">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72C7E7"/>
      </a:accent6>
      <a:hlink>
        <a:srgbClr val="00A1DE"/>
      </a:hlink>
      <a:folHlink>
        <a:srgbClr val="72C7E7"/>
      </a:folHlink>
    </a:clrScheme>
    <a:fontScheme name="template_white_cz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36000" tIns="36000" rIns="36000" bIns="36000" numCol="1" rtlCol="0" anchor="t" anchorCtr="0" compatLnSpc="1">
        <a:prstTxWarp prst="textNoShape">
          <a:avLst/>
        </a:prstTxWarp>
        <a:noAutofit/>
      </a:bodyPr>
      <a:lstStyle>
        <a:defPPr marL="177800" marR="0" indent="-177800" algn="l" defTabSz="914400" rtl="0" eaLnBrk="1" fontAlgn="base" latinLnBrk="0" hangingPunct="1">
          <a:lnSpc>
            <a:spcPct val="100000"/>
          </a:lnSpc>
          <a:spcBef>
            <a:spcPct val="50000"/>
          </a:spcBef>
          <a:spcAft>
            <a:spcPct val="25000"/>
          </a:spcAft>
          <a:buClr>
            <a:srgbClr val="000066"/>
          </a:buClr>
          <a:buSzTx/>
          <a:tabLst/>
          <a:defRPr kumimoji="0" sz="1400" b="0" i="0" u="none" strike="noStrike" cap="none" normalizeH="0" baseline="0" dirty="0" err="1" smtClean="0">
            <a:ln>
              <a:noFill/>
            </a:ln>
            <a:solidFill>
              <a:schemeClr val="tx1"/>
            </a:solidFill>
            <a:effectLst/>
            <a:latin typeface="Arial" charset="0"/>
          </a:defRPr>
        </a:defPPr>
      </a:lstStyle>
    </a:spDef>
    <a:lnDef>
      <a:spPr bwMode="auto">
        <a:noFill/>
        <a:ln w="9525" cap="flat" cmpd="sng" algn="ctr">
          <a:solidFill>
            <a:srgbClr val="000066"/>
          </a:solidFill>
          <a:prstDash val="solid"/>
          <a:round/>
          <a:headEnd type="none" w="med" len="med"/>
          <a:tailEnd type="none" w="med" len="med"/>
        </a:ln>
        <a:effectLst/>
      </a:spPr>
      <a:bodyPr/>
      <a:lstStyle/>
    </a:lnDef>
    <a:txDef>
      <a:spPr>
        <a:noFill/>
      </a:spPr>
      <a:bodyPr wrap="square" lIns="36000" tIns="36000" rIns="36000" bIns="36000" rtlCol="0">
        <a:noAutofit/>
      </a:bodyPr>
      <a:lstStyle>
        <a:defPPr marL="177800" indent="-177800">
          <a:defRPr sz="1400" dirty="0" err="1" smtClean="0">
            <a:solidFill>
              <a:schemeClr val="tx1"/>
            </a:solidFill>
          </a:defRPr>
        </a:defPPr>
      </a:lstStyle>
    </a:txDef>
  </a:objectDefaults>
  <a:extraClrSchemeLst>
    <a:extraClrScheme>
      <a:clrScheme name="template_white_cze 1">
        <a:dk1>
          <a:srgbClr val="000066"/>
        </a:dk1>
        <a:lt1>
          <a:srgbClr val="FFFFFF"/>
        </a:lt1>
        <a:dk2>
          <a:srgbClr val="000066"/>
        </a:dk2>
        <a:lt2>
          <a:srgbClr val="E5E5CC"/>
        </a:lt2>
        <a:accent1>
          <a:srgbClr val="800080"/>
        </a:accent1>
        <a:accent2>
          <a:srgbClr val="996633"/>
        </a:accent2>
        <a:accent3>
          <a:srgbClr val="FFFFFF"/>
        </a:accent3>
        <a:accent4>
          <a:srgbClr val="000056"/>
        </a:accent4>
        <a:accent5>
          <a:srgbClr val="C0AAC0"/>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
      <a:clrScheme name="template_white_cze 2">
        <a:dk1>
          <a:srgbClr val="000066"/>
        </a:dk1>
        <a:lt1>
          <a:srgbClr val="FFFFFF"/>
        </a:lt1>
        <a:dk2>
          <a:srgbClr val="000066"/>
        </a:dk2>
        <a:lt2>
          <a:srgbClr val="E5E5CC"/>
        </a:lt2>
        <a:accent1>
          <a:srgbClr val="000066"/>
        </a:accent1>
        <a:accent2>
          <a:srgbClr val="996633"/>
        </a:accent2>
        <a:accent3>
          <a:srgbClr val="FFFFFF"/>
        </a:accent3>
        <a:accent4>
          <a:srgbClr val="000056"/>
        </a:accent4>
        <a:accent5>
          <a:srgbClr val="AAAAB8"/>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
      <a:clrScheme name="template_white_cze 3">
        <a:dk1>
          <a:srgbClr val="000066"/>
        </a:dk1>
        <a:lt1>
          <a:srgbClr val="FFFFFF"/>
        </a:lt1>
        <a:dk2>
          <a:srgbClr val="000066"/>
        </a:dk2>
        <a:lt2>
          <a:srgbClr val="E5E5CC"/>
        </a:lt2>
        <a:accent1>
          <a:srgbClr val="6666FF"/>
        </a:accent1>
        <a:accent2>
          <a:srgbClr val="996633"/>
        </a:accent2>
        <a:accent3>
          <a:srgbClr val="FFFFFF"/>
        </a:accent3>
        <a:accent4>
          <a:srgbClr val="000056"/>
        </a:accent4>
        <a:accent5>
          <a:srgbClr val="B8B8FF"/>
        </a:accent5>
        <a:accent6>
          <a:srgbClr val="8A5C2D"/>
        </a:accent6>
        <a:hlink>
          <a:srgbClr val="3366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Refresh">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72C7E7"/>
      </a:accent6>
      <a:hlink>
        <a:srgbClr val="00A1DE"/>
      </a:hlink>
      <a:folHlink>
        <a:srgbClr val="72C7E7"/>
      </a:folHlink>
    </a:clrScheme>
    <a:fontScheme name="template_white_cz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36000" tIns="36000" rIns="36000" bIns="36000" numCol="1" rtlCol="0" anchor="t" anchorCtr="0" compatLnSpc="1">
        <a:prstTxWarp prst="textNoShape">
          <a:avLst/>
        </a:prstTxWarp>
        <a:noAutofit/>
      </a:bodyPr>
      <a:lstStyle>
        <a:defPPr marL="177800" marR="0" indent="-177800" algn="l" defTabSz="914400" rtl="0" eaLnBrk="1" fontAlgn="base" latinLnBrk="0" hangingPunct="1">
          <a:lnSpc>
            <a:spcPct val="100000"/>
          </a:lnSpc>
          <a:spcBef>
            <a:spcPct val="50000"/>
          </a:spcBef>
          <a:spcAft>
            <a:spcPct val="25000"/>
          </a:spcAft>
          <a:buClr>
            <a:srgbClr val="000066"/>
          </a:buClr>
          <a:buSzTx/>
          <a:tabLst/>
          <a:defRPr kumimoji="0" sz="1400" b="0" i="0" u="none" strike="noStrike" cap="none" normalizeH="0" baseline="0" dirty="0" err="1" smtClean="0">
            <a:ln>
              <a:noFill/>
            </a:ln>
            <a:solidFill>
              <a:schemeClr val="tx1"/>
            </a:solidFill>
            <a:effectLst/>
            <a:latin typeface="Arial" charset="0"/>
          </a:defRPr>
        </a:defPPr>
      </a:lstStyle>
    </a:spDef>
    <a:lnDef>
      <a:spPr bwMode="auto">
        <a:noFill/>
        <a:ln w="9525" cap="flat" cmpd="sng" algn="ctr">
          <a:solidFill>
            <a:srgbClr val="000066"/>
          </a:solidFill>
          <a:prstDash val="solid"/>
          <a:round/>
          <a:headEnd type="none" w="med" len="med"/>
          <a:tailEnd type="none" w="med" len="med"/>
        </a:ln>
        <a:effectLst/>
      </a:spPr>
      <a:bodyPr/>
      <a:lstStyle/>
    </a:lnDef>
    <a:txDef>
      <a:spPr>
        <a:noFill/>
      </a:spPr>
      <a:bodyPr wrap="square" lIns="36000" tIns="36000" rIns="36000" bIns="36000" rtlCol="0">
        <a:noAutofit/>
      </a:bodyPr>
      <a:lstStyle>
        <a:defPPr marL="177800" indent="-177800">
          <a:defRPr sz="1400" dirty="0" err="1" smtClean="0">
            <a:solidFill>
              <a:schemeClr val="tx1"/>
            </a:solidFill>
          </a:defRPr>
        </a:defPPr>
      </a:lstStyle>
    </a:txDef>
  </a:objectDefaults>
  <a:extraClrSchemeLst>
    <a:extraClrScheme>
      <a:clrScheme name="template_white_cze 1">
        <a:dk1>
          <a:srgbClr val="000066"/>
        </a:dk1>
        <a:lt1>
          <a:srgbClr val="FFFFFF"/>
        </a:lt1>
        <a:dk2>
          <a:srgbClr val="000066"/>
        </a:dk2>
        <a:lt2>
          <a:srgbClr val="E5E5CC"/>
        </a:lt2>
        <a:accent1>
          <a:srgbClr val="800080"/>
        </a:accent1>
        <a:accent2>
          <a:srgbClr val="996633"/>
        </a:accent2>
        <a:accent3>
          <a:srgbClr val="FFFFFF"/>
        </a:accent3>
        <a:accent4>
          <a:srgbClr val="000056"/>
        </a:accent4>
        <a:accent5>
          <a:srgbClr val="C0AAC0"/>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
      <a:clrScheme name="template_white_cze 2">
        <a:dk1>
          <a:srgbClr val="000066"/>
        </a:dk1>
        <a:lt1>
          <a:srgbClr val="FFFFFF"/>
        </a:lt1>
        <a:dk2>
          <a:srgbClr val="000066"/>
        </a:dk2>
        <a:lt2>
          <a:srgbClr val="E5E5CC"/>
        </a:lt2>
        <a:accent1>
          <a:srgbClr val="000066"/>
        </a:accent1>
        <a:accent2>
          <a:srgbClr val="996633"/>
        </a:accent2>
        <a:accent3>
          <a:srgbClr val="FFFFFF"/>
        </a:accent3>
        <a:accent4>
          <a:srgbClr val="000056"/>
        </a:accent4>
        <a:accent5>
          <a:srgbClr val="AAAAB8"/>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
      <a:clrScheme name="template_white_cze 3">
        <a:dk1>
          <a:srgbClr val="000066"/>
        </a:dk1>
        <a:lt1>
          <a:srgbClr val="FFFFFF"/>
        </a:lt1>
        <a:dk2>
          <a:srgbClr val="000066"/>
        </a:dk2>
        <a:lt2>
          <a:srgbClr val="E5E5CC"/>
        </a:lt2>
        <a:accent1>
          <a:srgbClr val="6666FF"/>
        </a:accent1>
        <a:accent2>
          <a:srgbClr val="996633"/>
        </a:accent2>
        <a:accent3>
          <a:srgbClr val="FFFFFF"/>
        </a:accent3>
        <a:accent4>
          <a:srgbClr val="000056"/>
        </a:accent4>
        <a:accent5>
          <a:srgbClr val="B8B8FF"/>
        </a:accent5>
        <a:accent6>
          <a:srgbClr val="8A5C2D"/>
        </a:accent6>
        <a:hlink>
          <a:srgbClr val="3366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4319</TotalTime>
  <Words>4367</Words>
  <Application>Microsoft Office PowerPoint</Application>
  <PresentationFormat>On-screen Show (4:3)</PresentationFormat>
  <Paragraphs>750</Paragraphs>
  <Slides>76</Slides>
  <Notes>69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76</vt:i4>
      </vt:variant>
    </vt:vector>
  </HeadingPairs>
  <TitlesOfParts>
    <vt:vector size="81" baseType="lpstr">
      <vt:lpstr>ＭＳ Ｐゴシック</vt:lpstr>
      <vt:lpstr>Arial</vt:lpstr>
      <vt:lpstr>Times New Roman</vt:lpstr>
      <vt:lpstr>Blank</vt:lpstr>
      <vt:lpstr>1_Blank</vt:lpstr>
      <vt:lpstr>Sociální zabezpečení</vt:lpstr>
      <vt:lpstr>Agenda   </vt:lpstr>
      <vt:lpstr>International Social Security Iniciation </vt:lpstr>
      <vt:lpstr>Sociální zabezpečení    </vt:lpstr>
      <vt:lpstr>Sociální zabezpečení    </vt:lpstr>
      <vt:lpstr>Sociální zabezpečení    </vt:lpstr>
      <vt:lpstr>Sociální zabezpečení    </vt:lpstr>
      <vt:lpstr>Sociální zabezpečení    </vt:lpstr>
      <vt:lpstr> Evropská unie </vt:lpstr>
      <vt:lpstr>Evropská unie    </vt:lpstr>
      <vt:lpstr>Evropská unie </vt:lpstr>
      <vt:lpstr>Evropská unie </vt:lpstr>
      <vt:lpstr>Evropská unie </vt:lpstr>
      <vt:lpstr>Evropská unie </vt:lpstr>
      <vt:lpstr>Evropská unie </vt:lpstr>
      <vt:lpstr>Evropská unie </vt:lpstr>
      <vt:lpstr>Evropská unie </vt:lpstr>
      <vt:lpstr>Setrvání v dosavadním systému sociálního zabezpečení </vt:lpstr>
      <vt:lpstr>Setrvání v dosavadním systému sociálního zabezpečení</vt:lpstr>
      <vt:lpstr>Evropská unie </vt:lpstr>
      <vt:lpstr>Setrvání v dosavadním systému sociálního zabezpečení</vt:lpstr>
      <vt:lpstr>Setrvání v dosavadním systému sociálního zabezpečení</vt:lpstr>
      <vt:lpstr>Zaměstnanci pracující ve více státech</vt:lpstr>
      <vt:lpstr>Zaměstnanci pracující ve více státech</vt:lpstr>
      <vt:lpstr>Zaměstnanci pracující ve více státech</vt:lpstr>
      <vt:lpstr>Zaměstnanci pracující ve více státech</vt:lpstr>
      <vt:lpstr>Zaměstnanci pracující ve více státech</vt:lpstr>
      <vt:lpstr>Setrvání v dosavadním systému sociálního zabezpečení</vt:lpstr>
      <vt:lpstr>Evropská unie </vt:lpstr>
      <vt:lpstr>Evropská unie </vt:lpstr>
      <vt:lpstr>Setrvání v dosavadním systému sociálního zabezpečení</vt:lpstr>
      <vt:lpstr>Životní situace našich klientů  </vt:lpstr>
      <vt:lpstr>Životní situace našich klientů  </vt:lpstr>
      <vt:lpstr>Dávky ze systému sociálního zabezpečení stručně  </vt:lpstr>
      <vt:lpstr>Dávky ze systému sociálního zabezpečení stručně  </vt:lpstr>
      <vt:lpstr>Dávky ze systému sociálního zabezpečení stručně  </vt:lpstr>
      <vt:lpstr>Mezinárodní smlouvy o sociálním zabezpečení</vt:lpstr>
      <vt:lpstr>Smluvní státy     </vt:lpstr>
      <vt:lpstr>Smluvní státy</vt:lpstr>
      <vt:lpstr>Smluvní státy </vt:lpstr>
      <vt:lpstr>Smluvní státy – vyslání</vt:lpstr>
      <vt:lpstr>Smluvní státy – výjimka   </vt:lpstr>
      <vt:lpstr>Bezesmluvní státy  </vt:lpstr>
      <vt:lpstr>Dávky ze systému sociálního zabezpečení stručně  </vt:lpstr>
      <vt:lpstr> Česká republika </vt:lpstr>
      <vt:lpstr>Systém sociálního zabezpečení v ČR</vt:lpstr>
      <vt:lpstr>Česká republika   </vt:lpstr>
      <vt:lpstr>Česká republika    </vt:lpstr>
      <vt:lpstr>Česká republika    </vt:lpstr>
      <vt:lpstr>Česká republika    </vt:lpstr>
      <vt:lpstr> Zaměstnanci  </vt:lpstr>
      <vt:lpstr>Česká republika – Zaměstnanci    </vt:lpstr>
      <vt:lpstr>Zaměstnanci – zdravotní pojištění   </vt:lpstr>
      <vt:lpstr>Zaměstnanci – zdravotní pojištění   </vt:lpstr>
      <vt:lpstr>Zaměstnanci – zdravotní pojištění   </vt:lpstr>
      <vt:lpstr>Zaměstnanci – zdravotní pojištění    </vt:lpstr>
      <vt:lpstr>Zaměstnanci – sociální zabezpečení </vt:lpstr>
      <vt:lpstr>Zaměstnanci – sociální zabezpečení   </vt:lpstr>
      <vt:lpstr>Zaměstnanci – sociální zabezpečení </vt:lpstr>
      <vt:lpstr>Zaměstnanci – sociální zabezpečení  </vt:lpstr>
      <vt:lpstr> OSVČ  </vt:lpstr>
      <vt:lpstr>Česká republika – OSVČ   </vt:lpstr>
      <vt:lpstr>OSVČ – zdravotní pojištění  </vt:lpstr>
      <vt:lpstr>OSVČ – zdravotní pojištění  </vt:lpstr>
      <vt:lpstr>OSVČ – zdravotní pojištění   </vt:lpstr>
      <vt:lpstr>OSVČ – sociální zabezpečení   </vt:lpstr>
      <vt:lpstr>OSVČ – sociální zabezpečení   </vt:lpstr>
      <vt:lpstr>OSVČ – sociální zabezpečení   </vt:lpstr>
      <vt:lpstr>OSVČ – sociální zabezpečení  </vt:lpstr>
      <vt:lpstr>Dávky nemocenského pojištění   </vt:lpstr>
      <vt:lpstr>Dávky nemocenského pojištění   </vt:lpstr>
      <vt:lpstr>Dávky nemocenského pojištění   </vt:lpstr>
      <vt:lpstr>Dávky ze systému důchodového pojištění   </vt:lpstr>
      <vt:lpstr>Dávky ze systému důchodového pojištění   </vt:lpstr>
      <vt:lpstr>Dávky ze systému důchodového pojištění   </vt:lpstr>
      <vt:lpstr>PowerPoint Presentation</vt:lpstr>
    </vt:vector>
  </TitlesOfParts>
  <Company>Deloitte Central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Arial 28</dc:title>
  <dc:creator>Berenika Borecka</dc:creator>
  <cp:lastModifiedBy>Knezicka, Sarka (CZ - Prague)</cp:lastModifiedBy>
  <cp:revision>67</cp:revision>
  <cp:lastPrinted>2008-12-02T08:53:41Z</cp:lastPrinted>
  <dcterms:created xsi:type="dcterms:W3CDTF">2014-11-04T13:29:07Z</dcterms:created>
  <dcterms:modified xsi:type="dcterms:W3CDTF">2018-03-20T17:19:13Z</dcterms:modified>
</cp:coreProperties>
</file>