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08" r:id="rId3"/>
    <p:sldId id="309" r:id="rId4"/>
    <p:sldId id="310" r:id="rId5"/>
    <p:sldId id="312" r:id="rId6"/>
    <p:sldId id="313" r:id="rId7"/>
    <p:sldId id="314" r:id="rId8"/>
    <p:sldId id="316" r:id="rId9"/>
    <p:sldId id="317" r:id="rId10"/>
    <p:sldId id="318" r:id="rId11"/>
    <p:sldId id="319" r:id="rId12"/>
    <p:sldId id="320" r:id="rId13"/>
    <p:sldId id="31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144B0FBD-CFB8-4647-92C0-C97E81106FE6}" type="slidenum">
              <a:rPr lang="en-US" altLang="cs-CZ"/>
              <a:pPr eaLnBrk="1" hangingPunct="1"/>
              <a:t>3</a:t>
            </a:fld>
            <a:endParaRPr lang="en-US" altLang="cs-CZ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EA459-C375-446E-925D-8FB0156854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93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XXX.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Discounts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kalkulační slevy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84984"/>
            <a:ext cx="295377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6912768" cy="1568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81128"/>
            <a:ext cx="8529588" cy="1697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/>
          <p:cNvSpPr/>
          <p:nvPr/>
        </p:nvSpPr>
        <p:spPr>
          <a:xfrm>
            <a:off x="7020272" y="4941168"/>
            <a:ext cx="1008112" cy="13376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13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 dokumentu F7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12776"/>
            <a:ext cx="5976664" cy="4832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421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Položky hlavní knihy po zaúčtování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75656" y="1556792"/>
            <a:ext cx="5145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Oblasti-&gt;Finance-&gt;Archiv-&gt;Historie-&gt;Finanční žurnály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30884"/>
            <a:ext cx="8119070" cy="3026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99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End of the section Discounts </a:t>
            </a:r>
            <a:endParaRPr lang="en-ZA" dirty="0"/>
          </a:p>
        </p:txBody>
      </p:sp>
      <p:sp>
        <p:nvSpPr>
          <p:cNvPr id="3" name="Obdélník 2"/>
          <p:cNvSpPr/>
          <p:nvPr/>
        </p:nvSpPr>
        <p:spPr>
          <a:xfrm>
            <a:off x="2699792" y="41692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ZA" dirty="0" smtClean="0"/>
              <a:t>This is the end</a:t>
            </a:r>
            <a:br>
              <a:rPr lang="en-ZA" dirty="0" smtClean="0"/>
            </a:br>
            <a:r>
              <a:rPr lang="en-ZA" dirty="0" smtClean="0"/>
              <a:t>Beautiful friend</a:t>
            </a:r>
            <a:br>
              <a:rPr lang="en-ZA" dirty="0" smtClean="0"/>
            </a:br>
            <a:r>
              <a:rPr lang="en-ZA" dirty="0" smtClean="0"/>
              <a:t>This is the end</a:t>
            </a:r>
            <a:br>
              <a:rPr lang="en-ZA" dirty="0" smtClean="0"/>
            </a:br>
            <a:r>
              <a:rPr lang="en-ZA" dirty="0" smtClean="0"/>
              <a:t>My only friend, the end…</a:t>
            </a:r>
          </a:p>
          <a:p>
            <a:endParaRPr lang="en-ZA" dirty="0" smtClean="0"/>
          </a:p>
          <a:p>
            <a:r>
              <a:rPr lang="en-ZA" dirty="0" smtClean="0"/>
              <a:t>So why worry now ……</a:t>
            </a:r>
            <a:br>
              <a:rPr lang="en-ZA" dirty="0" smtClean="0"/>
            </a:br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96752"/>
            <a:ext cx="408622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55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Discounts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b="1" dirty="0" smtClean="0"/>
              <a:t>Use of discounts</a:t>
            </a:r>
            <a:r>
              <a:rPr lang="en-ZA" dirty="0" smtClean="0"/>
              <a:t>: </a:t>
            </a:r>
          </a:p>
          <a:p>
            <a:pPr lvl="1"/>
            <a:r>
              <a:rPr lang="en-ZA" dirty="0" smtClean="0"/>
              <a:t>Support of  „Sales“ actions-&gt;lower stock value and better liquidity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Support of marketing -&gt;new clients 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Basic incentives for any type of client 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In order to differentiate between clients (based on  sales in last period or other criteria </a:t>
            </a:r>
          </a:p>
          <a:p>
            <a:pPr lvl="1"/>
            <a:r>
              <a:rPr lang="en-ZA" dirty="0" smtClean="0"/>
              <a:t>Types :</a:t>
            </a:r>
            <a:endParaRPr lang="en-ZA" dirty="0" smtClean="0">
              <a:solidFill>
                <a:srgbClr val="0070C0"/>
              </a:solidFill>
            </a:endParaRP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Price -&gt;modification of Unit Price</a:t>
            </a: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Line -&gt;change final price in %</a:t>
            </a: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Invoice Discount -&gt;based on level of invoiced amount </a:t>
            </a:r>
          </a:p>
          <a:p>
            <a:pPr lvl="1"/>
            <a:endParaRPr lang="en-Z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83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Basic Block</a:t>
            </a:r>
            <a:r>
              <a:rPr lang="cs-CZ" altLang="cs-CZ" smtClean="0"/>
              <a:t>s </a:t>
            </a:r>
            <a:endParaRPr lang="en-US" altLang="cs-CZ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827088" y="1700213"/>
            <a:ext cx="2736850" cy="129698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Customer</a:t>
            </a: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830217" y="4645338"/>
            <a:ext cx="2808287" cy="12239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/>
              <a:t>ITEM</a:t>
            </a:r>
            <a:endParaRPr lang="en-US" altLang="cs-CZ"/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2588422" y="6029874"/>
            <a:ext cx="1007591" cy="28733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 i="1" dirty="0" smtClean="0"/>
              <a:t>S</a:t>
            </a:r>
            <a:r>
              <a:rPr lang="en-US" altLang="cs-CZ" sz="1200" dirty="0" smtClean="0"/>
              <a:t>ales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Button</a:t>
            </a:r>
            <a:endParaRPr lang="en-US" altLang="cs-CZ" sz="1200" dirty="0"/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2339753" y="3141663"/>
            <a:ext cx="1222598" cy="2873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 dirty="0" smtClean="0"/>
              <a:t>Sales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Button</a:t>
            </a:r>
            <a:endParaRPr lang="en-US" altLang="cs-CZ" sz="120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2843213" y="5229225"/>
            <a:ext cx="576262" cy="1444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0" name="Line 13"/>
          <p:cNvSpPr>
            <a:spLocks noChangeShapeType="1"/>
          </p:cNvSpPr>
          <p:nvPr/>
        </p:nvSpPr>
        <p:spPr bwMode="auto">
          <a:xfrm flipH="1">
            <a:off x="3419475" y="5300663"/>
            <a:ext cx="86518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Text Box 14"/>
          <p:cNvSpPr txBox="1">
            <a:spLocks noChangeArrowheads="1"/>
          </p:cNvSpPr>
          <p:nvPr/>
        </p:nvSpPr>
        <p:spPr bwMode="auto">
          <a:xfrm>
            <a:off x="3779838" y="5300663"/>
            <a:ext cx="9284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000" b="1" dirty="0">
                <a:solidFill>
                  <a:srgbClr val="FF3300"/>
                </a:solidFill>
              </a:rPr>
              <a:t>Item Discount</a:t>
            </a:r>
            <a:endParaRPr lang="cs-CZ" altLang="cs-CZ" sz="1000" b="1" dirty="0">
              <a:solidFill>
                <a:srgbClr val="FF3300"/>
              </a:solidFill>
            </a:endParaRPr>
          </a:p>
          <a:p>
            <a:pPr eaLnBrk="1" hangingPunct="1"/>
            <a:r>
              <a:rPr lang="en-US" altLang="cs-CZ" sz="1000" b="1" dirty="0">
                <a:solidFill>
                  <a:srgbClr val="FF3300"/>
                </a:solidFill>
              </a:rPr>
              <a:t> Group</a:t>
            </a:r>
          </a:p>
        </p:txBody>
      </p:sp>
      <p:sp>
        <p:nvSpPr>
          <p:cNvPr id="3082" name="Rectangle 15"/>
          <p:cNvSpPr>
            <a:spLocks noChangeArrowheads="1"/>
          </p:cNvSpPr>
          <p:nvPr/>
        </p:nvSpPr>
        <p:spPr bwMode="auto">
          <a:xfrm>
            <a:off x="2843213" y="2060575"/>
            <a:ext cx="576262" cy="144463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 flipH="1">
            <a:off x="3419475" y="2133600"/>
            <a:ext cx="865188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3708400" y="1557338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Customer </a:t>
            </a:r>
          </a:p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Discount Group</a:t>
            </a:r>
          </a:p>
        </p:txBody>
      </p:sp>
      <p:sp>
        <p:nvSpPr>
          <p:cNvPr id="3085" name="Rectangle 18"/>
          <p:cNvSpPr>
            <a:spLocks noChangeArrowheads="1"/>
          </p:cNvSpPr>
          <p:nvPr/>
        </p:nvSpPr>
        <p:spPr bwMode="auto">
          <a:xfrm>
            <a:off x="3276600" y="2708275"/>
            <a:ext cx="144463" cy="1428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6" name="Line 19"/>
          <p:cNvSpPr>
            <a:spLocks noChangeShapeType="1"/>
          </p:cNvSpPr>
          <p:nvPr/>
        </p:nvSpPr>
        <p:spPr bwMode="auto">
          <a:xfrm flipH="1">
            <a:off x="3419475" y="2781300"/>
            <a:ext cx="576263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3779838" y="2276475"/>
            <a:ext cx="822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Allow Line</a:t>
            </a:r>
            <a:endParaRPr lang="cs-CZ" altLang="cs-CZ" sz="1200">
              <a:solidFill>
                <a:srgbClr val="0080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Discount</a:t>
            </a:r>
          </a:p>
        </p:txBody>
      </p:sp>
      <p:sp>
        <p:nvSpPr>
          <p:cNvPr id="3088" name="Rectangle 21"/>
          <p:cNvSpPr>
            <a:spLocks noChangeArrowheads="1"/>
          </p:cNvSpPr>
          <p:nvPr/>
        </p:nvSpPr>
        <p:spPr bwMode="auto">
          <a:xfrm>
            <a:off x="3276600" y="5661025"/>
            <a:ext cx="144463" cy="1428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 flipH="1">
            <a:off x="3419475" y="5734050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0" name="Text Box 23"/>
          <p:cNvSpPr txBox="1">
            <a:spLocks noChangeArrowheads="1"/>
          </p:cNvSpPr>
          <p:nvPr/>
        </p:nvSpPr>
        <p:spPr bwMode="auto">
          <a:xfrm>
            <a:off x="3851275" y="5805488"/>
            <a:ext cx="9012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000" b="1" dirty="0"/>
              <a:t>Allow Invoice</a:t>
            </a:r>
          </a:p>
          <a:p>
            <a:pPr eaLnBrk="1" hangingPunct="1"/>
            <a:r>
              <a:rPr lang="en-US" altLang="cs-CZ" sz="1000" b="1" dirty="0"/>
              <a:t>Discount</a:t>
            </a:r>
          </a:p>
        </p:txBody>
      </p:sp>
      <p:sp>
        <p:nvSpPr>
          <p:cNvPr id="3091" name="Rectangle 24"/>
          <p:cNvSpPr>
            <a:spLocks noChangeArrowheads="1"/>
          </p:cNvSpPr>
          <p:nvPr/>
        </p:nvSpPr>
        <p:spPr bwMode="auto">
          <a:xfrm>
            <a:off x="827088" y="3213100"/>
            <a:ext cx="1368425" cy="6477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400"/>
              <a:t>Sales</a:t>
            </a:r>
          </a:p>
          <a:p>
            <a:pPr algn="ctr" eaLnBrk="1" hangingPunct="1"/>
            <a:r>
              <a:rPr lang="en-US" altLang="cs-CZ" sz="1400"/>
              <a:t>header</a:t>
            </a:r>
          </a:p>
        </p:txBody>
      </p:sp>
      <p:sp>
        <p:nvSpPr>
          <p:cNvPr id="3092" name="Rectangle 26"/>
          <p:cNvSpPr>
            <a:spLocks noChangeArrowheads="1"/>
          </p:cNvSpPr>
          <p:nvPr/>
        </p:nvSpPr>
        <p:spPr bwMode="auto">
          <a:xfrm>
            <a:off x="827088" y="4005263"/>
            <a:ext cx="1368425" cy="2159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Sales line</a:t>
            </a:r>
          </a:p>
        </p:txBody>
      </p:sp>
      <p:sp>
        <p:nvSpPr>
          <p:cNvPr id="3093" name="Line 27"/>
          <p:cNvSpPr>
            <a:spLocks noChangeShapeType="1"/>
          </p:cNvSpPr>
          <p:nvPr/>
        </p:nvSpPr>
        <p:spPr bwMode="auto">
          <a:xfrm flipV="1">
            <a:off x="1061831" y="42195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4" name="Line 28"/>
          <p:cNvSpPr>
            <a:spLocks noChangeShapeType="1"/>
          </p:cNvSpPr>
          <p:nvPr/>
        </p:nvSpPr>
        <p:spPr bwMode="auto">
          <a:xfrm>
            <a:off x="1116013" y="24923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5" name="Rectangle 29"/>
          <p:cNvSpPr>
            <a:spLocks noChangeArrowheads="1"/>
          </p:cNvSpPr>
          <p:nvPr/>
        </p:nvSpPr>
        <p:spPr bwMode="auto">
          <a:xfrm>
            <a:off x="5724525" y="1628775"/>
            <a:ext cx="2592388" cy="863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Window used</a:t>
            </a:r>
          </a:p>
          <a:p>
            <a:pPr algn="ctr" eaLnBrk="1" hangingPunct="1"/>
            <a:r>
              <a:rPr lang="en-US" altLang="cs-CZ"/>
              <a:t>for Invoice Discount</a:t>
            </a:r>
          </a:p>
        </p:txBody>
      </p:sp>
      <p:sp>
        <p:nvSpPr>
          <p:cNvPr id="3096" name="Rectangle 31"/>
          <p:cNvSpPr>
            <a:spLocks noChangeArrowheads="1"/>
          </p:cNvSpPr>
          <p:nvPr/>
        </p:nvSpPr>
        <p:spPr bwMode="auto">
          <a:xfrm>
            <a:off x="5724525" y="3068638"/>
            <a:ext cx="2663825" cy="863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600" dirty="0"/>
              <a:t>Window used</a:t>
            </a:r>
          </a:p>
          <a:p>
            <a:pPr algn="ctr" eaLnBrk="1" hangingPunct="1"/>
            <a:r>
              <a:rPr lang="en-US" altLang="cs-CZ" sz="1600" dirty="0"/>
              <a:t>for Price </a:t>
            </a:r>
            <a:r>
              <a:rPr lang="en-US" altLang="cs-CZ" sz="1600" dirty="0" smtClean="0"/>
              <a:t>Discount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sestup</a:t>
            </a:r>
            <a:endParaRPr lang="en-US" altLang="cs-CZ" sz="1600" dirty="0"/>
          </a:p>
        </p:txBody>
      </p:sp>
      <p:sp>
        <p:nvSpPr>
          <p:cNvPr id="3097" name="Rectangle 33"/>
          <p:cNvSpPr>
            <a:spLocks noChangeArrowheads="1"/>
          </p:cNvSpPr>
          <p:nvPr/>
        </p:nvSpPr>
        <p:spPr bwMode="auto">
          <a:xfrm>
            <a:off x="5724525" y="4508500"/>
            <a:ext cx="2663825" cy="863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600" dirty="0"/>
              <a:t>Window used</a:t>
            </a:r>
          </a:p>
          <a:p>
            <a:pPr algn="ctr" eaLnBrk="1" hangingPunct="1"/>
            <a:r>
              <a:rPr lang="en-US" altLang="cs-CZ" sz="1600" dirty="0"/>
              <a:t>for Line </a:t>
            </a:r>
            <a:r>
              <a:rPr lang="en-US" altLang="cs-CZ" sz="1600" dirty="0" smtClean="0"/>
              <a:t>Discounts</a:t>
            </a:r>
            <a:r>
              <a:rPr lang="cs-CZ" altLang="cs-CZ" sz="1600" dirty="0" smtClean="0"/>
              <a:t> in %</a:t>
            </a:r>
            <a:r>
              <a:rPr lang="en-US" altLang="cs-CZ" sz="1600" dirty="0" smtClean="0"/>
              <a:t> </a:t>
            </a:r>
            <a:r>
              <a:rPr lang="en-US" altLang="cs-CZ" sz="1600" dirty="0"/>
              <a:t>setup</a:t>
            </a:r>
          </a:p>
        </p:txBody>
      </p:sp>
      <p:sp>
        <p:nvSpPr>
          <p:cNvPr id="3098" name="Line 34"/>
          <p:cNvSpPr>
            <a:spLocks noChangeShapeType="1"/>
          </p:cNvSpPr>
          <p:nvPr/>
        </p:nvSpPr>
        <p:spPr bwMode="auto">
          <a:xfrm>
            <a:off x="5364163" y="3068638"/>
            <a:ext cx="0" cy="2305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9" name="Line 35"/>
          <p:cNvSpPr>
            <a:spLocks noChangeShapeType="1"/>
          </p:cNvSpPr>
          <p:nvPr/>
        </p:nvSpPr>
        <p:spPr bwMode="auto">
          <a:xfrm>
            <a:off x="5364163" y="35004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0" name="Line 36"/>
          <p:cNvSpPr>
            <a:spLocks noChangeShapeType="1"/>
          </p:cNvSpPr>
          <p:nvPr/>
        </p:nvSpPr>
        <p:spPr bwMode="auto">
          <a:xfrm>
            <a:off x="5364163" y="50133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1" name="Line 37"/>
          <p:cNvSpPr>
            <a:spLocks noChangeShapeType="1"/>
          </p:cNvSpPr>
          <p:nvPr/>
        </p:nvSpPr>
        <p:spPr bwMode="auto">
          <a:xfrm>
            <a:off x="3635375" y="6173543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2" name="Line 38"/>
          <p:cNvSpPr>
            <a:spLocks noChangeShapeType="1"/>
          </p:cNvSpPr>
          <p:nvPr/>
        </p:nvSpPr>
        <p:spPr bwMode="auto">
          <a:xfrm>
            <a:off x="3563938" y="32845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3" name="Line 39"/>
          <p:cNvSpPr>
            <a:spLocks noChangeShapeType="1"/>
          </p:cNvSpPr>
          <p:nvPr/>
        </p:nvSpPr>
        <p:spPr bwMode="auto">
          <a:xfrm flipH="1" flipV="1">
            <a:off x="4932362" y="3284538"/>
            <a:ext cx="30489" cy="32408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4" name="Line 40"/>
          <p:cNvSpPr>
            <a:spLocks noChangeShapeType="1"/>
          </p:cNvSpPr>
          <p:nvPr/>
        </p:nvSpPr>
        <p:spPr bwMode="auto">
          <a:xfrm>
            <a:off x="4932364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5" name="Line 41"/>
          <p:cNvSpPr>
            <a:spLocks noChangeShapeType="1"/>
          </p:cNvSpPr>
          <p:nvPr/>
        </p:nvSpPr>
        <p:spPr bwMode="auto">
          <a:xfrm flipV="1">
            <a:off x="3563938" y="3213100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6" name="Line 42"/>
          <p:cNvSpPr>
            <a:spLocks noChangeShapeType="1"/>
          </p:cNvSpPr>
          <p:nvPr/>
        </p:nvSpPr>
        <p:spPr bwMode="auto">
          <a:xfrm flipV="1">
            <a:off x="5076825" y="22050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7" name="Line 43"/>
          <p:cNvSpPr>
            <a:spLocks noChangeShapeType="1"/>
          </p:cNvSpPr>
          <p:nvPr/>
        </p:nvSpPr>
        <p:spPr bwMode="auto">
          <a:xfrm flipV="1">
            <a:off x="5076825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8" name="Rectangle 44"/>
          <p:cNvSpPr>
            <a:spLocks noChangeArrowheads="1"/>
          </p:cNvSpPr>
          <p:nvPr/>
        </p:nvSpPr>
        <p:spPr bwMode="auto">
          <a:xfrm>
            <a:off x="956693" y="5519057"/>
            <a:ext cx="122555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 dirty="0"/>
              <a:t>Unit Price</a:t>
            </a:r>
          </a:p>
        </p:txBody>
      </p:sp>
      <p:sp>
        <p:nvSpPr>
          <p:cNvPr id="3109" name="AutoShape 47"/>
          <p:cNvSpPr>
            <a:spLocks/>
          </p:cNvSpPr>
          <p:nvPr/>
        </p:nvSpPr>
        <p:spPr bwMode="auto">
          <a:xfrm rot="5400000">
            <a:off x="6984206" y="4401344"/>
            <a:ext cx="73025" cy="2592388"/>
          </a:xfrm>
          <a:prstGeom prst="rightBrace">
            <a:avLst>
              <a:gd name="adj1" fmla="val 29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5724525" y="5805488"/>
            <a:ext cx="2844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dirty="0"/>
              <a:t>Can be access either from</a:t>
            </a:r>
          </a:p>
          <a:p>
            <a:pPr eaLnBrk="1" hangingPunct="1"/>
            <a:r>
              <a:rPr lang="en-US" altLang="cs-CZ" dirty="0"/>
              <a:t>Customer Card or </a:t>
            </a:r>
            <a:r>
              <a:rPr lang="en-US" altLang="cs-CZ" dirty="0" smtClean="0"/>
              <a:t>Item </a:t>
            </a:r>
            <a:r>
              <a:rPr lang="en-US" altLang="cs-CZ" dirty="0"/>
              <a:t>Card</a:t>
            </a:r>
          </a:p>
          <a:p>
            <a:pPr eaLnBrk="1" hangingPunct="1"/>
            <a:endParaRPr lang="en-US" altLang="cs-CZ" dirty="0"/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008811" y="4012208"/>
            <a:ext cx="106040" cy="20736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dirty="0" smtClean="0"/>
              <a:t> </a:t>
            </a:r>
            <a:endParaRPr lang="en-US" alt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627784" y="371703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1" name="Rectangle 11"/>
          <p:cNvSpPr>
            <a:spLocks noChangeArrowheads="1"/>
          </p:cNvSpPr>
          <p:nvPr/>
        </p:nvSpPr>
        <p:spPr bwMode="auto">
          <a:xfrm>
            <a:off x="2330368" y="3481447"/>
            <a:ext cx="1222598" cy="2873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sz="1200" dirty="0" smtClean="0"/>
              <a:t>Ikona Ceny (2016)</a:t>
            </a:r>
            <a:endParaRPr lang="en-US" altLang="cs-CZ" sz="1200" dirty="0"/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1511300" y="6381750"/>
            <a:ext cx="2099437" cy="2873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sz="1200" dirty="0" smtClean="0"/>
              <a:t>Ikona Řádkové slevy (2016)</a:t>
            </a:r>
            <a:endParaRPr lang="en-US" altLang="cs-CZ" sz="1200" dirty="0"/>
          </a:p>
        </p:txBody>
      </p:sp>
      <p:sp>
        <p:nvSpPr>
          <p:cNvPr id="43" name="Line 37"/>
          <p:cNvSpPr>
            <a:spLocks noChangeShapeType="1"/>
          </p:cNvSpPr>
          <p:nvPr/>
        </p:nvSpPr>
        <p:spPr bwMode="auto">
          <a:xfrm>
            <a:off x="3565524" y="3625115"/>
            <a:ext cx="13668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" name="Line 37"/>
          <p:cNvSpPr>
            <a:spLocks noChangeShapeType="1"/>
          </p:cNvSpPr>
          <p:nvPr/>
        </p:nvSpPr>
        <p:spPr bwMode="auto">
          <a:xfrm>
            <a:off x="3596013" y="6525418"/>
            <a:ext cx="13668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709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chemeClr val="tx1"/>
                </a:solidFill>
              </a:rPr>
              <a:t>Window used</a:t>
            </a:r>
            <a:br>
              <a:rPr lang="en-US" altLang="cs-CZ" sz="3200" smtClean="0">
                <a:solidFill>
                  <a:schemeClr val="tx1"/>
                </a:solidFill>
              </a:rPr>
            </a:br>
            <a:r>
              <a:rPr lang="en-US" altLang="cs-CZ" sz="3200" smtClean="0">
                <a:solidFill>
                  <a:schemeClr val="tx1"/>
                </a:solidFill>
              </a:rPr>
              <a:t>for Line Discounts Setup (%)</a:t>
            </a:r>
          </a:p>
        </p:txBody>
      </p:sp>
      <p:graphicFrame>
        <p:nvGraphicFramePr>
          <p:cNvPr id="12384" name="Group 9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994886"/>
              </p:ext>
            </p:extLst>
          </p:nvPr>
        </p:nvGraphicFramePr>
        <p:xfrm>
          <a:off x="457200" y="1600200"/>
          <a:ext cx="8229600" cy="446429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  <a:gridCol w="914400"/>
                <a:gridCol w="1055688"/>
                <a:gridCol w="935037"/>
                <a:gridCol w="752475"/>
                <a:gridCol w="914400"/>
              </a:tblGrid>
              <a:tr h="1030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 Type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Unit of Measure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Minimum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Line discount 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Starting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Ending date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70102 (Item number)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PCS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 Discount Group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Large Account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RESALE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All Customers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9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Campaign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Spring Campaign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BOOKS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71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chemeClr val="tx1"/>
                </a:solidFill>
              </a:rPr>
              <a:t>Window used</a:t>
            </a:r>
            <a:br>
              <a:rPr lang="en-US" altLang="cs-CZ" sz="3200" smtClean="0">
                <a:solidFill>
                  <a:schemeClr val="tx1"/>
                </a:solidFill>
              </a:rPr>
            </a:br>
            <a:r>
              <a:rPr lang="en-US" altLang="cs-CZ" sz="3200" smtClean="0">
                <a:solidFill>
                  <a:schemeClr val="tx1"/>
                </a:solidFill>
              </a:rPr>
              <a:t>for Line Discounts Setup (%)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91118"/>
            <a:ext cx="8313737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203848" y="1563518"/>
            <a:ext cx="4995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Zákazník  -&gt;Navigace-&gt;Sekce Prodej-&gt;Řádkové slevy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671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dirty="0" smtClean="0">
                <a:solidFill>
                  <a:schemeClr val="tx1"/>
                </a:solidFill>
              </a:rPr>
              <a:t>Window used</a:t>
            </a:r>
            <a:br>
              <a:rPr lang="en-US" altLang="cs-CZ" sz="3200" dirty="0" smtClean="0">
                <a:solidFill>
                  <a:schemeClr val="tx1"/>
                </a:solidFill>
              </a:rPr>
            </a:br>
            <a:r>
              <a:rPr lang="en-US" altLang="cs-CZ" sz="3200" dirty="0" smtClean="0">
                <a:solidFill>
                  <a:schemeClr val="tx1"/>
                </a:solidFill>
              </a:rPr>
              <a:t>for </a:t>
            </a:r>
            <a:r>
              <a:rPr lang="cs-CZ" altLang="cs-CZ" sz="3200" dirty="0" smtClean="0">
                <a:solidFill>
                  <a:schemeClr val="tx1"/>
                </a:solidFill>
              </a:rPr>
              <a:t>Sales </a:t>
            </a:r>
            <a:r>
              <a:rPr lang="en-US" altLang="cs-CZ" sz="3200" dirty="0" smtClean="0">
                <a:solidFill>
                  <a:schemeClr val="tx1"/>
                </a:solidFill>
              </a:rPr>
              <a:t>Line Discounts Setup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23728" y="1628800"/>
            <a:ext cx="4248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Zákazník  -&gt;Navigace-&gt;Sekce Prodej-&gt;Ceny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76872"/>
            <a:ext cx="7542213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203848" y="3028310"/>
            <a:ext cx="4889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Původní  jednotková cena na kartě zboží je 10970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205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Discount combination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Price reduced from 100 to 90</a:t>
            </a:r>
          </a:p>
          <a:p>
            <a:r>
              <a:rPr lang="en-ZA" dirty="0" smtClean="0"/>
              <a:t>Discount % =10</a:t>
            </a:r>
          </a:p>
          <a:p>
            <a:r>
              <a:rPr lang="en-ZA" dirty="0" smtClean="0"/>
              <a:t>Final price after discounts were applied = 90*0,9=81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91978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Prodejní řádky dokumentu (PO)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043142" cy="2069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149080"/>
            <a:ext cx="8264674" cy="1566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203848" y="2924944"/>
            <a:ext cx="244827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58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Fakturační sleva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57325"/>
            <a:ext cx="7808913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56992"/>
            <a:ext cx="3863976" cy="252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4139952" y="2564904"/>
            <a:ext cx="49182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1245" y="6089316"/>
            <a:ext cx="7347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Fakturační sleva musí být povolena a je nutné manuálně zahájit její </a:t>
            </a:r>
            <a:r>
              <a:rPr lang="cs-CZ" sz="1400" b="1" dirty="0" smtClean="0"/>
              <a:t>výpočet, aby byla aplikována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397603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327</Words>
  <Application>Microsoft Office PowerPoint</Application>
  <PresentationFormat>Předvádění na obrazovce (4:3)</PresentationFormat>
  <Paragraphs>99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Introduction to MS Dynamics NAV XXX. (Discounts)</vt:lpstr>
      <vt:lpstr>Discounts</vt:lpstr>
      <vt:lpstr>Basic Blocks </vt:lpstr>
      <vt:lpstr>Window used for Line Discounts Setup (%)</vt:lpstr>
      <vt:lpstr>Window used for Line Discounts Setup (%)</vt:lpstr>
      <vt:lpstr>Window used for Sales Line Discounts Setup </vt:lpstr>
      <vt:lpstr>Discount combination</vt:lpstr>
      <vt:lpstr>Prodejní řádky dokumentu (PO)</vt:lpstr>
      <vt:lpstr>Fakturační sleva</vt:lpstr>
      <vt:lpstr>Výpočet kalkulační slevy</vt:lpstr>
      <vt:lpstr>Statistika dokumentu F7</vt:lpstr>
      <vt:lpstr>Položky hlavní knihy po zaúčtování</vt:lpstr>
      <vt:lpstr>End of the section Discounts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107</cp:revision>
  <dcterms:created xsi:type="dcterms:W3CDTF">2014-09-15T11:04:04Z</dcterms:created>
  <dcterms:modified xsi:type="dcterms:W3CDTF">2018-04-03T08:12:13Z</dcterms:modified>
</cp:coreProperties>
</file>