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5" r:id="rId10"/>
    <p:sldId id="266" r:id="rId11"/>
    <p:sldId id="267" r:id="rId12"/>
    <p:sldId id="268" r:id="rId13"/>
    <p:sldId id="264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3D300B-547C-4631-B167-2FD67B93DBCA}" type="datetimeFigureOut">
              <a:rPr lang="cs-CZ" smtClean="0"/>
              <a:t>12.2.2018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4FF39E-CBBD-4026-BFD3-7B611FF46B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111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FF39E-CBBD-4026-BFD3-7B611FF46BE5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31612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this slide to</a:t>
            </a:r>
            <a:r>
              <a:rPr lang="en-US" baseline="0" dirty="0"/>
              <a:t> show the different page types, but also emphasize that you will cover the 2 most used types in detail: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Card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List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F7759-803D-4F76-9AEC-98B2D9A07B0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2542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showing this slide and explaining</a:t>
            </a:r>
            <a:r>
              <a:rPr lang="en-US" baseline="0" dirty="0"/>
              <a:t> the different components of a list page, go to the application and show some examples of list pages.</a:t>
            </a:r>
          </a:p>
          <a:p>
            <a:r>
              <a:rPr lang="en-US" baseline="0" dirty="0"/>
              <a:t>Remember to only focus on the interface. Topics such as personalization, filter, search, … are covered in other modules.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F7759-803D-4F76-9AEC-98B2D9A07B0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2297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showing this slide and explaining</a:t>
            </a:r>
            <a:r>
              <a:rPr lang="en-US" baseline="0" dirty="0"/>
              <a:t> the different components of a list page, go to the application and show some examples of list pages.</a:t>
            </a:r>
          </a:p>
          <a:p>
            <a:r>
              <a:rPr lang="en-US" baseline="0" dirty="0"/>
              <a:t>Remember to only focus on the interface. Topics such as personalization, filter, search, … are covered in other modules.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F7759-803D-4F76-9AEC-98B2D9A07B0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432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After showing this slide and explaining</a:t>
            </a:r>
            <a:r>
              <a:rPr lang="en-US" baseline="0" dirty="0"/>
              <a:t> the different components of a card page, go to the application and show some examples of card pages.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F7759-803D-4F76-9AEC-98B2D9A07B0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563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/>
              <a:t>Before</a:t>
            </a:r>
            <a:r>
              <a:rPr lang="nl-BE" dirty="0"/>
              <a:t> </a:t>
            </a:r>
            <a:r>
              <a:rPr lang="nl-BE" dirty="0" err="1"/>
              <a:t>starting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explore</a:t>
            </a:r>
            <a:r>
              <a:rPr lang="nl-BE" baseline="0" dirty="0"/>
              <a:t> Microsoft Dynamics NAV, in </a:t>
            </a:r>
            <a:r>
              <a:rPr lang="nl-BE" baseline="0" dirty="0" err="1"/>
              <a:t>this</a:t>
            </a:r>
            <a:r>
              <a:rPr lang="nl-BE" baseline="0" dirty="0"/>
              <a:t> module </a:t>
            </a:r>
            <a:r>
              <a:rPr lang="nl-BE" baseline="0" dirty="0" err="1"/>
              <a:t>you</a:t>
            </a:r>
            <a:r>
              <a:rPr lang="nl-BE" baseline="0" dirty="0"/>
              <a:t> </a:t>
            </a:r>
            <a:r>
              <a:rPr lang="nl-BE" baseline="0" dirty="0" err="1"/>
              <a:t>will</a:t>
            </a:r>
            <a:r>
              <a:rPr lang="nl-BE" baseline="0" dirty="0"/>
              <a:t> </a:t>
            </a:r>
            <a:r>
              <a:rPr lang="nl-BE" baseline="0" dirty="0" err="1"/>
              <a:t>give</a:t>
            </a:r>
            <a:r>
              <a:rPr lang="nl-BE" baseline="0" dirty="0"/>
              <a:t> a short </a:t>
            </a:r>
            <a:r>
              <a:rPr lang="nl-BE" baseline="0" dirty="0" err="1"/>
              <a:t>introduction</a:t>
            </a:r>
            <a:r>
              <a:rPr lang="nl-BE" baseline="0" dirty="0"/>
              <a:t> of </a:t>
            </a:r>
            <a:r>
              <a:rPr lang="nl-BE" baseline="0" dirty="0" err="1"/>
              <a:t>all</a:t>
            </a:r>
            <a:r>
              <a:rPr lang="nl-BE" baseline="0" dirty="0"/>
              <a:t> </a:t>
            </a:r>
            <a:r>
              <a:rPr lang="nl-BE" baseline="0" dirty="0" err="1"/>
              <a:t>the</a:t>
            </a:r>
            <a:r>
              <a:rPr lang="nl-BE" baseline="0" dirty="0"/>
              <a:t> different </a:t>
            </a:r>
            <a:r>
              <a:rPr lang="nl-BE" baseline="0" dirty="0" err="1"/>
              <a:t>application</a:t>
            </a:r>
            <a:r>
              <a:rPr lang="nl-BE" baseline="0" dirty="0"/>
              <a:t> </a:t>
            </a:r>
            <a:r>
              <a:rPr lang="nl-BE" baseline="0" dirty="0" err="1"/>
              <a:t>areas</a:t>
            </a:r>
            <a:r>
              <a:rPr lang="nl-BE" baseline="0" dirty="0"/>
              <a:t>.</a:t>
            </a:r>
          </a:p>
          <a:p>
            <a:endParaRPr lang="nl-BE" baseline="0" dirty="0"/>
          </a:p>
          <a:p>
            <a:r>
              <a:rPr lang="nl-BE" baseline="0" dirty="0"/>
              <a:t>The </a:t>
            </a:r>
            <a:r>
              <a:rPr lang="nl-BE" baseline="0" dirty="0" err="1"/>
              <a:t>purpose</a:t>
            </a:r>
            <a:r>
              <a:rPr lang="nl-BE" baseline="0" dirty="0"/>
              <a:t> is </a:t>
            </a:r>
            <a:r>
              <a:rPr lang="nl-BE" baseline="0" dirty="0" err="1"/>
              <a:t>to</a:t>
            </a:r>
            <a:r>
              <a:rPr lang="nl-BE" baseline="0" dirty="0"/>
              <a:t> </a:t>
            </a:r>
            <a:r>
              <a:rPr lang="nl-BE" baseline="0" dirty="0" err="1"/>
              <a:t>give</a:t>
            </a:r>
            <a:r>
              <a:rPr lang="nl-BE" baseline="0" dirty="0"/>
              <a:t> </a:t>
            </a:r>
            <a:r>
              <a:rPr lang="nl-BE" baseline="0" dirty="0" err="1"/>
              <a:t>the</a:t>
            </a:r>
            <a:r>
              <a:rPr lang="nl-BE" baseline="0" dirty="0"/>
              <a:t> </a:t>
            </a:r>
            <a:r>
              <a:rPr lang="nl-BE" baseline="0" dirty="0" err="1"/>
              <a:t>audience</a:t>
            </a:r>
            <a:r>
              <a:rPr lang="nl-BE" baseline="0" dirty="0"/>
              <a:t> </a:t>
            </a:r>
            <a:r>
              <a:rPr lang="nl-BE" baseline="0" dirty="0" err="1"/>
              <a:t>an</a:t>
            </a:r>
            <a:r>
              <a:rPr lang="nl-BE" baseline="0" dirty="0"/>
              <a:t> </a:t>
            </a:r>
            <a:r>
              <a:rPr lang="nl-BE" baseline="0" dirty="0" err="1"/>
              <a:t>idea</a:t>
            </a:r>
            <a:r>
              <a:rPr lang="nl-BE" baseline="0" dirty="0"/>
              <a:t> </a:t>
            </a:r>
            <a:r>
              <a:rPr lang="nl-BE" baseline="0" dirty="0" err="1"/>
              <a:t>what</a:t>
            </a:r>
            <a:r>
              <a:rPr lang="nl-BE" baseline="0" dirty="0"/>
              <a:t> NAV </a:t>
            </a:r>
            <a:r>
              <a:rPr lang="nl-BE" baseline="0" dirty="0" err="1"/>
              <a:t>can</a:t>
            </a:r>
            <a:r>
              <a:rPr lang="nl-BE" baseline="0" dirty="0"/>
              <a:t> </a:t>
            </a:r>
            <a:r>
              <a:rPr lang="nl-BE" baseline="0" dirty="0" err="1"/>
              <a:t>be</a:t>
            </a:r>
            <a:r>
              <a:rPr lang="nl-BE" baseline="0" dirty="0"/>
              <a:t> </a:t>
            </a:r>
            <a:r>
              <a:rPr lang="nl-BE" baseline="0" dirty="0" err="1"/>
              <a:t>used</a:t>
            </a:r>
            <a:r>
              <a:rPr lang="nl-BE" baseline="0" dirty="0"/>
              <a:t> </a:t>
            </a:r>
            <a:r>
              <a:rPr lang="nl-BE" baseline="0" dirty="0" err="1"/>
              <a:t>for</a:t>
            </a:r>
            <a:r>
              <a:rPr lang="nl-BE" baseline="0" dirty="0"/>
              <a:t>.</a:t>
            </a:r>
          </a:p>
          <a:p>
            <a:endParaRPr lang="nl-BE" baseline="0" dirty="0"/>
          </a:p>
          <a:p>
            <a:r>
              <a:rPr lang="nl-BE" baseline="0" dirty="0" err="1"/>
              <a:t>You</a:t>
            </a:r>
            <a:r>
              <a:rPr lang="nl-BE" baseline="0" dirty="0"/>
              <a:t> </a:t>
            </a:r>
            <a:r>
              <a:rPr lang="nl-BE" baseline="0" dirty="0" err="1"/>
              <a:t>can</a:t>
            </a:r>
            <a:r>
              <a:rPr lang="nl-BE" baseline="0" dirty="0"/>
              <a:t> of course </a:t>
            </a:r>
            <a:r>
              <a:rPr lang="nl-BE" baseline="0" dirty="0" err="1"/>
              <a:t>not</a:t>
            </a:r>
            <a:r>
              <a:rPr lang="nl-BE" baseline="0" dirty="0"/>
              <a:t> cover </a:t>
            </a:r>
            <a:r>
              <a:rPr lang="nl-BE" baseline="0" dirty="0" err="1"/>
              <a:t>every</a:t>
            </a:r>
            <a:r>
              <a:rPr lang="nl-BE" baseline="0" dirty="0"/>
              <a:t> module in detail. </a:t>
            </a:r>
            <a:r>
              <a:rPr lang="nl-BE" baseline="0" dirty="0" err="1"/>
              <a:t>You</a:t>
            </a:r>
            <a:r>
              <a:rPr lang="nl-BE" baseline="0" dirty="0"/>
              <a:t> </a:t>
            </a:r>
            <a:r>
              <a:rPr lang="nl-BE" baseline="0" dirty="0" err="1"/>
              <a:t>could</a:t>
            </a:r>
            <a:r>
              <a:rPr lang="nl-BE" baseline="0" dirty="0"/>
              <a:t> </a:t>
            </a:r>
            <a:r>
              <a:rPr lang="nl-BE" baseline="0" dirty="0" err="1"/>
              <a:t>however</a:t>
            </a:r>
            <a:r>
              <a:rPr lang="nl-BE" baseline="0" dirty="0"/>
              <a:t> </a:t>
            </a:r>
            <a:r>
              <a:rPr lang="nl-BE" baseline="0" dirty="0" err="1"/>
              <a:t>refer</a:t>
            </a:r>
            <a:r>
              <a:rPr lang="nl-BE" baseline="0" dirty="0"/>
              <a:t> </a:t>
            </a:r>
            <a:r>
              <a:rPr lang="nl-BE" baseline="0" dirty="0" err="1"/>
              <a:t>to</a:t>
            </a:r>
            <a:r>
              <a:rPr lang="nl-BE" baseline="0" dirty="0"/>
              <a:t> </a:t>
            </a:r>
            <a:r>
              <a:rPr lang="nl-BE" baseline="0" dirty="0" err="1"/>
              <a:t>other</a:t>
            </a:r>
            <a:r>
              <a:rPr lang="nl-BE" baseline="0" dirty="0"/>
              <a:t> courses </a:t>
            </a:r>
            <a:r>
              <a:rPr lang="nl-BE" baseline="0" dirty="0" err="1"/>
              <a:t>that</a:t>
            </a:r>
            <a:r>
              <a:rPr lang="nl-BE" baseline="0" dirty="0"/>
              <a:t> cover these topics more in detail.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F7759-803D-4F76-9AEC-98B2D9A07B0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138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</a:t>
            </a:r>
            <a:r>
              <a:rPr lang="en-US" baseline="0" dirty="0"/>
              <a:t> can use this slide to show the structure of the ribbon.</a:t>
            </a:r>
          </a:p>
          <a:p>
            <a:r>
              <a:rPr lang="en-US" baseline="0" dirty="0"/>
              <a:t>Also refer to other Microsoft applications (such as Office) that also use ribbons.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F7759-803D-4F76-9AEC-98B2D9A07B0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543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</a:t>
            </a:r>
            <a:r>
              <a:rPr lang="en-US" baseline="0" dirty="0"/>
              <a:t> can use this slide to show the structure of the ribbon.</a:t>
            </a:r>
          </a:p>
          <a:p>
            <a:r>
              <a:rPr lang="en-US" baseline="0" dirty="0"/>
              <a:t>Also refer to other Microsoft applications (such as Office) that also use ribbons.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F7759-803D-4F76-9AEC-98B2D9A07B0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207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/>
              <a:t>The purpose of this module is</a:t>
            </a:r>
            <a:r>
              <a:rPr lang="en-US" baseline="0" noProof="0" dirty="0"/>
              <a:t> to familiarize the audience with the NAV user interface.</a:t>
            </a:r>
          </a:p>
          <a:p>
            <a:endParaRPr lang="en-US" baseline="0" noProof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noProof="0" dirty="0"/>
              <a:t>You can cover the different components starting at the top, and then move down to the bottom of the window (the status bar).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noProof="0" dirty="0"/>
              <a:t>Try to limit details on personalization, because this is covered in the following module.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F7759-803D-4F76-9AEC-98B2D9A07B0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38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Both screens are in Czech language </a:t>
            </a:r>
            <a:endParaRPr lang="en-US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FF39E-CBBD-4026-BFD3-7B611FF46BE5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0264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</a:t>
            </a:r>
            <a:r>
              <a:rPr lang="en-US" baseline="0" dirty="0"/>
              <a:t> can use this slide to show the structure of the ribbon.</a:t>
            </a:r>
          </a:p>
          <a:p>
            <a:r>
              <a:rPr lang="en-US" baseline="0" dirty="0"/>
              <a:t>Also refer to other Microsoft applications (such as Office) that also use ribbons.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F7759-803D-4F76-9AEC-98B2D9A07B0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023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</a:t>
            </a:r>
            <a:r>
              <a:rPr lang="en-US" baseline="0" dirty="0"/>
              <a:t> can use this slide to show the structure of the ribbon.</a:t>
            </a:r>
          </a:p>
          <a:p>
            <a:r>
              <a:rPr lang="en-US" baseline="0" dirty="0"/>
              <a:t>Also refer to other Microsoft applications (such as Office) that also use ribbons.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F7759-803D-4F76-9AEC-98B2D9A07B0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867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</a:t>
            </a:r>
            <a:r>
              <a:rPr lang="en-US" baseline="0" dirty="0"/>
              <a:t> can use this slide to show the structure of the ribbon.</a:t>
            </a:r>
          </a:p>
          <a:p>
            <a:r>
              <a:rPr lang="en-US" baseline="0" dirty="0"/>
              <a:t>Also refer to other Microsoft applications (such as Office) that also use ribbons.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F7759-803D-4F76-9AEC-98B2D9A07B0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728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24AB-B8AE-461C-940F-583D07CE44BD}" type="datetimeFigureOut">
              <a:rPr lang="cs-CZ" smtClean="0"/>
              <a:t>12.2.2018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26056-1090-4814-9295-FB2F5070A0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1839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24AB-B8AE-461C-940F-583D07CE44BD}" type="datetimeFigureOut">
              <a:rPr lang="cs-CZ" smtClean="0"/>
              <a:t>12.2.2018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26056-1090-4814-9295-FB2F5070A0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4488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24AB-B8AE-461C-940F-583D07CE44BD}" type="datetimeFigureOut">
              <a:rPr lang="cs-CZ" smtClean="0"/>
              <a:t>12.2.2018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26056-1090-4814-9295-FB2F5070A0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3537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pt Slide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8229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822960"/>
          </a:xfrm>
        </p:spPr>
        <p:txBody>
          <a:bodyPr>
            <a:noAutofit/>
          </a:bodyPr>
          <a:lstStyle>
            <a:lvl1pPr algn="l">
              <a:defRPr sz="3200" baseline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/>
              <a:t>32pt Slide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960000"/>
            <a:ext cx="8229600" cy="5568000"/>
          </a:xfrm>
          <a:prstGeom prst="rect">
            <a:avLst/>
          </a:prstGeom>
        </p:spPr>
        <p:txBody>
          <a:bodyPr/>
          <a:lstStyle>
            <a:lvl1pPr marL="457200" indent="-457200">
              <a:spcBef>
                <a:spcPts val="600"/>
              </a:spcBef>
              <a:buClr>
                <a:srgbClr val="0070C0"/>
              </a:buClr>
              <a:buFont typeface="Arial" pitchFamily="34" charset="0"/>
              <a:buChar char="•"/>
              <a:defRPr sz="2800" b="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800100" indent="-342900">
              <a:spcBef>
                <a:spcPts val="600"/>
              </a:spcBef>
              <a:buClr>
                <a:srgbClr val="0070C0"/>
              </a:buClr>
              <a:buFont typeface="Arial" pitchFamily="34" charset="0"/>
              <a:buChar char="•"/>
              <a:defRPr sz="2400" b="0"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257300" indent="-342900">
              <a:buClr>
                <a:srgbClr val="0070C0"/>
              </a:buClr>
              <a:buFont typeface="Arial" pitchFamily="34" charset="0"/>
              <a:buChar char="•"/>
              <a:defRPr sz="2000" b="0"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895754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pt Slid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8229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822960"/>
          </a:xfrm>
        </p:spPr>
        <p:txBody>
          <a:bodyPr>
            <a:noAutofit/>
          </a:bodyPr>
          <a:lstStyle>
            <a:lvl1pPr algn="l">
              <a:defRPr sz="2800" baseline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/>
              <a:t>28 </a:t>
            </a:r>
            <a:r>
              <a:rPr lang="en-US" dirty="0" err="1"/>
              <a:t>pt</a:t>
            </a:r>
            <a:r>
              <a:rPr lang="en-US" dirty="0"/>
              <a:t> Slide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960000"/>
            <a:ext cx="8229600" cy="5568000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0070C0"/>
              </a:buClr>
              <a:buFont typeface="Arial" pitchFamily="34" charset="0"/>
              <a:buChar char="•"/>
              <a:defRPr sz="2800" b="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800100" indent="-342900">
              <a:buClr>
                <a:srgbClr val="0070C0"/>
              </a:buClr>
              <a:buFont typeface="Arial" pitchFamily="34" charset="0"/>
              <a:buChar char="•"/>
              <a:defRPr sz="2400" b="0"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257300" indent="-342900">
              <a:buClr>
                <a:srgbClr val="0070C0"/>
              </a:buClr>
              <a:buFont typeface="Arial" pitchFamily="34" charset="0"/>
              <a:buChar char="•"/>
              <a:defRPr sz="2000" b="0"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466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24AB-B8AE-461C-940F-583D07CE44BD}" type="datetimeFigureOut">
              <a:rPr lang="cs-CZ" smtClean="0"/>
              <a:t>12.2.2018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26056-1090-4814-9295-FB2F5070A0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433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24AB-B8AE-461C-940F-583D07CE44BD}" type="datetimeFigureOut">
              <a:rPr lang="cs-CZ" smtClean="0"/>
              <a:t>12.2.2018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26056-1090-4814-9295-FB2F5070A0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467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24AB-B8AE-461C-940F-583D07CE44BD}" type="datetimeFigureOut">
              <a:rPr lang="cs-CZ" smtClean="0"/>
              <a:t>12.2.2018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26056-1090-4814-9295-FB2F5070A0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4835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24AB-B8AE-461C-940F-583D07CE44BD}" type="datetimeFigureOut">
              <a:rPr lang="cs-CZ" smtClean="0"/>
              <a:t>12.2.2018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26056-1090-4814-9295-FB2F5070A0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4959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24AB-B8AE-461C-940F-583D07CE44BD}" type="datetimeFigureOut">
              <a:rPr lang="cs-CZ" smtClean="0"/>
              <a:t>12.2.2018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26056-1090-4814-9295-FB2F5070A0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1835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24AB-B8AE-461C-940F-583D07CE44BD}" type="datetimeFigureOut">
              <a:rPr lang="cs-CZ" smtClean="0"/>
              <a:t>12.2.2018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26056-1090-4814-9295-FB2F5070A0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7641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24AB-B8AE-461C-940F-583D07CE44BD}" type="datetimeFigureOut">
              <a:rPr lang="cs-CZ" smtClean="0"/>
              <a:t>12.2.2018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26056-1090-4814-9295-FB2F5070A0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8327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24AB-B8AE-461C-940F-583D07CE44BD}" type="datetimeFigureOut">
              <a:rPr lang="cs-CZ" smtClean="0"/>
              <a:t>12.2.2018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26056-1090-4814-9295-FB2F5070A0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177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C24AB-B8AE-461C-940F-583D07CE44BD}" type="datetimeFigureOut">
              <a:rPr lang="cs-CZ" smtClean="0"/>
              <a:t>12.2.2018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26056-1090-4814-9295-FB2F5070A0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6072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bspartner.microsoft.com/NAV/CourseModules/1506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Rozdíly ovládání MS Dynamics </a:t>
            </a:r>
            <a:r>
              <a:rPr lang="cs-CZ" sz="2800" smtClean="0"/>
              <a:t>NAV 2016 (2017)  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en-ZA" sz="2800" dirty="0" smtClean="0">
                <a:solidFill>
                  <a:srgbClr val="0070C0"/>
                </a:solidFill>
              </a:rPr>
              <a:t>Windows Client &lt;-&gt; WEB Client </a:t>
            </a:r>
            <a:endParaRPr lang="en-ZA" sz="2800" dirty="0">
              <a:solidFill>
                <a:srgbClr val="0070C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sz="2100" b="1" dirty="0" err="1" smtClean="0">
                <a:solidFill>
                  <a:srgbClr val="0070C0"/>
                </a:solidFill>
              </a:rPr>
              <a:t>J.Skorkovský</a:t>
            </a:r>
            <a:r>
              <a:rPr lang="cs-CZ" sz="2100" b="1" dirty="0" smtClean="0">
                <a:solidFill>
                  <a:srgbClr val="0070C0"/>
                </a:solidFill>
              </a:rPr>
              <a:t> – KPH-ESF-MU Brno </a:t>
            </a:r>
          </a:p>
          <a:p>
            <a:r>
              <a:rPr lang="cs-CZ" sz="2000" dirty="0" smtClean="0"/>
              <a:t>S využitím zdrojů </a:t>
            </a:r>
            <a:r>
              <a:rPr lang="cs-CZ" sz="2000" dirty="0" err="1" smtClean="0"/>
              <a:t>DynAA</a:t>
            </a:r>
            <a:r>
              <a:rPr lang="cs-CZ" sz="2000" dirty="0" smtClean="0"/>
              <a:t> a PWP 80949  a  </a:t>
            </a:r>
            <a:r>
              <a:rPr lang="en-US" sz="2000" dirty="0"/>
              <a:t>Course 80949 Introduction to Microsoft Dynamics NAV </a:t>
            </a:r>
            <a:r>
              <a:rPr lang="en-US" sz="2000" dirty="0" smtClean="0"/>
              <a:t>201</a:t>
            </a:r>
            <a:r>
              <a:rPr lang="cs-CZ" sz="2000" dirty="0" smtClean="0"/>
              <a:t>6 – materiál editovaný ve </a:t>
            </a:r>
            <a:r>
              <a:rPr lang="cs-CZ" sz="2000" dirty="0" err="1" smtClean="0"/>
              <a:t>WORDu</a:t>
            </a:r>
            <a:r>
              <a:rPr lang="cs-CZ" sz="2000" dirty="0" smtClean="0"/>
              <a:t> na adrese </a:t>
            </a:r>
            <a:r>
              <a:rPr lang="en-US" sz="2000" b="1" u="sng" dirty="0">
                <a:hlinkClick r:id="rId3"/>
              </a:rPr>
              <a:t>https://mbspartner.microsoft.com/NAV/CourseModules/1506</a:t>
            </a:r>
            <a:endParaRPr lang="cs-CZ" sz="2000" dirty="0"/>
          </a:p>
          <a:p>
            <a:r>
              <a:rPr lang="cs-CZ" sz="2000" dirty="0" smtClean="0"/>
              <a:t>a  dále pak ve studijních materiálech . Jde o zjednodušení první časti PWP.</a:t>
            </a:r>
          </a:p>
          <a:p>
            <a:endParaRPr lang="cs-CZ" sz="2000" dirty="0"/>
          </a:p>
          <a:p>
            <a:r>
              <a:rPr lang="en-ZA" sz="2000" dirty="0" smtClean="0"/>
              <a:t>With the use of </a:t>
            </a:r>
            <a:r>
              <a:rPr lang="en-ZA" sz="2000" dirty="0" err="1" smtClean="0"/>
              <a:t>DynAA</a:t>
            </a:r>
            <a:r>
              <a:rPr lang="en-ZA" sz="2000" dirty="0" smtClean="0"/>
              <a:t> resources and PWP80949 and Course 80949 Introduction to Microsoft Dynamics NAV 2016  and word material on address  </a:t>
            </a:r>
            <a:r>
              <a:rPr lang="en-ZA" sz="2000" b="1" u="sng" dirty="0" smtClean="0">
                <a:hlinkClick r:id="rId3"/>
              </a:rPr>
              <a:t>https://mbspartner.microsoft.com/NAV/CourseModules/1506</a:t>
            </a:r>
            <a:endParaRPr lang="en-ZA" sz="2000" dirty="0" smtClean="0"/>
          </a:p>
          <a:p>
            <a:r>
              <a:rPr lang="en-ZA" sz="2000" dirty="0" smtClean="0"/>
              <a:t>and  also in your study material </a:t>
            </a:r>
            <a:r>
              <a:rPr lang="cs-CZ" sz="2000" dirty="0" smtClean="0"/>
              <a:t>. </a:t>
            </a:r>
            <a:r>
              <a:rPr lang="en-US" sz="2000" dirty="0"/>
              <a:t>This is a simplified first part of the original </a:t>
            </a:r>
            <a:r>
              <a:rPr lang="en-US" sz="2000" dirty="0" smtClean="0"/>
              <a:t>presentation</a:t>
            </a:r>
            <a:r>
              <a:rPr lang="cs-CZ" sz="2000" dirty="0" smtClean="0"/>
              <a:t>.  </a:t>
            </a:r>
            <a:endParaRPr lang="en-ZA" sz="2000" dirty="0"/>
          </a:p>
          <a:p>
            <a:endParaRPr lang="cs-CZ" sz="2000" dirty="0"/>
          </a:p>
          <a:p>
            <a:pPr algn="l"/>
            <a:r>
              <a:rPr lang="en-US" sz="2000" dirty="0"/>
              <a:t> </a:t>
            </a:r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56713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Home</a:t>
            </a:r>
            <a:r>
              <a:rPr lang="cs-CZ" dirty="0" smtClean="0"/>
              <a:t> menu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54" y="1196752"/>
            <a:ext cx="1969046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340768"/>
            <a:ext cx="154305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06554" y="827420"/>
            <a:ext cx="1654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Windows Client</a:t>
            </a:r>
            <a:endParaRPr lang="en-ZA" dirty="0"/>
          </a:p>
        </p:txBody>
      </p:sp>
      <p:sp>
        <p:nvSpPr>
          <p:cNvPr id="7" name="TextovéPole 6"/>
          <p:cNvSpPr txBox="1"/>
          <p:nvPr/>
        </p:nvSpPr>
        <p:spPr>
          <a:xfrm>
            <a:off x="6681324" y="971436"/>
            <a:ext cx="1212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Web Client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458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Additional</a:t>
            </a:r>
            <a:r>
              <a:rPr lang="cs-CZ" dirty="0" smtClean="0"/>
              <a:t> menu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06554" y="827420"/>
            <a:ext cx="1760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Windows Client </a:t>
            </a:r>
            <a:r>
              <a:rPr lang="cs-CZ" dirty="0" smtClean="0"/>
              <a:t> </a:t>
            </a:r>
            <a:endParaRPr lang="en-GB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34" y="4018682"/>
            <a:ext cx="23622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3601691" y="4401110"/>
            <a:ext cx="3205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>
                <a:solidFill>
                  <a:srgbClr val="FF0000"/>
                </a:solidFill>
              </a:rPr>
              <a:t>Additional menu (already exists)</a:t>
            </a:r>
            <a:endParaRPr lang="en-ZA" dirty="0">
              <a:solidFill>
                <a:srgbClr val="FF0000"/>
              </a:solidFill>
            </a:endParaRPr>
          </a:p>
        </p:txBody>
      </p:sp>
      <p:cxnSp>
        <p:nvCxnSpPr>
          <p:cNvPr id="14" name="Přímá spojnice se šipkou 13"/>
          <p:cNvCxnSpPr/>
          <p:nvPr/>
        </p:nvCxnSpPr>
        <p:spPr>
          <a:xfrm flipH="1" flipV="1">
            <a:off x="2233451" y="4585775"/>
            <a:ext cx="1210855" cy="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 flipV="1">
            <a:off x="2732572" y="2723992"/>
            <a:ext cx="0" cy="138537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43" y="1628800"/>
            <a:ext cx="4862008" cy="1072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813466"/>
            <a:ext cx="208597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ovéPole 20"/>
          <p:cNvSpPr txBox="1"/>
          <p:nvPr/>
        </p:nvSpPr>
        <p:spPr>
          <a:xfrm>
            <a:off x="6184799" y="1340768"/>
            <a:ext cx="282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Web Client Additional menu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8175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Additional menu- manufacturing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814" y="1124744"/>
            <a:ext cx="2760596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321945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971600" y="1641053"/>
            <a:ext cx="11049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err="1" smtClean="0">
                <a:solidFill>
                  <a:srgbClr val="FF0000"/>
                </a:solidFill>
              </a:rPr>
              <a:t>Manufacturing</a:t>
            </a:r>
            <a:endParaRPr lang="cs-CZ" sz="1200" dirty="0">
              <a:solidFill>
                <a:srgbClr val="FF0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40968"/>
            <a:ext cx="158115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763" y="3148569"/>
            <a:ext cx="3942958" cy="2008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Přímá spojnice se šipkou 8"/>
          <p:cNvCxnSpPr/>
          <p:nvPr/>
        </p:nvCxnSpPr>
        <p:spPr>
          <a:xfrm flipV="1">
            <a:off x="4499992" y="1779552"/>
            <a:ext cx="2592288" cy="138537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bdélník 6"/>
          <p:cNvSpPr/>
          <p:nvPr/>
        </p:nvSpPr>
        <p:spPr>
          <a:xfrm>
            <a:off x="3275856" y="4509121"/>
            <a:ext cx="79208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2" name="Přímá spojnice se šipkou 11"/>
          <p:cNvCxnSpPr/>
          <p:nvPr/>
        </p:nvCxnSpPr>
        <p:spPr>
          <a:xfrm flipH="1" flipV="1">
            <a:off x="2987824" y="1935510"/>
            <a:ext cx="684076" cy="122941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>
            <a:off x="1832670" y="2672916"/>
            <a:ext cx="0" cy="129100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48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</a:t>
            </a:r>
            <a:r>
              <a:rPr lang="en-US" dirty="0" smtClean="0"/>
              <a:t>Settings</a:t>
            </a:r>
            <a:r>
              <a:rPr lang="cs-CZ" dirty="0" smtClean="0"/>
              <a:t> – not </a:t>
            </a:r>
            <a:r>
              <a:rPr lang="cs-CZ" dirty="0" err="1" smtClean="0"/>
              <a:t>all</a:t>
            </a:r>
            <a:r>
              <a:rPr lang="cs-CZ" dirty="0" smtClean="0"/>
              <a:t> in </a:t>
            </a:r>
            <a:r>
              <a:rPr lang="cs-CZ" dirty="0" err="1" smtClean="0"/>
              <a:t>our</a:t>
            </a:r>
            <a:r>
              <a:rPr lang="cs-CZ" dirty="0" smtClean="0"/>
              <a:t> Web </a:t>
            </a:r>
            <a:r>
              <a:rPr lang="cs-CZ" dirty="0" err="1" smtClean="0"/>
              <a:t>client</a:t>
            </a:r>
            <a:r>
              <a:rPr lang="cs-CZ" dirty="0" smtClean="0"/>
              <a:t> !!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ZA" sz="2000" dirty="0" smtClean="0"/>
              <a:t>Only in </a:t>
            </a:r>
            <a:r>
              <a:rPr lang="en-ZA" sz="2000" b="1" dirty="0" smtClean="0"/>
              <a:t>Web Client</a:t>
            </a:r>
          </a:p>
          <a:p>
            <a:r>
              <a:rPr lang="en-ZA" sz="2000" dirty="0" smtClean="0"/>
              <a:t>Change:</a:t>
            </a:r>
          </a:p>
          <a:p>
            <a:pPr lvl="1"/>
            <a:r>
              <a:rPr lang="en-ZA" sz="1600" dirty="0" smtClean="0"/>
              <a:t>Role Centre</a:t>
            </a:r>
          </a:p>
          <a:p>
            <a:pPr lvl="1"/>
            <a:r>
              <a:rPr lang="en-ZA" sz="1600" dirty="0" smtClean="0">
                <a:solidFill>
                  <a:srgbClr val="FF0000"/>
                </a:solidFill>
              </a:rPr>
              <a:t>Company</a:t>
            </a:r>
          </a:p>
          <a:p>
            <a:pPr lvl="1"/>
            <a:r>
              <a:rPr lang="en-ZA" sz="1600" dirty="0" smtClean="0">
                <a:solidFill>
                  <a:srgbClr val="FF0000"/>
                </a:solidFill>
              </a:rPr>
              <a:t>Work Date</a:t>
            </a:r>
          </a:p>
          <a:p>
            <a:pPr lvl="1"/>
            <a:r>
              <a:rPr lang="en-ZA" sz="1600" dirty="0" smtClean="0">
                <a:solidFill>
                  <a:srgbClr val="FF0000"/>
                </a:solidFill>
              </a:rPr>
              <a:t>Region</a:t>
            </a:r>
          </a:p>
          <a:p>
            <a:pPr lvl="1"/>
            <a:r>
              <a:rPr lang="en-ZA" sz="1600" dirty="0" smtClean="0">
                <a:solidFill>
                  <a:srgbClr val="FF0000"/>
                </a:solidFill>
              </a:rPr>
              <a:t>Language</a:t>
            </a:r>
          </a:p>
          <a:p>
            <a:pPr lvl="1"/>
            <a:r>
              <a:rPr lang="en-ZA" sz="1600" dirty="0" smtClean="0">
                <a:solidFill>
                  <a:srgbClr val="FF0000"/>
                </a:solidFill>
              </a:rPr>
              <a:t>Time Zone</a:t>
            </a:r>
          </a:p>
          <a:p>
            <a:r>
              <a:rPr lang="en-ZA" sz="2000" dirty="0" smtClean="0"/>
              <a:t>My Notifications </a:t>
            </a:r>
          </a:p>
          <a:p>
            <a:endParaRPr lang="en-US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700808"/>
            <a:ext cx="5048250" cy="375285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293096"/>
            <a:ext cx="9715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Přímá spojnice se šipkou 6"/>
          <p:cNvCxnSpPr/>
          <p:nvPr/>
        </p:nvCxnSpPr>
        <p:spPr>
          <a:xfrm>
            <a:off x="2051720" y="4962609"/>
            <a:ext cx="129614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036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Pages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027913"/>
              </p:ext>
            </p:extLst>
          </p:nvPr>
        </p:nvGraphicFramePr>
        <p:xfrm>
          <a:off x="457200" y="1447800"/>
          <a:ext cx="7658100" cy="4343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356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224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2390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sz="2400" dirty="0"/>
                        <a:t>Card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sz="2400" dirty="0"/>
                        <a:t>Worksheet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sz="2400" dirty="0"/>
                        <a:t>List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sz="2400" dirty="0"/>
                        <a:t>Confirmation dialog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sz="2400" dirty="0"/>
                        <a:t>Role Center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sz="2400" dirty="0"/>
                        <a:t>List plus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sz="2400" dirty="0"/>
                        <a:t>Card part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sz="2400" dirty="0"/>
                        <a:t>Navigate page (wizard)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sz="2400" dirty="0"/>
                        <a:t>List part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sz="2400" dirty="0"/>
                        <a:t>Standard dialog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sz="2400" dirty="0"/>
                        <a:t>Document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nl-BE" sz="24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772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Pages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457200" y="6324602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List Page Windows Client</a:t>
            </a:r>
            <a:endParaRPr 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98" y="2201118"/>
            <a:ext cx="5454606" cy="4558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343198" y="2593058"/>
            <a:ext cx="5829034" cy="688181"/>
            <a:chOff x="457597" y="2593057"/>
            <a:chExt cx="7772045" cy="688181"/>
          </a:xfrm>
        </p:grpSpPr>
        <p:sp>
          <p:nvSpPr>
            <p:cNvPr id="16" name="Rectangle 15"/>
            <p:cNvSpPr/>
            <p:nvPr/>
          </p:nvSpPr>
          <p:spPr bwMode="auto">
            <a:xfrm>
              <a:off x="457597" y="2593057"/>
              <a:ext cx="7272808" cy="688181"/>
            </a:xfrm>
            <a:prstGeom prst="rect">
              <a:avLst/>
            </a:prstGeom>
            <a:noFill/>
            <a:ln w="12700"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9935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nl-BE" sz="135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7730405" y="2937147"/>
              <a:ext cx="216024" cy="0"/>
            </a:xfrm>
            <a:prstGeom prst="line">
              <a:avLst/>
            </a:prstGeom>
            <a:ln w="12700">
              <a:headEnd type="none"/>
              <a:tailEnd type="non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 bwMode="auto">
            <a:xfrm>
              <a:off x="7941610" y="2765101"/>
              <a:ext cx="288032" cy="344091"/>
            </a:xfrm>
            <a:prstGeom prst="rect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81000" tIns="54000" rIns="81000" bIns="1097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9935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nl-BE" sz="1350" b="1" dirty="0">
                  <a:solidFill>
                    <a:srgbClr val="FF0000"/>
                  </a:solidFill>
                  <a:ea typeface="Segoe UI" pitchFamily="34" charset="0"/>
                  <a:cs typeface="Segoe UI" pitchFamily="34" charset="0"/>
                </a:rPr>
                <a:t>1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565419" y="3328930"/>
            <a:ext cx="2106234" cy="353991"/>
            <a:chOff x="3420558" y="3328930"/>
            <a:chExt cx="2808312" cy="353990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924614" y="3328930"/>
              <a:ext cx="2304256" cy="352457"/>
            </a:xfrm>
            <a:prstGeom prst="rect">
              <a:avLst/>
            </a:prstGeom>
            <a:noFill/>
            <a:ln w="12700"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9935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nl-BE" sz="135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3708590" y="3505158"/>
              <a:ext cx="216024" cy="0"/>
            </a:xfrm>
            <a:prstGeom prst="line">
              <a:avLst/>
            </a:prstGeom>
            <a:ln w="12700">
              <a:headEnd type="none"/>
              <a:tailEnd type="non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 bwMode="auto">
            <a:xfrm>
              <a:off x="3420558" y="3338829"/>
              <a:ext cx="288032" cy="344091"/>
            </a:xfrm>
            <a:prstGeom prst="rect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81000" tIns="54000" rIns="81000" bIns="1097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9935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nl-BE" sz="1350" b="1" dirty="0">
                  <a:solidFill>
                    <a:srgbClr val="FF0000"/>
                  </a:solidFill>
                  <a:ea typeface="Segoe UI" pitchFamily="34" charset="0"/>
                  <a:cs typeface="Segoe UI" pitchFamily="34" charset="0"/>
                </a:rPr>
                <a:t>2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709653" y="3326629"/>
            <a:ext cx="1312151" cy="3204000"/>
            <a:chOff x="6279536" y="3326629"/>
            <a:chExt cx="1749534" cy="3204000"/>
          </a:xfrm>
        </p:grpSpPr>
        <p:sp>
          <p:nvSpPr>
            <p:cNvPr id="24" name="Rectangle 23"/>
            <p:cNvSpPr/>
            <p:nvPr/>
          </p:nvSpPr>
          <p:spPr bwMode="auto">
            <a:xfrm>
              <a:off x="6279536" y="3326629"/>
              <a:ext cx="1260000" cy="3204000"/>
            </a:xfrm>
            <a:prstGeom prst="rect">
              <a:avLst/>
            </a:prstGeom>
            <a:noFill/>
            <a:ln w="12700"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9935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nl-BE" sz="135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7529833" y="4928629"/>
              <a:ext cx="216024" cy="0"/>
            </a:xfrm>
            <a:prstGeom prst="line">
              <a:avLst/>
            </a:prstGeom>
            <a:ln w="12700">
              <a:headEnd type="none"/>
              <a:tailEnd type="non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 bwMode="auto">
            <a:xfrm>
              <a:off x="7741038" y="4756583"/>
              <a:ext cx="288032" cy="344091"/>
            </a:xfrm>
            <a:prstGeom prst="rect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81000" tIns="54000" rIns="81000" bIns="1097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9935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nl-BE" sz="1350" b="1" dirty="0">
                  <a:solidFill>
                    <a:srgbClr val="FF0000"/>
                  </a:solidFill>
                  <a:ea typeface="Segoe UI" pitchFamily="34" charset="0"/>
                  <a:cs typeface="Segoe UI" pitchFamily="34" charset="0"/>
                </a:rPr>
                <a:t>4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937265" y="3727575"/>
            <a:ext cx="3734389" cy="2722016"/>
            <a:chOff x="1249685" y="3727574"/>
            <a:chExt cx="4979185" cy="2722016"/>
          </a:xfrm>
        </p:grpSpPr>
        <p:sp>
          <p:nvSpPr>
            <p:cNvPr id="28" name="Rectangle 27"/>
            <p:cNvSpPr/>
            <p:nvPr/>
          </p:nvSpPr>
          <p:spPr bwMode="auto">
            <a:xfrm>
              <a:off x="1753741" y="3727574"/>
              <a:ext cx="4475129" cy="2722016"/>
            </a:xfrm>
            <a:prstGeom prst="rect">
              <a:avLst/>
            </a:prstGeom>
            <a:noFill/>
            <a:ln w="12700"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9935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nl-BE" sz="135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537717" y="5137446"/>
              <a:ext cx="216024" cy="0"/>
            </a:xfrm>
            <a:prstGeom prst="line">
              <a:avLst/>
            </a:prstGeom>
            <a:ln w="12700">
              <a:headEnd type="none"/>
              <a:tailEnd type="non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 bwMode="auto">
            <a:xfrm>
              <a:off x="1249685" y="4971117"/>
              <a:ext cx="288032" cy="344091"/>
            </a:xfrm>
            <a:prstGeom prst="rect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81000" tIns="54000" rIns="81000" bIns="1097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9935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nl-BE" sz="1350" b="1" dirty="0">
                  <a:solidFill>
                    <a:srgbClr val="FF0000"/>
                  </a:solidFill>
                  <a:ea typeface="Segoe UI" pitchFamily="34" charset="0"/>
                  <a:cs typeface="Segoe UI" pitchFamily="34" charset="0"/>
                </a:rPr>
                <a:t>3</a:t>
              </a:r>
            </a:p>
          </p:txBody>
        </p:sp>
      </p:grpSp>
      <p:sp>
        <p:nvSpPr>
          <p:cNvPr id="31" name="Text Placeholder 2"/>
          <p:cNvSpPr txBox="1">
            <a:spLocks/>
          </p:cNvSpPr>
          <p:nvPr/>
        </p:nvSpPr>
        <p:spPr>
          <a:xfrm>
            <a:off x="6572641" y="2201118"/>
            <a:ext cx="2351465" cy="1818959"/>
          </a:xfrm>
          <a:prstGeom prst="rect">
            <a:avLst/>
          </a:prstGeom>
        </p:spPr>
        <p:txBody>
          <a:bodyPr vert="horz" wrap="square" lIns="109717" tIns="0" rIns="109717" bIns="0" rtlCol="0">
            <a:spAutoFit/>
          </a:bodyPr>
          <a:lstStyle>
            <a:lvl1pPr marL="0" marR="0" indent="0" algn="l" defTabSz="932651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4000" b="0" kern="1200" spc="0" baseline="0">
                <a:gradFill>
                  <a:gsLst>
                    <a:gs pos="1250">
                      <a:schemeClr val="accent2"/>
                    </a:gs>
                    <a:gs pos="100000">
                      <a:schemeClr val="accent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4763" marR="0" indent="0" algn="l" defTabSz="932651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0" marR="0" indent="0" algn="l" defTabSz="932651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28599" marR="0" indent="-1028599" algn="l" defTabSz="932651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1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028599" marR="0" indent="-1028599" algn="l" defTabSz="932651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1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4788" indent="-233163" algn="l" defTabSz="93265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115" indent="-233163" algn="l" defTabSz="93265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440" indent="-233163" algn="l" defTabSz="93265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3767" indent="-233163" algn="l" defTabSz="93265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Ribbon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Filter pane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List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FactBox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pane</a:t>
            </a:r>
          </a:p>
          <a:p>
            <a:endParaRPr lang="en-US" sz="14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endParaRPr lang="en-US" sz="1400" dirty="0">
              <a:solidFill>
                <a:srgbClr val="DDDDDD">
                  <a:lumMod val="50000"/>
                </a:srgbClr>
              </a:solidFill>
              <a:latin typeface="Segoe UI"/>
            </a:endParaRPr>
          </a:p>
          <a:p>
            <a:endParaRPr lang="en-US" sz="14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09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26" y="2000590"/>
            <a:ext cx="7272000" cy="419902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List Page Web Client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71514" y="2014487"/>
            <a:ext cx="7109941" cy="834227"/>
            <a:chOff x="457597" y="2593057"/>
            <a:chExt cx="7772045" cy="688181"/>
          </a:xfrm>
        </p:grpSpPr>
        <p:sp>
          <p:nvSpPr>
            <p:cNvPr id="16" name="Rectangle 15"/>
            <p:cNvSpPr/>
            <p:nvPr/>
          </p:nvSpPr>
          <p:spPr bwMode="auto">
            <a:xfrm>
              <a:off x="457597" y="2593057"/>
              <a:ext cx="7272808" cy="688181"/>
            </a:xfrm>
            <a:prstGeom prst="rect">
              <a:avLst/>
            </a:prstGeom>
            <a:noFill/>
            <a:ln w="12700"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9935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nl-BE" sz="135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7730405" y="2937147"/>
              <a:ext cx="216024" cy="0"/>
            </a:xfrm>
            <a:prstGeom prst="line">
              <a:avLst/>
            </a:prstGeom>
            <a:ln w="12700">
              <a:headEnd type="none"/>
              <a:tailEnd type="non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 bwMode="auto">
            <a:xfrm>
              <a:off x="7941610" y="2765101"/>
              <a:ext cx="288032" cy="344091"/>
            </a:xfrm>
            <a:prstGeom prst="rect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81000" tIns="54000" rIns="81000" bIns="1097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9935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nl-BE" sz="1350" b="1" dirty="0">
                  <a:solidFill>
                    <a:srgbClr val="FF0000"/>
                  </a:solidFill>
                  <a:ea typeface="Segoe UI" pitchFamily="34" charset="0"/>
                  <a:cs typeface="Segoe UI" pitchFamily="34" charset="0"/>
                </a:rPr>
                <a:t>1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203988" y="3053679"/>
            <a:ext cx="1233792" cy="353991"/>
            <a:chOff x="3420558" y="3328930"/>
            <a:chExt cx="2808312" cy="353990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924614" y="3328930"/>
              <a:ext cx="2304256" cy="352457"/>
            </a:xfrm>
            <a:prstGeom prst="rect">
              <a:avLst/>
            </a:prstGeom>
            <a:noFill/>
            <a:ln w="12700"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9935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nl-BE" sz="135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3708590" y="3505158"/>
              <a:ext cx="216024" cy="0"/>
            </a:xfrm>
            <a:prstGeom prst="line">
              <a:avLst/>
            </a:prstGeom>
            <a:ln w="12700">
              <a:headEnd type="none"/>
              <a:tailEnd type="non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 bwMode="auto">
            <a:xfrm>
              <a:off x="3420558" y="3338829"/>
              <a:ext cx="288032" cy="344091"/>
            </a:xfrm>
            <a:prstGeom prst="rect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81000" tIns="54000" rIns="81000" bIns="1097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9935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nl-BE" sz="1350" b="1" dirty="0">
                  <a:solidFill>
                    <a:srgbClr val="FF0000"/>
                  </a:solidFill>
                  <a:ea typeface="Segoe UI" pitchFamily="34" charset="0"/>
                  <a:cs typeface="Segoe UI" pitchFamily="34" charset="0"/>
                </a:rPr>
                <a:t>2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20393" y="3543177"/>
            <a:ext cx="4775847" cy="2781425"/>
            <a:chOff x="1249685" y="3727574"/>
            <a:chExt cx="4979185" cy="2722016"/>
          </a:xfrm>
        </p:grpSpPr>
        <p:sp>
          <p:nvSpPr>
            <p:cNvPr id="28" name="Rectangle 27"/>
            <p:cNvSpPr/>
            <p:nvPr/>
          </p:nvSpPr>
          <p:spPr bwMode="auto">
            <a:xfrm>
              <a:off x="1753741" y="3727574"/>
              <a:ext cx="4475129" cy="2722016"/>
            </a:xfrm>
            <a:prstGeom prst="rect">
              <a:avLst/>
            </a:prstGeom>
            <a:noFill/>
            <a:ln w="12700"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9935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nl-BE" sz="135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537717" y="5137446"/>
              <a:ext cx="216024" cy="0"/>
            </a:xfrm>
            <a:prstGeom prst="line">
              <a:avLst/>
            </a:prstGeom>
            <a:ln w="12700">
              <a:headEnd type="none"/>
              <a:tailEnd type="non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 bwMode="auto">
            <a:xfrm>
              <a:off x="1249685" y="4971117"/>
              <a:ext cx="288032" cy="344091"/>
            </a:xfrm>
            <a:prstGeom prst="rect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81000" tIns="54000" rIns="81000" bIns="1097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9935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nl-BE" sz="1350" b="1" dirty="0">
                  <a:solidFill>
                    <a:srgbClr val="FF0000"/>
                  </a:solidFill>
                  <a:ea typeface="Segoe UI" pitchFamily="34" charset="0"/>
                  <a:cs typeface="Segoe UI" pitchFamily="34" charset="0"/>
                </a:rPr>
                <a:t>3</a:t>
              </a:r>
            </a:p>
          </p:txBody>
        </p:sp>
      </p:grpSp>
      <p:sp>
        <p:nvSpPr>
          <p:cNvPr id="31" name="Text Placeholder 2"/>
          <p:cNvSpPr txBox="1">
            <a:spLocks/>
          </p:cNvSpPr>
          <p:nvPr/>
        </p:nvSpPr>
        <p:spPr>
          <a:xfrm>
            <a:off x="7463734" y="2000589"/>
            <a:ext cx="1845096" cy="1969770"/>
          </a:xfrm>
          <a:prstGeom prst="rect">
            <a:avLst/>
          </a:prstGeom>
        </p:spPr>
        <p:txBody>
          <a:bodyPr vert="horz" wrap="square" lIns="109717" tIns="0" rIns="109717" bIns="0" rtlCol="0">
            <a:spAutoFit/>
          </a:bodyPr>
          <a:lstStyle>
            <a:lvl1pPr marL="0" marR="0" indent="0" algn="l" defTabSz="932651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4000" b="0" kern="1200" spc="0" baseline="0">
                <a:gradFill>
                  <a:gsLst>
                    <a:gs pos="1250">
                      <a:schemeClr val="accent2"/>
                    </a:gs>
                    <a:gs pos="100000">
                      <a:schemeClr val="accent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4763" marR="0" indent="0" algn="l" defTabSz="932651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0" marR="0" indent="0" algn="l" defTabSz="932651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28599" marR="0" indent="-1028599" algn="l" defTabSz="932651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1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028599" marR="0" indent="-1028599" algn="l" defTabSz="932651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1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4788" indent="-233163" algn="l" defTabSz="93265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115" indent="-233163" algn="l" defTabSz="93265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440" indent="-233163" algn="l" defTabSz="93265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3767" indent="-233163" algn="l" defTabSz="93265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Ribbon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Display &amp; Search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List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1400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FactBox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pane</a:t>
            </a:r>
          </a:p>
          <a:p>
            <a:pPr>
              <a:lnSpc>
                <a:spcPct val="100000"/>
              </a:lnSpc>
            </a:pPr>
            <a:endParaRPr lang="en-US" sz="14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>
              <a:lnSpc>
                <a:spcPct val="100000"/>
              </a:lnSpc>
            </a:pPr>
            <a:endParaRPr lang="en-US" sz="1400" dirty="0">
              <a:solidFill>
                <a:srgbClr val="DDDDDD">
                  <a:lumMod val="50000"/>
                </a:srgbClr>
              </a:solidFill>
              <a:latin typeface="Segoe UI"/>
            </a:endParaRPr>
          </a:p>
          <a:p>
            <a:pPr>
              <a:lnSpc>
                <a:spcPct val="100000"/>
              </a:lnSpc>
            </a:pPr>
            <a:endParaRPr lang="en-US" sz="14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5532687" y="2922163"/>
            <a:ext cx="2424860" cy="3204000"/>
            <a:chOff x="6279536" y="3326629"/>
            <a:chExt cx="1749534" cy="3204000"/>
          </a:xfrm>
        </p:grpSpPr>
        <p:sp>
          <p:nvSpPr>
            <p:cNvPr id="33" name="Rectangle 32"/>
            <p:cNvSpPr/>
            <p:nvPr/>
          </p:nvSpPr>
          <p:spPr bwMode="auto">
            <a:xfrm>
              <a:off x="6279536" y="3326629"/>
              <a:ext cx="1260000" cy="3204000"/>
            </a:xfrm>
            <a:prstGeom prst="rect">
              <a:avLst/>
            </a:prstGeom>
            <a:noFill/>
            <a:ln w="12700"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9935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nl-BE" sz="135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7529833" y="4928629"/>
              <a:ext cx="216024" cy="0"/>
            </a:xfrm>
            <a:prstGeom prst="line">
              <a:avLst/>
            </a:prstGeom>
            <a:ln w="12700">
              <a:headEnd type="none"/>
              <a:tailEnd type="non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35" name="Rectangle 34"/>
            <p:cNvSpPr/>
            <p:nvPr/>
          </p:nvSpPr>
          <p:spPr bwMode="auto">
            <a:xfrm>
              <a:off x="7741038" y="4756583"/>
              <a:ext cx="288032" cy="344091"/>
            </a:xfrm>
            <a:prstGeom prst="rect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81000" tIns="54000" rIns="81000" bIns="1097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9935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nl-BE" sz="1350" b="1" dirty="0">
                  <a:solidFill>
                    <a:srgbClr val="FF0000"/>
                  </a:solidFill>
                  <a:ea typeface="Segoe UI" pitchFamily="34" charset="0"/>
                  <a:cs typeface="Segoe UI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809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71" y="1959779"/>
            <a:ext cx="7272000" cy="4494879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Card Page</a:t>
            </a:r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140853" y="2115039"/>
            <a:ext cx="5859000" cy="938391"/>
            <a:chOff x="457597" y="2593057"/>
            <a:chExt cx="7772045" cy="688181"/>
          </a:xfrm>
        </p:grpSpPr>
        <p:sp>
          <p:nvSpPr>
            <p:cNvPr id="34" name="Rectangle 33"/>
            <p:cNvSpPr/>
            <p:nvPr/>
          </p:nvSpPr>
          <p:spPr bwMode="auto">
            <a:xfrm>
              <a:off x="457597" y="2593057"/>
              <a:ext cx="7272808" cy="688181"/>
            </a:xfrm>
            <a:prstGeom prst="rect">
              <a:avLst/>
            </a:prstGeom>
            <a:noFill/>
            <a:ln w="12700"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9935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nl-BE" sz="135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7730405" y="2937147"/>
              <a:ext cx="216024" cy="0"/>
            </a:xfrm>
            <a:prstGeom prst="line">
              <a:avLst/>
            </a:prstGeom>
            <a:ln w="12700">
              <a:headEnd type="none"/>
              <a:tailEnd type="non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36" name="Rectangle 35"/>
            <p:cNvSpPr/>
            <p:nvPr/>
          </p:nvSpPr>
          <p:spPr bwMode="auto">
            <a:xfrm>
              <a:off x="7941610" y="2765101"/>
              <a:ext cx="288032" cy="344091"/>
            </a:xfrm>
            <a:prstGeom prst="rect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81000" tIns="54000" rIns="81000" bIns="1097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9935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nl-BE" sz="1350" b="1" dirty="0">
                  <a:solidFill>
                    <a:srgbClr val="FF0000"/>
                  </a:solidFill>
                  <a:ea typeface="Segoe UI" pitchFamily="34" charset="0"/>
                  <a:cs typeface="Segoe UI" pitchFamily="34" charset="0"/>
                </a:rPr>
                <a:t>1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-134445" y="3601752"/>
            <a:ext cx="5531905" cy="1277216"/>
            <a:chOff x="33679" y="3403361"/>
            <a:chExt cx="6202140" cy="1872000"/>
          </a:xfrm>
        </p:grpSpPr>
        <p:sp>
          <p:nvSpPr>
            <p:cNvPr id="38" name="Rectangle 37"/>
            <p:cNvSpPr/>
            <p:nvPr/>
          </p:nvSpPr>
          <p:spPr bwMode="auto">
            <a:xfrm>
              <a:off x="457597" y="3403361"/>
              <a:ext cx="5778222" cy="1872000"/>
            </a:xfrm>
            <a:prstGeom prst="rect">
              <a:avLst/>
            </a:prstGeom>
            <a:noFill/>
            <a:ln w="12700"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9935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nl-BE" sz="135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331819" y="4240306"/>
              <a:ext cx="144000" cy="0"/>
            </a:xfrm>
            <a:prstGeom prst="line">
              <a:avLst/>
            </a:prstGeom>
            <a:ln w="12700">
              <a:headEnd type="none"/>
              <a:tailEnd type="non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/>
            <p:nvPr/>
          </p:nvSpPr>
          <p:spPr bwMode="auto">
            <a:xfrm>
              <a:off x="33679" y="4068262"/>
              <a:ext cx="288032" cy="523579"/>
            </a:xfrm>
            <a:prstGeom prst="rect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81000" tIns="54000" rIns="81000" bIns="1097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9935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nl-BE" sz="1350" b="1" dirty="0">
                  <a:solidFill>
                    <a:srgbClr val="FF0000"/>
                  </a:solidFill>
                  <a:ea typeface="Segoe UI" pitchFamily="34" charset="0"/>
                  <a:cs typeface="Segoe UI" pitchFamily="34" charset="0"/>
                </a:rPr>
                <a:t>2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455924" y="3226498"/>
            <a:ext cx="2539408" cy="3304940"/>
            <a:chOff x="6279536" y="3326629"/>
            <a:chExt cx="1749534" cy="3204000"/>
          </a:xfrm>
        </p:grpSpPr>
        <p:sp>
          <p:nvSpPr>
            <p:cNvPr id="42" name="Rectangle 41"/>
            <p:cNvSpPr/>
            <p:nvPr/>
          </p:nvSpPr>
          <p:spPr bwMode="auto">
            <a:xfrm>
              <a:off x="6279536" y="3326629"/>
              <a:ext cx="1260000" cy="3204000"/>
            </a:xfrm>
            <a:prstGeom prst="rect">
              <a:avLst/>
            </a:prstGeom>
            <a:noFill/>
            <a:ln w="12700"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9935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nl-BE" sz="135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7529833" y="4928629"/>
              <a:ext cx="216024" cy="0"/>
            </a:xfrm>
            <a:prstGeom prst="line">
              <a:avLst/>
            </a:prstGeom>
            <a:ln w="12700">
              <a:headEnd type="none"/>
              <a:tailEnd type="non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44" name="Rectangle 43"/>
            <p:cNvSpPr/>
            <p:nvPr/>
          </p:nvSpPr>
          <p:spPr bwMode="auto">
            <a:xfrm>
              <a:off x="7741038" y="4756583"/>
              <a:ext cx="288032" cy="344091"/>
            </a:xfrm>
            <a:prstGeom prst="rect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81000" tIns="54000" rIns="81000" bIns="1097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9935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nl-BE" sz="1350" b="1" dirty="0">
                  <a:solidFill>
                    <a:srgbClr val="FF0000"/>
                  </a:solidFill>
                  <a:ea typeface="Segoe UI" pitchFamily="34" charset="0"/>
                  <a:cs typeface="Segoe UI" pitchFamily="34" charset="0"/>
                </a:rPr>
                <a:t>4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-164831" y="5762345"/>
            <a:ext cx="5562291" cy="393431"/>
            <a:chOff x="43787" y="5201244"/>
            <a:chExt cx="6185083" cy="316005"/>
          </a:xfrm>
        </p:grpSpPr>
        <p:sp>
          <p:nvSpPr>
            <p:cNvPr id="46" name="Rectangle 45"/>
            <p:cNvSpPr/>
            <p:nvPr/>
          </p:nvSpPr>
          <p:spPr bwMode="auto">
            <a:xfrm>
              <a:off x="457597" y="5250882"/>
              <a:ext cx="5771273" cy="234467"/>
            </a:xfrm>
            <a:prstGeom prst="rect">
              <a:avLst/>
            </a:prstGeom>
            <a:noFill/>
            <a:ln w="12700"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9935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nl-BE" sz="135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331819" y="5368115"/>
              <a:ext cx="108000" cy="0"/>
            </a:xfrm>
            <a:prstGeom prst="line">
              <a:avLst/>
            </a:prstGeom>
            <a:ln w="12700">
              <a:headEnd type="none"/>
              <a:tailEnd type="non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48" name="Rectangle 47"/>
            <p:cNvSpPr/>
            <p:nvPr/>
          </p:nvSpPr>
          <p:spPr bwMode="auto">
            <a:xfrm>
              <a:off x="43787" y="5201244"/>
              <a:ext cx="288032" cy="316005"/>
            </a:xfrm>
            <a:prstGeom prst="rect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81000" tIns="54000" rIns="81000" bIns="1097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9935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nl-BE" sz="1350" b="1" dirty="0">
                  <a:solidFill>
                    <a:srgbClr val="FF0000"/>
                  </a:solidFill>
                  <a:ea typeface="Segoe UI" pitchFamily="34" charset="0"/>
                  <a:cs typeface="Segoe UI" pitchFamily="34" charset="0"/>
                </a:rPr>
                <a:t>3</a:t>
              </a:r>
            </a:p>
          </p:txBody>
        </p:sp>
      </p:grpSp>
      <p:sp>
        <p:nvSpPr>
          <p:cNvPr id="23" name="Text Placeholder 2"/>
          <p:cNvSpPr txBox="1">
            <a:spLocks/>
          </p:cNvSpPr>
          <p:nvPr/>
        </p:nvSpPr>
        <p:spPr>
          <a:xfrm>
            <a:off x="7463734" y="2000590"/>
            <a:ext cx="1845096" cy="2400657"/>
          </a:xfrm>
          <a:prstGeom prst="rect">
            <a:avLst/>
          </a:prstGeom>
        </p:spPr>
        <p:txBody>
          <a:bodyPr vert="horz" wrap="square" lIns="109717" tIns="0" rIns="109717" bIns="0" rtlCol="0">
            <a:spAutoFit/>
          </a:bodyPr>
          <a:lstStyle>
            <a:lvl1pPr marL="0" marR="0" indent="0" algn="l" defTabSz="932651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4000" b="0" kern="1200" spc="0" baseline="0">
                <a:gradFill>
                  <a:gsLst>
                    <a:gs pos="1250">
                      <a:schemeClr val="accent2"/>
                    </a:gs>
                    <a:gs pos="100000">
                      <a:schemeClr val="accent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4763" marR="0" indent="0" algn="l" defTabSz="932651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0" marR="0" indent="0" algn="l" defTabSz="932651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28599" marR="0" indent="-1028599" algn="l" defTabSz="932651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1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028599" marR="0" indent="-1028599" algn="l" defTabSz="932651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1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4788" indent="-233163" algn="l" defTabSz="93265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115" indent="-233163" algn="l" defTabSz="93265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440" indent="-233163" algn="l" defTabSz="93265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3767" indent="-233163" algn="l" defTabSz="93265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Ribbon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Expanded </a:t>
            </a:r>
            <a:r>
              <a:rPr lang="en-US" sz="1400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FastTab</a:t>
            </a:r>
            <a:endParaRPr lang="en-US" sz="14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Collapsed </a:t>
            </a:r>
            <a:r>
              <a:rPr lang="en-US" sz="1400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FastTab</a:t>
            </a:r>
            <a:endParaRPr lang="en-US" sz="14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1400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FactBox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pane</a:t>
            </a:r>
          </a:p>
          <a:p>
            <a:pPr>
              <a:lnSpc>
                <a:spcPct val="100000"/>
              </a:lnSpc>
            </a:pPr>
            <a:endParaRPr lang="en-US" sz="14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>
              <a:lnSpc>
                <a:spcPct val="100000"/>
              </a:lnSpc>
            </a:pPr>
            <a:endParaRPr lang="en-US" sz="1400" dirty="0">
              <a:solidFill>
                <a:srgbClr val="DDDDDD">
                  <a:lumMod val="50000"/>
                </a:srgbClr>
              </a:solidFill>
              <a:latin typeface="Segoe UI"/>
            </a:endParaRPr>
          </a:p>
          <a:p>
            <a:pPr>
              <a:lnSpc>
                <a:spcPct val="100000"/>
              </a:lnSpc>
            </a:pPr>
            <a:endParaRPr lang="en-US" sz="14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6168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2 - Overview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BE" sz="2000" dirty="0"/>
              <a:t>Windows Client</a:t>
            </a:r>
          </a:p>
          <a:p>
            <a:r>
              <a:rPr lang="nl-BE" sz="2000" dirty="0"/>
              <a:t>Web Client</a:t>
            </a:r>
          </a:p>
          <a:p>
            <a:r>
              <a:rPr lang="nl-BE" sz="2000" dirty="0"/>
              <a:t>Phone Client</a:t>
            </a:r>
          </a:p>
          <a:p>
            <a:r>
              <a:rPr lang="nl-BE" sz="2000" dirty="0"/>
              <a:t>Tablet Client</a:t>
            </a:r>
          </a:p>
          <a:p>
            <a:r>
              <a:rPr lang="nl-BE" sz="2000" dirty="0"/>
              <a:t>Outlook Client</a:t>
            </a:r>
          </a:p>
          <a:p>
            <a:pPr marL="0" indent="0">
              <a:buNone/>
            </a:pPr>
            <a:endParaRPr lang="nl-BE" sz="2000" dirty="0"/>
          </a:p>
          <a:p>
            <a:pPr marL="0" indent="0">
              <a:buNone/>
            </a:pPr>
            <a:endParaRPr lang="nl-BE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76"/>
            <a:ext cx="9144000" cy="6842448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2771800" y="1412776"/>
            <a:ext cx="3960440" cy="30243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04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Windows Client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Role</a:t>
            </a:r>
            <a:r>
              <a:rPr lang="cs-CZ" dirty="0" smtClean="0"/>
              <a:t> </a:t>
            </a:r>
            <a:r>
              <a:rPr lang="en-US" dirty="0" smtClean="0"/>
              <a:t>Tailored</a:t>
            </a:r>
            <a:endParaRPr lang="en-US" dirty="0"/>
          </a:p>
          <a:p>
            <a:r>
              <a:rPr lang="en-US" dirty="0"/>
              <a:t>Intuitive and versatile</a:t>
            </a:r>
          </a:p>
        </p:txBody>
      </p:sp>
    </p:spTree>
    <p:extLst>
      <p:ext uri="{BB962C8B-B14F-4D97-AF65-F5344CB8AC3E}">
        <p14:creationId xmlns:p14="http://schemas.microsoft.com/office/powerpoint/2010/main" val="42645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Client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ZA" dirty="0" smtClean="0"/>
              <a:t>View and edit NAV data over the internet</a:t>
            </a:r>
          </a:p>
          <a:p>
            <a:r>
              <a:rPr lang="en-ZA" dirty="0" smtClean="0"/>
              <a:t>Any web browser</a:t>
            </a:r>
          </a:p>
          <a:p>
            <a:r>
              <a:rPr lang="en-ZA" dirty="0" smtClean="0"/>
              <a:t>Interface similar to the NAV Windows client</a:t>
            </a:r>
          </a:p>
          <a:p>
            <a:pPr marL="0" indent="0">
              <a:buNone/>
            </a:pPr>
            <a:endParaRPr lang="nl-B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70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User Interface </a:t>
            </a:r>
            <a:r>
              <a:rPr lang="en-US" dirty="0"/>
              <a:t>- Overview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en-US" dirty="0" smtClean="0"/>
              <a:t>The Window Client and Web Client Interface.</a:t>
            </a:r>
          </a:p>
          <a:p>
            <a:pPr lvl="0"/>
            <a:r>
              <a:rPr lang="en-US" dirty="0" smtClean="0"/>
              <a:t>The Application Menu</a:t>
            </a:r>
          </a:p>
          <a:p>
            <a:pPr lvl="0"/>
            <a:r>
              <a:rPr lang="en-US" dirty="0" smtClean="0"/>
              <a:t>My Settings –Web Client</a:t>
            </a:r>
          </a:p>
          <a:p>
            <a:pPr lvl="0"/>
            <a:r>
              <a:rPr lang="en-US" dirty="0" smtClean="0"/>
              <a:t>The Ribbon</a:t>
            </a:r>
          </a:p>
          <a:p>
            <a:r>
              <a:rPr lang="en-US" dirty="0" smtClean="0"/>
              <a:t>The Navigation pane.</a:t>
            </a:r>
          </a:p>
          <a:p>
            <a:r>
              <a:rPr lang="en-US" dirty="0" smtClean="0"/>
              <a:t>The List page.</a:t>
            </a:r>
          </a:p>
          <a:p>
            <a:r>
              <a:rPr lang="en-US" dirty="0" smtClean="0"/>
              <a:t>The Card page.</a:t>
            </a:r>
          </a:p>
          <a:p>
            <a:r>
              <a:rPr lang="en-US" dirty="0" smtClean="0"/>
              <a:t>Explore the Role Center.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77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Úvodní obrazovky – </a:t>
            </a:r>
            <a:r>
              <a:rPr lang="cs-CZ" dirty="0" err="1" smtClean="0"/>
              <a:t>opening</a:t>
            </a:r>
            <a:r>
              <a:rPr lang="cs-CZ" dirty="0" smtClean="0"/>
              <a:t> </a:t>
            </a:r>
            <a:r>
              <a:rPr lang="cs-CZ" dirty="0" err="1" smtClean="0"/>
              <a:t>screens</a:t>
            </a:r>
            <a:r>
              <a:rPr lang="cs-CZ" dirty="0" smtClean="0"/>
              <a:t> (</a:t>
            </a:r>
            <a:r>
              <a:rPr lang="cs-CZ" dirty="0" err="1" smtClean="0"/>
              <a:t>forms</a:t>
            </a:r>
            <a:r>
              <a:rPr lang="cs-CZ" dirty="0" smtClean="0"/>
              <a:t>) - CZ</a:t>
            </a:r>
            <a:endParaRPr lang="cs-CZ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5966838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860032" y="1196752"/>
            <a:ext cx="128631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039" y="2060848"/>
            <a:ext cx="5667401" cy="4286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101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Windows Client and Web Client </a:t>
            </a:r>
            <a:r>
              <a:rPr lang="en-US" dirty="0" smtClean="0"/>
              <a:t>Interface</a:t>
            </a:r>
            <a:r>
              <a:rPr lang="cs-CZ" dirty="0" smtClean="0"/>
              <a:t> -ENG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356864"/>
            <a:ext cx="5475583" cy="3944344"/>
          </a:xfrm>
          <a:prstGeom prst="rect">
            <a:avLst/>
          </a:prstGeom>
        </p:spPr>
      </p:pic>
      <p:pic>
        <p:nvPicPr>
          <p:cNvPr id="5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4895" y="2325216"/>
            <a:ext cx="5912511" cy="3817637"/>
          </a:xfrm>
          <a:prstGeom prst="rect">
            <a:avLst/>
          </a:prstGeom>
        </p:spPr>
      </p:pic>
      <p:cxnSp>
        <p:nvCxnSpPr>
          <p:cNvPr id="3" name="Přímá spojnice se šipkou 2"/>
          <p:cNvCxnSpPr/>
          <p:nvPr/>
        </p:nvCxnSpPr>
        <p:spPr>
          <a:xfrm flipV="1">
            <a:off x="8234153" y="2636912"/>
            <a:ext cx="504056" cy="36004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ovéPole 3"/>
          <p:cNvSpPr txBox="1"/>
          <p:nvPr/>
        </p:nvSpPr>
        <p:spPr>
          <a:xfrm>
            <a:off x="7380312" y="3017441"/>
            <a:ext cx="128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>
                <a:solidFill>
                  <a:srgbClr val="FF0000"/>
                </a:solidFill>
              </a:rPr>
              <a:t>My Settings</a:t>
            </a:r>
            <a:endParaRPr lang="en-Z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48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Application Menu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ZA" sz="2000" dirty="0" smtClean="0"/>
              <a:t>Only in </a:t>
            </a:r>
            <a:r>
              <a:rPr lang="en-ZA" sz="2000" b="1" dirty="0" smtClean="0"/>
              <a:t>Windows Client</a:t>
            </a:r>
          </a:p>
          <a:p>
            <a:r>
              <a:rPr lang="en-ZA" sz="2000" dirty="0" smtClean="0"/>
              <a:t>Change:</a:t>
            </a:r>
          </a:p>
          <a:p>
            <a:pPr lvl="1"/>
            <a:r>
              <a:rPr lang="en-ZA" sz="1600" dirty="0" smtClean="0"/>
              <a:t>Work Date</a:t>
            </a:r>
          </a:p>
          <a:p>
            <a:pPr lvl="1"/>
            <a:r>
              <a:rPr lang="en-ZA" sz="1600" dirty="0" smtClean="0"/>
              <a:t>Language</a:t>
            </a:r>
          </a:p>
          <a:p>
            <a:pPr lvl="1"/>
            <a:r>
              <a:rPr lang="en-ZA" sz="1600" dirty="0" smtClean="0"/>
              <a:t>Server</a:t>
            </a:r>
          </a:p>
          <a:p>
            <a:pPr lvl="1"/>
            <a:r>
              <a:rPr lang="en-ZA" sz="1600" dirty="0" smtClean="0"/>
              <a:t>Company</a:t>
            </a:r>
          </a:p>
          <a:p>
            <a:r>
              <a:rPr lang="en-ZA" sz="2000" dirty="0" smtClean="0"/>
              <a:t>Customize </a:t>
            </a:r>
          </a:p>
          <a:p>
            <a:r>
              <a:rPr lang="en-ZA" sz="2000" dirty="0" smtClean="0"/>
              <a:t>Help</a:t>
            </a:r>
            <a:endParaRPr lang="en-ZA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556792"/>
            <a:ext cx="29241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073" y="2708920"/>
            <a:ext cx="347662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221088"/>
            <a:ext cx="252412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Šipka doleva 2"/>
          <p:cNvSpPr/>
          <p:nvPr/>
        </p:nvSpPr>
        <p:spPr>
          <a:xfrm>
            <a:off x="4427984" y="5085184"/>
            <a:ext cx="1512168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1043608" y="5207588"/>
            <a:ext cx="3099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If started from e.g. List window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757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Ribbon</a:t>
            </a:r>
            <a:r>
              <a:rPr lang="cs-CZ" dirty="0" smtClean="0"/>
              <a:t> and </a:t>
            </a:r>
            <a:r>
              <a:rPr lang="cs-CZ" dirty="0" err="1" smtClean="0"/>
              <a:t>Navigation</a:t>
            </a:r>
            <a:r>
              <a:rPr lang="cs-CZ" dirty="0" smtClean="0"/>
              <a:t> Pane </a:t>
            </a:r>
            <a:endParaRPr lang="cs-CZ" dirty="0"/>
          </a:p>
        </p:txBody>
      </p:sp>
      <p:sp>
        <p:nvSpPr>
          <p:cNvPr id="4" name="Rectangle 6"/>
          <p:cNvSpPr/>
          <p:nvPr/>
        </p:nvSpPr>
        <p:spPr bwMode="auto">
          <a:xfrm>
            <a:off x="1761260" y="1082712"/>
            <a:ext cx="216024" cy="258068"/>
          </a:xfrm>
          <a:prstGeom prst="rect">
            <a:avLst/>
          </a:prstGeom>
          <a:ln w="28575">
            <a:noFill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81000" tIns="54000" rIns="8100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9935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nl-BE" sz="1350" b="1" dirty="0">
                <a:solidFill>
                  <a:srgbClr val="FF0000"/>
                </a:solidFill>
                <a:ea typeface="Segoe UI" pitchFamily="34" charset="0"/>
                <a:cs typeface="Segoe UI" pitchFamily="34" charset="0"/>
              </a:rPr>
              <a:t>Tab</a:t>
            </a:r>
          </a:p>
        </p:txBody>
      </p:sp>
      <p:sp>
        <p:nvSpPr>
          <p:cNvPr id="5" name="Rectangle 9"/>
          <p:cNvSpPr/>
          <p:nvPr/>
        </p:nvSpPr>
        <p:spPr bwMode="auto">
          <a:xfrm>
            <a:off x="171137" y="2006398"/>
            <a:ext cx="543206" cy="258068"/>
          </a:xfrm>
          <a:prstGeom prst="rect">
            <a:avLst/>
          </a:prstGeom>
          <a:ln w="28575">
            <a:noFill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81000" tIns="54000" rIns="8100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9935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nl-BE" sz="1350" b="1" dirty="0">
                <a:solidFill>
                  <a:srgbClr val="FF0000"/>
                </a:solidFill>
                <a:ea typeface="Segoe UI" pitchFamily="34" charset="0"/>
                <a:cs typeface="Segoe UI" pitchFamily="34" charset="0"/>
              </a:rPr>
              <a:t>Action</a:t>
            </a:r>
          </a:p>
        </p:txBody>
      </p:sp>
      <p:sp>
        <p:nvSpPr>
          <p:cNvPr id="6" name="Rectangle 10"/>
          <p:cNvSpPr/>
          <p:nvPr/>
        </p:nvSpPr>
        <p:spPr bwMode="auto">
          <a:xfrm>
            <a:off x="1882987" y="3141809"/>
            <a:ext cx="543206" cy="258068"/>
          </a:xfrm>
          <a:prstGeom prst="rect">
            <a:avLst/>
          </a:prstGeom>
          <a:ln w="28575">
            <a:noFill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81000" tIns="54000" rIns="81000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9935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nl-BE" sz="1350" b="1" dirty="0">
                <a:solidFill>
                  <a:srgbClr val="FF0000"/>
                </a:solidFill>
                <a:ea typeface="Segoe UI" pitchFamily="34" charset="0"/>
                <a:cs typeface="Segoe UI" pitchFamily="34" charset="0"/>
              </a:rPr>
              <a:t>Group</a:t>
            </a:r>
          </a:p>
        </p:txBody>
      </p:sp>
      <p:cxnSp>
        <p:nvCxnSpPr>
          <p:cNvPr id="7" name="Straight Connector 7"/>
          <p:cNvCxnSpPr/>
          <p:nvPr/>
        </p:nvCxnSpPr>
        <p:spPr>
          <a:xfrm>
            <a:off x="1864227" y="1342074"/>
            <a:ext cx="0" cy="238707"/>
          </a:xfrm>
          <a:prstGeom prst="line">
            <a:avLst/>
          </a:prstGeom>
          <a:ln w="28575">
            <a:headEnd type="none"/>
            <a:tailEnd type="non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8"/>
          <p:cNvCxnSpPr/>
          <p:nvPr/>
        </p:nvCxnSpPr>
        <p:spPr>
          <a:xfrm flipH="1">
            <a:off x="714343" y="2165422"/>
            <a:ext cx="301881" cy="0"/>
          </a:xfrm>
          <a:prstGeom prst="line">
            <a:avLst/>
          </a:prstGeom>
          <a:ln w="28575">
            <a:headEnd type="none"/>
            <a:tailEnd type="non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711031"/>
            <a:ext cx="7180952" cy="1076190"/>
          </a:xfrm>
          <a:prstGeom prst="rect">
            <a:avLst/>
          </a:prstGeom>
        </p:spPr>
      </p:pic>
      <p:cxnSp>
        <p:nvCxnSpPr>
          <p:cNvPr id="10" name="Straight Connector 11"/>
          <p:cNvCxnSpPr>
            <a:endCxn id="6" idx="0"/>
          </p:cNvCxnSpPr>
          <p:nvPr/>
        </p:nvCxnSpPr>
        <p:spPr>
          <a:xfrm>
            <a:off x="2154590" y="2831708"/>
            <a:ext cx="0" cy="310101"/>
          </a:xfrm>
          <a:prstGeom prst="line">
            <a:avLst/>
          </a:prstGeom>
          <a:ln w="28575">
            <a:headEnd type="none"/>
            <a:tailEnd type="non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14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705964"/>
              </p:ext>
            </p:extLst>
          </p:nvPr>
        </p:nvGraphicFramePr>
        <p:xfrm>
          <a:off x="452689" y="3573016"/>
          <a:ext cx="6730791" cy="150152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243597">
                  <a:extLst>
                    <a:ext uri="{9D8B030D-6E8A-4147-A177-3AD203B41FA5}">
                      <a16:colId xmlns="" xmlns:a16="http://schemas.microsoft.com/office/drawing/2014/main" val="2534073056"/>
                    </a:ext>
                  </a:extLst>
                </a:gridCol>
                <a:gridCol w="2243597">
                  <a:extLst>
                    <a:ext uri="{9D8B030D-6E8A-4147-A177-3AD203B41FA5}">
                      <a16:colId xmlns="" xmlns:a16="http://schemas.microsoft.com/office/drawing/2014/main" val="3473296930"/>
                    </a:ext>
                  </a:extLst>
                </a:gridCol>
                <a:gridCol w="2243597">
                  <a:extLst>
                    <a:ext uri="{9D8B030D-6E8A-4147-A177-3AD203B41FA5}">
                      <a16:colId xmlns="" xmlns:a16="http://schemas.microsoft.com/office/drawing/2014/main" val="26133512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Windows </a:t>
                      </a:r>
                      <a:r>
                        <a:rPr lang="nl-BE" dirty="0" err="1"/>
                        <a:t>client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Web </a:t>
                      </a:r>
                      <a:r>
                        <a:rPr lang="nl-BE" dirty="0" err="1"/>
                        <a:t>client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69155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Home menu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ym typeface="Wingdings" panose="05000000000000000000" pitchFamily="2" charset="2"/>
                        </a:rPr>
                        <a:t>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ym typeface="Wingdings" panose="05000000000000000000" pitchFamily="2" charset="2"/>
                        </a:rPr>
                        <a:t>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37248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err="1"/>
                        <a:t>Additional</a:t>
                      </a:r>
                      <a:r>
                        <a:rPr lang="nl-BE" dirty="0"/>
                        <a:t> </a:t>
                      </a:r>
                      <a:r>
                        <a:rPr lang="nl-BE" dirty="0" err="1"/>
                        <a:t>menus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ym typeface="Wingdings" panose="05000000000000000000" pitchFamily="2" charset="2"/>
                        </a:rPr>
                        <a:t>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ym typeface="Wingdings" panose="05000000000000000000" pitchFamily="2" charset="2"/>
                        </a:rPr>
                        <a:t>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10002628"/>
                  </a:ext>
                </a:extLst>
              </a:tr>
              <a:tr h="389004">
                <a:tc>
                  <a:txBody>
                    <a:bodyPr/>
                    <a:lstStyle/>
                    <a:p>
                      <a:r>
                        <a:rPr lang="nl-BE" dirty="0" err="1"/>
                        <a:t>Departments</a:t>
                      </a:r>
                      <a:r>
                        <a:rPr lang="nl-BE" dirty="0"/>
                        <a:t> menu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ym typeface="Wingdings" panose="05000000000000000000" pitchFamily="2" charset="2"/>
                        </a:rPr>
                        <a:t>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140051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324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802</Words>
  <Application>Microsoft Office PowerPoint</Application>
  <PresentationFormat>Předvádění na obrazovce (4:3)</PresentationFormat>
  <Paragraphs>163</Paragraphs>
  <Slides>17</Slides>
  <Notes>13</Notes>
  <HiddenSlides>1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Motiv systému Office</vt:lpstr>
      <vt:lpstr>Rozdíly ovládání MS Dynamics NAV 2016 (2017)   Windows Client &lt;-&gt; WEB Client </vt:lpstr>
      <vt:lpstr>Module 2 - Overview</vt:lpstr>
      <vt:lpstr>Windows Client</vt:lpstr>
      <vt:lpstr>Web Client</vt:lpstr>
      <vt:lpstr>User Interface - Overview</vt:lpstr>
      <vt:lpstr>Úvodní obrazovky – opening screens (forms) - CZ</vt:lpstr>
      <vt:lpstr>The Windows Client and Web Client Interface -ENG</vt:lpstr>
      <vt:lpstr>The Application Menu</vt:lpstr>
      <vt:lpstr>Ribbon and Navigation Pane </vt:lpstr>
      <vt:lpstr>Home menu</vt:lpstr>
      <vt:lpstr>Additional menu</vt:lpstr>
      <vt:lpstr>Additional menu- manufacturing</vt:lpstr>
      <vt:lpstr>My Settings – not all in our Web client !!</vt:lpstr>
      <vt:lpstr>Pages</vt:lpstr>
      <vt:lpstr>Pages</vt:lpstr>
      <vt:lpstr>Pages</vt:lpstr>
      <vt:lpstr>Pages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Rozdíly ovládání MS Dynamics NAV  (Windows client &lt;-&gt; WEB Client</dc:title>
  <dc:creator>Skorkovsky Jaromir</dc:creator>
  <cp:lastModifiedBy>Skorkovsky Jaromir</cp:lastModifiedBy>
  <cp:revision>12</cp:revision>
  <dcterms:created xsi:type="dcterms:W3CDTF">2017-08-02T06:53:00Z</dcterms:created>
  <dcterms:modified xsi:type="dcterms:W3CDTF">2018-02-12T10:03:59Z</dcterms:modified>
</cp:coreProperties>
</file>