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4747" autoAdjust="0"/>
  </p:normalViewPr>
  <p:slideViewPr>
    <p:cSldViewPr>
      <p:cViewPr varScale="1">
        <p:scale>
          <a:sx n="127" d="100"/>
          <a:sy n="127" d="100"/>
        </p:scale>
        <p:origin x="-11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smtClean="0"/>
              <a:t>Jak informuje vaše obec o schvalování rozpočtu?</a:t>
            </a:r>
            <a:endParaRPr lang="cs-CZ" altLang="cs-CZ" dirty="0"/>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smtClean="0"/>
              <a:t>Kdo byl v Seville?</a:t>
            </a:r>
            <a:endParaRPr lang="cs-CZ" altLang="cs-CZ" dirty="0"/>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smtClean="0"/>
              <a:t>Praxe u nás?</a:t>
            </a:r>
            <a:endParaRPr lang="cs-CZ" altLang="cs-CZ" dirty="0"/>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smtClean="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smtClean="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5. 3. 2018</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smtClean="0"/>
              <a:t>Participativní rozpočtování, Systémy územních rozpočtů, Ing. Jiří Velinský, 5. 3. 2018</a:t>
            </a:r>
            <a:endParaRPr lang="cs-CZ" alt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smtClean="0"/>
              <a:t>Participativní rozpočtování, Systémy územních rozpočtů, Ing. Jiří Velinský, 5. 3. 2018</a:t>
            </a:r>
            <a:endParaRPr lang="cs-CZ" altLang="cs-CZ"/>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smtClean="0"/>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smtClean="0"/>
              <a:t>Participativní rozpočtování</a:t>
            </a:r>
            <a:endParaRPr lang="cs-CZ" altLang="cs-CZ" dirty="0"/>
          </a:p>
        </p:txBody>
      </p:sp>
      <p:sp>
        <p:nvSpPr>
          <p:cNvPr id="342019" name="Rectangle 3"/>
          <p:cNvSpPr>
            <a:spLocks noGrp="1" noChangeArrowheads="1"/>
          </p:cNvSpPr>
          <p:nvPr>
            <p:ph type="subTitle" idx="1"/>
          </p:nvPr>
        </p:nvSpPr>
        <p:spPr/>
        <p:txBody>
          <a:bodyPr/>
          <a:lstStyle/>
          <a:p>
            <a:r>
              <a:rPr lang="cs-CZ" altLang="cs-CZ" dirty="0" smtClean="0"/>
              <a:t>Systémy územních rozpočtů</a:t>
            </a:r>
          </a:p>
          <a:p>
            <a:r>
              <a:rPr lang="cs-CZ" altLang="cs-CZ" dirty="0" smtClean="0"/>
              <a:t>Ing. Jiří </a:t>
            </a:r>
            <a:r>
              <a:rPr lang="cs-CZ" altLang="cs-CZ" dirty="0" err="1" smtClean="0"/>
              <a:t>Velinský</a:t>
            </a:r>
            <a:r>
              <a:rPr lang="cs-CZ" altLang="cs-CZ" dirty="0" smtClean="0"/>
              <a:t>, </a:t>
            </a:r>
            <a:r>
              <a:rPr lang="cs-CZ" altLang="cs-CZ" dirty="0" smtClean="0"/>
              <a:t>5. </a:t>
            </a:r>
            <a:r>
              <a:rPr lang="cs-CZ" altLang="cs-CZ" dirty="0" smtClean="0"/>
              <a:t>3. 2018</a:t>
            </a:r>
            <a:endParaRPr lang="cs-CZ" alt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10</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II.</a:t>
            </a:r>
            <a:endParaRPr lang="cs-CZ" altLang="cs-CZ" dirty="0"/>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a:t>
            </a:r>
            <a:r>
              <a:rPr lang="cs-CZ" sz="1600" dirty="0" smtClean="0"/>
              <a:t>města </a:t>
            </a:r>
            <a:r>
              <a:rPr lang="cs-CZ" sz="1600" dirty="0"/>
              <a:t>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a:t>
            </a:r>
            <a:r>
              <a:rPr lang="cs-CZ" sz="1600" dirty="0" smtClean="0"/>
              <a:t>15 % </a:t>
            </a:r>
            <a:r>
              <a:rPr lang="cs-CZ" sz="1600" dirty="0"/>
              <a:t>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a:t>
            </a:r>
            <a:r>
              <a:rPr lang="cs-CZ" sz="1600" dirty="0" smtClean="0"/>
              <a:t>ekonomických a </a:t>
            </a:r>
            <a:r>
              <a:rPr lang="cs-CZ" sz="1600" dirty="0"/>
              <a:t>sociálních </a:t>
            </a:r>
            <a:r>
              <a:rPr lang="cs-CZ" sz="1600" dirty="0" smtClean="0"/>
              <a:t>podmínek, </a:t>
            </a:r>
            <a:r>
              <a:rPr lang="cs-CZ" sz="1600" dirty="0"/>
              <a:t>s různými politickými orientacemi</a:t>
            </a:r>
            <a:r>
              <a:rPr lang="cs-CZ" sz="1600" dirty="0" smtClean="0"/>
              <a:t>.</a:t>
            </a:r>
            <a:endParaRPr lang="cs-CZ" sz="1600" dirty="0"/>
          </a:p>
        </p:txBody>
      </p:sp>
    </p:spTree>
    <p:extLst>
      <p:ext uri="{BB962C8B-B14F-4D97-AF65-F5344CB8AC3E}">
        <p14:creationId xmlns:p14="http://schemas.microsoft.com/office/powerpoint/2010/main" val="3721797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11</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III.</a:t>
            </a:r>
            <a:endParaRPr lang="cs-CZ" altLang="cs-CZ" dirty="0"/>
          </a:p>
        </p:txBody>
      </p:sp>
      <p:sp>
        <p:nvSpPr>
          <p:cNvPr id="258065" name="Rectangle 17"/>
          <p:cNvSpPr>
            <a:spLocks noGrp="1" noChangeArrowheads="1"/>
          </p:cNvSpPr>
          <p:nvPr>
            <p:ph type="body" idx="1"/>
          </p:nvPr>
        </p:nvSpPr>
        <p:spPr/>
        <p:txBody>
          <a:bodyPr/>
          <a:lstStyle/>
          <a:p>
            <a:r>
              <a:rPr lang="cs-CZ" sz="1600" dirty="0" smtClean="0"/>
              <a:t>Celý </a:t>
            </a:r>
            <a:r>
              <a:rPr lang="cs-CZ" sz="1600" dirty="0"/>
              <a:t>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a:t>
            </a:r>
            <a:r>
              <a:rPr lang="cs-CZ" sz="1600" dirty="0" smtClean="0"/>
              <a:t>na </a:t>
            </a:r>
            <a:r>
              <a:rPr lang="cs-CZ" sz="1600" dirty="0"/>
              <a:t>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r>
              <a:rPr lang="cs-CZ" sz="1600" dirty="0" smtClean="0"/>
              <a:t>.</a:t>
            </a:r>
            <a:endParaRPr lang="cs-CZ" sz="1600" dirty="0"/>
          </a:p>
        </p:txBody>
      </p:sp>
    </p:spTree>
    <p:extLst>
      <p:ext uri="{BB962C8B-B14F-4D97-AF65-F5344CB8AC3E}">
        <p14:creationId xmlns:p14="http://schemas.microsoft.com/office/powerpoint/2010/main" val="13995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12</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IV.</a:t>
            </a:r>
            <a:endParaRPr lang="cs-CZ" altLang="cs-CZ" dirty="0"/>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a:t>
            </a:r>
            <a:r>
              <a:rPr lang="cs-CZ" sz="1600" dirty="0" smtClean="0"/>
              <a:t>participativní </a:t>
            </a:r>
            <a:r>
              <a:rPr lang="cs-CZ" sz="1600" dirty="0"/>
              <a:t>rozpočtování začalo realizovat i v dalších brazilských městech</a:t>
            </a:r>
            <a:r>
              <a:rPr lang="cs-CZ" sz="1600" dirty="0" smtClean="0"/>
              <a:t>.</a:t>
            </a:r>
            <a:endParaRPr lang="cs-CZ" sz="1600" dirty="0"/>
          </a:p>
        </p:txBody>
      </p:sp>
    </p:spTree>
    <p:extLst>
      <p:ext uri="{BB962C8B-B14F-4D97-AF65-F5344CB8AC3E}">
        <p14:creationId xmlns:p14="http://schemas.microsoft.com/office/powerpoint/2010/main" val="159877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13</a:t>
            </a:fld>
            <a:endParaRPr lang="cs-CZ" altLang="cs-CZ"/>
          </a:p>
        </p:txBody>
      </p:sp>
      <p:sp>
        <p:nvSpPr>
          <p:cNvPr id="258064" name="Rectangle 16"/>
          <p:cNvSpPr>
            <a:spLocks noGrp="1" noChangeArrowheads="1"/>
          </p:cNvSpPr>
          <p:nvPr>
            <p:ph type="title"/>
          </p:nvPr>
        </p:nvSpPr>
        <p:spPr/>
        <p:txBody>
          <a:bodyPr/>
          <a:lstStyle/>
          <a:p>
            <a:r>
              <a:rPr lang="cs-CZ" altLang="cs-CZ" dirty="0" smtClean="0"/>
              <a:t>Cíle participativního rozpočtování</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zapojit veřejnost</a:t>
            </a:r>
          </a:p>
          <a:p>
            <a:r>
              <a:rPr lang="cs-CZ" altLang="cs-CZ" dirty="0" smtClean="0"/>
              <a:t>informovat a vzdělávat</a:t>
            </a:r>
          </a:p>
          <a:p>
            <a:r>
              <a:rPr lang="cs-CZ" dirty="0" smtClean="0"/>
              <a:t>posílit veřejnost</a:t>
            </a:r>
            <a:endParaRPr lang="cs-CZ" altLang="cs-CZ" dirty="0" smtClean="0"/>
          </a:p>
        </p:txBody>
      </p:sp>
    </p:spTree>
    <p:extLst>
      <p:ext uri="{BB962C8B-B14F-4D97-AF65-F5344CB8AC3E}">
        <p14:creationId xmlns:p14="http://schemas.microsoft.com/office/powerpoint/2010/main" val="93488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14</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a:t>
            </a:r>
            <a:br>
              <a:rPr lang="cs-CZ" altLang="cs-CZ" dirty="0" smtClean="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15</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cíle participativního rozpočtování 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dirty="0" smtClean="0"/>
              <a:t>informovat </a:t>
            </a:r>
            <a:r>
              <a:rPr lang="cs-CZ" dirty="0"/>
              <a:t>o rozpočtu</a:t>
            </a:r>
          </a:p>
          <a:p>
            <a:r>
              <a:rPr lang="cs-CZ" dirty="0"/>
              <a:t>p</a:t>
            </a:r>
            <a:r>
              <a:rPr lang="cs-CZ" dirty="0" smtClean="0"/>
              <a:t>řinést </a:t>
            </a:r>
            <a:r>
              <a:rPr lang="cs-CZ" dirty="0"/>
              <a:t>dobré myšlenky a návrhy</a:t>
            </a:r>
          </a:p>
          <a:p>
            <a:r>
              <a:rPr lang="cs-CZ" dirty="0" smtClean="0"/>
              <a:t>informovat </a:t>
            </a:r>
            <a:r>
              <a:rPr lang="cs-CZ" dirty="0"/>
              <a:t>občany o tématech komunity</a:t>
            </a:r>
          </a:p>
          <a:p>
            <a:r>
              <a:rPr lang="cs-CZ" dirty="0" smtClean="0"/>
              <a:t>názory</a:t>
            </a:r>
            <a:r>
              <a:rPr lang="cs-CZ" dirty="0"/>
              <a:t>, návrhy, očekávání obyvatel</a:t>
            </a:r>
          </a:p>
          <a:p>
            <a:r>
              <a:rPr lang="cs-CZ" dirty="0"/>
              <a:t>t</a:t>
            </a:r>
            <a:r>
              <a:rPr lang="cs-CZ" dirty="0" smtClean="0"/>
              <a:t>ransparentnost </a:t>
            </a:r>
            <a:r>
              <a:rPr lang="cs-CZ" dirty="0"/>
              <a:t>v rozhodnutí zastupitelstva</a:t>
            </a:r>
          </a:p>
          <a:p>
            <a:r>
              <a:rPr lang="cs-CZ" dirty="0"/>
              <a:t>ú</a:t>
            </a:r>
            <a:r>
              <a:rPr lang="cs-CZ" dirty="0" smtClean="0"/>
              <a:t>vodní </a:t>
            </a:r>
            <a:r>
              <a:rPr lang="cs-CZ" dirty="0"/>
              <a:t>krok k </a:t>
            </a:r>
            <a:r>
              <a:rPr lang="cs-CZ" dirty="0" smtClean="0"/>
              <a:t>e-participaci</a:t>
            </a:r>
            <a:endParaRPr lang="cs-CZ" dirty="0"/>
          </a:p>
        </p:txBody>
      </p:sp>
    </p:spTree>
    <p:extLst>
      <p:ext uri="{BB962C8B-B14F-4D97-AF65-F5344CB8AC3E}">
        <p14:creationId xmlns:p14="http://schemas.microsoft.com/office/powerpoint/2010/main" val="1132329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16</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cíle participativního rozpočtování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a:t>J</a:t>
            </a:r>
            <a:r>
              <a:rPr lang="cs-CZ" sz="1800" dirty="0" smtClean="0"/>
              <a:t>iný </a:t>
            </a:r>
            <a:r>
              <a:rPr lang="cs-CZ" sz="1800" dirty="0"/>
              <a:t>příklad </a:t>
            </a:r>
            <a:r>
              <a:rPr lang="cs-CZ" sz="1800" dirty="0" smtClean="0"/>
              <a:t>PB: Kolín </a:t>
            </a:r>
            <a:r>
              <a:rPr lang="cs-CZ" sz="1800" dirty="0"/>
              <a:t>nad Rýnem – jedná se o úplně jiné podmínky a jiný cíl, s kterým byl proces participativního rozpočtování realizován.</a:t>
            </a:r>
          </a:p>
          <a:p>
            <a:r>
              <a:rPr lang="cs-CZ" sz="1800" dirty="0" smtClean="0"/>
              <a:t>S </a:t>
            </a:r>
            <a:r>
              <a:rPr lang="cs-CZ" sz="1800" dirty="0"/>
              <a:t>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r>
              <a:rPr lang="cs-CZ" sz="1800" dirty="0" smtClean="0"/>
              <a:t>.</a:t>
            </a:r>
            <a:endParaRPr lang="cs-CZ" sz="1800" dirty="0"/>
          </a:p>
        </p:txBody>
      </p:sp>
    </p:spTree>
    <p:extLst>
      <p:ext uri="{BB962C8B-B14F-4D97-AF65-F5344CB8AC3E}">
        <p14:creationId xmlns:p14="http://schemas.microsoft.com/office/powerpoint/2010/main" val="3461707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17</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smtClean="0"/>
          </a:p>
          <a:p>
            <a:r>
              <a:rPr lang="cs-CZ" dirty="0"/>
              <a:t>v</a:t>
            </a:r>
            <a:r>
              <a:rPr lang="cs-CZ" dirty="0" smtClean="0"/>
              <a:t>íce </a:t>
            </a:r>
            <a:r>
              <a:rPr lang="cs-CZ" dirty="0"/>
              <a:t>pochopení pro jednání města</a:t>
            </a:r>
          </a:p>
          <a:p>
            <a:r>
              <a:rPr lang="cs-CZ" dirty="0"/>
              <a:t>k</a:t>
            </a:r>
            <a:r>
              <a:rPr lang="cs-CZ" dirty="0" smtClean="0"/>
              <a:t>aždý </a:t>
            </a:r>
            <a:r>
              <a:rPr lang="cs-CZ" dirty="0"/>
              <a:t>se může zapojit</a:t>
            </a:r>
          </a:p>
          <a:p>
            <a:r>
              <a:rPr lang="cs-CZ" dirty="0"/>
              <a:t>l</a:t>
            </a:r>
            <a:r>
              <a:rPr lang="cs-CZ" dirty="0" smtClean="0"/>
              <a:t>epší </a:t>
            </a:r>
            <a:r>
              <a:rPr lang="cs-CZ" dirty="0"/>
              <a:t>komunikace</a:t>
            </a:r>
          </a:p>
          <a:p>
            <a:r>
              <a:rPr lang="cs-CZ" dirty="0"/>
              <a:t>l</a:t>
            </a:r>
            <a:r>
              <a:rPr lang="cs-CZ" dirty="0" smtClean="0"/>
              <a:t>epší </a:t>
            </a:r>
            <a:r>
              <a:rPr lang="cs-CZ" dirty="0"/>
              <a:t>náhled na současné problémy</a:t>
            </a:r>
          </a:p>
          <a:p>
            <a:r>
              <a:rPr lang="cs-CZ" dirty="0" smtClean="0"/>
              <a:t>cílené </a:t>
            </a:r>
            <a:r>
              <a:rPr lang="cs-CZ" dirty="0"/>
              <a:t>jednání</a:t>
            </a:r>
          </a:p>
          <a:p>
            <a:r>
              <a:rPr lang="cs-CZ" dirty="0"/>
              <a:t>p</a:t>
            </a:r>
            <a:r>
              <a:rPr lang="cs-CZ" dirty="0" smtClean="0"/>
              <a:t>odpora </a:t>
            </a:r>
            <a:r>
              <a:rPr lang="cs-CZ" dirty="0"/>
              <a:t>jednání politiků</a:t>
            </a:r>
          </a:p>
          <a:p>
            <a:endParaRPr lang="cs-CZ" dirty="0"/>
          </a:p>
        </p:txBody>
      </p:sp>
    </p:spTree>
    <p:extLst>
      <p:ext uri="{BB962C8B-B14F-4D97-AF65-F5344CB8AC3E}">
        <p14:creationId xmlns:p14="http://schemas.microsoft.com/office/powerpoint/2010/main" val="21747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18</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smtClean="0"/>
              <a:t>Celému </a:t>
            </a:r>
            <a:r>
              <a:rPr lang="cs-CZ" sz="1800" dirty="0"/>
              <a:t>proces PB předcházela mediální kampaň – Vaše město! Vaše peníze! Jednak byly do domácností roznášeny letáky, také byly vyvěšeny </a:t>
            </a:r>
            <a:r>
              <a:rPr lang="cs-CZ" sz="1800" dirty="0" smtClean="0"/>
              <a:t>billboardy </a:t>
            </a:r>
            <a:r>
              <a:rPr lang="cs-CZ" sz="1800" dirty="0"/>
              <a:t>a probíhala kampaň v rádiu. </a:t>
            </a:r>
          </a:p>
          <a:p>
            <a:r>
              <a:rPr lang="cs-CZ" sz="1800" dirty="0" smtClean="0"/>
              <a:t>Město </a:t>
            </a:r>
            <a:r>
              <a:rPr lang="cs-CZ" sz="1800" dirty="0"/>
              <a:t>zpracovalo internetový portál, jehož prostřednictvím se část procesu realizovala</a:t>
            </a:r>
            <a:r>
              <a:rPr lang="cs-CZ" sz="1800" dirty="0" smtClean="0"/>
              <a:t>.</a:t>
            </a:r>
            <a:endParaRPr lang="cs-CZ" sz="1800" dirty="0"/>
          </a:p>
        </p:txBody>
      </p:sp>
    </p:spTree>
    <p:extLst>
      <p:ext uri="{BB962C8B-B14F-4D97-AF65-F5344CB8AC3E}">
        <p14:creationId xmlns:p14="http://schemas.microsoft.com/office/powerpoint/2010/main" val="4289198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19</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smtClean="0"/>
              <a:t>Na </a:t>
            </a:r>
            <a:r>
              <a:rPr lang="cs-CZ" sz="1800" dirty="0"/>
              <a:t>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r>
              <a:rPr lang="cs-CZ" sz="1800" dirty="0" smtClean="0"/>
              <a:t>.</a:t>
            </a:r>
            <a:endParaRPr lang="cs-CZ" sz="1800" dirty="0"/>
          </a:p>
        </p:txBody>
      </p:sp>
    </p:spTree>
    <p:extLst>
      <p:ext uri="{BB962C8B-B14F-4D97-AF65-F5344CB8AC3E}">
        <p14:creationId xmlns:p14="http://schemas.microsoft.com/office/powerpoint/2010/main" val="15006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a:t>
            </a:fld>
            <a:endParaRPr lang="cs-CZ" altLang="cs-CZ"/>
          </a:p>
        </p:txBody>
      </p:sp>
      <p:sp>
        <p:nvSpPr>
          <p:cNvPr id="258064" name="Rectangle 16"/>
          <p:cNvSpPr>
            <a:spLocks noGrp="1" noChangeArrowheads="1"/>
          </p:cNvSpPr>
          <p:nvPr>
            <p:ph type="title"/>
          </p:nvPr>
        </p:nvSpPr>
        <p:spPr/>
        <p:txBody>
          <a:bodyPr/>
          <a:lstStyle/>
          <a:p>
            <a:r>
              <a:rPr lang="cs-CZ" altLang="cs-CZ" dirty="0" smtClean="0"/>
              <a:t>Program</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participativní rozpočtování (PB, </a:t>
            </a:r>
            <a:r>
              <a:rPr lang="cs-CZ" altLang="cs-CZ" dirty="0" err="1" smtClean="0"/>
              <a:t>participatory</a:t>
            </a:r>
            <a:r>
              <a:rPr lang="cs-CZ" altLang="cs-CZ" dirty="0" smtClean="0"/>
              <a:t> </a:t>
            </a:r>
            <a:r>
              <a:rPr lang="cs-CZ" altLang="cs-CZ" dirty="0" err="1" smtClean="0"/>
              <a:t>budgeting</a:t>
            </a:r>
            <a:r>
              <a:rPr lang="cs-CZ" altLang="cs-CZ" dirty="0" smtClean="0"/>
              <a:t>)</a:t>
            </a:r>
          </a:p>
          <a:p>
            <a:r>
              <a:rPr lang="cs-CZ" altLang="cs-CZ" dirty="0" smtClean="0"/>
              <a:t>srozumitelnost rozpočtu</a:t>
            </a:r>
          </a:p>
        </p:txBody>
      </p:sp>
    </p:spTree>
    <p:extLst>
      <p:ext uri="{BB962C8B-B14F-4D97-AF65-F5344CB8AC3E}">
        <p14:creationId xmlns:p14="http://schemas.microsoft.com/office/powerpoint/2010/main" val="221542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20</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smtClean="0"/>
              <a:t>Návrhy </a:t>
            </a:r>
            <a:r>
              <a:rPr lang="cs-CZ" sz="1800" dirty="0"/>
              <a:t>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r>
              <a:rPr lang="cs-CZ" sz="1800" dirty="0" smtClean="0"/>
              <a:t>.</a:t>
            </a:r>
            <a:endParaRPr lang="cs-CZ" sz="1800" dirty="0"/>
          </a:p>
        </p:txBody>
      </p:sp>
    </p:spTree>
    <p:extLst>
      <p:ext uri="{BB962C8B-B14F-4D97-AF65-F5344CB8AC3E}">
        <p14:creationId xmlns:p14="http://schemas.microsoft.com/office/powerpoint/2010/main" val="1988733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21</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600" dirty="0" smtClean="0"/>
              <a:t>Více </a:t>
            </a:r>
            <a:r>
              <a:rPr lang="cs-CZ" sz="1600" dirty="0"/>
              <a:t>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a:t>
            </a:r>
            <a:r>
              <a:rPr lang="cs-CZ" sz="1600" dirty="0" smtClean="0"/>
              <a:t>. Jsou </a:t>
            </a:r>
            <a:r>
              <a:rPr lang="cs-CZ" sz="1600" dirty="0"/>
              <a:t>jasná místa, na která se soustředí pozornost</a:t>
            </a:r>
            <a:r>
              <a:rPr lang="cs-CZ" sz="1600" dirty="0" smtClean="0"/>
              <a:t>.</a:t>
            </a:r>
            <a:endParaRPr lang="cs-CZ" sz="1600" dirty="0"/>
          </a:p>
        </p:txBody>
      </p:sp>
    </p:spTree>
    <p:extLst>
      <p:ext uri="{BB962C8B-B14F-4D97-AF65-F5344CB8AC3E}">
        <p14:creationId xmlns:p14="http://schemas.microsoft.com/office/powerpoint/2010/main" val="898818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22</a:t>
            </a:fld>
            <a:endParaRPr lang="cs-CZ" altLang="cs-CZ"/>
          </a:p>
        </p:txBody>
      </p:sp>
      <p:sp>
        <p:nvSpPr>
          <p:cNvPr id="258064" name="Rectangle 16"/>
          <p:cNvSpPr>
            <a:spLocks noGrp="1" noChangeArrowheads="1"/>
          </p:cNvSpPr>
          <p:nvPr>
            <p:ph type="title"/>
          </p:nvPr>
        </p:nvSpPr>
        <p:spPr/>
        <p:txBody>
          <a:bodyPr/>
          <a:lstStyle/>
          <a:p>
            <a:r>
              <a:rPr lang="cs-CZ" altLang="cs-CZ" dirty="0" smtClean="0"/>
              <a:t>Sevilla</a:t>
            </a:r>
            <a:br>
              <a:rPr lang="cs-CZ" altLang="cs-CZ" dirty="0" smtClean="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smtClean="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23</a:t>
            </a:fld>
            <a:endParaRPr lang="cs-CZ" altLang="cs-CZ"/>
          </a:p>
        </p:txBody>
      </p:sp>
      <p:sp>
        <p:nvSpPr>
          <p:cNvPr id="258064" name="Rectangle 16"/>
          <p:cNvSpPr>
            <a:spLocks noGrp="1" noChangeArrowheads="1"/>
          </p:cNvSpPr>
          <p:nvPr>
            <p:ph type="title"/>
          </p:nvPr>
        </p:nvSpPr>
        <p:spPr/>
        <p:txBody>
          <a:bodyPr/>
          <a:lstStyle/>
          <a:p>
            <a:r>
              <a:rPr lang="cs-CZ" altLang="cs-CZ" dirty="0" smtClean="0"/>
              <a:t>Sevilla – participativní rozpočtování I.</a:t>
            </a:r>
            <a:endParaRPr lang="cs-CZ" altLang="cs-CZ" dirty="0"/>
          </a:p>
        </p:txBody>
      </p:sp>
      <p:sp>
        <p:nvSpPr>
          <p:cNvPr id="258065" name="Rectangle 17"/>
          <p:cNvSpPr>
            <a:spLocks noGrp="1" noChangeArrowheads="1"/>
          </p:cNvSpPr>
          <p:nvPr>
            <p:ph type="body" idx="1"/>
          </p:nvPr>
        </p:nvSpPr>
        <p:spPr/>
        <p:txBody>
          <a:bodyPr/>
          <a:lstStyle/>
          <a:p>
            <a:r>
              <a:rPr lang="cs-CZ" dirty="0" smtClean="0"/>
              <a:t>opakující </a:t>
            </a:r>
            <a:r>
              <a:rPr lang="cs-CZ" dirty="0"/>
              <a:t>se roční proces</a:t>
            </a:r>
          </a:p>
          <a:p>
            <a:r>
              <a:rPr lang="cs-CZ" dirty="0"/>
              <a:t>pravidla procesu stanovuje komunita</a:t>
            </a:r>
          </a:p>
          <a:p>
            <a:r>
              <a:rPr lang="cs-CZ" dirty="0"/>
              <a:t>návrhy přichází přímo z komunity</a:t>
            </a:r>
          </a:p>
          <a:p>
            <a:r>
              <a:rPr lang="cs-CZ" dirty="0"/>
              <a:t>organizován </a:t>
            </a:r>
            <a:r>
              <a:rPr lang="cs-CZ" dirty="0" smtClean="0"/>
              <a:t>dobrovolníky</a:t>
            </a:r>
            <a:endParaRPr lang="cs-CZ" dirty="0"/>
          </a:p>
        </p:txBody>
      </p:sp>
    </p:spTree>
    <p:extLst>
      <p:ext uri="{BB962C8B-B14F-4D97-AF65-F5344CB8AC3E}">
        <p14:creationId xmlns:p14="http://schemas.microsoft.com/office/powerpoint/2010/main" val="726495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24</a:t>
            </a:fld>
            <a:endParaRPr lang="cs-CZ" altLang="cs-CZ"/>
          </a:p>
        </p:txBody>
      </p:sp>
      <p:sp>
        <p:nvSpPr>
          <p:cNvPr id="258064" name="Rectangle 16"/>
          <p:cNvSpPr>
            <a:spLocks noGrp="1" noChangeArrowheads="1"/>
          </p:cNvSpPr>
          <p:nvPr>
            <p:ph type="title"/>
          </p:nvPr>
        </p:nvSpPr>
        <p:spPr/>
        <p:txBody>
          <a:bodyPr/>
          <a:lstStyle/>
          <a:p>
            <a:r>
              <a:rPr lang="cs-CZ" altLang="cs-CZ" dirty="0" smtClean="0"/>
              <a:t>Sevilla – participativní rozpočtování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r>
              <a:rPr lang="cs-CZ" sz="2000" dirty="0" smtClean="0"/>
              <a:t>.</a:t>
            </a:r>
            <a:endParaRPr lang="cs-CZ" sz="2000" dirty="0"/>
          </a:p>
        </p:txBody>
      </p:sp>
    </p:spTree>
    <p:extLst>
      <p:ext uri="{BB962C8B-B14F-4D97-AF65-F5344CB8AC3E}">
        <p14:creationId xmlns:p14="http://schemas.microsoft.com/office/powerpoint/2010/main" val="428660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25</a:t>
            </a:fld>
            <a:endParaRPr lang="cs-CZ" altLang="cs-CZ"/>
          </a:p>
        </p:txBody>
      </p:sp>
      <p:sp>
        <p:nvSpPr>
          <p:cNvPr id="258064" name="Rectangle 16"/>
          <p:cNvSpPr>
            <a:spLocks noGrp="1" noChangeArrowheads="1"/>
          </p:cNvSpPr>
          <p:nvPr>
            <p:ph type="title"/>
          </p:nvPr>
        </p:nvSpPr>
        <p:spPr/>
        <p:txBody>
          <a:bodyPr/>
          <a:lstStyle/>
          <a:p>
            <a:r>
              <a:rPr lang="cs-CZ" altLang="cs-CZ" dirty="0" smtClean="0"/>
              <a:t>Sevilla – participativní rozpočtování III.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2000" dirty="0" smtClean="0"/>
              <a:t>Na </a:t>
            </a:r>
            <a:r>
              <a:rPr lang="cs-CZ" sz="2000" dirty="0"/>
              <a:t>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smtClean="0"/>
              <a:t>Zastupitelstvo </a:t>
            </a:r>
            <a:r>
              <a:rPr lang="cs-CZ" sz="2000" dirty="0"/>
              <a:t>každý rok určí částku, o které se bude prostřednictvím shromáždění rozhodovat</a:t>
            </a:r>
            <a:r>
              <a:rPr lang="cs-CZ" sz="2000" dirty="0" smtClean="0"/>
              <a:t>.</a:t>
            </a:r>
            <a:endParaRPr lang="cs-CZ" sz="2000" dirty="0"/>
          </a:p>
        </p:txBody>
      </p:sp>
    </p:spTree>
    <p:extLst>
      <p:ext uri="{BB962C8B-B14F-4D97-AF65-F5344CB8AC3E}">
        <p14:creationId xmlns:p14="http://schemas.microsoft.com/office/powerpoint/2010/main" val="51210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26</a:t>
            </a:fld>
            <a:endParaRPr lang="cs-CZ" altLang="cs-CZ"/>
          </a:p>
        </p:txBody>
      </p:sp>
      <p:sp>
        <p:nvSpPr>
          <p:cNvPr id="258064" name="Rectangle 16"/>
          <p:cNvSpPr>
            <a:spLocks noGrp="1" noChangeArrowheads="1"/>
          </p:cNvSpPr>
          <p:nvPr>
            <p:ph type="title"/>
          </p:nvPr>
        </p:nvSpPr>
        <p:spPr/>
        <p:txBody>
          <a:bodyPr/>
          <a:lstStyle/>
          <a:p>
            <a:r>
              <a:rPr lang="cs-CZ" altLang="cs-CZ" dirty="0" smtClean="0"/>
              <a:t>Faktory úspěšnosti participativního rozpočtování</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silná podpora procesu vedením města</a:t>
            </a:r>
          </a:p>
          <a:p>
            <a:r>
              <a:rPr lang="cs-CZ" altLang="cs-CZ" dirty="0" smtClean="0"/>
              <a:t>občanská společnost</a:t>
            </a:r>
          </a:p>
          <a:p>
            <a:r>
              <a:rPr lang="cs-CZ" altLang="cs-CZ" dirty="0" smtClean="0"/>
              <a:t>podporující politické prostředí</a:t>
            </a:r>
          </a:p>
          <a:p>
            <a:r>
              <a:rPr lang="cs-CZ" altLang="cs-CZ" dirty="0" smtClean="0"/>
              <a:t>vyčlenění zdrojů</a:t>
            </a:r>
          </a:p>
          <a:p>
            <a:pPr marL="0" indent="0">
              <a:buNone/>
            </a:pPr>
            <a:r>
              <a:rPr lang="cs-CZ" altLang="cs-CZ" dirty="0" smtClean="0"/>
              <a:t>(4 faktory úspěšné aplikovatelnosti participativního rozpočtování podle </a:t>
            </a:r>
            <a:r>
              <a:rPr lang="cs-CZ" altLang="cs-CZ" dirty="0" err="1" smtClean="0"/>
              <a:t>The</a:t>
            </a:r>
            <a:r>
              <a:rPr lang="cs-CZ" altLang="cs-CZ" dirty="0" smtClean="0"/>
              <a:t> </a:t>
            </a:r>
            <a:r>
              <a:rPr lang="cs-CZ" altLang="cs-CZ" dirty="0" err="1" smtClean="0"/>
              <a:t>World</a:t>
            </a:r>
            <a:r>
              <a:rPr lang="cs-CZ" altLang="cs-CZ" dirty="0" smtClean="0"/>
              <a:t> Bank)</a:t>
            </a:r>
          </a:p>
        </p:txBody>
      </p:sp>
    </p:spTree>
    <p:extLst>
      <p:ext uri="{BB962C8B-B14F-4D97-AF65-F5344CB8AC3E}">
        <p14:creationId xmlns:p14="http://schemas.microsoft.com/office/powerpoint/2010/main" val="137794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27</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zaměření na specifické veřejné služby</a:t>
            </a:r>
          </a:p>
          <a:p>
            <a:r>
              <a:rPr lang="cs-CZ" altLang="cs-CZ" dirty="0" smtClean="0"/>
              <a:t>chybějící dlouhodobý pohled</a:t>
            </a:r>
          </a:p>
          <a:p>
            <a:r>
              <a:rPr lang="cs-CZ" altLang="cs-CZ" dirty="0" smtClean="0"/>
              <a:t>důraz na místní problémy</a:t>
            </a:r>
          </a:p>
          <a:p>
            <a:r>
              <a:rPr lang="cs-CZ" altLang="cs-CZ" dirty="0" smtClean="0"/>
              <a:t>závislost na politické podpoře</a:t>
            </a:r>
          </a:p>
        </p:txBody>
      </p:sp>
    </p:spTree>
    <p:extLst>
      <p:ext uri="{BB962C8B-B14F-4D97-AF65-F5344CB8AC3E}">
        <p14:creationId xmlns:p14="http://schemas.microsoft.com/office/powerpoint/2010/main" val="386511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28</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II.</a:t>
            </a:r>
            <a:endParaRPr lang="cs-CZ" altLang="cs-CZ" dirty="0"/>
          </a:p>
        </p:txBody>
      </p:sp>
      <p:sp>
        <p:nvSpPr>
          <p:cNvPr id="258065" name="Rectangle 17"/>
          <p:cNvSpPr>
            <a:spLocks noGrp="1" noChangeArrowheads="1"/>
          </p:cNvSpPr>
          <p:nvPr>
            <p:ph type="body" idx="1"/>
          </p:nvPr>
        </p:nvSpPr>
        <p:spPr/>
        <p:txBody>
          <a:bodyPr/>
          <a:lstStyle/>
          <a:p>
            <a:r>
              <a:rPr lang="cs-CZ" sz="2600" dirty="0" smtClean="0"/>
              <a:t>Participativní </a:t>
            </a:r>
            <a:r>
              <a:rPr lang="cs-CZ" sz="2600" dirty="0"/>
              <a:t>rozpočtování se může zaměřovat jen na určité služby. Pro hodně účastníků procesu </a:t>
            </a:r>
            <a:r>
              <a:rPr lang="cs-CZ" sz="2600" dirty="0" smtClean="0"/>
              <a:t>PB může </a:t>
            </a:r>
            <a:r>
              <a:rPr lang="cs-CZ" sz="2600" dirty="0"/>
              <a:t>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29</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III.</a:t>
            </a:r>
            <a:endParaRPr lang="cs-CZ" altLang="cs-CZ" dirty="0"/>
          </a:p>
        </p:txBody>
      </p:sp>
      <p:sp>
        <p:nvSpPr>
          <p:cNvPr id="258065" name="Rectangle 17"/>
          <p:cNvSpPr>
            <a:spLocks noGrp="1" noChangeArrowheads="1"/>
          </p:cNvSpPr>
          <p:nvPr>
            <p:ph type="body" idx="1"/>
          </p:nvPr>
        </p:nvSpPr>
        <p:spPr/>
        <p:txBody>
          <a:bodyPr/>
          <a:lstStyle/>
          <a:p>
            <a:r>
              <a:rPr lang="cs-CZ" dirty="0" smtClean="0"/>
              <a:t>Participativní rozpočtování </a:t>
            </a:r>
            <a:r>
              <a:rPr lang="cs-CZ" dirty="0"/>
              <a:t>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r>
              <a:rPr lang="cs-CZ" dirty="0" smtClean="0"/>
              <a:t>…</a:t>
            </a:r>
            <a:endParaRPr lang="cs-CZ" dirty="0"/>
          </a:p>
        </p:txBody>
      </p:sp>
    </p:spTree>
    <p:extLst>
      <p:ext uri="{BB962C8B-B14F-4D97-AF65-F5344CB8AC3E}">
        <p14:creationId xmlns:p14="http://schemas.microsoft.com/office/powerpoint/2010/main" val="11820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rozpočtování 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není jasná shoda nad definicí</a:t>
            </a:r>
          </a:p>
          <a:p>
            <a:r>
              <a:rPr lang="cs-CZ" dirty="0" smtClean="0"/>
              <a:t>„Participativní </a:t>
            </a:r>
            <a:r>
              <a:rPr lang="cs-CZ" dirty="0"/>
              <a:t>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a:t>
            </a:r>
            <a:r>
              <a:rPr lang="cs-CZ" b="1" dirty="0" smtClean="0"/>
              <a:t>zdrojů</a:t>
            </a:r>
            <a:r>
              <a:rPr lang="cs-CZ" dirty="0" smtClean="0"/>
              <a:t>.“ (</a:t>
            </a:r>
            <a:r>
              <a:rPr lang="cs-CZ" dirty="0" err="1" smtClean="0"/>
              <a:t>The</a:t>
            </a:r>
            <a:r>
              <a:rPr lang="cs-CZ" dirty="0" smtClean="0"/>
              <a:t> </a:t>
            </a:r>
            <a:r>
              <a:rPr lang="cs-CZ" dirty="0" err="1" smtClean="0"/>
              <a:t>World</a:t>
            </a:r>
            <a:r>
              <a:rPr lang="cs-CZ" dirty="0" smtClean="0"/>
              <a:t> Bank)</a:t>
            </a:r>
            <a:endParaRPr lang="cs-CZ" alt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30</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IV.</a:t>
            </a:r>
            <a:endParaRPr lang="cs-CZ" altLang="cs-CZ" dirty="0"/>
          </a:p>
        </p:txBody>
      </p:sp>
      <p:sp>
        <p:nvSpPr>
          <p:cNvPr id="258065" name="Rectangle 17"/>
          <p:cNvSpPr>
            <a:spLocks noGrp="1" noChangeArrowheads="1"/>
          </p:cNvSpPr>
          <p:nvPr>
            <p:ph type="body" idx="1"/>
          </p:nvPr>
        </p:nvSpPr>
        <p:spPr/>
        <p:txBody>
          <a:bodyPr/>
          <a:lstStyle/>
          <a:p>
            <a:r>
              <a:rPr lang="cs-CZ" dirty="0" smtClean="0"/>
              <a:t>Při </a:t>
            </a:r>
            <a:r>
              <a:rPr lang="cs-CZ" dirty="0"/>
              <a:t>realizaci procesu mohou účastníci klást důraz na řešení lokálních záležitostí. Jejich problémy – např. vysoká nezaměstnanost, která způsobuje jejich vyloučení ze </a:t>
            </a:r>
            <a:r>
              <a:rPr lang="cs-CZ" dirty="0" smtClean="0"/>
              <a:t>společnosti, </a:t>
            </a:r>
            <a:r>
              <a:rPr lang="cs-CZ" dirty="0"/>
              <a:t>však mohou mít řešení spíše na jiné úrovni – vyšší, mimo dosah komunity</a:t>
            </a:r>
            <a:r>
              <a:rPr lang="cs-CZ" dirty="0" smtClean="0"/>
              <a:t>.</a:t>
            </a:r>
            <a:endParaRPr lang="cs-CZ" dirty="0"/>
          </a:p>
        </p:txBody>
      </p:sp>
    </p:spTree>
    <p:extLst>
      <p:ext uri="{BB962C8B-B14F-4D97-AF65-F5344CB8AC3E}">
        <p14:creationId xmlns:p14="http://schemas.microsoft.com/office/powerpoint/2010/main" val="2034759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31</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V.</a:t>
            </a:r>
            <a:endParaRPr lang="cs-CZ" altLang="cs-CZ" dirty="0"/>
          </a:p>
        </p:txBody>
      </p:sp>
      <p:sp>
        <p:nvSpPr>
          <p:cNvPr id="258065" name="Rectangle 17"/>
          <p:cNvSpPr>
            <a:spLocks noGrp="1" noChangeArrowheads="1"/>
          </p:cNvSpPr>
          <p:nvPr>
            <p:ph type="body" idx="1"/>
          </p:nvPr>
        </p:nvSpPr>
        <p:spPr/>
        <p:txBody>
          <a:bodyPr/>
          <a:lstStyle/>
          <a:p>
            <a:r>
              <a:rPr lang="cs-CZ" sz="2600" dirty="0"/>
              <a:t>Účastníci procesu </a:t>
            </a:r>
            <a:r>
              <a:rPr lang="cs-CZ" sz="2600" dirty="0" smtClean="0"/>
              <a:t>participativního rozpočtování </a:t>
            </a:r>
            <a:r>
              <a:rPr lang="cs-CZ" sz="2600" dirty="0"/>
              <a:t>mohou být do určité míry </a:t>
            </a:r>
            <a:r>
              <a:rPr lang="cs-CZ" sz="2600" dirty="0" smtClean="0"/>
              <a:t>závislí </a:t>
            </a:r>
            <a:r>
              <a:rPr lang="cs-CZ" sz="2600" dirty="0"/>
              <a:t>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r>
              <a:rPr lang="cs-CZ" sz="2600" dirty="0" smtClean="0"/>
              <a:t>.</a:t>
            </a:r>
            <a:endParaRPr lang="cs-CZ" sz="2600" dirty="0"/>
          </a:p>
        </p:txBody>
      </p:sp>
    </p:spTree>
    <p:extLst>
      <p:ext uri="{BB962C8B-B14F-4D97-AF65-F5344CB8AC3E}">
        <p14:creationId xmlns:p14="http://schemas.microsoft.com/office/powerpoint/2010/main" val="4006441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32</a:t>
            </a:fld>
            <a:endParaRPr lang="cs-CZ" altLang="cs-CZ"/>
          </a:p>
        </p:txBody>
      </p:sp>
      <p:sp>
        <p:nvSpPr>
          <p:cNvPr id="258064" name="Rectangle 16"/>
          <p:cNvSpPr>
            <a:spLocks noGrp="1" noChangeArrowheads="1"/>
          </p:cNvSpPr>
          <p:nvPr>
            <p:ph type="title"/>
          </p:nvPr>
        </p:nvSpPr>
        <p:spPr/>
        <p:txBody>
          <a:bodyPr/>
          <a:lstStyle/>
          <a:p>
            <a:r>
              <a:rPr lang="cs-CZ" altLang="cs-CZ" dirty="0" smtClean="0"/>
              <a:t>Jiné formy zapojení občanů do rozpočtování – cíle I.</a:t>
            </a:r>
            <a:br>
              <a:rPr lang="cs-CZ" altLang="cs-CZ" dirty="0" smtClean="0"/>
            </a:br>
            <a:r>
              <a:rPr lang="cs-CZ" altLang="cs-CZ" dirty="0" smtClean="0"/>
              <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endParaRPr lang="cs-CZ" dirty="0" smtClean="0"/>
          </a:p>
          <a:p>
            <a:r>
              <a:rPr lang="cs-CZ" dirty="0"/>
              <a:t>Je možné vymezit dva hlavní cíle, proč zahrnout obyvatele do rozhodování o rozpočtu:</a:t>
            </a:r>
          </a:p>
          <a:p>
            <a:r>
              <a:rPr lang="cs-CZ" dirty="0" smtClean="0"/>
              <a:t>informovat </a:t>
            </a:r>
            <a:r>
              <a:rPr lang="cs-CZ" dirty="0"/>
              <a:t>veřejnost o vládních rozhodnutích</a:t>
            </a:r>
          </a:p>
          <a:p>
            <a:r>
              <a:rPr lang="cs-CZ" dirty="0" smtClean="0"/>
              <a:t>vtáhnout </a:t>
            </a:r>
            <a:r>
              <a:rPr lang="cs-CZ" dirty="0"/>
              <a:t>veřejnost do tvorby vládních </a:t>
            </a:r>
            <a:r>
              <a:rPr lang="cs-CZ" dirty="0" smtClean="0"/>
              <a:t>rozhodnutí</a:t>
            </a:r>
            <a:endParaRPr lang="cs-CZ" altLang="cs-CZ" dirty="0" smtClean="0"/>
          </a:p>
          <a:p>
            <a:endParaRPr lang="cs-CZ" altLang="cs-CZ" dirty="0" smtClean="0"/>
          </a:p>
        </p:txBody>
      </p:sp>
    </p:spTree>
    <p:extLst>
      <p:ext uri="{BB962C8B-B14F-4D97-AF65-F5344CB8AC3E}">
        <p14:creationId xmlns:p14="http://schemas.microsoft.com/office/powerpoint/2010/main" val="2753370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33</a:t>
            </a:fld>
            <a:endParaRPr lang="cs-CZ" altLang="cs-CZ"/>
          </a:p>
        </p:txBody>
      </p:sp>
      <p:sp>
        <p:nvSpPr>
          <p:cNvPr id="258064" name="Rectangle 16"/>
          <p:cNvSpPr>
            <a:spLocks noGrp="1" noChangeArrowheads="1"/>
          </p:cNvSpPr>
          <p:nvPr>
            <p:ph type="title"/>
          </p:nvPr>
        </p:nvSpPr>
        <p:spPr/>
        <p:txBody>
          <a:bodyPr/>
          <a:lstStyle/>
          <a:p>
            <a:r>
              <a:rPr lang="cs-CZ" altLang="cs-CZ" dirty="0" smtClean="0"/>
              <a:t>Jiné formy zapojení občanů do rozpočtování – cíle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endParaRPr lang="cs-CZ" dirty="0" smtClean="0"/>
          </a:p>
          <a:p>
            <a:r>
              <a:rPr lang="cs-CZ" sz="2000" dirty="0" smtClean="0"/>
              <a:t>Informovat </a:t>
            </a:r>
            <a:r>
              <a:rPr lang="cs-CZ" sz="2000" dirty="0"/>
              <a:t>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a:t>
            </a:r>
            <a:r>
              <a:rPr lang="cs-CZ" sz="2000" dirty="0" smtClean="0"/>
              <a:t>zájem </a:t>
            </a:r>
            <a:r>
              <a:rPr lang="cs-CZ" sz="2000" dirty="0"/>
              <a:t>vedle svého individuálního. Obhajovat své názory a společně s dalšími lidmi se podílet na řešení problémů komunity</a:t>
            </a:r>
            <a:r>
              <a:rPr lang="cs-CZ" sz="2000" dirty="0" smtClean="0"/>
              <a:t>.</a:t>
            </a:r>
            <a:endParaRPr lang="cs-CZ" sz="2000" dirty="0"/>
          </a:p>
        </p:txBody>
      </p:sp>
    </p:spTree>
    <p:extLst>
      <p:ext uri="{BB962C8B-B14F-4D97-AF65-F5344CB8AC3E}">
        <p14:creationId xmlns:p14="http://schemas.microsoft.com/office/powerpoint/2010/main" val="38023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34</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a:t>
            </a:r>
            <a:endParaRPr lang="cs-CZ" altLang="cs-CZ" dirty="0"/>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smtClean="0"/>
              <a:t>Úředníci </a:t>
            </a:r>
            <a:r>
              <a:rPr lang="cs-CZ" dirty="0"/>
              <a:t>(72 %)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r>
              <a:rPr lang="cs-CZ" dirty="0" smtClean="0"/>
              <a:t>%)</a:t>
            </a:r>
            <a:endParaRPr lang="cs-CZ" dirty="0"/>
          </a:p>
        </p:txBody>
      </p:sp>
    </p:spTree>
    <p:extLst>
      <p:ext uri="{BB962C8B-B14F-4D97-AF65-F5344CB8AC3E}">
        <p14:creationId xmlns:p14="http://schemas.microsoft.com/office/powerpoint/2010/main" val="316835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35</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II.</a:t>
            </a:r>
            <a:endParaRPr lang="cs-CZ" altLang="cs-CZ" dirty="0"/>
          </a:p>
        </p:txBody>
      </p:sp>
      <p:sp>
        <p:nvSpPr>
          <p:cNvPr id="258065" name="Rectangle 17"/>
          <p:cNvSpPr>
            <a:spLocks noGrp="1" noChangeArrowheads="1"/>
          </p:cNvSpPr>
          <p:nvPr>
            <p:ph type="body" idx="1"/>
          </p:nvPr>
        </p:nvSpPr>
        <p:spPr/>
        <p:txBody>
          <a:bodyPr/>
          <a:lstStyle/>
          <a:p>
            <a:pPr>
              <a:buNone/>
            </a:pPr>
            <a:r>
              <a:rPr lang="cs-CZ" sz="2000" dirty="0" smtClean="0"/>
              <a:t>S </a:t>
            </a:r>
            <a:r>
              <a:rPr lang="cs-CZ" sz="2000" dirty="0"/>
              <a:t>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smtClean="0"/>
              <a:t>M</a:t>
            </a:r>
            <a:r>
              <a:rPr lang="cs-CZ" sz="2000" dirty="0"/>
              <a:t>.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36</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III.</a:t>
            </a:r>
            <a:endParaRPr lang="cs-CZ" altLang="cs-CZ" dirty="0"/>
          </a:p>
        </p:txBody>
      </p:sp>
      <p:sp>
        <p:nvSpPr>
          <p:cNvPr id="258065" name="Rectangle 17"/>
          <p:cNvSpPr>
            <a:spLocks noGrp="1" noChangeArrowheads="1"/>
          </p:cNvSpPr>
          <p:nvPr>
            <p:ph type="body" idx="1"/>
          </p:nvPr>
        </p:nvSpPr>
        <p:spPr/>
        <p:txBody>
          <a:bodyPr/>
          <a:lstStyle/>
          <a:p>
            <a:r>
              <a:rPr lang="cs-CZ" sz="2400" dirty="0" smtClean="0"/>
              <a:t>Kdo </a:t>
            </a:r>
            <a:r>
              <a:rPr lang="cs-CZ" sz="2400" dirty="0"/>
              <a:t>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r>
              <a:rPr lang="cs-CZ" sz="2400" dirty="0" smtClean="0"/>
              <a:t>.</a:t>
            </a:r>
            <a:endParaRPr lang="cs-CZ" sz="2400" dirty="0"/>
          </a:p>
        </p:txBody>
      </p:sp>
    </p:spTree>
    <p:extLst>
      <p:ext uri="{BB962C8B-B14F-4D97-AF65-F5344CB8AC3E}">
        <p14:creationId xmlns:p14="http://schemas.microsoft.com/office/powerpoint/2010/main" val="2217080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37</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IV.</a:t>
            </a:r>
            <a:endParaRPr lang="cs-CZ" altLang="cs-CZ" dirty="0"/>
          </a:p>
        </p:txBody>
      </p:sp>
      <p:sp>
        <p:nvSpPr>
          <p:cNvPr id="258065" name="Rectangle 17"/>
          <p:cNvSpPr>
            <a:spLocks noGrp="1" noChangeArrowheads="1"/>
          </p:cNvSpPr>
          <p:nvPr>
            <p:ph type="body" idx="1"/>
          </p:nvPr>
        </p:nvSpPr>
        <p:spPr/>
        <p:txBody>
          <a:bodyPr/>
          <a:lstStyle/>
          <a:p>
            <a:r>
              <a:rPr lang="cs-CZ" sz="1800" dirty="0" smtClean="0"/>
              <a:t>Pro </a:t>
            </a:r>
            <a:r>
              <a:rPr lang="cs-CZ" sz="1800" dirty="0"/>
              <a:t>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smtClean="0"/>
          </a:p>
        </p:txBody>
      </p:sp>
    </p:spTree>
    <p:extLst>
      <p:ext uri="{BB962C8B-B14F-4D97-AF65-F5344CB8AC3E}">
        <p14:creationId xmlns:p14="http://schemas.microsoft.com/office/powerpoint/2010/main" val="3332075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38</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a:t>
            </a:r>
            <a:endParaRPr lang="cs-CZ" altLang="cs-CZ" dirty="0"/>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r>
              <a:rPr lang="cs-CZ" sz="2400" dirty="0" smtClean="0"/>
              <a:t>%)</a:t>
            </a:r>
            <a:endParaRPr lang="cs-CZ" sz="2400" dirty="0"/>
          </a:p>
        </p:txBody>
      </p:sp>
    </p:spTree>
    <p:extLst>
      <p:ext uri="{BB962C8B-B14F-4D97-AF65-F5344CB8AC3E}">
        <p14:creationId xmlns:p14="http://schemas.microsoft.com/office/powerpoint/2010/main" val="3829041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39</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VI.</a:t>
            </a:r>
            <a:endParaRPr lang="cs-CZ" altLang="cs-CZ" dirty="0"/>
          </a:p>
        </p:txBody>
      </p:sp>
      <p:sp>
        <p:nvSpPr>
          <p:cNvPr id="258065" name="Rectangle 17"/>
          <p:cNvSpPr>
            <a:spLocks noGrp="1" noChangeArrowheads="1"/>
          </p:cNvSpPr>
          <p:nvPr>
            <p:ph type="body" idx="1"/>
          </p:nvPr>
        </p:nvSpPr>
        <p:spPr/>
        <p:txBody>
          <a:bodyPr/>
          <a:lstStyle/>
          <a:p>
            <a:r>
              <a:rPr lang="cs-CZ" dirty="0" smtClean="0"/>
              <a:t>nejméně </a:t>
            </a:r>
            <a:r>
              <a:rPr lang="cs-CZ" dirty="0"/>
              <a:t>efektivní metoda: veřejné projednávání rozpočtu</a:t>
            </a:r>
          </a:p>
          <a:p>
            <a:r>
              <a:rPr lang="cs-CZ" dirty="0"/>
              <a:t>n</a:t>
            </a:r>
            <a:r>
              <a:rPr lang="cs-CZ" dirty="0" smtClean="0"/>
              <a:t>ejvíce </a:t>
            </a:r>
            <a:r>
              <a:rPr lang="cs-CZ" dirty="0"/>
              <a:t>efektivní metoda: veřejné projednávání rozpočtu</a:t>
            </a:r>
          </a:p>
          <a:p>
            <a:r>
              <a:rPr lang="cs-CZ" dirty="0"/>
              <a:t>n</a:t>
            </a:r>
            <a:r>
              <a:rPr lang="cs-CZ" dirty="0" smtClean="0"/>
              <a:t>a </a:t>
            </a:r>
            <a:r>
              <a:rPr lang="cs-CZ" dirty="0"/>
              <a:t>čem záleží: jaký je cíl, jakým způsobem, </a:t>
            </a:r>
            <a:r>
              <a:rPr lang="cs-CZ" dirty="0" smtClean="0"/>
              <a:t>kdy</a:t>
            </a:r>
            <a:endParaRPr lang="cs-CZ" dirty="0"/>
          </a:p>
        </p:txBody>
      </p:sp>
    </p:spTree>
    <p:extLst>
      <p:ext uri="{BB962C8B-B14F-4D97-AF65-F5344CB8AC3E}">
        <p14:creationId xmlns:p14="http://schemas.microsoft.com/office/powerpoint/2010/main" val="76272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rozpočtování II.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rozhodování o využití části rozpočtu, respektive jeho výdajové či příjmové stránky (maximální zaznamenaný podíl byl 18 % výdajů rozpočtu – Brazílie)</a:t>
            </a:r>
          </a:p>
          <a:p>
            <a:r>
              <a:rPr lang="cs-CZ" dirty="0" smtClean="0"/>
              <a:t>stanovení prioritních oblastí rozpočtu, tvorba konkrétních projektů, diskuze nad vytvořenými projekty, výběr podpořených projektů, monitoring</a:t>
            </a:r>
          </a:p>
          <a:p>
            <a:r>
              <a:rPr lang="cs-CZ" altLang="cs-CZ" dirty="0" smtClean="0"/>
              <a:t>kontinuální proces</a:t>
            </a:r>
          </a:p>
        </p:txBody>
      </p:sp>
    </p:spTree>
    <p:extLst>
      <p:ext uri="{BB962C8B-B14F-4D97-AF65-F5344CB8AC3E}">
        <p14:creationId xmlns:p14="http://schemas.microsoft.com/office/powerpoint/2010/main" val="4261841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40</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VII.</a:t>
            </a:r>
            <a:endParaRPr lang="cs-CZ" altLang="cs-CZ" dirty="0"/>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r>
              <a:rPr lang="cs-CZ" sz="1800" dirty="0" smtClean="0"/>
              <a:t>.</a:t>
            </a:r>
            <a:endParaRPr lang="cs-CZ" sz="1800" dirty="0"/>
          </a:p>
        </p:txBody>
      </p:sp>
    </p:spTree>
    <p:extLst>
      <p:ext uri="{BB962C8B-B14F-4D97-AF65-F5344CB8AC3E}">
        <p14:creationId xmlns:p14="http://schemas.microsoft.com/office/powerpoint/2010/main" val="3312762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41</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VIII.</a:t>
            </a:r>
            <a:endParaRPr lang="cs-CZ" altLang="cs-CZ" dirty="0"/>
          </a:p>
        </p:txBody>
      </p:sp>
      <p:sp>
        <p:nvSpPr>
          <p:cNvPr id="258065" name="Rectangle 17"/>
          <p:cNvSpPr>
            <a:spLocks noGrp="1" noChangeArrowheads="1"/>
          </p:cNvSpPr>
          <p:nvPr>
            <p:ph type="body" idx="1"/>
          </p:nvPr>
        </p:nvSpPr>
        <p:spPr/>
        <p:txBody>
          <a:bodyPr/>
          <a:lstStyle/>
          <a:p>
            <a:r>
              <a:rPr lang="cs-CZ" sz="1600" dirty="0" smtClean="0"/>
              <a:t>Naopak </a:t>
            </a:r>
            <a:r>
              <a:rPr lang="cs-CZ" sz="1600" dirty="0"/>
              <a:t>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smtClean="0"/>
              <a:t>Veřejná </a:t>
            </a:r>
            <a:r>
              <a:rPr lang="cs-CZ" sz="1600" dirty="0"/>
              <a:t>projednávání nebyla hodnocena jako efektivní pokud cílem samosprávy je občany pouze o rozpočtu informovat. Pak je vhodnější využít jiné formy (např. internetové prezentace, inzeráty v místním tisku).</a:t>
            </a:r>
          </a:p>
          <a:p>
            <a:r>
              <a:rPr lang="cs-CZ" sz="1600" dirty="0" smtClean="0"/>
              <a:t>Z </a:t>
            </a:r>
            <a:r>
              <a:rPr lang="cs-CZ" sz="1600" dirty="0"/>
              <a:t>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42</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rozpočet - Česko</a:t>
            </a:r>
            <a:endParaRPr lang="cs-CZ" altLang="cs-CZ" dirty="0"/>
          </a:p>
        </p:txBody>
      </p:sp>
      <p:sp>
        <p:nvSpPr>
          <p:cNvPr id="258065" name="Rectangle 17"/>
          <p:cNvSpPr>
            <a:spLocks noGrp="1" noChangeArrowheads="1"/>
          </p:cNvSpPr>
          <p:nvPr>
            <p:ph type="body" idx="1"/>
          </p:nvPr>
        </p:nvSpPr>
        <p:spPr/>
        <p:txBody>
          <a:bodyPr/>
          <a:lstStyle/>
          <a:p>
            <a:r>
              <a:rPr lang="cs-CZ" sz="2400" dirty="0" smtClean="0"/>
              <a:t>Praha 7 – vyčleněna část rozpočtu k rozhodnutí občanů</a:t>
            </a:r>
          </a:p>
          <a:p>
            <a:r>
              <a:rPr lang="cs-CZ" sz="2400" dirty="0" smtClean="0"/>
              <a:t>rok 2014: 1 mil. Kč (celkový výdaje Prahy 7 jsou cca 360 mil. Kč)</a:t>
            </a:r>
          </a:p>
          <a:p>
            <a:r>
              <a:rPr lang="cs-CZ" sz="2400" dirty="0" smtClean="0"/>
              <a:t>návrhy, hlasování v listopadu 2014 (62 platných hlasů)</a:t>
            </a:r>
          </a:p>
          <a:p>
            <a:r>
              <a:rPr lang="cs-CZ" sz="2400" dirty="0" smtClean="0"/>
              <a:t>jinak forma v Česku téměř neznámá, přestože účast veřejnosti na správě věcí veřejných je na poměrně vysoké výši</a:t>
            </a:r>
          </a:p>
          <a:p>
            <a:r>
              <a:rPr lang="cs-CZ" sz="2400" dirty="0" smtClean="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43</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rozpočet – Praha 7</a:t>
            </a:r>
            <a:endParaRPr lang="cs-CZ" altLang="cs-CZ" dirty="0"/>
          </a:p>
        </p:txBody>
      </p:sp>
      <p:sp>
        <p:nvSpPr>
          <p:cNvPr id="258065" name="Rectangle 17"/>
          <p:cNvSpPr>
            <a:spLocks noGrp="1" noChangeArrowheads="1"/>
          </p:cNvSpPr>
          <p:nvPr>
            <p:ph type="body" idx="1"/>
          </p:nvPr>
        </p:nvSpPr>
        <p:spPr/>
        <p:txBody>
          <a:bodyPr/>
          <a:lstStyle/>
          <a:p>
            <a:r>
              <a:rPr lang="cs-CZ" sz="2400" dirty="0" smtClean="0"/>
              <a:t>66 občanů, 62 platných hlasů</a:t>
            </a:r>
          </a:p>
          <a:p>
            <a:r>
              <a:rPr lang="cs-CZ" sz="2400" dirty="0" smtClean="0"/>
              <a:t>únor: rozhodnutí zastupitelstva</a:t>
            </a:r>
          </a:p>
          <a:p>
            <a:r>
              <a:rPr lang="cs-CZ" sz="2400" dirty="0" smtClean="0"/>
              <a:t>červen-září: posílání návrhů</a:t>
            </a:r>
          </a:p>
          <a:p>
            <a:r>
              <a:rPr lang="cs-CZ" sz="2400" dirty="0" smtClean="0"/>
              <a:t>září: vybráno 7 projektů, o kterých se bude hlasovat</a:t>
            </a:r>
          </a:p>
          <a:p>
            <a:r>
              <a:rPr lang="cs-CZ" sz="2400" dirty="0" smtClean="0"/>
              <a:t>listopad: hlasování</a:t>
            </a:r>
          </a:p>
          <a:p>
            <a:r>
              <a:rPr lang="cs-CZ" sz="2400" dirty="0" smtClean="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44</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rozpočet – Praha 7 - výsledky</a:t>
            </a:r>
            <a:endParaRPr lang="cs-CZ" altLang="cs-CZ" dirty="0"/>
          </a:p>
        </p:txBody>
      </p:sp>
      <p:sp>
        <p:nvSpPr>
          <p:cNvPr id="258065" name="Rectangle 17"/>
          <p:cNvSpPr>
            <a:spLocks noGrp="1" noChangeArrowheads="1"/>
          </p:cNvSpPr>
          <p:nvPr>
            <p:ph type="body" idx="1"/>
          </p:nvPr>
        </p:nvSpPr>
        <p:spPr/>
        <p:txBody>
          <a:bodyPr/>
          <a:lstStyle/>
          <a:p>
            <a:r>
              <a:rPr lang="cs-CZ" sz="2400" dirty="0" smtClean="0"/>
              <a:t>1. Vybudování </a:t>
            </a:r>
            <a:r>
              <a:rPr lang="cs-CZ" sz="2400" dirty="0"/>
              <a:t>sportovního hřiště v dolních Holešovicích – 40 hlasů</a:t>
            </a:r>
          </a:p>
          <a:p>
            <a:r>
              <a:rPr lang="cs-CZ" sz="2400" dirty="0" smtClean="0"/>
              <a:t>2. Revitalizace </a:t>
            </a:r>
            <a:r>
              <a:rPr lang="cs-CZ" sz="2400" dirty="0"/>
              <a:t>okolí mostu Barikádníků  – 10 hlasů</a:t>
            </a:r>
          </a:p>
          <a:p>
            <a:r>
              <a:rPr lang="cs-CZ" sz="2400" dirty="0"/>
              <a:t>3.-</a:t>
            </a:r>
            <a:r>
              <a:rPr lang="cs-CZ" sz="2400" dirty="0" smtClean="0"/>
              <a:t>4. Obnova </a:t>
            </a:r>
            <a:r>
              <a:rPr lang="cs-CZ" sz="2400" dirty="0"/>
              <a:t>a doplnění odpadkových košů – 4 hlasy</a:t>
            </a:r>
          </a:p>
          <a:p>
            <a:r>
              <a:rPr lang="cs-CZ" sz="2400" dirty="0"/>
              <a:t>3.-4. Rekonstrukce chodníků v ulici Letohradská – 4 hlasy</a:t>
            </a:r>
          </a:p>
          <a:p>
            <a:r>
              <a:rPr lang="cs-CZ" sz="2400" dirty="0" smtClean="0"/>
              <a:t>5. Vybudování </a:t>
            </a:r>
            <a:r>
              <a:rPr lang="cs-CZ" sz="2400" dirty="0"/>
              <a:t>nového hřiště pro seniory v horní části Letné – 3 hlasy</a:t>
            </a:r>
          </a:p>
          <a:p>
            <a:r>
              <a:rPr lang="cs-CZ" sz="2400" dirty="0"/>
              <a:t>6. Vybudování kavárny u metra Vltavská – 1 hlas</a:t>
            </a:r>
          </a:p>
          <a:p>
            <a:r>
              <a:rPr lang="cs-CZ" sz="2400" dirty="0"/>
              <a:t>7. Vybudování basketbalového koše pro děti – 0 </a:t>
            </a:r>
            <a:r>
              <a:rPr lang="cs-CZ" sz="2400" dirty="0" smtClean="0"/>
              <a:t>hlasů</a:t>
            </a:r>
            <a:endParaRPr lang="cs-CZ" sz="2400" dirty="0"/>
          </a:p>
        </p:txBody>
      </p:sp>
    </p:spTree>
    <p:extLst>
      <p:ext uri="{BB962C8B-B14F-4D97-AF65-F5344CB8AC3E}">
        <p14:creationId xmlns:p14="http://schemas.microsoft.com/office/powerpoint/2010/main" val="504518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45</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rozpočet - Slovensko</a:t>
            </a:r>
            <a:endParaRPr lang="cs-CZ" altLang="cs-CZ" dirty="0"/>
          </a:p>
        </p:txBody>
      </p:sp>
      <p:sp>
        <p:nvSpPr>
          <p:cNvPr id="258065" name="Rectangle 17"/>
          <p:cNvSpPr>
            <a:spLocks noGrp="1" noChangeArrowheads="1"/>
          </p:cNvSpPr>
          <p:nvPr>
            <p:ph type="body" idx="1"/>
          </p:nvPr>
        </p:nvSpPr>
        <p:spPr/>
        <p:txBody>
          <a:bodyPr/>
          <a:lstStyle/>
          <a:p>
            <a:r>
              <a:rPr lang="cs-CZ" sz="2400" dirty="0" smtClean="0"/>
              <a:t>Bratislava – Nové </a:t>
            </a:r>
            <a:r>
              <a:rPr lang="cs-CZ" sz="2400" dirty="0" err="1" smtClean="0"/>
              <a:t>Mesto</a:t>
            </a:r>
            <a:r>
              <a:rPr lang="cs-CZ" sz="2400" dirty="0" smtClean="0"/>
              <a:t> – vyčleněna část rozpočtu k rozhodnutí občanů</a:t>
            </a:r>
          </a:p>
          <a:p>
            <a:r>
              <a:rPr lang="cs-CZ" sz="2400" dirty="0" smtClean="0"/>
              <a:t>rok 2014: 20 000 € (cca 540 tis. Kč)</a:t>
            </a:r>
          </a:p>
          <a:p>
            <a:r>
              <a:rPr lang="cs-CZ" sz="2400" dirty="0" smtClean="0"/>
              <a:t>Banská Bystrica</a:t>
            </a:r>
          </a:p>
        </p:txBody>
      </p:sp>
    </p:spTree>
    <p:extLst>
      <p:ext uri="{BB962C8B-B14F-4D97-AF65-F5344CB8AC3E}">
        <p14:creationId xmlns:p14="http://schemas.microsoft.com/office/powerpoint/2010/main" val="1357283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46</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a:t>
            </a:r>
            <a:endParaRPr lang="cs-CZ" altLang="cs-CZ" dirty="0"/>
          </a:p>
        </p:txBody>
      </p:sp>
      <p:sp>
        <p:nvSpPr>
          <p:cNvPr id="258065" name="Rectangle 17"/>
          <p:cNvSpPr>
            <a:spLocks noGrp="1" noChangeArrowheads="1"/>
          </p:cNvSpPr>
          <p:nvPr>
            <p:ph type="body" idx="1"/>
          </p:nvPr>
        </p:nvSpPr>
        <p:spPr/>
        <p:txBody>
          <a:bodyPr/>
          <a:lstStyle/>
          <a:p>
            <a:r>
              <a:rPr lang="cs-CZ" sz="2400" dirty="0" smtClean="0"/>
              <a:t>rozpočet jako </a:t>
            </a:r>
            <a:r>
              <a:rPr lang="cs-CZ" sz="2400" dirty="0"/>
              <a:t>tlustý, nudný dokument</a:t>
            </a:r>
          </a:p>
          <a:p>
            <a:r>
              <a:rPr lang="cs-CZ" sz="2400" dirty="0"/>
              <a:t>r</a:t>
            </a:r>
            <a:r>
              <a:rPr lang="cs-CZ" sz="2400" dirty="0" smtClean="0"/>
              <a:t>ozpočet jako </a:t>
            </a:r>
            <a:r>
              <a:rPr lang="cs-CZ" sz="2400" dirty="0"/>
              <a:t>byrokratická zbytečnost</a:t>
            </a:r>
          </a:p>
          <a:p>
            <a:r>
              <a:rPr lang="cs-CZ" sz="2400" dirty="0"/>
              <a:t>r</a:t>
            </a:r>
            <a:r>
              <a:rPr lang="cs-CZ" sz="2400" dirty="0" smtClean="0"/>
              <a:t>ozpočet jen </a:t>
            </a:r>
            <a:r>
              <a:rPr lang="cs-CZ" sz="2400" dirty="0"/>
              <a:t>vnitřní proces organizace</a:t>
            </a:r>
          </a:p>
          <a:p>
            <a:r>
              <a:rPr lang="cs-CZ" sz="2400" dirty="0"/>
              <a:t>o</a:t>
            </a:r>
            <a:r>
              <a:rPr lang="cs-CZ" sz="2400" dirty="0" smtClean="0"/>
              <a:t>bčané </a:t>
            </a:r>
            <a:r>
              <a:rPr lang="cs-CZ" sz="2400" dirty="0"/>
              <a:t>nevnímají svou účast při přípravě jako smysluplnou</a:t>
            </a:r>
          </a:p>
          <a:p>
            <a:r>
              <a:rPr lang="cs-CZ" sz="2400" dirty="0"/>
              <a:t>s</a:t>
            </a:r>
            <a:r>
              <a:rPr lang="cs-CZ" sz="2400" dirty="0" smtClean="0"/>
              <a:t>naha </a:t>
            </a:r>
            <a:r>
              <a:rPr lang="cs-CZ" sz="2400" dirty="0"/>
              <a:t>minimalizovat vstupy od občanů do přípravy </a:t>
            </a:r>
          </a:p>
          <a:p>
            <a:r>
              <a:rPr lang="cs-CZ" sz="2400" dirty="0"/>
              <a:t>r</a:t>
            </a:r>
            <a:r>
              <a:rPr lang="cs-CZ" sz="2400" dirty="0" smtClean="0"/>
              <a:t>ozpočet </a:t>
            </a:r>
            <a:r>
              <a:rPr lang="cs-CZ" sz="2400" dirty="0"/>
              <a:t>strukturován podle vstupů</a:t>
            </a:r>
          </a:p>
          <a:p>
            <a:r>
              <a:rPr lang="cs-CZ" sz="2400" dirty="0"/>
              <a:t>r</a:t>
            </a:r>
            <a:r>
              <a:rPr lang="cs-CZ" sz="2400" dirty="0" smtClean="0"/>
              <a:t>ozpočet </a:t>
            </a:r>
            <a:r>
              <a:rPr lang="cs-CZ" sz="2400" dirty="0"/>
              <a:t>používán k řízení chodu úřadu, ne k informování</a:t>
            </a:r>
          </a:p>
          <a:p>
            <a:r>
              <a:rPr lang="cs-CZ" sz="2400" dirty="0"/>
              <a:t>n</a:t>
            </a:r>
            <a:r>
              <a:rPr lang="cs-CZ" sz="2400" dirty="0" smtClean="0"/>
              <a:t>edůvěra </a:t>
            </a:r>
            <a:r>
              <a:rPr lang="cs-CZ" sz="2400" dirty="0"/>
              <a:t>občanů k </a:t>
            </a:r>
            <a:r>
              <a:rPr lang="cs-CZ" sz="2400" dirty="0" smtClean="0"/>
              <a:t>vládě</a:t>
            </a:r>
            <a:endParaRPr lang="cs-CZ" sz="2400" dirty="0"/>
          </a:p>
        </p:txBody>
      </p:sp>
    </p:spTree>
    <p:extLst>
      <p:ext uri="{BB962C8B-B14F-4D97-AF65-F5344CB8AC3E}">
        <p14:creationId xmlns:p14="http://schemas.microsoft.com/office/powerpoint/2010/main" val="203275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47</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II.</a:t>
            </a:r>
            <a:endParaRPr lang="cs-CZ" altLang="cs-CZ" dirty="0"/>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smtClean="0"/>
              <a:t>Your</a:t>
            </a:r>
            <a:r>
              <a:rPr lang="cs-CZ" sz="2400" dirty="0" smtClean="0"/>
              <a:t> </a:t>
            </a:r>
            <a:r>
              <a:rPr lang="cs-CZ" sz="2400" dirty="0"/>
              <a:t>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48</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III.</a:t>
            </a:r>
            <a:endParaRPr lang="cs-CZ" altLang="cs-CZ" dirty="0"/>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smtClean="0"/>
              <a:t>Rozpočet  </a:t>
            </a:r>
            <a:r>
              <a:rPr lang="cs-CZ" sz="1800" dirty="0"/>
              <a:t>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r>
              <a:rPr lang="cs-CZ" sz="1800" dirty="0" smtClean="0"/>
              <a:t>.</a:t>
            </a:r>
            <a:endParaRPr lang="cs-CZ" sz="1800" dirty="0"/>
          </a:p>
        </p:txBody>
      </p:sp>
    </p:spTree>
    <p:extLst>
      <p:ext uri="{BB962C8B-B14F-4D97-AF65-F5344CB8AC3E}">
        <p14:creationId xmlns:p14="http://schemas.microsoft.com/office/powerpoint/2010/main" val="1421910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49</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IV.</a:t>
            </a:r>
            <a:endParaRPr lang="cs-CZ" altLang="cs-CZ" dirty="0"/>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t>
            </a:r>
            <a:r>
              <a:rPr lang="cs-CZ" sz="1800" dirty="0" smtClean="0"/>
              <a:t>a </a:t>
            </a:r>
            <a:r>
              <a:rPr lang="cs-CZ" sz="1800" dirty="0"/>
              <a:t>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r>
              <a:rPr lang="cs-CZ" sz="1800" dirty="0" smtClean="0"/>
              <a:t>.</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a:t>
            </a:fld>
            <a:endParaRPr lang="cs-CZ" altLang="cs-CZ"/>
          </a:p>
        </p:txBody>
      </p:sp>
      <p:sp>
        <p:nvSpPr>
          <p:cNvPr id="258064" name="Rectangle 16"/>
          <p:cNvSpPr>
            <a:spLocks noGrp="1" noChangeArrowheads="1"/>
          </p:cNvSpPr>
          <p:nvPr>
            <p:ph type="title"/>
          </p:nvPr>
        </p:nvSpPr>
        <p:spPr/>
        <p:txBody>
          <a:bodyPr/>
          <a:lstStyle/>
          <a:p>
            <a:r>
              <a:rPr lang="cs-CZ" altLang="cs-CZ" dirty="0" smtClean="0"/>
              <a:t>Proč participativní rozpočtování? I.</a:t>
            </a:r>
            <a:endParaRPr lang="cs-CZ" altLang="cs-CZ" dirty="0"/>
          </a:p>
        </p:txBody>
      </p:sp>
      <p:sp>
        <p:nvSpPr>
          <p:cNvPr id="258065" name="Rectangle 17"/>
          <p:cNvSpPr>
            <a:spLocks noGrp="1" noChangeArrowheads="1"/>
          </p:cNvSpPr>
          <p:nvPr>
            <p:ph type="body" idx="1"/>
          </p:nvPr>
        </p:nvSpPr>
        <p:spPr/>
        <p:txBody>
          <a:bodyPr/>
          <a:lstStyle/>
          <a:p>
            <a:r>
              <a:rPr lang="cs-CZ" dirty="0" smtClean="0"/>
              <a:t>boj </a:t>
            </a:r>
            <a:r>
              <a:rPr lang="cs-CZ" dirty="0"/>
              <a:t>proti </a:t>
            </a:r>
            <a:r>
              <a:rPr lang="cs-CZ" dirty="0" smtClean="0"/>
              <a:t>chudobě</a:t>
            </a:r>
            <a:endParaRPr lang="cs-CZ" dirty="0"/>
          </a:p>
          <a:p>
            <a:r>
              <a:rPr lang="cs-CZ" dirty="0" smtClean="0"/>
              <a:t>budování </a:t>
            </a:r>
            <a:r>
              <a:rPr lang="cs-CZ" dirty="0"/>
              <a:t>důvěry mezi veřejnosti a volenými </a:t>
            </a:r>
            <a:r>
              <a:rPr lang="cs-CZ" dirty="0" smtClean="0"/>
              <a:t>zástupci</a:t>
            </a:r>
            <a:endParaRPr lang="cs-CZ" dirty="0"/>
          </a:p>
          <a:p>
            <a:r>
              <a:rPr lang="cs-CZ" dirty="0" smtClean="0"/>
              <a:t>vytvoření </a:t>
            </a:r>
            <a:r>
              <a:rPr lang="cs-CZ" dirty="0"/>
              <a:t>prostředí pro sociální dialog v rámci </a:t>
            </a:r>
            <a:r>
              <a:rPr lang="cs-CZ" dirty="0" smtClean="0"/>
              <a:t>komunity</a:t>
            </a:r>
            <a:endParaRPr lang="cs-CZ" dirty="0"/>
          </a:p>
          <a:p>
            <a:r>
              <a:rPr lang="cs-CZ" dirty="0" smtClean="0"/>
              <a:t>sociální </a:t>
            </a:r>
            <a:r>
              <a:rPr lang="cs-CZ" dirty="0"/>
              <a:t>začlenění vyloučených skupin (např. v rámci obce, v níž existují významné sociální rozdíly či izolované minority apod</a:t>
            </a:r>
            <a:r>
              <a:rPr lang="cs-CZ" dirty="0" smtClean="0"/>
              <a:t>.)</a:t>
            </a:r>
            <a:endParaRPr lang="cs-CZ" dirty="0"/>
          </a:p>
        </p:txBody>
      </p:sp>
    </p:spTree>
    <p:extLst>
      <p:ext uri="{BB962C8B-B14F-4D97-AF65-F5344CB8AC3E}">
        <p14:creationId xmlns:p14="http://schemas.microsoft.com/office/powerpoint/2010/main" val="77778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50</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dirty="0" smtClean="0"/>
              <a:t>Průvodce </a:t>
            </a:r>
            <a:r>
              <a:rPr lang="cs-CZ" dirty="0"/>
              <a:t>rozpočtováním</a:t>
            </a:r>
          </a:p>
          <a:p>
            <a:r>
              <a:rPr lang="cs-CZ" dirty="0" smtClean="0"/>
              <a:t>Úvodní </a:t>
            </a:r>
            <a:r>
              <a:rPr lang="cs-CZ" dirty="0"/>
              <a:t>slovo</a:t>
            </a:r>
          </a:p>
          <a:p>
            <a:r>
              <a:rPr lang="cs-CZ" dirty="0" smtClean="0"/>
              <a:t>Vize</a:t>
            </a:r>
            <a:r>
              <a:rPr lang="cs-CZ" dirty="0"/>
              <a:t>, hodnoty a cíle komunity</a:t>
            </a:r>
          </a:p>
          <a:p>
            <a:r>
              <a:rPr lang="cs-CZ" dirty="0" smtClean="0"/>
              <a:t>Struktura </a:t>
            </a:r>
            <a:r>
              <a:rPr lang="cs-CZ" dirty="0"/>
              <a:t>rozpočtu napříč organizační strukturou</a:t>
            </a:r>
          </a:p>
          <a:p>
            <a:r>
              <a:rPr lang="cs-CZ" dirty="0" smtClean="0"/>
              <a:t>Doplnění </a:t>
            </a:r>
            <a:r>
              <a:rPr lang="cs-CZ" dirty="0"/>
              <a:t>rozpočtu o ukazatele </a:t>
            </a:r>
            <a:r>
              <a:rPr lang="cs-CZ" dirty="0" smtClean="0"/>
              <a:t>výkonu</a:t>
            </a:r>
          </a:p>
          <a:p>
            <a:r>
              <a:rPr lang="cs-CZ" dirty="0" smtClean="0"/>
              <a:t>Srovnávací </a:t>
            </a:r>
            <a:r>
              <a:rPr lang="cs-CZ" dirty="0"/>
              <a:t>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51</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a:t>
            </a:r>
            <a:r>
              <a:rPr lang="cs-CZ" sz="1800" dirty="0" smtClean="0"/>
              <a:t>bariéry </a:t>
            </a:r>
            <a:r>
              <a:rPr lang="cs-CZ" sz="1800" dirty="0"/>
              <a:t>srozumitelnosti rozpočtu? Jak učinit rozpočet srozumitelnější pro občany?</a:t>
            </a:r>
          </a:p>
          <a:p>
            <a:r>
              <a:rPr lang="cs-CZ" sz="1800" dirty="0" smtClean="0"/>
              <a:t>Některá </a:t>
            </a:r>
            <a:r>
              <a:rPr lang="cs-CZ" sz="1800" dirty="0"/>
              <a:t>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a:t>
            </a:r>
            <a:r>
              <a:rPr lang="cs-CZ" sz="1800" dirty="0" smtClean="0"/>
              <a:t>cílům </a:t>
            </a:r>
            <a:r>
              <a:rPr lang="cs-CZ" sz="1800" dirty="0"/>
              <a:t>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52</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Samotný </a:t>
            </a:r>
            <a:r>
              <a:rPr lang="cs-CZ" sz="1800" dirty="0"/>
              <a:t>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a:t>
            </a:r>
            <a:r>
              <a:rPr lang="cs-CZ" sz="1800" dirty="0" smtClean="0"/>
              <a:t>s </a:t>
            </a:r>
            <a:r>
              <a:rPr lang="cs-CZ" sz="1800" dirty="0"/>
              <a:t>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r>
              <a:rPr lang="cs-CZ" sz="1800" dirty="0" smtClean="0"/>
              <a:t>.</a:t>
            </a:r>
            <a:endParaRPr lang="cs-CZ" sz="1800" dirty="0"/>
          </a:p>
        </p:txBody>
      </p:sp>
    </p:spTree>
    <p:extLst>
      <p:ext uri="{BB962C8B-B14F-4D97-AF65-F5344CB8AC3E}">
        <p14:creationId xmlns:p14="http://schemas.microsoft.com/office/powerpoint/2010/main" val="24231531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53</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Formát </a:t>
            </a:r>
            <a:r>
              <a:rPr lang="cs-CZ" sz="1800" dirty="0"/>
              <a:t>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smtClean="0"/>
              <a:t>Struktura </a:t>
            </a:r>
            <a:r>
              <a:rPr lang="cs-CZ" sz="1800" dirty="0"/>
              <a:t>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smtClean="0"/>
              <a:t>Doplnění </a:t>
            </a:r>
            <a:r>
              <a:rPr lang="cs-CZ" sz="1800" dirty="0"/>
              <a:t>rozpočtu o ukazatele výkonu. Ukazatele mohou vycházet buď z dat získaných úřadem při jeho činnosti, ale mohou vycházet i z průzkumů spokojenosti obyvatel</a:t>
            </a:r>
            <a:r>
              <a:rPr lang="cs-CZ" sz="1800" dirty="0" smtClean="0"/>
              <a:t>.</a:t>
            </a:r>
            <a:endParaRPr lang="cs-CZ" sz="1800" dirty="0"/>
          </a:p>
        </p:txBody>
      </p:sp>
    </p:spTree>
    <p:extLst>
      <p:ext uri="{BB962C8B-B14F-4D97-AF65-F5344CB8AC3E}">
        <p14:creationId xmlns:p14="http://schemas.microsoft.com/office/powerpoint/2010/main" val="1321554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54</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O </a:t>
            </a:r>
            <a:r>
              <a:rPr lang="cs-CZ" sz="1800" dirty="0"/>
              <a:t>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r>
              <a:rPr lang="cs-CZ" sz="1800" dirty="0" smtClean="0"/>
              <a:t>…</a:t>
            </a:r>
            <a:endParaRPr lang="cs-CZ" sz="1800" dirty="0"/>
          </a:p>
        </p:txBody>
      </p:sp>
    </p:spTree>
    <p:extLst>
      <p:ext uri="{BB962C8B-B14F-4D97-AF65-F5344CB8AC3E}">
        <p14:creationId xmlns:p14="http://schemas.microsoft.com/office/powerpoint/2010/main" val="2290315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55</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VI.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Srozumitelnost </a:t>
            </a:r>
            <a:r>
              <a:rPr lang="cs-CZ" sz="1800" dirty="0"/>
              <a:t>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56</a:t>
            </a:fld>
            <a:endParaRPr lang="cs-CZ" altLang="cs-CZ"/>
          </a:p>
        </p:txBody>
      </p:sp>
      <p:sp>
        <p:nvSpPr>
          <p:cNvPr id="258064" name="Rectangle 16"/>
          <p:cNvSpPr>
            <a:spLocks noGrp="1" noChangeArrowheads="1"/>
          </p:cNvSpPr>
          <p:nvPr>
            <p:ph type="title"/>
          </p:nvPr>
        </p:nvSpPr>
        <p:spPr/>
        <p:txBody>
          <a:bodyPr/>
          <a:lstStyle/>
          <a:p>
            <a:r>
              <a:rPr lang="cs-CZ" altLang="cs-CZ" dirty="0" smtClean="0"/>
              <a:t>Grafy v rozpočtu I.</a:t>
            </a:r>
            <a:endParaRPr lang="cs-CZ" altLang="cs-CZ" dirty="0"/>
          </a:p>
        </p:txBody>
      </p:sp>
      <p:sp>
        <p:nvSpPr>
          <p:cNvPr id="258065" name="Rectangle 17"/>
          <p:cNvSpPr>
            <a:spLocks noGrp="1" noChangeArrowheads="1"/>
          </p:cNvSpPr>
          <p:nvPr>
            <p:ph type="body" idx="1"/>
          </p:nvPr>
        </p:nvSpPr>
        <p:spPr/>
        <p:txBody>
          <a:bodyPr/>
          <a:lstStyle/>
          <a:p>
            <a:r>
              <a:rPr lang="cs-CZ" dirty="0" smtClean="0"/>
              <a:t>Několik </a:t>
            </a:r>
            <a:r>
              <a:rPr lang="cs-CZ" dirty="0"/>
              <a:t>klíčových srovnání</a:t>
            </a:r>
          </a:p>
          <a:p>
            <a:r>
              <a:rPr lang="cs-CZ" dirty="0" smtClean="0"/>
              <a:t>Jednoduchost</a:t>
            </a:r>
            <a:endParaRPr lang="cs-CZ" dirty="0"/>
          </a:p>
          <a:p>
            <a:r>
              <a:rPr lang="cs-CZ" dirty="0" smtClean="0"/>
              <a:t>Průvodní </a:t>
            </a:r>
            <a:r>
              <a:rPr lang="cs-CZ" dirty="0"/>
              <a:t>text</a:t>
            </a:r>
          </a:p>
          <a:p>
            <a:r>
              <a:rPr lang="cs-CZ" dirty="0" smtClean="0"/>
              <a:t>Dostatečně </a:t>
            </a:r>
            <a:r>
              <a:rPr lang="cs-CZ" dirty="0"/>
              <a:t>velké</a:t>
            </a:r>
          </a:p>
          <a:p>
            <a:r>
              <a:rPr lang="cs-CZ" dirty="0" smtClean="0"/>
              <a:t>Kreativní </a:t>
            </a:r>
            <a:r>
              <a:rPr lang="cs-CZ" dirty="0"/>
              <a:t>zobrazení</a:t>
            </a:r>
          </a:p>
          <a:p>
            <a:endParaRPr lang="cs-CZ" sz="2400" dirty="0"/>
          </a:p>
        </p:txBody>
      </p:sp>
    </p:spTree>
    <p:extLst>
      <p:ext uri="{BB962C8B-B14F-4D97-AF65-F5344CB8AC3E}">
        <p14:creationId xmlns:p14="http://schemas.microsoft.com/office/powerpoint/2010/main" val="2907908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57</a:t>
            </a:fld>
            <a:endParaRPr lang="cs-CZ" altLang="cs-CZ"/>
          </a:p>
        </p:txBody>
      </p:sp>
      <p:sp>
        <p:nvSpPr>
          <p:cNvPr id="258064" name="Rectangle 16"/>
          <p:cNvSpPr>
            <a:spLocks noGrp="1" noChangeArrowheads="1"/>
          </p:cNvSpPr>
          <p:nvPr>
            <p:ph type="title"/>
          </p:nvPr>
        </p:nvSpPr>
        <p:spPr/>
        <p:txBody>
          <a:bodyPr/>
          <a:lstStyle/>
          <a:p>
            <a:r>
              <a:rPr lang="cs-CZ" altLang="cs-CZ" dirty="0" smtClean="0"/>
              <a:t>Grafy v rozpočtu II.</a:t>
            </a:r>
            <a:endParaRPr lang="cs-CZ" altLang="cs-CZ" dirty="0"/>
          </a:p>
        </p:txBody>
      </p:sp>
      <p:sp>
        <p:nvSpPr>
          <p:cNvPr id="258065" name="Rectangle 17"/>
          <p:cNvSpPr>
            <a:spLocks noGrp="1" noChangeArrowheads="1"/>
          </p:cNvSpPr>
          <p:nvPr>
            <p:ph type="body" idx="1"/>
          </p:nvPr>
        </p:nvSpPr>
        <p:spPr/>
        <p:txBody>
          <a:bodyPr/>
          <a:lstStyle/>
          <a:p>
            <a:r>
              <a:rPr lang="cs-CZ" sz="1800" dirty="0" smtClean="0"/>
              <a:t>Je </a:t>
            </a:r>
            <a:r>
              <a:rPr lang="cs-CZ" sz="1800" dirty="0"/>
              <a:t>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smtClean="0"/>
              <a:t>Grafy </a:t>
            </a:r>
            <a:r>
              <a:rPr lang="cs-CZ" sz="1800" dirty="0"/>
              <a:t>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r>
              <a:rPr lang="cs-CZ" sz="1800" dirty="0" smtClean="0"/>
              <a:t>…)</a:t>
            </a:r>
            <a:endParaRPr lang="cs-CZ" sz="1800" dirty="0"/>
          </a:p>
        </p:txBody>
      </p:sp>
    </p:spTree>
    <p:extLst>
      <p:ext uri="{BB962C8B-B14F-4D97-AF65-F5344CB8AC3E}">
        <p14:creationId xmlns:p14="http://schemas.microsoft.com/office/powerpoint/2010/main" val="113560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58</a:t>
            </a:fld>
            <a:endParaRPr lang="cs-CZ" altLang="cs-CZ"/>
          </a:p>
        </p:txBody>
      </p:sp>
      <p:sp>
        <p:nvSpPr>
          <p:cNvPr id="258064" name="Rectangle 16"/>
          <p:cNvSpPr>
            <a:spLocks noGrp="1" noChangeArrowheads="1"/>
          </p:cNvSpPr>
          <p:nvPr>
            <p:ph type="title"/>
          </p:nvPr>
        </p:nvSpPr>
        <p:spPr/>
        <p:txBody>
          <a:bodyPr/>
          <a:lstStyle/>
          <a:p>
            <a:r>
              <a:rPr lang="cs-CZ" altLang="cs-CZ" dirty="0" smtClean="0"/>
              <a:t>Ukázka I.</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59</a:t>
            </a:fld>
            <a:endParaRPr lang="cs-CZ" altLang="cs-CZ"/>
          </a:p>
        </p:txBody>
      </p:sp>
      <p:sp>
        <p:nvSpPr>
          <p:cNvPr id="258064" name="Rectangle 16"/>
          <p:cNvSpPr>
            <a:spLocks noGrp="1" noChangeArrowheads="1"/>
          </p:cNvSpPr>
          <p:nvPr>
            <p:ph type="title"/>
          </p:nvPr>
        </p:nvSpPr>
        <p:spPr/>
        <p:txBody>
          <a:bodyPr/>
          <a:lstStyle/>
          <a:p>
            <a:r>
              <a:rPr lang="cs-CZ" altLang="cs-CZ" dirty="0" smtClean="0"/>
              <a:t>Ukázka II.</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a:t>
            </a:fld>
            <a:endParaRPr lang="cs-CZ" altLang="cs-CZ"/>
          </a:p>
        </p:txBody>
      </p:sp>
      <p:sp>
        <p:nvSpPr>
          <p:cNvPr id="258064" name="Rectangle 16"/>
          <p:cNvSpPr>
            <a:spLocks noGrp="1" noChangeArrowheads="1"/>
          </p:cNvSpPr>
          <p:nvPr>
            <p:ph type="title"/>
          </p:nvPr>
        </p:nvSpPr>
        <p:spPr/>
        <p:txBody>
          <a:bodyPr/>
          <a:lstStyle/>
          <a:p>
            <a:r>
              <a:rPr lang="cs-CZ" altLang="cs-CZ" dirty="0" smtClean="0"/>
              <a:t>Proč participativní rozpočtování? II.</a:t>
            </a:r>
            <a:endParaRPr lang="cs-CZ" altLang="cs-CZ" dirty="0"/>
          </a:p>
        </p:txBody>
      </p:sp>
      <p:sp>
        <p:nvSpPr>
          <p:cNvPr id="258065" name="Rectangle 17"/>
          <p:cNvSpPr>
            <a:spLocks noGrp="1" noChangeArrowheads="1"/>
          </p:cNvSpPr>
          <p:nvPr>
            <p:ph type="body" idx="1"/>
          </p:nvPr>
        </p:nvSpPr>
        <p:spPr/>
        <p:txBody>
          <a:bodyPr/>
          <a:lstStyle/>
          <a:p>
            <a:r>
              <a:rPr lang="cs-CZ" dirty="0" smtClean="0"/>
              <a:t>modernizace </a:t>
            </a:r>
            <a:r>
              <a:rPr lang="cs-CZ" dirty="0"/>
              <a:t>administrativy (např. zlepšení fungování a dostupnosti sociálních služeb</a:t>
            </a:r>
            <a:r>
              <a:rPr lang="cs-CZ" dirty="0" smtClean="0"/>
              <a:t>)</a:t>
            </a:r>
            <a:endParaRPr lang="cs-CZ" dirty="0"/>
          </a:p>
          <a:p>
            <a:r>
              <a:rPr lang="cs-CZ" dirty="0" smtClean="0"/>
              <a:t>podpora </a:t>
            </a:r>
            <a:r>
              <a:rPr lang="cs-CZ" dirty="0"/>
              <a:t>sociální identifikace s lokalitou (např. PR pro mladistvé</a:t>
            </a:r>
            <a:r>
              <a:rPr lang="cs-CZ" dirty="0" smtClean="0"/>
              <a:t>)</a:t>
            </a:r>
            <a:endParaRPr lang="cs-CZ" dirty="0"/>
          </a:p>
          <a:p>
            <a:r>
              <a:rPr lang="cs-CZ" dirty="0" smtClean="0"/>
              <a:t>výchova </a:t>
            </a:r>
            <a:r>
              <a:rPr lang="cs-CZ" dirty="0"/>
              <a:t>k aktivnímu </a:t>
            </a:r>
            <a:r>
              <a:rPr lang="cs-CZ" dirty="0" smtClean="0"/>
              <a:t>občanství</a:t>
            </a:r>
            <a:endParaRPr lang="cs-CZ" dirty="0"/>
          </a:p>
          <a:p>
            <a:r>
              <a:rPr lang="cs-CZ" dirty="0" smtClean="0"/>
              <a:t>diskuze </a:t>
            </a:r>
            <a:r>
              <a:rPr lang="cs-CZ" dirty="0"/>
              <a:t>nad výší daní s cílem zajistit vyšší výběr </a:t>
            </a:r>
            <a:r>
              <a:rPr lang="cs-CZ" dirty="0" smtClean="0"/>
              <a:t>daní</a:t>
            </a:r>
            <a:endParaRPr lang="cs-CZ" dirty="0"/>
          </a:p>
        </p:txBody>
      </p:sp>
    </p:spTree>
    <p:extLst>
      <p:ext uri="{BB962C8B-B14F-4D97-AF65-F5344CB8AC3E}">
        <p14:creationId xmlns:p14="http://schemas.microsoft.com/office/powerpoint/2010/main" val="3810390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60</a:t>
            </a:fld>
            <a:endParaRPr lang="cs-CZ" altLang="cs-CZ"/>
          </a:p>
        </p:txBody>
      </p:sp>
      <p:sp>
        <p:nvSpPr>
          <p:cNvPr id="258064" name="Rectangle 16"/>
          <p:cNvSpPr>
            <a:spLocks noGrp="1" noChangeArrowheads="1"/>
          </p:cNvSpPr>
          <p:nvPr>
            <p:ph type="title"/>
          </p:nvPr>
        </p:nvSpPr>
        <p:spPr/>
        <p:txBody>
          <a:bodyPr/>
          <a:lstStyle/>
          <a:p>
            <a:r>
              <a:rPr lang="cs-CZ" altLang="cs-CZ" dirty="0" smtClean="0"/>
              <a:t>Ukázka III.</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61</a:t>
            </a:fld>
            <a:endParaRPr lang="cs-CZ" altLang="cs-CZ"/>
          </a:p>
        </p:txBody>
      </p:sp>
      <p:sp>
        <p:nvSpPr>
          <p:cNvPr id="258064" name="Rectangle 16"/>
          <p:cNvSpPr>
            <a:spLocks noGrp="1" noChangeArrowheads="1"/>
          </p:cNvSpPr>
          <p:nvPr>
            <p:ph type="title"/>
          </p:nvPr>
        </p:nvSpPr>
        <p:spPr/>
        <p:txBody>
          <a:bodyPr/>
          <a:lstStyle/>
          <a:p>
            <a:r>
              <a:rPr lang="cs-CZ" altLang="cs-CZ" dirty="0" smtClean="0"/>
              <a:t>Shrnutí</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participativní rozpočet</a:t>
            </a:r>
          </a:p>
          <a:p>
            <a:r>
              <a:rPr lang="cs-CZ" altLang="cs-CZ" dirty="0" smtClean="0"/>
              <a:t>výhody a možnosti participativního rozpočtování</a:t>
            </a:r>
          </a:p>
          <a:p>
            <a:r>
              <a:rPr lang="cs-CZ" altLang="cs-CZ" dirty="0" smtClean="0"/>
              <a:t>srozumitelný rozpočet</a:t>
            </a:r>
          </a:p>
          <a:p>
            <a:endParaRPr lang="cs-CZ" altLang="cs-CZ" dirty="0" smtClean="0"/>
          </a:p>
        </p:txBody>
      </p:sp>
    </p:spTree>
    <p:extLst>
      <p:ext uri="{BB962C8B-B14F-4D97-AF65-F5344CB8AC3E}">
        <p14:creationId xmlns:p14="http://schemas.microsoft.com/office/powerpoint/2010/main" val="364044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62</a:t>
            </a:fld>
            <a:endParaRPr lang="cs-CZ" altLang="cs-CZ"/>
          </a:p>
        </p:txBody>
      </p:sp>
      <p:sp>
        <p:nvSpPr>
          <p:cNvPr id="258064" name="Rectangle 16"/>
          <p:cNvSpPr>
            <a:spLocks noGrp="1" noChangeArrowheads="1"/>
          </p:cNvSpPr>
          <p:nvPr>
            <p:ph type="title"/>
          </p:nvPr>
        </p:nvSpPr>
        <p:spPr/>
        <p:txBody>
          <a:bodyPr/>
          <a:lstStyle/>
          <a:p>
            <a:r>
              <a:rPr lang="cs-CZ" altLang="cs-CZ" dirty="0" smtClean="0"/>
              <a:t>Zdroje</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www.participativnirozpocet.cz</a:t>
            </a:r>
          </a:p>
          <a:p>
            <a:r>
              <a:rPr lang="cs-CZ" altLang="cs-CZ" dirty="0" err="1" smtClean="0"/>
              <a:t>Participatory</a:t>
            </a:r>
            <a:r>
              <a:rPr lang="cs-CZ" altLang="cs-CZ" dirty="0" smtClean="0"/>
              <a:t> </a:t>
            </a:r>
            <a:r>
              <a:rPr lang="cs-CZ" altLang="cs-CZ" dirty="0" err="1" smtClean="0"/>
              <a:t>budgeting</a:t>
            </a:r>
            <a:r>
              <a:rPr lang="cs-CZ" altLang="cs-CZ" dirty="0"/>
              <a:t> </a:t>
            </a:r>
            <a:r>
              <a:rPr lang="cs-CZ" altLang="cs-CZ" dirty="0" smtClean="0"/>
              <a:t>– </a:t>
            </a:r>
            <a:r>
              <a:rPr lang="cs-CZ" altLang="cs-CZ" dirty="0" err="1" smtClean="0"/>
              <a:t>Anwar</a:t>
            </a:r>
            <a:r>
              <a:rPr lang="cs-CZ" altLang="cs-CZ" dirty="0" smtClean="0"/>
              <a:t> </a:t>
            </a:r>
            <a:r>
              <a:rPr lang="cs-CZ" altLang="cs-CZ" dirty="0" err="1" smtClean="0"/>
              <a:t>Shan</a:t>
            </a:r>
            <a:r>
              <a:rPr lang="cs-CZ" altLang="cs-CZ" dirty="0" smtClean="0"/>
              <a:t>, </a:t>
            </a:r>
            <a:r>
              <a:rPr lang="cs-CZ" altLang="cs-CZ" dirty="0" err="1" smtClean="0"/>
              <a:t>The</a:t>
            </a:r>
            <a:r>
              <a:rPr lang="cs-CZ" altLang="cs-CZ" dirty="0" smtClean="0"/>
              <a:t> </a:t>
            </a:r>
            <a:r>
              <a:rPr lang="cs-CZ" altLang="cs-CZ" dirty="0" err="1" smtClean="0"/>
              <a:t>World</a:t>
            </a:r>
            <a:r>
              <a:rPr lang="cs-CZ" altLang="cs-CZ" dirty="0" smtClean="0"/>
              <a:t> Bank, 2007</a:t>
            </a:r>
          </a:p>
        </p:txBody>
      </p:sp>
    </p:spTree>
    <p:extLst>
      <p:ext uri="{BB962C8B-B14F-4D97-AF65-F5344CB8AC3E}">
        <p14:creationId xmlns:p14="http://schemas.microsoft.com/office/powerpoint/2010/main" val="2708233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63</a:t>
            </a:fld>
            <a:endParaRPr lang="cs-CZ" altLang="cs-CZ"/>
          </a:p>
        </p:txBody>
      </p:sp>
      <p:sp>
        <p:nvSpPr>
          <p:cNvPr id="258064" name="Rectangle 16"/>
          <p:cNvSpPr>
            <a:spLocks noGrp="1" noChangeArrowheads="1"/>
          </p:cNvSpPr>
          <p:nvPr>
            <p:ph type="title"/>
          </p:nvPr>
        </p:nvSpPr>
        <p:spPr/>
        <p:txBody>
          <a:bodyPr/>
          <a:lstStyle/>
          <a:p>
            <a:r>
              <a:rPr lang="cs-CZ" altLang="cs-CZ" dirty="0" smtClean="0"/>
              <a:t>Děkuji za pozornost!</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Ing. Jiří </a:t>
            </a:r>
            <a:r>
              <a:rPr lang="cs-CZ" altLang="cs-CZ" dirty="0" err="1" smtClean="0"/>
              <a:t>Velinský</a:t>
            </a:r>
            <a:endParaRPr lang="cs-CZ" altLang="cs-CZ" dirty="0"/>
          </a:p>
          <a:p>
            <a:r>
              <a:rPr lang="cs-CZ" altLang="cs-CZ" dirty="0" smtClean="0"/>
              <a:t>jiri.velinsky@econ.muni.cz</a:t>
            </a:r>
          </a:p>
        </p:txBody>
      </p:sp>
    </p:spTree>
    <p:extLst>
      <p:ext uri="{BB962C8B-B14F-4D97-AF65-F5344CB8AC3E}">
        <p14:creationId xmlns:p14="http://schemas.microsoft.com/office/powerpoint/2010/main" val="281330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7</a:t>
            </a:fld>
            <a:endParaRPr lang="cs-CZ" altLang="cs-CZ"/>
          </a:p>
        </p:txBody>
      </p:sp>
      <p:sp>
        <p:nvSpPr>
          <p:cNvPr id="258064" name="Rectangle 16"/>
          <p:cNvSpPr>
            <a:spLocks noGrp="1" noChangeArrowheads="1"/>
          </p:cNvSpPr>
          <p:nvPr>
            <p:ph type="title"/>
          </p:nvPr>
        </p:nvSpPr>
        <p:spPr/>
        <p:txBody>
          <a:bodyPr/>
          <a:lstStyle/>
          <a:p>
            <a:r>
              <a:rPr lang="cs-CZ" altLang="cs-CZ" dirty="0" smtClean="0"/>
              <a:t>Proč participativní rozpočtování? III.</a:t>
            </a:r>
            <a:endParaRPr lang="cs-CZ" altLang="cs-CZ" dirty="0"/>
          </a:p>
        </p:txBody>
      </p:sp>
      <p:sp>
        <p:nvSpPr>
          <p:cNvPr id="258065" name="Rectangle 17"/>
          <p:cNvSpPr>
            <a:spLocks noGrp="1" noChangeArrowheads="1"/>
          </p:cNvSpPr>
          <p:nvPr>
            <p:ph type="body" idx="1"/>
          </p:nvPr>
        </p:nvSpPr>
        <p:spPr/>
        <p:txBody>
          <a:bodyPr/>
          <a:lstStyle/>
          <a:p>
            <a:r>
              <a:rPr lang="cs-CZ" dirty="0" smtClean="0"/>
              <a:t>omezení korupce</a:t>
            </a:r>
          </a:p>
          <a:p>
            <a:r>
              <a:rPr lang="cs-CZ" dirty="0" smtClean="0"/>
              <a:t>efektivnější vynakládání prostředků</a:t>
            </a:r>
          </a:p>
          <a:p>
            <a:r>
              <a:rPr lang="cs-CZ" dirty="0" smtClean="0"/>
              <a:t>zapojení občanů do správy věcí veřejných</a:t>
            </a:r>
          </a:p>
        </p:txBody>
      </p:sp>
    </p:spTree>
    <p:extLst>
      <p:ext uri="{BB962C8B-B14F-4D97-AF65-F5344CB8AC3E}">
        <p14:creationId xmlns:p14="http://schemas.microsoft.com/office/powerpoint/2010/main" val="368793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8</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konec 80. let 20. století</a:t>
            </a:r>
          </a:p>
          <a:p>
            <a:r>
              <a:rPr lang="cs-CZ" altLang="cs-CZ" dirty="0" smtClean="0"/>
              <a:t>Brazílie, Porto </a:t>
            </a:r>
            <a:r>
              <a:rPr lang="cs-CZ" altLang="cs-CZ" dirty="0" err="1" smtClean="0"/>
              <a:t>Alegre</a:t>
            </a:r>
            <a:endParaRPr lang="cs-CZ" altLang="cs-CZ" dirty="0" smtClean="0"/>
          </a:p>
          <a:p>
            <a:r>
              <a:rPr lang="cs-CZ" altLang="cs-CZ" dirty="0" smtClean="0"/>
              <a:t>dlouhé období vojenské diktatury</a:t>
            </a:r>
          </a:p>
          <a:p>
            <a:r>
              <a:rPr lang="cs-CZ" altLang="cs-CZ" dirty="0" smtClean="0"/>
              <a:t>nízká důvěra v politiky</a:t>
            </a:r>
          </a:p>
          <a:p>
            <a:r>
              <a:rPr lang="cs-CZ" altLang="cs-CZ" dirty="0" smtClean="0"/>
              <a:t>veřejné výdaje: korupce, klientelismus, plýtvání</a:t>
            </a:r>
          </a:p>
          <a:p>
            <a:r>
              <a:rPr lang="cs-CZ" altLang="cs-CZ" dirty="0" smtClean="0"/>
              <a:t>Uruguay, Peru, Ekvádor, Evropa</a:t>
            </a:r>
          </a:p>
          <a:p>
            <a:r>
              <a:rPr lang="cs-CZ" altLang="cs-CZ" dirty="0" smtClean="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5. 3. 2018</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9</a:t>
            </a:fld>
            <a:endParaRPr lang="cs-CZ" altLang="cs-CZ"/>
          </a:p>
        </p:txBody>
      </p:sp>
      <p:sp>
        <p:nvSpPr>
          <p:cNvPr id="258064" name="Rectangle 16"/>
          <p:cNvSpPr>
            <a:spLocks noGrp="1" noChangeArrowheads="1"/>
          </p:cNvSpPr>
          <p:nvPr>
            <p:ph type="title"/>
          </p:nvPr>
        </p:nvSpPr>
        <p:spPr/>
        <p:txBody>
          <a:bodyPr/>
          <a:lstStyle/>
          <a:p>
            <a:r>
              <a:rPr lang="cs-CZ" altLang="cs-CZ" dirty="0" smtClean="0"/>
              <a:t>Porto </a:t>
            </a:r>
            <a:r>
              <a:rPr lang="cs-CZ" altLang="cs-CZ" dirty="0" err="1" smtClean="0"/>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1435</TotalTime>
  <Words>5611</Words>
  <Application>Microsoft Office PowerPoint</Application>
  <PresentationFormat>Předvádění na obrazovce (4:3)</PresentationFormat>
  <Paragraphs>484</Paragraphs>
  <Slides>63</Slides>
  <Notes>63</Notes>
  <HiddenSlides>0</HiddenSlides>
  <MMClips>0</MMClips>
  <ScaleCrop>false</ScaleCrop>
  <HeadingPairs>
    <vt:vector size="4" baseType="variant">
      <vt:variant>
        <vt:lpstr>Motiv</vt:lpstr>
      </vt:variant>
      <vt:variant>
        <vt:i4>2</vt:i4>
      </vt:variant>
      <vt:variant>
        <vt:lpstr>Nadpisy snímků</vt:lpstr>
      </vt:variant>
      <vt:variant>
        <vt:i4>63</vt:i4>
      </vt:variant>
    </vt:vector>
  </HeadingPairs>
  <TitlesOfParts>
    <vt:vector size="65" baseType="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103</cp:revision>
  <cp:lastPrinted>2015-04-10T13:06:28Z</cp:lastPrinted>
  <dcterms:created xsi:type="dcterms:W3CDTF">2013-11-06T13:20:55Z</dcterms:created>
  <dcterms:modified xsi:type="dcterms:W3CDTF">2018-03-05T14:52:32Z</dcterms:modified>
</cp:coreProperties>
</file>