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  <p:sldMasterId id="2147483653" r:id="rId2"/>
  </p:sldMasterIdLst>
  <p:notesMasterIdLst>
    <p:notesMasterId r:id="rId7"/>
  </p:notesMasterIdLst>
  <p:handoutMasterIdLst>
    <p:handoutMasterId r:id="rId8"/>
  </p:handoutMasterIdLst>
  <p:sldIdLst>
    <p:sldId id="310" r:id="rId3"/>
    <p:sldId id="321" r:id="rId4"/>
    <p:sldId id="331" r:id="rId5"/>
    <p:sldId id="327" r:id="rId6"/>
  </p:sldIdLst>
  <p:sldSz cx="9144000" cy="6858000" type="screen4x3"/>
  <p:notesSz cx="6797675" cy="9926638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FFF1E1"/>
    <a:srgbClr val="EAEAEA"/>
    <a:srgbClr val="FFEACD"/>
    <a:srgbClr val="7D1E1E"/>
    <a:srgbClr val="FFFFFF"/>
    <a:srgbClr val="7777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9" autoAdjust="0"/>
    <p:restoredTop sz="94747" autoAdjust="0"/>
  </p:normalViewPr>
  <p:slideViewPr>
    <p:cSldViewPr>
      <p:cViewPr varScale="1">
        <p:scale>
          <a:sx n="127" d="100"/>
          <a:sy n="127" d="100"/>
        </p:scale>
        <p:origin x="-121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B39C4C91-F57B-4392-97BC-126CDD7BCF5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06364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5F9D04BF-2103-4547-BDE3-08574A119E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38329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CDBCBE-3AE6-4E69-B168-3C773EF8643C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69CA8C-C775-43AA-9E13-761D1A86307A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6688" y="2709863"/>
            <a:ext cx="5969000" cy="3455987"/>
          </a:xfrm>
        </p:spPr>
        <p:txBody>
          <a:bodyPr bIns="1080000" anchor="ctr"/>
          <a:lstStyle>
            <a:lvl1pPr>
              <a:defRPr sz="3400"/>
            </a:lvl1pPr>
          </a:lstStyle>
          <a:p>
            <a:pPr lvl="0"/>
            <a:r>
              <a:rPr lang="cs-CZ" altLang="cs-CZ" noProof="0" smtClean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6688" y="5373688"/>
            <a:ext cx="5969000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400"/>
            </a:lvl1pPr>
          </a:lstStyle>
          <a:p>
            <a:pPr lvl="0"/>
            <a:r>
              <a:rPr lang="cs-CZ" altLang="cs-CZ" noProof="0" smtClean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6688" y="6442075"/>
            <a:ext cx="4960937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D03C3E06-7ADB-4652-9B57-30EA6E4E666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19" name="Picture 15" descr="pruh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1" name="Picture 17" descr="tex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2" name="Picture 18" descr="N:\work\projekty\šablony\sablony\logoC.wmf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E722E9-6DA2-40DC-B02C-2D9A0818077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52947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93492E-8BB5-43DF-8813-5E4EA685710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8781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D3544F6-6E8B-43A8-ADD1-29D39B73D4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31867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C37C276-21C1-4AB3-97B4-F4442E2D3E0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7295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81B83B8-D64F-48A6-A941-B7AA44681A7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947072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578DBF-99F8-43AA-A3E6-A8B4550708A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8940932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B0CA0F7-3736-48B9-BD97-2B313D5C8B6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606199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6410D6-4E0D-486C-AB53-5D2805D9487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89974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17AD43-E98A-4453-8B59-FA9EBEAD11B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86478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18CAFC-42AD-4921-A467-8986D229D6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80359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5E3113-0635-44CD-8427-CC86178B721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2669757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8692DA-34FA-4898-853A-B23892C329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147235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70DDAC4-36C4-4B8D-BCCF-945ECF22912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924121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56565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565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11D42E7-9104-4611-AC21-AEEC86B17F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35000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174B14D-E4F3-4D41-B8FE-88C66D59FFD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60330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0CEE82-F45A-4C34-8DBE-F378D1290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7661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D893499-694B-417F-A7BF-BE225E4203B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7215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1366C5B-E62D-4D27-9582-F79656C2DD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56522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5C88399-244E-476E-BF8A-68A060DE4D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5267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8D38613-22E6-497A-9398-DBC0648592B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97802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1BCDF0A-A5C2-48AE-BD79-D5F46FDEA43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16230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4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15" name="Picture 11" descr="text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22250"/>
            <a:ext cx="3414713" cy="407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5087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CE2FE403-592F-4F59-954C-C832FFEACD9F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6311" name="Picture 7" descr="pruh_normal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4450"/>
            <a:ext cx="1420812" cy="973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2" name="Picture 8" descr="pruh_normal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6423025"/>
            <a:ext cx="1420812" cy="41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48438" y="463550"/>
            <a:ext cx="2160587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cs-CZ" sz="1200" b="1">
                <a:solidFill>
                  <a:srgbClr val="FFFFFF"/>
                </a:solidFill>
                <a:latin typeface="Trebuchet MS" pitchFamily="34" charset="0"/>
              </a:rPr>
              <a:t>www.econ.muni.cz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7D1E1E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1E1"/>
            </a:gs>
            <a:gs pos="100000">
              <a:srgbClr val="E5D5BD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6688" y="6442075"/>
            <a:ext cx="496093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01013" y="6442075"/>
            <a:ext cx="58578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+mn-lt"/>
              </a:defRPr>
            </a:lvl1pPr>
          </a:lstStyle>
          <a:p>
            <a:fld id="{B3A993E5-AF58-4C32-8EB5-855DFE30AF6E}" type="slidenum">
              <a:rPr lang="cs-CZ" altLang="cs-CZ"/>
              <a:pPr/>
              <a:t>‹#›</a:t>
            </a:fld>
            <a:endParaRPr lang="cs-CZ" altLang="cs-CZ"/>
          </a:p>
        </p:txBody>
      </p:sp>
      <p:pic>
        <p:nvPicPr>
          <p:cNvPr id="227334" name="Picture 6" descr="pruh_TITL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50800"/>
            <a:ext cx="1397000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7338" name="Picture 10" descr="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00" y="858838"/>
            <a:ext cx="5275263" cy="630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6688" y="2708275"/>
            <a:ext cx="5969000" cy="3457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pic>
        <p:nvPicPr>
          <p:cNvPr id="227340" name="Picture 12" descr="N:\work\projekty\šablony\sablony\logoC.wmf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138" y="533400"/>
            <a:ext cx="1506537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dirty="0" smtClean="0"/>
              <a:t>Případová studie – analýza rozpočtu vybrané obce</a:t>
            </a:r>
            <a:endParaRPr lang="cs-CZ" altLang="cs-CZ" dirty="0"/>
          </a:p>
        </p:txBody>
      </p:sp>
      <p:sp>
        <p:nvSpPr>
          <p:cNvPr id="34201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 dirty="0" smtClean="0"/>
              <a:t>Systémy územních rozpočtů</a:t>
            </a:r>
          </a:p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r>
              <a:rPr lang="cs-CZ" altLang="cs-CZ" dirty="0" smtClean="0"/>
              <a:t>, </a:t>
            </a:r>
            <a:r>
              <a:rPr lang="cs-CZ" altLang="cs-CZ" dirty="0" smtClean="0"/>
              <a:t>5. </a:t>
            </a:r>
            <a:r>
              <a:rPr lang="cs-CZ" altLang="cs-CZ" dirty="0" smtClean="0"/>
              <a:t>3. 2018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339752" y="6442075"/>
            <a:ext cx="6264696" cy="263525"/>
          </a:xfrm>
        </p:spPr>
        <p:txBody>
          <a:bodyPr/>
          <a:lstStyle/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Podmínky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termín odevzdání: </a:t>
            </a:r>
            <a:r>
              <a:rPr lang="cs-CZ" altLang="cs-CZ" dirty="0" smtClean="0"/>
              <a:t>středa 9. </a:t>
            </a:r>
            <a:r>
              <a:rPr lang="cs-CZ" altLang="cs-CZ" dirty="0" smtClean="0"/>
              <a:t>5. 2018 9:00</a:t>
            </a:r>
          </a:p>
          <a:p>
            <a:r>
              <a:rPr lang="cs-CZ" altLang="cs-CZ" dirty="0" smtClean="0"/>
              <a:t>nahlášení v </a:t>
            </a:r>
            <a:r>
              <a:rPr lang="cs-CZ" altLang="cs-CZ" dirty="0" err="1" smtClean="0"/>
              <a:t>ISu</a:t>
            </a:r>
            <a:endParaRPr lang="cs-CZ" altLang="cs-CZ" dirty="0" smtClean="0"/>
          </a:p>
          <a:p>
            <a:r>
              <a:rPr lang="cs-CZ" altLang="cs-CZ" dirty="0" smtClean="0"/>
              <a:t>maximální možný počet bodů: 50 (50 % celkového hodnocení z předmětu)</a:t>
            </a:r>
          </a:p>
          <a:p>
            <a:r>
              <a:rPr lang="cs-CZ" altLang="cs-CZ" dirty="0" smtClean="0"/>
              <a:t>minimální nutný počet bodů: 30 (60 % z maxima)</a:t>
            </a:r>
          </a:p>
          <a:p>
            <a:r>
              <a:rPr lang="cs-CZ" altLang="cs-CZ" dirty="0" smtClean="0"/>
              <a:t>více IS – organizační pokyny</a:t>
            </a:r>
          </a:p>
        </p:txBody>
      </p:sp>
    </p:spTree>
    <p:extLst>
      <p:ext uri="{BB962C8B-B14F-4D97-AF65-F5344CB8AC3E}">
        <p14:creationId xmlns:p14="http://schemas.microsoft.com/office/powerpoint/2010/main" val="221542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339752" y="6442075"/>
            <a:ext cx="6264696" cy="263525"/>
          </a:xfrm>
        </p:spPr>
        <p:txBody>
          <a:bodyPr/>
          <a:lstStyle/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3</a:t>
            </a:fld>
            <a:endParaRPr lang="cs-CZ" altLang="cs-CZ" dirty="0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Doporučení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zejména analýza minulého rozpočtového hospodaření</a:t>
            </a:r>
          </a:p>
          <a:p>
            <a:r>
              <a:rPr lang="cs-CZ" altLang="cs-CZ" dirty="0" smtClean="0"/>
              <a:t>provázanost kapitálového a provozního rozpočtu</a:t>
            </a:r>
          </a:p>
          <a:p>
            <a:r>
              <a:rPr lang="cs-CZ" altLang="cs-CZ" dirty="0" smtClean="0"/>
              <a:t>odhady plnění rozpočtu – nadhodnoceny × podhodnoceny – proč?</a:t>
            </a:r>
          </a:p>
          <a:p>
            <a:r>
              <a:rPr lang="cs-CZ" altLang="cs-CZ" dirty="0" smtClean="0"/>
              <a:t>dluh obce, nakládání s dluhem, rizika</a:t>
            </a:r>
          </a:p>
          <a:p>
            <a:r>
              <a:rPr lang="cs-CZ" altLang="cs-CZ" dirty="0" smtClean="0"/>
              <a:t>doporučení ke zlepšení, ne pouhý popis</a:t>
            </a:r>
          </a:p>
        </p:txBody>
      </p:sp>
    </p:spTree>
    <p:extLst>
      <p:ext uri="{BB962C8B-B14F-4D97-AF65-F5344CB8AC3E}">
        <p14:creationId xmlns:p14="http://schemas.microsoft.com/office/powerpoint/2010/main" val="3832587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2339752" y="6442075"/>
            <a:ext cx="6264696" cy="263525"/>
          </a:xfrm>
        </p:spPr>
        <p:txBody>
          <a:bodyPr/>
          <a:lstStyle/>
          <a:p>
            <a:r>
              <a:rPr lang="cs-CZ" altLang="cs-CZ" smtClean="0"/>
              <a:t>Případová studie – analýza rozpočtu vybrané obce, Systémy územních rozpočtů, Ing. Jiří Velinský, 5. 3. 2018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C007440-AE45-4467-9D0A-A2B0178336D8}" type="slidenum">
              <a:rPr lang="cs-CZ" altLang="cs-CZ"/>
              <a:pPr/>
              <a:t>4</a:t>
            </a:fld>
            <a:endParaRPr lang="cs-CZ" altLang="cs-CZ" dirty="0"/>
          </a:p>
        </p:txBody>
      </p:sp>
      <p:sp>
        <p:nvSpPr>
          <p:cNvPr id="258064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smtClean="0"/>
              <a:t>Děkuji za pozornost!</a:t>
            </a:r>
            <a:endParaRPr lang="cs-CZ" altLang="cs-CZ" dirty="0"/>
          </a:p>
        </p:txBody>
      </p:sp>
      <p:sp>
        <p:nvSpPr>
          <p:cNvPr id="258065" name="Rectangle 1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 dirty="0" smtClean="0"/>
              <a:t>Ing. Jiří </a:t>
            </a:r>
            <a:r>
              <a:rPr lang="cs-CZ" altLang="cs-CZ" dirty="0" err="1" smtClean="0"/>
              <a:t>Velinský</a:t>
            </a:r>
            <a:endParaRPr lang="cs-CZ" altLang="cs-CZ" dirty="0"/>
          </a:p>
          <a:p>
            <a:r>
              <a:rPr lang="cs-CZ" altLang="cs-CZ" dirty="0" smtClean="0"/>
              <a:t>jiri.velinsky@econ.muni.cz</a:t>
            </a:r>
          </a:p>
        </p:txBody>
      </p:sp>
    </p:spTree>
    <p:extLst>
      <p:ext uri="{BB962C8B-B14F-4D97-AF65-F5344CB8AC3E}">
        <p14:creationId xmlns:p14="http://schemas.microsoft.com/office/powerpoint/2010/main" val="281330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prezentace_okrova_sablona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ESF_prezentace_okrova_sablona</Template>
  <TotalTime>1212</TotalTime>
  <Words>183</Words>
  <Application>Microsoft Office PowerPoint</Application>
  <PresentationFormat>Předvádění na obrazovce (4:3)</PresentationFormat>
  <Paragraphs>28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</vt:i4>
      </vt:variant>
    </vt:vector>
  </HeadingPairs>
  <TitlesOfParts>
    <vt:vector size="6" baseType="lpstr">
      <vt:lpstr>ESF_prezentace_okrova_sablona</vt:lpstr>
      <vt:lpstr>BÉŽOVÁ TITL</vt:lpstr>
      <vt:lpstr>Případová studie – analýza rozpočtu vybrané obce</vt:lpstr>
      <vt:lpstr>Podmínky</vt:lpstr>
      <vt:lpstr>Doporučení</vt:lpstr>
      <vt:lpstr>Děkuji za pozornost!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Velinsky</dc:creator>
  <cp:lastModifiedBy>Jiří Velinský</cp:lastModifiedBy>
  <cp:revision>98</cp:revision>
  <cp:lastPrinted>2014-04-11T17:59:44Z</cp:lastPrinted>
  <dcterms:created xsi:type="dcterms:W3CDTF">2013-11-06T13:20:55Z</dcterms:created>
  <dcterms:modified xsi:type="dcterms:W3CDTF">2018-03-05T14:50:23Z</dcterms:modified>
</cp:coreProperties>
</file>