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1" r:id="rId1"/>
    <p:sldMasterId id="2147483682" r:id="rId2"/>
  </p:sldMasterIdLst>
  <p:notesMasterIdLst>
    <p:notesMasterId r:id="rId40"/>
  </p:notesMasterIdLst>
  <p:sldIdLst>
    <p:sldId id="256" r:id="rId3"/>
    <p:sldId id="257" r:id="rId4"/>
    <p:sldId id="258" r:id="rId5"/>
    <p:sldId id="295" r:id="rId6"/>
    <p:sldId id="259" r:id="rId7"/>
    <p:sldId id="261" r:id="rId8"/>
    <p:sldId id="262" r:id="rId9"/>
    <p:sldId id="263" r:id="rId10"/>
    <p:sldId id="264" r:id="rId11"/>
    <p:sldId id="265" r:id="rId12"/>
    <p:sldId id="296" r:id="rId13"/>
    <p:sldId id="297" r:id="rId14"/>
    <p:sldId id="266" r:id="rId15"/>
    <p:sldId id="267" r:id="rId16"/>
    <p:sldId id="268" r:id="rId17"/>
    <p:sldId id="298" r:id="rId18"/>
    <p:sldId id="271" r:id="rId19"/>
    <p:sldId id="272" r:id="rId20"/>
    <p:sldId id="273" r:id="rId21"/>
    <p:sldId id="274" r:id="rId22"/>
    <p:sldId id="275" r:id="rId23"/>
    <p:sldId id="276" r:id="rId24"/>
    <p:sldId id="301" r:id="rId25"/>
    <p:sldId id="300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302" r:id="rId37"/>
    <p:sldId id="291" r:id="rId38"/>
    <p:sldId id="299" r:id="rId3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98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61282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Font typeface="Trebuchet MS"/>
              <a:buNone/>
              <a:defRPr sz="30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5389098" y="3283633"/>
            <a:ext cx="3429000" cy="1920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67640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12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2000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84468" algn="l" rtl="0">
              <a:spcBef>
                <a:spcPts val="18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●"/>
              <a:defRPr sz="9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98119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pic" idx="2"/>
          </p:nvPr>
        </p:nvSpPr>
        <p:spPr>
          <a:xfrm>
            <a:off x="663681" y="1041001"/>
            <a:ext cx="4206240" cy="4206240"/>
          </a:xfrm>
          <a:prstGeom prst="rect">
            <a:avLst/>
          </a:prstGeom>
          <a:solidFill>
            <a:srgbClr val="812D70"/>
          </a:solidFill>
          <a:ln w="1079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44450" dist="3809" dir="5400000" algn="tl" rotWithShape="0">
              <a:srgbClr val="000000">
                <a:alpha val="6000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11759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28587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5252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11759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28587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43256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06680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38748" algn="l" rtl="0">
              <a:spcBef>
                <a:spcPts val="36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178807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43256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06680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38748" algn="l" rtl="0">
              <a:spcBef>
                <a:spcPts val="36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 rot="5400000">
            <a:off x="1653381" y="413543"/>
            <a:ext cx="4846636" cy="72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5252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11759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28587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Font typeface="Trebuchet MS"/>
              <a:buNone/>
              <a:defRPr sz="24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497416"/>
            <a:ext cx="5897880" cy="6025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2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2381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230187" algn="l" rtl="0">
              <a:spcBef>
                <a:spcPts val="18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9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2381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7239000" cy="437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2471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86359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4668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28587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492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800" b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2000" b="1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2381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230187" algn="l" rtl="0">
              <a:spcBef>
                <a:spcPts val="32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600" b="1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2381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178807" y="5867400"/>
            <a:ext cx="3520440" cy="457200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800" b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2000" b="1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2381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230187" algn="l" rtl="0">
              <a:spcBef>
                <a:spcPts val="32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600" b="1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2381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3"/>
          </p:nvPr>
        </p:nvSpPr>
        <p:spPr>
          <a:xfrm>
            <a:off x="457200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61798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27000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954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48907" algn="l" rtl="0">
              <a:spcBef>
                <a:spcPts val="32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6700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4"/>
          </p:nvPr>
        </p:nvSpPr>
        <p:spPr>
          <a:xfrm>
            <a:off x="4178807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61798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27000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954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48907" algn="l" rtl="0">
              <a:spcBef>
                <a:spcPts val="32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6700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 rot="-360000">
            <a:off x="598487" y="1004887"/>
            <a:ext cx="4319587" cy="4311650"/>
          </a:xfrm>
          <a:prstGeom prst="rect">
            <a:avLst/>
          </a:prstGeom>
          <a:solidFill>
            <a:srgbClr val="FAFAFA"/>
          </a:solidFill>
          <a:ln w="9525" cap="rnd" cmpd="sng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12700" dir="5400000">
              <a:srgbClr val="000000">
                <a:alpha val="3960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/>
        </p:nvSpPr>
        <p:spPr>
          <a:xfrm rot="-180000">
            <a:off x="596899" y="998537"/>
            <a:ext cx="4319587" cy="4313236"/>
          </a:xfrm>
          <a:prstGeom prst="rect">
            <a:avLst/>
          </a:prstGeom>
          <a:solidFill>
            <a:srgbClr val="FAFAFA"/>
          </a:solidFill>
          <a:ln w="9525" cap="rnd" cmpd="sng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12700" dir="5400000">
              <a:srgbClr val="000000">
                <a:alpha val="3960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5252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72999"/>
              <a:buFont typeface="Noto Sans Symbols"/>
              <a:buChar char="⦿"/>
              <a:defRPr sz="2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11759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28587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hape 25"/>
          <p:cNvGrpSpPr/>
          <p:nvPr/>
        </p:nvGrpSpPr>
        <p:grpSpPr>
          <a:xfrm>
            <a:off x="8153400" y="0"/>
            <a:ext cx="990600" cy="6858000"/>
            <a:chOff x="8153400" y="0"/>
            <a:chExt cx="990600" cy="6858000"/>
          </a:xfrm>
        </p:grpSpPr>
        <p:pic>
          <p:nvPicPr>
            <p:cNvPr id="26" name="Shape 2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156575" y="0"/>
              <a:ext cx="987425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Shape 27"/>
            <p:cNvSpPr txBox="1"/>
            <p:nvPr/>
          </p:nvSpPr>
          <p:spPr>
            <a:xfrm>
              <a:off x="8153400" y="0"/>
              <a:ext cx="9905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5252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0700" marR="0" lvl="1" indent="-111759" algn="l" rtl="0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825" marR="0" lvl="2" indent="-161925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4888" marR="0" lvl="3" indent="-128587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79525" marR="0" lvl="4" indent="-158114" algn="l" rtl="0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lvl="5" indent="-98044" algn="l" rtl="0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lvl="6" indent="-106171" algn="l" rtl="0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lvl="7" indent="-81788" algn="l" rtl="0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mtClean="0"/>
              <a:t>Ekonomika kultury, jaro 2017</a:t>
            </a: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5436095" y="238125"/>
            <a:ext cx="3525341" cy="6430962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400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DNEŠNÍ </a:t>
            </a:r>
            <a:r>
              <a:rPr lang="cs-CZ" sz="4000" b="1" i="0" u="none" strike="noStrike" cap="none" dirty="0" smtClean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TÉMA:</a:t>
            </a:r>
            <a:r>
              <a:rPr lang="cs-CZ" sz="400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cs-CZ" sz="400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400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cs-CZ" sz="400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360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A</a:t>
            </a:r>
            <a:br>
              <a:rPr lang="cs-CZ" sz="360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360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PRŮMYSLY</a:t>
            </a:r>
            <a:br>
              <a:rPr lang="cs-CZ" sz="360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cs-CZ" sz="3600" b="1" i="0" u="none" strike="noStrike" cap="none" dirty="0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cs-CZ" sz="11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Zástupný symbol pro obrázek 1"/>
          <p:cNvSpPr>
            <a:spLocks noGrp="1"/>
          </p:cNvSpPr>
          <p:nvPr>
            <p:ph type="pic" idx="2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02915"/>
            <a:ext cx="447598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212725" y="323851"/>
            <a:ext cx="7486649" cy="1232942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NOVÁ/KREATIVNÍ EKONOMIKA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Má v sobě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Ekonomické, politické, sociální, kulturní a technologická témata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Nachází se na křižovatce mezi uměním, podnikáním a technologiemi.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Je unikátní v tom, že v sobě obsahuje nevyčerpatelný zdroj – </a:t>
            </a:r>
            <a:r>
              <a:rPr lang="cs-CZ" sz="2600" b="1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lidskou kreativitu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1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Building</a:t>
            </a:r>
            <a:r>
              <a:rPr lang="cs-CZ" sz="2400" b="1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400" b="1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</a:t>
            </a:r>
            <a:r>
              <a:rPr lang="cs-CZ" sz="2400" b="1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400" b="1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creative</a:t>
            </a:r>
            <a:r>
              <a:rPr lang="cs-CZ" sz="2400" b="1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400" b="1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economy</a:t>
            </a:r>
            <a:r>
              <a:rPr lang="cs-CZ" sz="2400" b="1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cs-CZ" sz="2400" b="1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</a:t>
            </a:r>
            <a:r>
              <a:rPr lang="cs-CZ" sz="2400" b="1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interview </a:t>
            </a:r>
            <a:r>
              <a:rPr lang="cs-CZ" sz="2400" b="1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with</a:t>
            </a:r>
            <a:r>
              <a:rPr lang="cs-CZ" sz="2400" b="1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Richard Florida: 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https://www.youtube.com/watch?v=iyryTaLLhRE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251520" y="332656"/>
            <a:ext cx="7454900" cy="1258342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TŘÍDA/</a:t>
            </a:r>
            <a:r>
              <a:rPr lang="cs-CZ" sz="16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CREATIVE CLASS </a:t>
            </a:r>
            <a:r>
              <a:rPr lang="cs-CZ" sz="1620" b="1" i="0" u="none" strike="noStrike" cap="none" dirty="0" smtClean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cs-CZ" sz="1620" b="1" i="0" u="none" strike="noStrike" cap="none" dirty="0" smtClean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3420" b="1" i="1" u="none" strike="noStrike" cap="none" dirty="0" smtClean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RICHARDA </a:t>
            </a:r>
            <a:r>
              <a:rPr lang="cs-CZ" sz="3420" b="1" i="1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FLORIDY </a:t>
            </a: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(2002)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Kreativita 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schopnost vytvářet smysluplné nové formy 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je v současnosti rozhodujícím zdrojem konkurenční výhody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Tradiční kreativní třída/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Core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of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Creative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Class</a:t>
            </a:r>
            <a:endParaRPr lang="cs-CZ" sz="20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výzkumníci, rozvojoví inženýři, architekti, designéři, pedagogové, umělci, hudebníci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profesionálové/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Creative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Professionals</a:t>
            </a:r>
            <a:endParaRPr lang="cs-CZ" sz="20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pracující v oblastech obchodu, financí, práva, zdravotnictví aj.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None/>
            </a:pPr>
            <a:endParaRPr sz="2300" b="0" i="0" u="none" strike="noStrike" cap="none" dirty="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5" name="Shape 365"/>
          <p:cNvSpPr txBox="1"/>
          <p:nvPr/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744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/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cs-CZ"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Ekonomika kultury, jaro 2016         Simona Škarabelová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Shape 372" descr="http://sitearm.files.wordpress.com/2011/06/its-a-creative-economy-slid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7950" y="0"/>
            <a:ext cx="9251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719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244475" y="298450"/>
            <a:ext cx="7454900" cy="1186334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ZPRÁVA O SEKTORU KULTURY VE VELKÉ BRITÁNII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Byla publikována institutem politických studií – (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Policy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Studies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Institut)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Autorem byl 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Selwood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(2001)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Ukázala, že: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v období 1995-1999 rostla v sektoru kultury zaměstnanost mnohem rychleji než v ekonomice, jako celku 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Tedy byla zaznamenána rostoucí koncentrace kulturních povolání a průmyslů/odvětví.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212725" y="292101"/>
            <a:ext cx="7486649" cy="1552724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PRŮMYSLY:</a:t>
            </a:r>
            <a:b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CHARLES DAVID THROSBY </a:t>
            </a:r>
            <a:b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31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(ECONOMICS AND CULTURE, 2001)</a:t>
            </a:r>
          </a:p>
        </p:txBody>
      </p:sp>
      <p:pic>
        <p:nvPicPr>
          <p:cNvPr id="347" name="Shape 347" descr="creative-economy-diagram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35696" y="2132856"/>
            <a:ext cx="4824412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701675" y="396875"/>
            <a:ext cx="7985125" cy="1663973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PRŮMYSLY:</a:t>
            </a:r>
            <a:b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3420" b="1" i="1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CHARLES DAVID THROSBY </a:t>
            </a:r>
            <a:br>
              <a:rPr lang="cs-CZ" sz="3420" b="1" i="1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279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(ECONOMICS AND CULTURE, 2001)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900112" y="2060575"/>
            <a:ext cx="7772400" cy="4070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Tradiční kreativní umění/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Core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creative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arts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literatura + hudba + divadlo a malířství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Další tradiční kult./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kreat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průmysly/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Other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core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cultural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industries</a:t>
            </a:r>
            <a:endParaRPr lang="cs-CZ" sz="20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film + muzea + knihovny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Širší kulturní průmysly/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Wider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cultural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industries</a:t>
            </a:r>
            <a:endParaRPr lang="cs-CZ" sz="20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památková péče + knižní vydavatelství + audio nahrávky + televize + </a:t>
            </a:r>
            <a:r>
              <a:rPr lang="cs-CZ" sz="1800" b="0" i="0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radio</a:t>
            </a: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+ video - a PC hry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Související kreativní průmysly/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Related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creative</a:t>
            </a: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industries</a:t>
            </a:r>
            <a:endParaRPr lang="cs-CZ" sz="20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2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reklama + architektura + design + móda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Zbytek ekonomiky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cs-CZ" smtClean="0"/>
              <a:t>Ekonomika kultury, jaro 2017</a:t>
            </a:r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172400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158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611560" y="260649"/>
            <a:ext cx="7985125" cy="1800200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DEFINICE KREATIVNÍCH PRŮMYSLŮ </a:t>
            </a:r>
            <a:r>
              <a:rPr lang="cs-CZ" sz="3420" b="1" i="1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DAVIDA HESMONDHALGHFA </a:t>
            </a: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(CULTURAL INDUSTRIES, 2007)</a:t>
            </a:r>
          </a:p>
        </p:txBody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900112" y="2133600"/>
            <a:ext cx="7772400" cy="3997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televize + rádio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filmový průmysl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obsahové aspekty kreativity v internetovém průmyslu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Hudební průmysl (vydavatelství)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nakladatelství (knih a on-line textů)</a:t>
            </a:r>
          </a:p>
          <a:p>
            <a:pPr marL="3429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4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video- and PC hry/digitální hry</a:t>
            </a:r>
          </a:p>
          <a:p>
            <a:pPr marL="3429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4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reklama a marketing</a:t>
            </a:r>
          </a:p>
          <a:p>
            <a:pPr marL="3429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244475" y="323850"/>
            <a:ext cx="7540625" cy="1565274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DEFINICE KREATIVNÍCH PRŮMYSLŮ:</a:t>
            </a:r>
            <a:b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POLITICKÁ PRAXE VELKÉ BRITÁNIE</a:t>
            </a:r>
          </a:p>
        </p:txBody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průmysly jsou ty průmysly/ta odvětví, které/á: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jsou založeny/a na kreativitě, schopnostech a talentu jednotlivce,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25000"/>
              <a:buFont typeface="Noto Sans Symbols"/>
              <a:buNone/>
            </a:pPr>
            <a:endParaRPr sz="2300" b="0" i="0" u="none" strike="noStrike" cap="none" dirty="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mají potenciál k vytvoření bohatství a zaměstnanosti prostřednictvím rozvoje duševního vlastnictví.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244475" y="298450"/>
            <a:ext cx="7667625" cy="1427162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DEFINICE KREATIVNÍCH PRŮMYSLŮ: UNESCO/ EVROPSKÁ KOMISE</a:t>
            </a:r>
          </a:p>
        </p:txBody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průmysly se odkazují na průmysly/odvětví poskytující a šířící kulturní statky a služby.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Kulturními činnostmi, statky a službami se rozumějí takové činnosti, statky a služby, které v době, kdy jsou produkovány a/nebo spotřebovávány, zprostředkovávají kulturní hodnoty, a to bez ohledu na komerční hodnotu, kterou mohou mít.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212725" y="323851"/>
            <a:ext cx="5583411" cy="1088926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40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CO SE DNES DOZVÍTE: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endParaRPr lang="cs-CZ" sz="2600" b="0" i="0" u="none" strike="noStrike" cap="none" dirty="0" smtClean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Definiční 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rámec kulturních a kreativních průmyslů (odlišnosti od tradičních umění)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Velikost sektoru kulturních a kreativních průmyslů v ČR (Satelitní účty kultury a Statistiky kultury</a:t>
            </a:r>
            <a:r>
              <a:rPr lang="cs-CZ" sz="26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lang="cs-CZ" sz="26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244475" y="298450"/>
            <a:ext cx="7454900" cy="1114326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STUDIE EKONOMIKA KULTURY V EVROPĚ (2006)</a:t>
            </a:r>
          </a:p>
        </p:txBody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prezentována Radě ministrů kultury 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Evr.Komise</a:t>
            </a:r>
            <a:endParaRPr lang="cs-CZ"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zavádí dva pojmy, „</a:t>
            </a:r>
            <a:r>
              <a:rPr lang="cs-CZ" sz="1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jež pomáhají přesněji měřit ekonomický a společenský dopad kultury“: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18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1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„kulturní průmysly/odvětví“ </a:t>
            </a: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- neprůmyslová odvětví, která produkují nereprodukovatelné zboží a služby, jež jsou konzumovány na místě. Dále se jedná o průmyslová odvětví, která produkují kulturní produkty určené k masové reprodukci, hromadnému šíření a vývozu (například knihy, film, zvukové nahrávky).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1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„kreativní průmysly/tvůrčí odvětví“ </a:t>
            </a: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- kultura se stává tvůrčí investicí do produkce „nekulturního“ zboží. Patří sem takové aktivity jako design, architektura a reklama.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225425" y="261937"/>
            <a:ext cx="8461375" cy="566736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1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DEFINICE KULTURNÍCH A KREATIVNÍCH PRŮMYSLŮ / TVŮRČÍCH ODVĚTVÍ</a:t>
            </a:r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None/>
            </a:pPr>
            <a:endParaRPr sz="2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13" name="Shape 4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36612"/>
            <a:ext cx="8920161" cy="5688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244475" y="323850"/>
            <a:ext cx="7454900" cy="1016918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VÝZKUMY V TÉTO OBLASTI V ČR: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457200" y="1412776"/>
            <a:ext cx="7239000" cy="50435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ČSÚ – Satelitní účet kultury 2009, 2010, 2011, </a:t>
            </a:r>
            <a:r>
              <a:rPr lang="cs-CZ" sz="2000" b="0" i="0" u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2012, </a:t>
            </a:r>
            <a:r>
              <a:rPr lang="cs-CZ" sz="2000" b="0" i="0" u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2013, 2015.</a:t>
            </a:r>
            <a:endParaRPr lang="cs-CZ" sz="20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Institut umění – Divadelní ústav: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a kreativní průmysly v České republice (Eva Žáková a kol.)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průmysly – příležitost pro novou ekonomiku (Martin Cikánek)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a kreativní průmysly v Německu - Národohospodářský význam, struktura a způsob podpory kulturních a kreativních odvětví (Marcel Kraus)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průmysl v Rakousku (Marcel Kraus)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Workshopy Kreativní Evropa, apod.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0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Univerzita Tomáše Bati: 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Doc. Jitka Kloudová – Fakulta managementu a ekonomiky 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◼"/>
            </a:pPr>
            <a:r>
              <a:rPr lang="cs-CZ" sz="18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index a trend růstu kreativního indexu jednotlivých krajů ČR (2008)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None/>
            </a:pPr>
            <a:endParaRPr sz="2000" b="0" i="0" u="none" strike="noStrike" cap="none" dirty="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39000" cy="648072"/>
          </a:xfrm>
        </p:spPr>
        <p:txBody>
          <a:bodyPr/>
          <a:lstStyle/>
          <a:p>
            <a:r>
              <a:rPr lang="cs-CZ" sz="3200" dirty="0">
                <a:solidFill>
                  <a:schemeClr val="bg2">
                    <a:lumMod val="75000"/>
                  </a:schemeClr>
                </a:solidFill>
              </a:rPr>
              <a:t>VÝZKUMY V TÉTO OBLASTI V </a:t>
            </a:r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</a:rPr>
              <a:t>ČR II:</a:t>
            </a:r>
            <a:endParaRPr lang="cs-CZ" sz="3200" dirty="0">
              <a:solidFill>
                <a:schemeClr val="bg2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7239000" cy="5259609"/>
          </a:xfrm>
        </p:spPr>
        <p:txBody>
          <a:bodyPr/>
          <a:lstStyle/>
          <a:p>
            <a:r>
              <a:rPr lang="cs-CZ" dirty="0" smtClean="0"/>
              <a:t> Diplomové práce na DIFA, HUFA JAMU</a:t>
            </a:r>
          </a:p>
          <a:p>
            <a:r>
              <a:rPr lang="cs-CZ" dirty="0" smtClean="0"/>
              <a:t> Diplomové práce na ESF MU (REGE)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bg2"/>
                </a:solidFill>
              </a:rPr>
              <a:t>Např. Adamcová M.: Kulturní a kreativní průmysly v ČR, DP, MU: Brno 2014 (REGE, vedoucí Dr. Kunz)</a:t>
            </a:r>
            <a:endParaRPr lang="cs-CZ" dirty="0">
              <a:solidFill>
                <a:schemeClr val="bg2"/>
              </a:solidFill>
            </a:endParaRPr>
          </a:p>
          <a:p>
            <a:r>
              <a:rPr lang="cs-CZ" dirty="0" smtClean="0"/>
              <a:t>Projekty mapování </a:t>
            </a:r>
            <a:r>
              <a:rPr lang="cs-CZ" dirty="0" err="1" smtClean="0"/>
              <a:t>kutlurních</a:t>
            </a:r>
            <a:r>
              <a:rPr lang="cs-CZ" dirty="0" smtClean="0"/>
              <a:t> a kreativních průmyslů:</a:t>
            </a:r>
            <a:endParaRPr lang="cs-CZ" dirty="0" smtClean="0">
              <a:solidFill>
                <a:schemeClr val="bg2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bg2"/>
                </a:solidFill>
              </a:rPr>
              <a:t> Plzeň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smtClean="0">
                <a:solidFill>
                  <a:schemeClr val="bg2"/>
                </a:solidFill>
              </a:rPr>
              <a:t>Zlín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bg2"/>
                </a:solidFill>
              </a:rPr>
              <a:t> Olomouc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bg2"/>
                </a:solidFill>
              </a:rPr>
              <a:t> Praha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bg2"/>
                </a:solidFill>
              </a:rPr>
              <a:t> Brno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cs-CZ" smtClean="0"/>
              <a:t>Ekonomika kultury, jaro 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540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>
                <a:solidFill>
                  <a:schemeClr val="bg2"/>
                </a:solidFill>
              </a:rPr>
              <a:t>Hodnotový </a:t>
            </a:r>
            <a:r>
              <a:rPr lang="cs-CZ" sz="2000" dirty="0" err="1">
                <a:solidFill>
                  <a:schemeClr val="bg2"/>
                </a:solidFill>
              </a:rPr>
              <a:t>řetězez</a:t>
            </a:r>
            <a:r>
              <a:rPr lang="cs-CZ" sz="2000" dirty="0">
                <a:solidFill>
                  <a:schemeClr val="bg2"/>
                </a:solidFill>
              </a:rPr>
              <a:t> hudebního průmyslu. Zdroj: Upraveno dle DOLFSMA, </a:t>
            </a:r>
            <a:r>
              <a:rPr lang="cs-CZ" sz="2000" dirty="0" err="1">
                <a:solidFill>
                  <a:schemeClr val="bg2"/>
                </a:solidFill>
              </a:rPr>
              <a:t>Wilfred</a:t>
            </a:r>
            <a:r>
              <a:rPr lang="cs-CZ" sz="2000" dirty="0">
                <a:solidFill>
                  <a:schemeClr val="bg2"/>
                </a:solidFill>
              </a:rPr>
              <a:t>, CHRISTIAANSE, Ellen. </a:t>
            </a:r>
            <a:r>
              <a:rPr lang="cs-CZ" sz="2000" i="1" dirty="0" err="1">
                <a:solidFill>
                  <a:schemeClr val="bg2"/>
                </a:solidFill>
              </a:rPr>
              <a:t>Global</a:t>
            </a:r>
            <a:r>
              <a:rPr lang="cs-CZ" sz="2000" i="1" dirty="0">
                <a:solidFill>
                  <a:schemeClr val="bg2"/>
                </a:solidFill>
              </a:rPr>
              <a:t> </a:t>
            </a:r>
            <a:r>
              <a:rPr lang="cs-CZ" sz="2000" i="1" dirty="0" err="1">
                <a:solidFill>
                  <a:schemeClr val="bg2"/>
                </a:solidFill>
              </a:rPr>
              <a:t>electronic</a:t>
            </a:r>
            <a:r>
              <a:rPr lang="cs-CZ" sz="2000" i="1" dirty="0">
                <a:solidFill>
                  <a:schemeClr val="bg2"/>
                </a:solidFill>
              </a:rPr>
              <a:t> </a:t>
            </a:r>
            <a:r>
              <a:rPr lang="cs-CZ" sz="2000" i="1" dirty="0" err="1">
                <a:solidFill>
                  <a:schemeClr val="bg2"/>
                </a:solidFill>
              </a:rPr>
              <a:t>channels</a:t>
            </a:r>
            <a:r>
              <a:rPr lang="cs-CZ" sz="2000" i="1" dirty="0">
                <a:solidFill>
                  <a:schemeClr val="bg2"/>
                </a:solidFill>
              </a:rPr>
              <a:t> in </a:t>
            </a:r>
            <a:r>
              <a:rPr lang="cs-CZ" sz="2000" i="1" dirty="0" err="1">
                <a:solidFill>
                  <a:schemeClr val="bg2"/>
                </a:solidFill>
              </a:rPr>
              <a:t>the</a:t>
            </a:r>
            <a:r>
              <a:rPr lang="cs-CZ" sz="2000" i="1" dirty="0">
                <a:solidFill>
                  <a:schemeClr val="bg2"/>
                </a:solidFill>
              </a:rPr>
              <a:t> music </a:t>
            </a:r>
            <a:r>
              <a:rPr lang="cs-CZ" sz="2000" i="1" dirty="0" err="1">
                <a:solidFill>
                  <a:schemeClr val="bg2"/>
                </a:solidFill>
              </a:rPr>
              <a:t>industry</a:t>
            </a:r>
            <a:r>
              <a:rPr lang="cs-CZ" sz="2000" dirty="0">
                <a:solidFill>
                  <a:schemeClr val="bg2"/>
                </a:solidFill>
              </a:rPr>
              <a:t>, 1999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2339752" y="1609724"/>
            <a:ext cx="5356448" cy="3331444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70485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951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title"/>
          </p:nvPr>
        </p:nvSpPr>
        <p:spPr>
          <a:xfrm>
            <a:off x="212725" y="323851"/>
            <a:ext cx="7669212" cy="1088926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ČSÚ – SATELITNÍ ÚČET KULTURY</a:t>
            </a:r>
          </a:p>
        </p:txBody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Od roku 2009 – užší vymezení kultury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Od roku 2010  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širší vymezení kultury na základě doporučení </a:t>
            </a:r>
            <a:r>
              <a:rPr lang="cs-CZ" sz="2300" b="0" i="0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Eurostatu</a:t>
            </a:r>
            <a:endParaRPr lang="cs-CZ" sz="2300" b="0" i="0" u="none" strike="noStrike" cap="none" dirty="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Totožné ve všech zemích EU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Rozšíření o: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s"/>
              <a:buChar char="•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maloobchodní činnosti 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(prodej módy,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řemesel,aj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)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s"/>
              <a:buChar char="•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překladatelské a tlumočnické služby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s"/>
              <a:buChar char="•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pronájem audio a video nosičů</a:t>
            </a:r>
          </a:p>
          <a:p>
            <a:pPr marL="758825" marR="0" lvl="2" indent="-238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s"/>
              <a:buChar char="•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umělecké vzdělávání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cs-CZ" sz="1100"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244475" y="298450"/>
            <a:ext cx="7454900" cy="1114326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2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VYMEZENÍ A ČLENĚNÍ SEKTORU KULTURY – DLE OBLASTI ČI ODVĚTVÍ</a:t>
            </a:r>
          </a:p>
        </p:txBody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dědictví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Interpretační (scénické) umění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Vizuální (výtvarné) umění a řemesla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Periodický a neperiodický tisk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Audiovizuální a interaktivní média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Architektura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Reklama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Umělecké vzdělávání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Správa kultury vč. její podpory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Neznámá oblast </a:t>
            </a:r>
            <a:r>
              <a:rPr lang="cs-CZ" sz="24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– blíže neurčená oblast 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xfrm>
            <a:off x="244475" y="298451"/>
            <a:ext cx="7454900" cy="1186334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2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VYMEZENÍ A ČLENĚNÍ SEKTORU KULTURY – DLE POSKYTOVATELE</a:t>
            </a:r>
          </a:p>
        </p:txBody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21074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Historické památky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Muzea a galerie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Archivy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Knihovny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Divadla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Koncertní sály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domy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Výstavní sály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type="body" idx="2"/>
          </p:nvPr>
        </p:nvSpPr>
        <p:spPr>
          <a:xfrm>
            <a:off x="4178300" y="1600200"/>
            <a:ext cx="3521074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Nakladatelství, vydavatelství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Výrobci a distrib.audioviz.děl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Rozhlas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Televize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Umělecké školy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Ochr. svazy autorské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Ostatní poskytovatelé </a:t>
            </a:r>
            <a:r>
              <a:rPr lang="cs-CZ" sz="20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(prodej knih, starožitností, tvorba hudebních nahrávek, činnosti MK ČR, aj)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/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cs-CZ"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Ekonomika kultury, jaro 2016         Simona Škarabelová</a:t>
            </a:r>
          </a:p>
        </p:txBody>
      </p:sp>
      <p:sp>
        <p:nvSpPr>
          <p:cNvPr id="459" name="Shape 459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cs-CZ" smtClean="0"/>
              <a:t>Ekonomika kultury, jaro 2017</a:t>
            </a:r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/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cs-CZ" sz="10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539552" y="548680"/>
            <a:ext cx="7985125" cy="616570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 smtClean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Jak to začalo</a:t>
            </a:r>
            <a:endParaRPr lang="cs-CZ" sz="3420" b="1" i="0" u="none" strike="noStrike" cap="none" dirty="0">
              <a:solidFill>
                <a:schemeClr val="bg2">
                  <a:lumMod val="7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Sociální přínos umění pro rozvoj jednotlivců i komunit byl prosazován hnutím „</a:t>
            </a:r>
            <a:r>
              <a:rPr lang="cs-CZ" sz="2600" b="0" i="1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</a:t>
            </a:r>
            <a:r>
              <a:rPr lang="cs-CZ" sz="26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600" b="0" i="1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Community</a:t>
            </a:r>
            <a:r>
              <a:rPr lang="cs-CZ" sz="26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600" b="0" i="1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Arts</a:t>
            </a:r>
            <a:r>
              <a:rPr lang="cs-CZ" sz="26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600" b="0" i="1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Movement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 již od roku 1960. Nicméně - většina z těchto aktivit byla neoficiálních a potýkala se s nedostatečnou argumentací prezentovaných myšlenek.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Od začátku roku 1980 se ve Velké Británii umělecké a kulturní aktivity stávaly častějším jevem – byly zakomponovány do programů na obnovu měst.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212725" y="323851"/>
            <a:ext cx="7486649" cy="1232942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ZDROJE DAT PRO SÚK</a:t>
            </a:r>
          </a:p>
        </p:txBody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Veřejné rozpočty (stát, kraje, obce)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Šetření v domácnostech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Statistické zjišťování u kulturních subjektů (NIPOS)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 šetření podnikových statistik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 šetření o neziskovém sektoru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Problémy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Dopočty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Časový nesoulad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Nedodání zdrojů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Kvalita informací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/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cs-CZ" sz="1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Ekonomika kultury, jaro 2016         Simona Škarabelová</a:t>
            </a:r>
          </a:p>
        </p:txBody>
      </p:sp>
      <p:sp>
        <p:nvSpPr>
          <p:cNvPr id="474" name="Shape 474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cs-CZ" sz="1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cs-CZ" sz="1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" y="0"/>
            <a:ext cx="91439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title"/>
          </p:nvPr>
        </p:nvSpPr>
        <p:spPr>
          <a:xfrm>
            <a:off x="244475" y="298450"/>
            <a:ext cx="7454900" cy="1186334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2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ZDROJE FINANCOVÁNÍ KULTURY V ROCE 2012</a:t>
            </a:r>
          </a:p>
        </p:txBody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Celkem více než 236,1 mld. Kč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Původ zdrojů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Finanční a nefinanční podniky (nevíce)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Domácnosti (2.místo)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Veřejné rozpočty (3. místo)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Neziskové instituce (4. místo)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Mezinárodní prostředí (poslední)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Převažující typ zdrojů dle odvětví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Veřejné zdroje (až 56% podíl) </a:t>
            </a:r>
            <a:r>
              <a:rPr lang="cs-CZ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– kult</a:t>
            </a:r>
            <a:r>
              <a:rPr lang="cs-CZ" sz="2000" b="0" i="0" u="none" strike="noStrike" cap="none" dirty="0" smtClean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cs-CZ" sz="2000" b="0" i="0" u="none" strike="noStrike" cap="none" dirty="0" err="1" smtClean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dědivctví</a:t>
            </a:r>
            <a:r>
              <a:rPr lang="cs-CZ" sz="2000" b="0" i="0" u="none" strike="noStrike" cap="none" dirty="0" smtClean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cs-CZ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interpret</a:t>
            </a:r>
            <a:r>
              <a:rPr lang="cs-CZ" sz="2000" b="0" i="0" u="none" strike="noStrike" cap="none" dirty="0" smtClean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. umění</a:t>
            </a:r>
            <a:r>
              <a:rPr lang="cs-CZ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, um. vzdělávání, správa kultury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Zdroje podniků a domácností – </a:t>
            </a:r>
            <a:r>
              <a:rPr lang="cs-CZ" sz="2000" b="0" i="0" u="none" strike="noStrike" cap="none" dirty="0" err="1" smtClean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výtv.umění</a:t>
            </a:r>
            <a:r>
              <a:rPr lang="cs-CZ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, tisk</a:t>
            </a:r>
            <a:r>
              <a:rPr lang="cs-CZ" sz="2000" b="0" i="0" u="none" strike="noStrike" cap="none" dirty="0" smtClean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, média</a:t>
            </a:r>
            <a:r>
              <a:rPr lang="cs-CZ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, architektura, reklama</a:t>
            </a:r>
          </a:p>
        </p:txBody>
      </p:sp>
      <p:sp>
        <p:nvSpPr>
          <p:cNvPr id="483" name="Shape 483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cs-CZ" sz="1100"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VÝVOJ PŮVODU FIN. ZDROJŮ</a:t>
            </a:r>
          </a:p>
        </p:txBody>
      </p:sp>
      <p:sp>
        <p:nvSpPr>
          <p:cNvPr id="490" name="Shape 490"/>
          <p:cNvSpPr txBox="1"/>
          <p:nvPr/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cs-CZ" sz="1100" b="0" i="0" u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795903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title"/>
          </p:nvPr>
        </p:nvSpPr>
        <p:spPr>
          <a:xfrm>
            <a:off x="212725" y="323851"/>
            <a:ext cx="7486649" cy="1160934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KOMENTÁŘ</a:t>
            </a:r>
          </a:p>
        </p:txBody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Mírná tendence růstu podílu domácností </a:t>
            </a:r>
            <a:r>
              <a:rPr lang="cs-CZ" sz="2600" b="0" i="0" u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zdrojů ze zahraničí na 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celkových </a:t>
            </a:r>
            <a:r>
              <a:rPr lang="cs-CZ" sz="2600" b="0" i="0" u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zdrojích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Veřejné 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zdroje </a:t>
            </a:r>
            <a:r>
              <a:rPr lang="cs-CZ" sz="2600" b="0" i="0" u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více 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méně </a:t>
            </a:r>
            <a:r>
              <a:rPr lang="cs-CZ" sz="2600" b="0" i="0" u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stagnují</a:t>
            </a:r>
          </a:p>
          <a:p>
            <a:pPr indent="-273050">
              <a:spcBef>
                <a:spcPts val="0"/>
              </a:spcBef>
            </a:pPr>
            <a:r>
              <a:rPr lang="cs-CZ" dirty="0" smtClean="0"/>
              <a:t>pokles až stagnace podílu podniků</a:t>
            </a:r>
          </a:p>
          <a:p>
            <a:pPr indent="-273050">
              <a:spcBef>
                <a:spcPts val="0"/>
              </a:spcBef>
            </a:pPr>
            <a:r>
              <a:rPr lang="cs-CZ" dirty="0" smtClean="0"/>
              <a:t>Výkyvy v podílu ostatních zdrojů (NNO ) jsou velmi vysoké</a:t>
            </a:r>
            <a:endParaRPr lang="cs-CZ" dirty="0"/>
          </a:p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endParaRPr lang="cs-CZ"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cs-CZ" smtClean="0"/>
              <a:t>Ekonomika kultury, jaro 2017</a:t>
            </a:r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2779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>
            <a:spLocks noGrp="1"/>
          </p:cNvSpPr>
          <p:nvPr>
            <p:ph type="title"/>
          </p:nvPr>
        </p:nvSpPr>
        <p:spPr>
          <a:xfrm>
            <a:off x="212725" y="323850"/>
            <a:ext cx="7486649" cy="872902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SOUHRNNÝ KOMENTÁŘ</a:t>
            </a:r>
          </a:p>
        </p:txBody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457200" y="1196975"/>
            <a:ext cx="7239000" cy="5259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Výdaje místních vlád &gt; ústředních vlád</a:t>
            </a:r>
          </a:p>
          <a:p>
            <a:pPr lvl="0" indent="-273050"/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Výdaje </a:t>
            </a:r>
            <a:r>
              <a:rPr lang="cs-CZ" dirty="0"/>
              <a:t>domácnosti &gt; </a:t>
            </a:r>
            <a:r>
              <a:rPr lang="cs-CZ" dirty="0" smtClean="0"/>
              <a:t>podniků </a:t>
            </a:r>
            <a:r>
              <a:rPr lang="cs-CZ" sz="2600" b="0" i="0" u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&gt; 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NNO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Vládní sektor podporuje nejvíce oblast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dědictví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Umělecké vzdělávání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Interpretační/scénická umění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Soukromý sektor investuje nejvíce do oblasti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Reklama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Audiovize/film + Tisk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Periodický tisk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EU podporuje nejvíce oblast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3478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dědictví, </a:t>
            </a:r>
            <a:r>
              <a:rPr lang="cs-CZ" sz="24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architekturu a </a:t>
            </a:r>
            <a:r>
              <a:rPr lang="cs-CZ" sz="2000" b="0" i="0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interpret.umění</a:t>
            </a:r>
            <a:endParaRPr lang="cs-CZ" sz="2000" b="0" i="0" u="none" strike="noStrike" cap="none" dirty="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04069"/>
          </a:xfrm>
        </p:spPr>
        <p:txBody>
          <a:bodyPr/>
          <a:lstStyle/>
          <a:p>
            <a:r>
              <a:rPr lang="cs-CZ" dirty="0" smtClean="0">
                <a:solidFill>
                  <a:schemeClr val="bg2"/>
                </a:solidFill>
              </a:rPr>
              <a:t>Doporučená literatura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cs-CZ" smtClean="0"/>
              <a:t>Ekonomika kultury, jaro 2017</a:t>
            </a:r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6825"/>
            <a:ext cx="78486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17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615950" y="390525"/>
            <a:ext cx="7985125" cy="1166267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 smtClean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Politikami </a:t>
            </a: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KULTURNÍCH ČTVRTÍ/REGIONŮ </a:t>
            </a:r>
            <a:r>
              <a:rPr lang="cs-CZ" sz="144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(CULTURAL QUARTER POLICIES)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468312" y="1773236"/>
            <a:ext cx="8204200" cy="4824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Publikace Institutu politických studií 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„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Economic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Importance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of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Arts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Britain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(Myerscough,1988) </a:t>
            </a:r>
            <a:r>
              <a:rPr lang="cs-CZ" sz="24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ukázala prostřednictvím 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teorie multiplikátoru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cs-CZ" sz="2400" b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že přímé výdaje na umění generují další výdaje v jiných sektorech ekonomiky, což rozšiřuje bohatství a vytváření pracovních míst, a města se tak stávajíc přitažlivější pro občany i firmy. 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Díky tomu se sektor kultury stal uznávaným, významným, s rostoucí přidanou hodnotou, se schopností  regenerovat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městské části, malá města a regiony.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Nové pojmy:</a:t>
            </a:r>
          </a:p>
          <a:p>
            <a:pPr marL="5207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města</a:t>
            </a:r>
          </a:p>
          <a:p>
            <a:pPr marL="5207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klastry</a:t>
            </a:r>
          </a:p>
        </p:txBody>
      </p:sp>
    </p:spTree>
    <p:extLst>
      <p:ext uri="{BB962C8B-B14F-4D97-AF65-F5344CB8AC3E}">
        <p14:creationId xmlns:p14="http://schemas.microsoft.com/office/powerpoint/2010/main" val="2393046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244475" y="188640"/>
            <a:ext cx="7454900" cy="1656184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 smtClean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cs-CZ" sz="3420" b="1" i="0" u="none" strike="noStrike" cap="none" dirty="0" smtClean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3420" dirty="0"/>
              <a:t/>
            </a:r>
            <a:br>
              <a:rPr lang="cs-CZ" sz="3420" dirty="0"/>
            </a:br>
            <a:r>
              <a:rPr lang="cs-CZ" sz="3420" b="1" i="0" u="none" strike="noStrike" cap="none" dirty="0" smtClean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</a:t>
            </a: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PRŮMYSL</a:t>
            </a:r>
            <a:r>
              <a:rPr lang="cs-CZ" sz="342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cs-CZ" sz="342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cs-CZ" sz="3420" b="1" i="0" u="none" strike="noStrike" cap="none" dirty="0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Pojem použit poprvé </a:t>
            </a:r>
            <a:r>
              <a:rPr lang="cs-CZ" sz="2600" b="1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Adornem</a:t>
            </a:r>
            <a:r>
              <a:rPr lang="cs-CZ" sz="26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cs-CZ" sz="26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600" b="1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Horkheimerem</a:t>
            </a:r>
            <a:r>
              <a:rPr lang="cs-CZ" sz="26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 </a:t>
            </a:r>
            <a:r>
              <a:rPr lang="cs-CZ" sz="26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30. a 40. 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letech 20. </a:t>
            </a:r>
            <a:r>
              <a:rPr lang="cs-CZ" sz="26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st. </a:t>
            </a:r>
            <a:endParaRPr sz="26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dirty="0" smtClean="0"/>
              <a:t>A to</a:t>
            </a:r>
            <a:r>
              <a:rPr lang="cs-CZ" sz="26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jako kritický hlas v souvislosti s masovou zábavou, resp. zábavním průmyslem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Označením  „kultura“ tehdy chápána tzv. „</a:t>
            </a:r>
            <a:r>
              <a:rPr lang="cs-CZ" sz="26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high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6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culture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Oba sociologové (stejně jako další – Marcuse, </a:t>
            </a:r>
            <a:r>
              <a:rPr lang="cs-CZ" sz="26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Enzensberer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cs-CZ" sz="26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Williamse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 se obávali vlivu masmédií na demokratickou společnost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212725" y="323850"/>
            <a:ext cx="7486649" cy="1292225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PRŮMYSLY </a:t>
            </a:r>
            <a:r>
              <a:rPr lang="cs-CZ" sz="20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(PŘEKLÁDÁNO TAKÉ JAKO „ODVĚTVÍ“)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Koncept kulturních průmyslů byl modifikován francouzskou sociologickou školou (autoři - </a:t>
            </a:r>
            <a:r>
              <a:rPr lang="cs-CZ" sz="26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Morin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cs-CZ" sz="26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Huet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cs-CZ" sz="2600" b="0" i="0" u="none" strike="noStrike" cap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Miege</a:t>
            </a:r>
            <a:r>
              <a:rPr lang="cs-CZ" sz="26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 koncem </a:t>
            </a: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60tých let 20.století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Jde tedy o posun od  pojmu „kulturní průmysl“ k pojmu v množném čísle „kulturní průmysly“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Zdůvodnění – množné číslo je více komplexní:</a:t>
            </a:r>
          </a:p>
          <a:p>
            <a:pPr marL="5207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Rádio a televize, resp. vysílání veřejné služby je odlišné od knižního vydavatelství a to je odlišné od hudebního vydavatelství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None/>
            </a:pPr>
            <a:endParaRPr sz="2300" b="0" i="0" u="none" strike="noStrike" cap="none" dirty="0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212725" y="323851"/>
            <a:ext cx="7486649" cy="1016918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8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KULTURNÍ PRŮMYSLY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323528" y="1557337"/>
            <a:ext cx="7848872" cy="45735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Průlom příspěvkem „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The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Cultural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Industries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Sector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its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definition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character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from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secondary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sources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on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employment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trade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cs-CZ" sz="2000" b="0" i="1" u="none" strike="noStrike" cap="none" dirty="0" err="1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Britain</a:t>
            </a:r>
            <a:r>
              <a:rPr lang="cs-CZ" sz="2000" b="0" i="1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1984-91“ </a:t>
            </a:r>
            <a:r>
              <a:rPr lang="cs-CZ" sz="20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(Pratt,1997)</a:t>
            </a:r>
          </a:p>
          <a:p>
            <a:pPr marL="742950" marR="0" lvl="2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anose="05000000000000000000" pitchFamily="2" charset="2"/>
              <a:buChar char="Ø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Argumentují tím, že kulturní průmysly významně ovlivňují objem obchodu</a:t>
            </a:r>
          </a:p>
          <a:p>
            <a:pPr marL="742950" marR="0" lvl="2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anose="05000000000000000000" pitchFamily="2" charset="2"/>
              <a:buChar char="Ø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odhadují, že zaměstnávají 4,5 % z pracujících v produktivním věku v Británii (a to v roce 1991).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4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Politikové pod vlivem těchto zjištění začínají tvrdit, že kulturní průmysly mohou účinně přispět k:</a:t>
            </a:r>
          </a:p>
          <a:p>
            <a:pPr marL="3429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tvorbě bohatství,</a:t>
            </a:r>
          </a:p>
          <a:p>
            <a:pPr marL="3429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neviditelnému exportu a</a:t>
            </a:r>
          </a:p>
          <a:p>
            <a:pPr marL="3429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</a:pPr>
            <a:r>
              <a:rPr lang="cs-CZ" sz="2300" b="0" i="0" u="none" strike="noStrike" cap="none" dirty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zaměstnanosti.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244475" y="298450"/>
            <a:ext cx="7454900" cy="1258342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Trebuchet MS"/>
              <a:buNone/>
            </a:pPr>
            <a:r>
              <a:rPr lang="cs-CZ" sz="3420" b="1" i="0" u="none" strike="noStrike" cap="none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PRŮMYSLY, RESP. TVŮRČÍ ODVĚTVÍ (PŘEKLAD!)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Poprvé použito v roce 1994 v Austrálii</a:t>
            </a:r>
          </a:p>
          <a:p>
            <a:pPr lvl="0" indent="-273050"/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Poté v roce 1997 ve Velké Británii New </a:t>
            </a:r>
            <a:r>
              <a:rPr lang="cs-CZ" sz="2600" b="0" i="0" u="none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Labor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Party Tonyho Blaira založila </a:t>
            </a:r>
            <a:r>
              <a:rPr lang="cs-CZ" dirty="0"/>
              <a:t>„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Industries</a:t>
            </a:r>
            <a:r>
              <a:rPr lang="cs-CZ" dirty="0"/>
              <a:t> </a:t>
            </a:r>
            <a:r>
              <a:rPr lang="cs-CZ" dirty="0" err="1"/>
              <a:t>Task</a:t>
            </a:r>
            <a:r>
              <a:rPr lang="cs-CZ" dirty="0"/>
              <a:t> </a:t>
            </a:r>
            <a:r>
              <a:rPr lang="cs-CZ" dirty="0" err="1"/>
              <a:t>Force</a:t>
            </a:r>
            <a:r>
              <a:rPr lang="cs-CZ" dirty="0"/>
              <a:t>“ </a:t>
            </a:r>
            <a:endParaRPr lang="cs-CZ"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dirty="0" smtClean="0"/>
              <a:t>Tím – r.</a:t>
            </a:r>
            <a:r>
              <a:rPr lang="cs-CZ" sz="2600" b="0" i="0" u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1997 byl sektor kreativních průmyslů uznán nadnárodními organizacemi jako jsou Evropská komise, Světová banka, národní a regionální vlády hlavní silou v rychle se měnící globální ekonomice → nová, </a:t>
            </a:r>
            <a:r>
              <a:rPr lang="cs-CZ" sz="2600" b="0" i="0" u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resp.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lang="cs-CZ" sz="2600" b="0" i="0" u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kreativní </a:t>
            </a:r>
            <a:r>
              <a:rPr lang="cs-CZ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ekonomika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None/>
            </a:pPr>
            <a:endParaRPr sz="26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Shape 3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1706561"/>
            <a:ext cx="7320283" cy="4097337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/>
          <p:nvPr/>
        </p:nvSpPr>
        <p:spPr>
          <a:xfrm>
            <a:off x="107504" y="1125537"/>
            <a:ext cx="6984775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cs-CZ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Creative</a:t>
            </a:r>
            <a:r>
              <a:rPr lang="cs-CZ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Economy</a:t>
            </a:r>
            <a:endParaRPr lang="cs-CZ"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Bohatý">
  <a:themeElements>
    <a:clrScheme name="Bohatý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hatý">
  <a:themeElements>
    <a:clrScheme name="Bohatý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1523</Words>
  <Application>Microsoft Office PowerPoint</Application>
  <PresentationFormat>Předvádění na obrazovce (4:3)</PresentationFormat>
  <Paragraphs>216</Paragraphs>
  <Slides>37</Slides>
  <Notes>32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37</vt:i4>
      </vt:variant>
    </vt:vector>
  </HeadingPairs>
  <TitlesOfParts>
    <vt:vector size="39" baseType="lpstr">
      <vt:lpstr>3_Bohatý</vt:lpstr>
      <vt:lpstr>Bohatý</vt:lpstr>
      <vt:lpstr>DNEŠNÍ TÉMA:  KULTURNÍ A KREATIVNÍ PRŮMYSLY </vt:lpstr>
      <vt:lpstr>CO SE DNES DOZVÍTE:</vt:lpstr>
      <vt:lpstr>Jak to začalo</vt:lpstr>
      <vt:lpstr>Politikami KULTURNÍCH ČTVRTÍ/REGIONŮ (CULTURAL QUARTER POLICIES)</vt:lpstr>
      <vt:lpstr>  KULTURNÍ PRŮMYSL </vt:lpstr>
      <vt:lpstr>KULTURNÍ PRŮMYSLY (PŘEKLÁDÁNO TAKÉ JAKO „ODVĚTVÍ“)</vt:lpstr>
      <vt:lpstr>KULTURNÍ PRŮMYSLY</vt:lpstr>
      <vt:lpstr>KREATIVNÍ PRŮMYSLY, RESP. TVŮRČÍ ODVĚTVÍ (PŘEKLAD!)</vt:lpstr>
      <vt:lpstr>Prezentace aplikace PowerPoint</vt:lpstr>
      <vt:lpstr>NOVÁ/KREATIVNÍ EKONOMIKA</vt:lpstr>
      <vt:lpstr>KREATIVNÍ TŘÍDA/CREATIVE CLASS  RICHARDA FLORIDY (2002)</vt:lpstr>
      <vt:lpstr>Prezentace aplikace PowerPoint</vt:lpstr>
      <vt:lpstr>ZPRÁVA O SEKTORU KULTURY VE VELKÉ BRITÁNII</vt:lpstr>
      <vt:lpstr>KREATIVNÍ PRŮMYSLY: CHARLES DAVID THROSBY  (ECONOMICS AND CULTURE, 2001)</vt:lpstr>
      <vt:lpstr>KREATIVNÍ PRŮMYSLY: CHARLES DAVID THROSBY  (ECONOMICS AND CULTURE, 2001)</vt:lpstr>
      <vt:lpstr>Prezentace aplikace PowerPoint</vt:lpstr>
      <vt:lpstr>DEFINICE KREATIVNÍCH PRŮMYSLŮ DAVIDA HESMONDHALGHFA (CULTURAL INDUSTRIES, 2007)</vt:lpstr>
      <vt:lpstr>DEFINICE KREATIVNÍCH PRŮMYSLŮ: POLITICKÁ PRAXE VELKÉ BRITÁNIE</vt:lpstr>
      <vt:lpstr>DEFINICE KREATIVNÍCH PRŮMYSLŮ: UNESCO/ EVROPSKÁ KOMISE</vt:lpstr>
      <vt:lpstr>STUDIE EKONOMIKA KULTURY V EVROPĚ (2006)</vt:lpstr>
      <vt:lpstr>DEFINICE KULTURNÍCH A KREATIVNÍCH PRŮMYSLŮ / TVŮRČÍCH ODVĚTVÍ</vt:lpstr>
      <vt:lpstr>VÝZKUMY V TÉTO OBLASTI V ČR:</vt:lpstr>
      <vt:lpstr>VÝZKUMY V TÉTO OBLASTI V ČR II:</vt:lpstr>
      <vt:lpstr>Hodnotový řetězez hudebního průmyslu. Zdroj: Upraveno dle DOLFSMA, Wilfred, CHRISTIAANSE, Ellen. Global electronic channels in the music industry, 1999</vt:lpstr>
      <vt:lpstr>ČSÚ – SATELITNÍ ÚČET KULTURY</vt:lpstr>
      <vt:lpstr>VYMEZENÍ A ČLENĚNÍ SEKTORU KULTURY – DLE OBLASTI ČI ODVĚTVÍ</vt:lpstr>
      <vt:lpstr>Prezentace aplikace PowerPoint</vt:lpstr>
      <vt:lpstr>VYMEZENÍ A ČLENĚNÍ SEKTORU KULTURY – DLE POSKYTOVATELE</vt:lpstr>
      <vt:lpstr>Prezentace aplikace PowerPoint</vt:lpstr>
      <vt:lpstr>ZDROJE DAT PRO SÚK</vt:lpstr>
      <vt:lpstr>Prezentace aplikace PowerPoint</vt:lpstr>
      <vt:lpstr>ZDROJE FINANCOVÁNÍ KULTURY V ROCE 2012</vt:lpstr>
      <vt:lpstr>VÝVOJ PŮVODU FIN. ZDROJŮ</vt:lpstr>
      <vt:lpstr>KOMENTÁŘ</vt:lpstr>
      <vt:lpstr>Prezentace aplikace PowerPoint</vt:lpstr>
      <vt:lpstr>SOUHRNNÝ KOMENTÁŘ</vt:lpstr>
      <vt:lpstr>Doporučená 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DNEŠNÍ TÉMATA:  KULTURNÍ A KREATIVNÍ PRŮMYSLY + SOCIOEKONOMICKÉ PŘÍNOSY KUTURY</dc:title>
  <dc:creator>Simona</dc:creator>
  <cp:lastModifiedBy>Skarabelova Simona</cp:lastModifiedBy>
  <cp:revision>12</cp:revision>
  <dcterms:modified xsi:type="dcterms:W3CDTF">2018-04-04T09:10:08Z</dcterms:modified>
</cp:coreProperties>
</file>