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7"/>
  </p:notesMasterIdLst>
  <p:handoutMasterIdLst>
    <p:handoutMasterId r:id="rId18"/>
  </p:handoutMasterIdLst>
  <p:sldIdLst>
    <p:sldId id="28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9" r:id="rId14"/>
    <p:sldId id="300" r:id="rId15"/>
    <p:sldId id="285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54" autoAdjust="0"/>
    <p:restoredTop sz="94611" autoAdjust="0"/>
  </p:normalViewPr>
  <p:slideViewPr>
    <p:cSldViewPr snapToGrid="0">
      <p:cViewPr varScale="1">
        <p:scale>
          <a:sx n="109" d="100"/>
          <a:sy n="109" d="100"/>
        </p:scale>
        <p:origin x="176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dirty="0" smtClean="0"/>
              <a:t>Kliknutím lze upravit styl.</a:t>
            </a:r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31111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31112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2062F-525A-4395-821A-9B617C99722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986522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692275"/>
            <a:ext cx="8062913" cy="17367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4800" dirty="0" smtClean="0"/>
              <a:t>Veřejné zakázky aneb o čem je nový zákon č. 134/2016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437063"/>
            <a:ext cx="6400800" cy="206375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b="1" i="1" smtClean="0"/>
              <a:t>Mgr. Bc. David Póč</a:t>
            </a:r>
          </a:p>
          <a:p>
            <a:pPr eaLnBrk="1" hangingPunct="1">
              <a:defRPr/>
            </a:pPr>
            <a:r>
              <a:rPr lang="cs-CZ" sz="2800" b="1" i="1" smtClean="0"/>
              <a:t>Katedra veřejné ekonomie</a:t>
            </a:r>
          </a:p>
          <a:p>
            <a:pPr eaLnBrk="1" hangingPunct="1">
              <a:defRPr/>
            </a:pPr>
            <a:r>
              <a:rPr lang="cs-CZ" sz="2800" b="1" i="1" smtClean="0"/>
              <a:t>David.Poc</a:t>
            </a:r>
            <a:r>
              <a:rPr lang="en-US" sz="2800" b="1" i="1" smtClean="0"/>
              <a:t>@</a:t>
            </a:r>
            <a:r>
              <a:rPr lang="cs-CZ" sz="2800" b="1" i="1" smtClean="0"/>
              <a:t>econ.muni.cz</a:t>
            </a:r>
          </a:p>
        </p:txBody>
      </p:sp>
    </p:spTree>
    <p:extLst>
      <p:ext uri="{BB962C8B-B14F-4D97-AF65-F5344CB8AC3E}">
        <p14:creationId xmlns:p14="http://schemas.microsoft.com/office/powerpoint/2010/main" val="26808964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Kvalifikační kritéria (2)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Prvek plnění kvalifikačních kritérií skrze subdodavatele</a:t>
            </a:r>
          </a:p>
          <a:p>
            <a:pPr eaLnBrk="1" hangingPunct="1">
              <a:defRPr/>
            </a:pPr>
            <a:r>
              <a:rPr lang="cs-CZ" sz="2800" dirty="0" smtClean="0"/>
              <a:t>Možnost splnění všech druhů kritérií s výjimkou základních kvalifikačních kritérií </a:t>
            </a:r>
          </a:p>
          <a:p>
            <a:pPr eaLnBrk="1" hangingPunct="1">
              <a:defRPr/>
            </a:pPr>
            <a:r>
              <a:rPr lang="cs-CZ" sz="2800" dirty="0" smtClean="0"/>
              <a:t>Závazek dodavatelů vůči veřejnému zadavateli i vůči třetím osobám</a:t>
            </a:r>
          </a:p>
          <a:p>
            <a:pPr eaLnBrk="1" hangingPunct="1">
              <a:defRPr/>
            </a:pPr>
            <a:r>
              <a:rPr lang="cs-CZ" sz="2800" dirty="0" smtClean="0"/>
              <a:t>Otázka zahraničních dodavatelů</a:t>
            </a:r>
          </a:p>
          <a:p>
            <a:pPr eaLnBrk="1" hangingPunct="1">
              <a:defRPr/>
            </a:pPr>
            <a:r>
              <a:rPr lang="cs-CZ" sz="2800" dirty="0" smtClean="0"/>
              <a:t>Nutnost prokázat kvalifikační předpoklady ve lhůtě konkrétně určené </a:t>
            </a:r>
          </a:p>
        </p:txBody>
      </p:sp>
    </p:spTree>
    <p:extLst>
      <p:ext uri="{BB962C8B-B14F-4D97-AF65-F5344CB8AC3E}">
        <p14:creationId xmlns:p14="http://schemas.microsoft.com/office/powerpoint/2010/main" val="42456710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30458" y="773846"/>
            <a:ext cx="8086635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Podání nabídky 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0458" y="1601788"/>
            <a:ext cx="8229600" cy="525621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Dodavatel může podat pouze jednu nabídku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Omezení na participaci ve stejném zadávacím řízení jako subdodavatel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Stanovení podmínek podání nabídky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Hodnotící kritéria v rámci zákona č. 137/2006 Sb. - principy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Ekonomická výhodnost nabídky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 smtClean="0"/>
              <a:t>Nejnižší nabídková cena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Základní kritérium v soutěžním dialogu – vždy ekonomická výhodnost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 smtClean="0"/>
              <a:t>Stanovení dílčích hodnotících kritérií (technická úroveň, servis atd.)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400" dirty="0" smtClean="0"/>
          </a:p>
          <a:p>
            <a:pPr eaLnBrk="1" hangingPunct="1">
              <a:lnSpc>
                <a:spcPct val="90000"/>
              </a:lnSpc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881075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Ukončení zadávacího řízení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773239"/>
            <a:ext cx="82296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uzavřít s vítězným návrhem smlouvu na plnění veřejné zakázky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Základní lhůty pro uzavření této smlouvy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Tuto smlouvu nesmí zadavatel uzavřít před uplynutím lhůty pro podání námitek proti rozhodnutí o výběru nejvýhodnější nabídky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 smtClean="0"/>
              <a:t>Pokud nebyly ve stanovené lhůtě podány námitky, uzavře zadavatel smlouvu s vybraným uchazečem do 15-ti dnů po uplynutí lhůty pro podání námitky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Povinnost zadavatele informovat o výsledcích zadávacího řízení (vazba na novou úpravu o povinnosti zveřejňovat smlouvy)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600" dirty="0" smtClean="0"/>
              <a:t>Možnost zrušit zadávací řízení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129599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Námitky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24425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 smtClean="0"/>
              <a:t>Možnost podat námitku ze strany kteréhokoli dodavatele</a:t>
            </a:r>
          </a:p>
          <a:p>
            <a:pPr eaLnBrk="1" hangingPunct="1">
              <a:defRPr/>
            </a:pPr>
            <a:r>
              <a:rPr lang="cs-CZ" sz="2800" dirty="0" smtClean="0"/>
              <a:t>Nutnost dodržení stanovené lhůty od získání relevantních informací dodavatelem, nejpozději do doby uzavření smlouvy</a:t>
            </a:r>
          </a:p>
          <a:p>
            <a:pPr eaLnBrk="1" hangingPunct="1">
              <a:defRPr/>
            </a:pPr>
            <a:r>
              <a:rPr lang="cs-CZ" sz="2800" dirty="0" smtClean="0"/>
              <a:t>Písemné podaní námitky s náležitostmi uvedenými v Zákoně </a:t>
            </a:r>
          </a:p>
          <a:p>
            <a:pPr eaLnBrk="1" hangingPunct="1">
              <a:defRPr/>
            </a:pPr>
            <a:r>
              <a:rPr lang="en-US" sz="2800" dirty="0" smtClean="0"/>
              <a:t>Z</a:t>
            </a:r>
            <a:r>
              <a:rPr lang="cs-CZ" sz="2800" dirty="0" err="1" smtClean="0"/>
              <a:t>ákoná</a:t>
            </a:r>
            <a:r>
              <a:rPr lang="cs-CZ" sz="2800" dirty="0" smtClean="0"/>
              <a:t> lhůta na reakce ze strany zadavatele je v případě námitky 10 dnů, je upravena i dle druhu řízení  </a:t>
            </a:r>
          </a:p>
        </p:txBody>
      </p:sp>
    </p:spTree>
    <p:extLst>
      <p:ext uri="{BB962C8B-B14F-4D97-AF65-F5344CB8AC3E}">
        <p14:creationId xmlns:p14="http://schemas.microsoft.com/office/powerpoint/2010/main" val="4051759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9251" y="800223"/>
            <a:ext cx="8086635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Role ÚOHS</a:t>
            </a:r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9251" y="1592629"/>
            <a:ext cx="8229600" cy="518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Dohled nad dodržováním Zákona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V pravomoci ÚOHS je: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předběžná opatření (zakázat uzavřít smlouvu v zadávacím řízení, pozastavit zadávací řízení),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rozhodovat o tom, zda zadavatel při zadávání veřejné zakázky postupoval v souladu se zákonem,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ukládat nápravná opatření a sankce (zrušení zadání veřejné zakázky a zrušení jednotlivého úkonu zadavatele),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projednávat správní delikty,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 smtClean="0"/>
              <a:t>kontrolovat úkony zadavatele.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Zákon předepisuje nutnost složení kauce ze strany navrhovatele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Správní delikty zadavatele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400" dirty="0" smtClean="0"/>
              <a:t>Podmínka zachování mlčenlivosti a ochrana obchodního tajemství</a:t>
            </a:r>
          </a:p>
          <a:p>
            <a:pPr lvl="1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894363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 </a:t>
            </a:r>
            <a:endParaRPr lang="en-US" dirty="0" smtClean="0"/>
          </a:p>
        </p:txBody>
      </p:sp>
      <p:sp>
        <p:nvSpPr>
          <p:cNvPr id="52227" name="Zástupný symbol pro text 5"/>
          <p:cNvSpPr>
            <a:spLocks noGrp="1"/>
          </p:cNvSpPr>
          <p:nvPr>
            <p:ph type="body" idx="1"/>
          </p:nvPr>
        </p:nvSpPr>
        <p:spPr>
          <a:xfrm>
            <a:off x="900113" y="4652963"/>
            <a:ext cx="7772400" cy="1500187"/>
          </a:xfrm>
        </p:spPr>
        <p:txBody>
          <a:bodyPr/>
          <a:lstStyle/>
          <a:p>
            <a:pPr algn="ctr" eaLnBrk="1" hangingPunct="1"/>
            <a:r>
              <a:rPr lang="cs-CZ" altLang="cs-CZ" sz="4000" b="1" dirty="0" smtClean="0"/>
              <a:t>Děkuji za pozornost!</a:t>
            </a:r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cs-CZ" altLang="cs-CZ" sz="2500" b="1" dirty="0" smtClean="0"/>
          </a:p>
          <a:p>
            <a:pPr algn="ctr" eaLnBrk="1" hangingPunct="1"/>
            <a:endParaRPr lang="en-US" altLang="cs-CZ" sz="2500" b="1" dirty="0" smtClean="0"/>
          </a:p>
        </p:txBody>
      </p:sp>
    </p:spTree>
    <p:extLst>
      <p:ext uri="{BB962C8B-B14F-4D97-AF65-F5344CB8AC3E}">
        <p14:creationId xmlns:p14="http://schemas.microsoft.com/office/powerpoint/2010/main" val="263777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716451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400" dirty="0" smtClean="0"/>
              <a:t>Nový zákon č. 134/2016 Sb.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2806" y="1666875"/>
            <a:ext cx="8686800" cy="52578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Nahrazení </a:t>
            </a:r>
            <a:r>
              <a:rPr lang="cs-CZ" sz="2600" dirty="0" smtClean="0"/>
              <a:t>zákona </a:t>
            </a:r>
            <a:r>
              <a:rPr lang="cs-CZ" sz="2600" dirty="0" smtClean="0"/>
              <a:t>č. </a:t>
            </a:r>
            <a:r>
              <a:rPr lang="cs-CZ" sz="2600" dirty="0" smtClean="0"/>
              <a:t>137/2006 Sb., resp. </a:t>
            </a:r>
            <a:r>
              <a:rPr lang="cs-CZ" sz="2600" dirty="0" smtClean="0"/>
              <a:t>zákona č. </a:t>
            </a:r>
            <a:r>
              <a:rPr lang="cs-CZ" sz="2600" dirty="0" smtClean="0"/>
              <a:t>  40</a:t>
            </a:r>
            <a:r>
              <a:rPr lang="cs-CZ" sz="2600" dirty="0" smtClean="0"/>
              <a:t>/ 2004 Sb.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Nabytí účinnosti – 1. října 2016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V českém právním systému modifikuje některé základní prvky v oblasti ZVZ – např. otázka tlaku na nejnižší cenu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Co zákon upravuje?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Značně modifikoval předchozí právní úpravu – změna postupů na straně zadavatelů ad.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600" dirty="0" smtClean="0"/>
              <a:t>Důvody pro změnu – funkčnost původního systému, fungování v rámci různých dotačních titulů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cs-CZ" sz="1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72225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26221"/>
            <a:ext cx="8229600" cy="919162"/>
          </a:xfrm>
        </p:spPr>
        <p:txBody>
          <a:bodyPr/>
          <a:lstStyle/>
          <a:p>
            <a:pPr algn="ctr">
              <a:defRPr/>
            </a:pPr>
            <a:r>
              <a:rPr lang="cs-CZ" sz="3400" dirty="0" smtClean="0"/>
              <a:t>Veřejná zakázka jako pojem</a:t>
            </a:r>
            <a:endParaRPr lang="en-US" sz="3400" dirty="0"/>
          </a:p>
        </p:txBody>
      </p:sp>
      <p:sp>
        <p:nvSpPr>
          <p:cNvPr id="512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0185"/>
            <a:ext cx="8229600" cy="4530725"/>
          </a:xfrm>
        </p:spPr>
        <p:txBody>
          <a:bodyPr/>
          <a:lstStyle/>
          <a:p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veřejná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přesně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vymezen</a:t>
            </a:r>
            <a:r>
              <a:rPr lang="cs-CZ" altLang="cs-CZ" sz="1800" dirty="0" smtClean="0">
                <a:effectLst/>
              </a:rPr>
              <a:t>a</a:t>
            </a:r>
            <a:r>
              <a:rPr lang="en-US" altLang="cs-CZ" sz="1800" dirty="0" smtClean="0">
                <a:effectLst/>
              </a:rPr>
              <a:t> v §2 </a:t>
            </a:r>
            <a:r>
              <a:rPr lang="en-US" altLang="cs-CZ" sz="1800" dirty="0" err="1" smtClean="0">
                <a:effectLst/>
              </a:rPr>
              <a:t>Zákona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bylo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uvedeno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výše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jako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i="1" dirty="0" smtClean="0">
                <a:effectLst/>
              </a:rPr>
              <a:t>„…</a:t>
            </a:r>
            <a:r>
              <a:rPr lang="en-US" altLang="cs-CZ" sz="1800" i="1" dirty="0" err="1" smtClean="0">
                <a:effectLst/>
              </a:rPr>
              <a:t>uzavření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úplatné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smlouvy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mezi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zadavatelem</a:t>
            </a:r>
            <a:r>
              <a:rPr lang="en-US" altLang="cs-CZ" sz="1800" i="1" dirty="0" smtClean="0">
                <a:effectLst/>
              </a:rPr>
              <a:t> a </a:t>
            </a:r>
            <a:r>
              <a:rPr lang="en-US" altLang="cs-CZ" sz="1800" i="1" dirty="0" err="1" smtClean="0">
                <a:effectLst/>
              </a:rPr>
              <a:t>dodavatelem</a:t>
            </a:r>
            <a:r>
              <a:rPr lang="en-US" altLang="cs-CZ" sz="1800" i="1" dirty="0" smtClean="0">
                <a:effectLst/>
              </a:rPr>
              <a:t>, z </a:t>
            </a:r>
            <a:r>
              <a:rPr lang="en-US" altLang="cs-CZ" sz="1800" i="1" dirty="0" err="1" smtClean="0">
                <a:effectLst/>
              </a:rPr>
              <a:t>níž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vyplývá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povinnost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dodavatele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poskytnout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dodávky</a:t>
            </a:r>
            <a:r>
              <a:rPr lang="en-US" altLang="cs-CZ" sz="1800" i="1" dirty="0" smtClean="0">
                <a:effectLst/>
              </a:rPr>
              <a:t>, </a:t>
            </a:r>
            <a:r>
              <a:rPr lang="en-US" altLang="cs-CZ" sz="1800" i="1" dirty="0" err="1" smtClean="0">
                <a:effectLst/>
              </a:rPr>
              <a:t>služby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nebo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stavební</a:t>
            </a:r>
            <a:r>
              <a:rPr lang="en-US" altLang="cs-CZ" sz="1800" i="1" dirty="0" smtClean="0">
                <a:effectLst/>
              </a:rPr>
              <a:t> </a:t>
            </a:r>
            <a:r>
              <a:rPr lang="en-US" altLang="cs-CZ" sz="1800" i="1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“. </a:t>
            </a:r>
            <a:r>
              <a:rPr lang="en-US" altLang="cs-CZ" sz="1800" dirty="0" err="1" smtClean="0">
                <a:effectLst/>
              </a:rPr>
              <a:t>Samotný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pojem</a:t>
            </a:r>
            <a:r>
              <a:rPr lang="en-US" altLang="cs-CZ" sz="1800" dirty="0" smtClean="0">
                <a:effectLst/>
              </a:rPr>
              <a:t> „</a:t>
            </a:r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“ </a:t>
            </a:r>
            <a:r>
              <a:rPr lang="en-US" altLang="cs-CZ" sz="1800" dirty="0" err="1" smtClean="0">
                <a:effectLst/>
              </a:rPr>
              <a:t>ovšem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přímo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zákonem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definován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většina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autorů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dovozuj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že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</a:t>
            </a:r>
            <a:r>
              <a:rPr lang="cs-CZ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považuje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určité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plnění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poskytnuté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jedním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subjektem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jinému</a:t>
            </a:r>
            <a:r>
              <a:rPr lang="en-US" altLang="cs-CZ" sz="1800" dirty="0" smtClean="0">
                <a:effectLst/>
              </a:rPr>
              <a:t> subjektu16. </a:t>
            </a:r>
            <a:endParaRPr lang="cs-CZ" altLang="cs-CZ" sz="1800" dirty="0" smtClean="0">
              <a:effectLst/>
            </a:endParaRPr>
          </a:p>
          <a:p>
            <a:r>
              <a:rPr lang="en-US" altLang="cs-CZ" sz="1800" dirty="0" smtClean="0">
                <a:effectLst/>
              </a:rPr>
              <a:t>Aby se </a:t>
            </a:r>
            <a:r>
              <a:rPr lang="en-US" altLang="cs-CZ" sz="1800" dirty="0" err="1" smtClean="0">
                <a:effectLst/>
              </a:rPr>
              <a:t>jednalo</a:t>
            </a:r>
            <a:r>
              <a:rPr lang="en-US" altLang="cs-CZ" sz="1800" dirty="0" smtClean="0">
                <a:effectLst/>
              </a:rPr>
              <a:t> o VZ,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současně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splněny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následující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tři</a:t>
            </a:r>
            <a:r>
              <a:rPr lang="en-US" altLang="cs-CZ" sz="1800" b="1" dirty="0" smtClean="0">
                <a:effectLst/>
              </a:rPr>
              <a:t> </a:t>
            </a:r>
            <a:r>
              <a:rPr lang="en-US" altLang="cs-CZ" sz="1800" b="1" dirty="0" err="1" smtClean="0">
                <a:effectLst/>
              </a:rPr>
              <a:t>podmínky</a:t>
            </a:r>
            <a:r>
              <a:rPr lang="en-US" altLang="cs-CZ" sz="1800" dirty="0" smtClean="0">
                <a:effectLst/>
              </a:rPr>
              <a:t>: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být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zadávána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osobou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která</a:t>
            </a:r>
            <a:r>
              <a:rPr lang="en-US" altLang="cs-CZ" sz="1800" dirty="0" smtClean="0">
                <a:effectLst/>
              </a:rPr>
              <a:t> je </a:t>
            </a:r>
            <a:r>
              <a:rPr lang="en-US" altLang="cs-CZ" sz="1800" dirty="0" err="1" smtClean="0">
                <a:effectLst/>
              </a:rPr>
              <a:t>zadavatelem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veřejných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zakázek</a:t>
            </a:r>
            <a:r>
              <a:rPr lang="en-US" altLang="cs-CZ" sz="1800" dirty="0" smtClean="0">
                <a:effectLst/>
              </a:rPr>
              <a:t>,</a:t>
            </a:r>
          </a:p>
          <a:p>
            <a:pPr lvl="1"/>
            <a:r>
              <a:rPr lang="en-US" altLang="cs-CZ" sz="1800" dirty="0" err="1" smtClean="0">
                <a:effectLst/>
              </a:rPr>
              <a:t>zakázka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zahrnovat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i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třeba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jen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potenciální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prvek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úplaty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straně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zadavatele</a:t>
            </a:r>
            <a:r>
              <a:rPr lang="en-US" altLang="cs-CZ" sz="1800" dirty="0" smtClean="0">
                <a:effectLst/>
              </a:rPr>
              <a:t>,</a:t>
            </a:r>
            <a:r>
              <a:rPr lang="pl-PL" altLang="cs-CZ" sz="1800" dirty="0" smtClean="0">
                <a:effectLst/>
              </a:rPr>
              <a:t>a to třeba i nepeněžité,</a:t>
            </a:r>
          </a:p>
          <a:p>
            <a:pPr lvl="1"/>
            <a:r>
              <a:rPr lang="en-US" altLang="cs-CZ" sz="1800" dirty="0" err="1" smtClean="0">
                <a:effectLst/>
              </a:rPr>
              <a:t>musí</a:t>
            </a:r>
            <a:r>
              <a:rPr lang="en-US" altLang="cs-CZ" sz="1800" dirty="0" smtClean="0">
                <a:effectLst/>
              </a:rPr>
              <a:t> se </a:t>
            </a:r>
            <a:r>
              <a:rPr lang="en-US" altLang="cs-CZ" sz="1800" dirty="0" err="1" smtClean="0">
                <a:effectLst/>
              </a:rPr>
              <a:t>jednat</a:t>
            </a:r>
            <a:r>
              <a:rPr lang="en-US" altLang="cs-CZ" sz="1800" dirty="0" smtClean="0">
                <a:effectLst/>
              </a:rPr>
              <a:t> o </a:t>
            </a:r>
            <a:r>
              <a:rPr lang="en-US" altLang="cs-CZ" sz="1800" dirty="0" err="1" smtClean="0">
                <a:effectLst/>
              </a:rPr>
              <a:t>zakázku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na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dodávky</a:t>
            </a:r>
            <a:r>
              <a:rPr lang="en-US" altLang="cs-CZ" sz="1800" dirty="0" smtClean="0">
                <a:effectLst/>
              </a:rPr>
              <a:t>, </a:t>
            </a:r>
            <a:r>
              <a:rPr lang="en-US" altLang="cs-CZ" sz="1800" dirty="0" err="1" smtClean="0">
                <a:effectLst/>
              </a:rPr>
              <a:t>služby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nebo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stavební</a:t>
            </a:r>
            <a:r>
              <a:rPr lang="en-US" altLang="cs-CZ" sz="1800" dirty="0" smtClean="0">
                <a:effectLst/>
              </a:rPr>
              <a:t> </a:t>
            </a:r>
            <a:r>
              <a:rPr lang="en-US" altLang="cs-CZ" sz="1800" dirty="0" err="1" smtClean="0">
                <a:effectLst/>
              </a:rPr>
              <a:t>práce</a:t>
            </a:r>
            <a:r>
              <a:rPr lang="en-US" altLang="cs-CZ" sz="1800" dirty="0" smtClean="0">
                <a:effectLst/>
              </a:rPr>
              <a:t>.</a:t>
            </a:r>
            <a:endParaRPr lang="cs-CZ" altLang="cs-CZ" sz="1800" dirty="0" smtClean="0">
              <a:effectLst/>
            </a:endParaRPr>
          </a:p>
          <a:p>
            <a:r>
              <a:rPr lang="cs-CZ" altLang="cs-CZ" sz="1800" dirty="0" smtClean="0">
                <a:effectLst/>
              </a:rPr>
              <a:t>Ve 40/2004 Sb. byl definičním znakem i kupříkladu finanční limit (2 mil. Kč)</a:t>
            </a:r>
            <a:endParaRPr lang="en-US" altLang="cs-CZ" sz="1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8960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sz="3400" dirty="0" smtClean="0"/>
              <a:t>Základní zásady VZ</a:t>
            </a:r>
            <a:endParaRPr lang="en-US" sz="3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sz="1900" b="1" dirty="0" smtClean="0">
                <a:effectLst/>
              </a:rPr>
              <a:t>Zásada transparentnosti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 smtClean="0">
                <a:effectLst/>
              </a:rPr>
              <a:t>všechny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procesy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musí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jít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průběhu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zpětně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možné</a:t>
            </a:r>
            <a:r>
              <a:rPr lang="cs-CZ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zkontrolovat</a:t>
            </a:r>
            <a:r>
              <a:rPr lang="cs-CZ" sz="1900" dirty="0" smtClean="0">
                <a:effectLst/>
              </a:rPr>
              <a:t>; nutnost stanovit jak </a:t>
            </a:r>
            <a:r>
              <a:rPr lang="en-US" sz="1900" dirty="0" err="1" smtClean="0">
                <a:effectLst/>
              </a:rPr>
              <a:t>zákon</a:t>
            </a:r>
            <a:r>
              <a:rPr lang="en-US" sz="1900" dirty="0" smtClean="0">
                <a:effectLst/>
              </a:rPr>
              <a:t> a </a:t>
            </a:r>
            <a:r>
              <a:rPr lang="en-US" sz="1900" dirty="0" err="1" smtClean="0">
                <a:effectLst/>
              </a:rPr>
              <a:t>případné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další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prováděcí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předpisy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budou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provádě</a:t>
            </a:r>
            <a:r>
              <a:rPr lang="cs-CZ" sz="1900" dirty="0" smtClean="0">
                <a:effectLst/>
              </a:rPr>
              <a:t>t </a:t>
            </a:r>
            <a:r>
              <a:rPr lang="en-US" sz="1900" dirty="0" err="1" smtClean="0">
                <a:effectLst/>
              </a:rPr>
              <a:t>jednotlivé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úkony</a:t>
            </a:r>
            <a:r>
              <a:rPr lang="en-US" sz="1900" dirty="0" smtClean="0">
                <a:effectLst/>
              </a:rPr>
              <a:t> v </a:t>
            </a:r>
            <a:r>
              <a:rPr lang="en-US" sz="1900" dirty="0" err="1" smtClean="0">
                <a:effectLst/>
              </a:rPr>
              <a:t>rámci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realizace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veřejné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 smtClean="0">
                <a:effectLst/>
              </a:rPr>
              <a:t>zakázky</a:t>
            </a:r>
            <a:endParaRPr lang="cs-CZ" sz="1900" dirty="0" smtClean="0">
              <a:effectLst/>
            </a:endParaRPr>
          </a:p>
          <a:p>
            <a:pPr>
              <a:defRPr/>
            </a:pPr>
            <a:r>
              <a:rPr lang="cs-CZ" sz="1900" b="1" dirty="0" smtClean="0">
                <a:effectLst/>
              </a:rPr>
              <a:t>Zásada rovného zacházení </a:t>
            </a:r>
            <a:r>
              <a:rPr lang="cs-CZ" sz="1900" dirty="0" smtClean="0">
                <a:effectLst/>
              </a:rPr>
              <a:t>- </a:t>
            </a:r>
            <a:r>
              <a:rPr lang="en-US" sz="1900" dirty="0" err="1">
                <a:effectLst/>
              </a:rPr>
              <a:t>před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řízením</a:t>
            </a:r>
            <a:r>
              <a:rPr lang="en-US" sz="1900" dirty="0">
                <a:effectLst/>
              </a:rPr>
              <a:t> a v </a:t>
            </a:r>
            <a:r>
              <a:rPr lang="en-US" sz="1900" dirty="0" err="1">
                <a:effectLst/>
              </a:rPr>
              <a:t>průběhu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výběrového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řízení</a:t>
            </a:r>
            <a:r>
              <a:rPr lang="en-US" sz="1900" dirty="0">
                <a:effectLst/>
              </a:rPr>
              <a:t> se </a:t>
            </a:r>
            <a:r>
              <a:rPr lang="en-US" sz="1900" dirty="0" err="1" smtClean="0">
                <a:effectLst/>
              </a:rPr>
              <a:t>musí</a:t>
            </a:r>
            <a:r>
              <a:rPr lang="cs-CZ" sz="1900" dirty="0" smtClean="0">
                <a:effectLst/>
              </a:rPr>
              <a:t> p</a:t>
            </a:r>
            <a:r>
              <a:rPr lang="en-US" sz="1900" dirty="0" err="1" smtClean="0">
                <a:effectLst/>
              </a:rPr>
              <a:t>ostupovat</a:t>
            </a:r>
            <a:r>
              <a:rPr lang="en-US" sz="1900" dirty="0" smtClean="0">
                <a:effectLst/>
              </a:rPr>
              <a:t> </a:t>
            </a:r>
            <a:r>
              <a:rPr lang="en-US" sz="1900" dirty="0" err="1">
                <a:effectLst/>
              </a:rPr>
              <a:t>tak</a:t>
            </a:r>
            <a:r>
              <a:rPr lang="en-US" sz="1900" dirty="0">
                <a:effectLst/>
              </a:rPr>
              <a:t>, </a:t>
            </a:r>
            <a:r>
              <a:rPr lang="en-US" sz="1900" dirty="0" err="1">
                <a:effectLst/>
              </a:rPr>
              <a:t>aby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nebyl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upřednostňován</a:t>
            </a:r>
            <a:r>
              <a:rPr lang="en-US" sz="1900" dirty="0">
                <a:effectLst/>
              </a:rPr>
              <a:t> </a:t>
            </a:r>
            <a:r>
              <a:rPr lang="en-US" sz="1900" dirty="0" err="1">
                <a:effectLst/>
              </a:rPr>
              <a:t>žádný</a:t>
            </a:r>
            <a:r>
              <a:rPr lang="en-US" sz="1900" dirty="0">
                <a:effectLst/>
              </a:rPr>
              <a:t> </a:t>
            </a:r>
            <a:r>
              <a:rPr lang="en-US" sz="1900" dirty="0" err="1" smtClean="0">
                <a:effectLst/>
              </a:rPr>
              <a:t>uchazeč</a:t>
            </a:r>
            <a:r>
              <a:rPr lang="cs-CZ" sz="1900" dirty="0" smtClean="0">
                <a:effectLst/>
              </a:rPr>
              <a:t>; </a:t>
            </a:r>
            <a:r>
              <a:rPr lang="en-US" sz="1900" dirty="0" err="1"/>
              <a:t>neměly</a:t>
            </a:r>
            <a:r>
              <a:rPr lang="en-US" sz="1900" dirty="0"/>
              <a:t> by </a:t>
            </a:r>
            <a:r>
              <a:rPr lang="en-US" sz="1900" dirty="0" err="1"/>
              <a:t>zde</a:t>
            </a:r>
            <a:r>
              <a:rPr lang="en-US" sz="1900" dirty="0"/>
              <a:t> </a:t>
            </a:r>
            <a:r>
              <a:rPr lang="en-US" sz="1900" dirty="0" err="1"/>
              <a:t>existovat</a:t>
            </a:r>
            <a:r>
              <a:rPr lang="en-US" sz="1900" dirty="0"/>
              <a:t> </a:t>
            </a:r>
            <a:r>
              <a:rPr lang="en-US" sz="1900" dirty="0" err="1"/>
              <a:t>rozdíly</a:t>
            </a:r>
            <a:r>
              <a:rPr lang="en-US" sz="1900" dirty="0"/>
              <a:t> v </a:t>
            </a:r>
            <a:r>
              <a:rPr lang="en-US" sz="1900" dirty="0" err="1" smtClean="0"/>
              <a:t>přístupu</a:t>
            </a:r>
            <a:r>
              <a:rPr lang="cs-CZ" sz="1900" dirty="0" smtClean="0"/>
              <a:t> </a:t>
            </a:r>
            <a:r>
              <a:rPr lang="en-US" sz="1900" dirty="0" smtClean="0"/>
              <a:t>k </a:t>
            </a:r>
            <a:r>
              <a:rPr lang="en-US" sz="1900" dirty="0" err="1"/>
              <a:t>informacím</a:t>
            </a:r>
            <a:r>
              <a:rPr lang="en-US" sz="1900" dirty="0"/>
              <a:t>, k </a:t>
            </a:r>
            <a:r>
              <a:rPr lang="en-US" sz="1900" dirty="0" err="1"/>
              <a:t>různým</a:t>
            </a:r>
            <a:r>
              <a:rPr lang="en-US" sz="1900" dirty="0"/>
              <a:t> </a:t>
            </a:r>
            <a:r>
              <a:rPr lang="en-US" sz="1900" dirty="0" err="1"/>
              <a:t>lhůtám</a:t>
            </a:r>
            <a:r>
              <a:rPr lang="en-US" sz="1900" dirty="0"/>
              <a:t> </a:t>
            </a:r>
            <a:r>
              <a:rPr lang="en-US" sz="1900" dirty="0" err="1" smtClean="0"/>
              <a:t>plnění</a:t>
            </a:r>
            <a:endParaRPr lang="cs-CZ" sz="1900" dirty="0" smtClean="0"/>
          </a:p>
          <a:p>
            <a:pPr>
              <a:defRPr/>
            </a:pPr>
            <a:r>
              <a:rPr lang="en-US" sz="1900" b="1" dirty="0" err="1"/>
              <a:t>Zásada</a:t>
            </a:r>
            <a:r>
              <a:rPr lang="en-US" sz="1900" b="1" dirty="0"/>
              <a:t> </a:t>
            </a:r>
            <a:r>
              <a:rPr lang="en-US" sz="1900" b="1" dirty="0" err="1"/>
              <a:t>zákazu</a:t>
            </a:r>
            <a:r>
              <a:rPr lang="en-US" sz="1900" b="1" dirty="0"/>
              <a:t> </a:t>
            </a:r>
            <a:r>
              <a:rPr lang="en-US" sz="1900" b="1" dirty="0" err="1" smtClean="0"/>
              <a:t>diskriminace</a:t>
            </a:r>
            <a:r>
              <a:rPr lang="cs-CZ" sz="1900" b="1" dirty="0" smtClean="0"/>
              <a:t> - </a:t>
            </a:r>
            <a:r>
              <a:rPr lang="en-US" sz="1900" dirty="0" err="1"/>
              <a:t>postavena</a:t>
            </a:r>
            <a:r>
              <a:rPr lang="en-US" sz="1900" dirty="0"/>
              <a:t> </a:t>
            </a:r>
            <a:r>
              <a:rPr lang="en-US" sz="1900" dirty="0" err="1"/>
              <a:t>především</a:t>
            </a:r>
            <a:r>
              <a:rPr lang="en-US" sz="1900" dirty="0"/>
              <a:t> </a:t>
            </a:r>
            <a:r>
              <a:rPr lang="en-US" sz="1900" dirty="0" err="1"/>
              <a:t>na</a:t>
            </a:r>
            <a:r>
              <a:rPr lang="en-US" sz="1900" dirty="0"/>
              <a:t> </a:t>
            </a:r>
            <a:r>
              <a:rPr lang="en-US" sz="1900" dirty="0" err="1"/>
              <a:t>nutnosti</a:t>
            </a:r>
            <a:r>
              <a:rPr lang="en-US" sz="1900" dirty="0"/>
              <a:t> </a:t>
            </a:r>
            <a:r>
              <a:rPr lang="en-US" sz="1900" dirty="0" err="1"/>
              <a:t>nastavit</a:t>
            </a:r>
            <a:r>
              <a:rPr lang="en-US" sz="1900" dirty="0"/>
              <a:t> </a:t>
            </a:r>
            <a:r>
              <a:rPr lang="en-US" sz="1900" dirty="0" err="1"/>
              <a:t>jednotlivé</a:t>
            </a:r>
            <a:r>
              <a:rPr lang="en-US" sz="1900" dirty="0"/>
              <a:t> </a:t>
            </a:r>
            <a:r>
              <a:rPr lang="en-US" sz="1900" dirty="0" err="1"/>
              <a:t>části</a:t>
            </a:r>
            <a:r>
              <a:rPr lang="en-US" sz="1900" dirty="0"/>
              <a:t> </a:t>
            </a:r>
            <a:r>
              <a:rPr lang="en-US" sz="1900" dirty="0" err="1"/>
              <a:t>výběrových</a:t>
            </a:r>
            <a:r>
              <a:rPr lang="en-US" sz="1900" dirty="0"/>
              <a:t> </a:t>
            </a:r>
            <a:r>
              <a:rPr lang="en-US" sz="1900" dirty="0" err="1" smtClean="0"/>
              <a:t>řízení</a:t>
            </a:r>
            <a:r>
              <a:rPr lang="cs-CZ" sz="1900" dirty="0" smtClean="0"/>
              <a:t> </a:t>
            </a:r>
            <a:r>
              <a:rPr lang="en-US" sz="1900" dirty="0" err="1" smtClean="0"/>
              <a:t>takovým</a:t>
            </a:r>
            <a:r>
              <a:rPr lang="en-US" sz="1900" dirty="0" smtClean="0"/>
              <a:t> </a:t>
            </a:r>
            <a:r>
              <a:rPr lang="en-US" sz="1900" dirty="0" err="1"/>
              <a:t>způsobem</a:t>
            </a:r>
            <a:r>
              <a:rPr lang="en-US" sz="1900" dirty="0"/>
              <a:t>, </a:t>
            </a:r>
            <a:r>
              <a:rPr lang="en-US" sz="1900" dirty="0" err="1"/>
              <a:t>aby</a:t>
            </a:r>
            <a:r>
              <a:rPr lang="en-US" sz="1900" dirty="0"/>
              <a:t> </a:t>
            </a:r>
            <a:r>
              <a:rPr lang="en-US" sz="1900" dirty="0" err="1"/>
              <a:t>nemohly</a:t>
            </a:r>
            <a:r>
              <a:rPr lang="en-US" sz="1900" dirty="0"/>
              <a:t> </a:t>
            </a:r>
            <a:r>
              <a:rPr lang="en-US" sz="1900" dirty="0" err="1"/>
              <a:t>být</a:t>
            </a:r>
            <a:r>
              <a:rPr lang="en-US" sz="1900" dirty="0"/>
              <a:t> </a:t>
            </a:r>
            <a:r>
              <a:rPr lang="en-US" sz="1900" dirty="0" err="1"/>
              <a:t>považovány</a:t>
            </a:r>
            <a:r>
              <a:rPr lang="en-US" sz="1900" dirty="0"/>
              <a:t> </a:t>
            </a:r>
            <a:r>
              <a:rPr lang="en-US" sz="1900" dirty="0" err="1"/>
              <a:t>za</a:t>
            </a:r>
            <a:r>
              <a:rPr lang="en-US" sz="1900" dirty="0"/>
              <a:t> </a:t>
            </a:r>
            <a:r>
              <a:rPr lang="en-US" sz="1900" dirty="0" err="1"/>
              <a:t>diskriminační</a:t>
            </a:r>
            <a:r>
              <a:rPr lang="en-US" sz="1900" dirty="0"/>
              <a:t> z </a:t>
            </a:r>
            <a:r>
              <a:rPr lang="en-US" sz="1900" dirty="0" err="1" smtClean="0"/>
              <a:t>hlediska</a:t>
            </a:r>
            <a:r>
              <a:rPr lang="cs-CZ" sz="1900" dirty="0" smtClean="0"/>
              <a:t> </a:t>
            </a:r>
            <a:r>
              <a:rPr lang="en-US" sz="1900" dirty="0" err="1" smtClean="0"/>
              <a:t>potencionálních</a:t>
            </a:r>
            <a:r>
              <a:rPr lang="en-US" sz="1900" dirty="0" smtClean="0"/>
              <a:t> </a:t>
            </a:r>
            <a:r>
              <a:rPr lang="en-US" sz="1900" dirty="0" err="1" smtClean="0"/>
              <a:t>dodavatelů</a:t>
            </a:r>
            <a:r>
              <a:rPr lang="cs-CZ" sz="1900" dirty="0" smtClean="0"/>
              <a:t>; </a:t>
            </a:r>
            <a:r>
              <a:rPr lang="en-US" sz="1900" dirty="0" err="1"/>
              <a:t>stanovení</a:t>
            </a:r>
            <a:r>
              <a:rPr lang="en-US" sz="1900" dirty="0"/>
              <a:t> </a:t>
            </a:r>
            <a:r>
              <a:rPr lang="en-US" sz="1900" dirty="0" err="1"/>
              <a:t>kvalifikačních</a:t>
            </a:r>
            <a:r>
              <a:rPr lang="en-US" sz="1900" dirty="0"/>
              <a:t> </a:t>
            </a:r>
            <a:r>
              <a:rPr lang="en-US" sz="1900" dirty="0" err="1"/>
              <a:t>předpokladů</a:t>
            </a:r>
            <a:r>
              <a:rPr lang="en-US" sz="1900" dirty="0"/>
              <a:t> </a:t>
            </a:r>
            <a:r>
              <a:rPr lang="en-US" sz="1900" dirty="0" smtClean="0"/>
              <a:t>a</a:t>
            </a:r>
            <a:r>
              <a:rPr lang="cs-CZ" sz="1900" dirty="0" smtClean="0"/>
              <a:t> </a:t>
            </a:r>
            <a:r>
              <a:rPr lang="en-US" sz="1900" dirty="0" err="1" smtClean="0"/>
              <a:t>specifikace</a:t>
            </a:r>
            <a:r>
              <a:rPr lang="en-US" sz="1900" dirty="0" smtClean="0"/>
              <a:t> </a:t>
            </a:r>
            <a:r>
              <a:rPr lang="en-US" sz="1900" dirty="0" err="1"/>
              <a:t>předmětu</a:t>
            </a:r>
            <a:r>
              <a:rPr lang="en-US" sz="1900" dirty="0"/>
              <a:t> </a:t>
            </a:r>
            <a:r>
              <a:rPr lang="en-US" sz="1900" dirty="0" err="1"/>
              <a:t>plnění</a:t>
            </a:r>
            <a:r>
              <a:rPr lang="en-US" sz="1900" dirty="0"/>
              <a:t> VZ</a:t>
            </a:r>
            <a:endParaRPr lang="en-US" sz="19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98992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Druhy zadávacího řízení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zjednodušené </a:t>
            </a:r>
            <a:r>
              <a:rPr lang="cs-CZ" sz="2200" dirty="0"/>
              <a:t>podlimitní 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otevřené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užší </a:t>
            </a:r>
            <a:r>
              <a:rPr lang="cs-CZ" sz="2200" dirty="0"/>
              <a:t>řízení,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s uveřejněním,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jednací </a:t>
            </a:r>
            <a:r>
              <a:rPr lang="cs-CZ" sz="2200" dirty="0"/>
              <a:t>řízení bez uveřejnění,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se soutěžním dialogem,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o inovačním partnerství,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koncesní </a:t>
            </a:r>
            <a:r>
              <a:rPr lang="cs-CZ" sz="2200" dirty="0"/>
              <a:t>řízení, nebo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cs-CZ" sz="2200" dirty="0" smtClean="0"/>
              <a:t>řízení </a:t>
            </a:r>
            <a:r>
              <a:rPr lang="cs-CZ" sz="2200" dirty="0"/>
              <a:t>pro zadání veřejné zakázky ve zjednodušeném režimu.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Zadavatelé by měli přednostně využívat otevřené řízení nebo užší řízení </a:t>
            </a:r>
          </a:p>
          <a:p>
            <a:pPr marL="990600" lvl="1" indent="-533400" eaLnBrk="1" hangingPunct="1">
              <a:lnSpc>
                <a:spcPct val="90000"/>
              </a:lnSpc>
              <a:defRPr/>
            </a:pPr>
            <a:r>
              <a:rPr lang="cs-CZ" sz="2000" dirty="0" smtClean="0"/>
              <a:t>Každý druh zadávacího řízení má přesně stanovené parametry – např. lhůty pro podání nabídek, lhůty pro podávání dotazů dodavateli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845468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1500" y="506413"/>
            <a:ext cx="8229600" cy="919162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Zadavatelé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70698"/>
            <a:ext cx="8229600" cy="540067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3000" dirty="0" smtClean="0"/>
              <a:t>Výrazná změna právní úpravy oproti zákonu č. 137/2006 Sb.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 smtClean="0"/>
              <a:t>V zásadě zachována pozice veřejného zadavatele, která je dále definičně rozšířena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 smtClean="0"/>
              <a:t>Další části – sektorový zadavatel ad. jsou výrazně upraveny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3000" dirty="0" smtClean="0"/>
              <a:t>Definice je obecně „rozvolněna“ a je tedy pojata více obecně </a:t>
            </a:r>
          </a:p>
        </p:txBody>
      </p:sp>
    </p:spTree>
    <p:extLst>
      <p:ext uri="{BB962C8B-B14F-4D97-AF65-F5344CB8AC3E}">
        <p14:creationId xmlns:p14="http://schemas.microsoft.com/office/powerpoint/2010/main" val="4061761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350227" y="808954"/>
            <a:ext cx="8086635" cy="647700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Veřejná zakázka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50227" y="1873861"/>
            <a:ext cx="8064500" cy="4568825"/>
          </a:xfrm>
        </p:spPr>
        <p:txBody>
          <a:bodyPr/>
          <a:lstStyle/>
          <a:p>
            <a:pPr eaLnBrk="1" hangingPunct="1">
              <a:defRPr/>
            </a:pPr>
            <a:r>
              <a:rPr lang="cs-CZ" sz="2600" b="1" dirty="0" smtClean="0"/>
              <a:t>Základní členění – dle druhu a dle tzv. předpokládané ceny </a:t>
            </a:r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Dělení:</a:t>
            </a:r>
            <a:r>
              <a:rPr lang="cs-CZ" sz="2400" dirty="0" smtClean="0"/>
              <a:t> </a:t>
            </a:r>
          </a:p>
          <a:p>
            <a:pPr lvl="1" eaLnBrk="1" hangingPunct="1">
              <a:defRPr/>
            </a:pPr>
            <a:r>
              <a:rPr lang="cs-CZ" dirty="0" smtClean="0"/>
              <a:t>Dodávky</a:t>
            </a:r>
          </a:p>
          <a:p>
            <a:pPr lvl="1" eaLnBrk="1" hangingPunct="1">
              <a:defRPr/>
            </a:pPr>
            <a:r>
              <a:rPr lang="cs-CZ" dirty="0" smtClean="0"/>
              <a:t>Veřejné zakázky na služby</a:t>
            </a:r>
          </a:p>
          <a:p>
            <a:pPr lvl="1" eaLnBrk="1" hangingPunct="1">
              <a:defRPr/>
            </a:pPr>
            <a:r>
              <a:rPr lang="cs-CZ" dirty="0" smtClean="0"/>
              <a:t>Veřejné zakázky na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dirty="0" smtClean="0"/>
              <a:t>stavební práce</a:t>
            </a:r>
          </a:p>
          <a:p>
            <a:pPr lvl="1" eaLnBrk="1" hangingPunct="1">
              <a:defRPr/>
            </a:pPr>
            <a:endParaRPr lang="cs-CZ" dirty="0" smtClean="0"/>
          </a:p>
          <a:p>
            <a:pPr lvl="1" eaLnBrk="1" hangingPunct="1">
              <a:buFontTx/>
              <a:buNone/>
              <a:defRPr/>
            </a:pPr>
            <a:endParaRPr lang="cs-CZ" dirty="0" smtClean="0"/>
          </a:p>
          <a:p>
            <a:pPr lvl="1" eaLnBrk="1" hangingPunct="1">
              <a:defRPr/>
            </a:pPr>
            <a:endParaRPr lang="cs-CZ" dirty="0" smtClean="0"/>
          </a:p>
        </p:txBody>
      </p:sp>
      <p:sp>
        <p:nvSpPr>
          <p:cNvPr id="11059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219700" y="2060575"/>
            <a:ext cx="3467100" cy="3781425"/>
          </a:xfrm>
        </p:spPr>
        <p:txBody>
          <a:bodyPr/>
          <a:lstStyle/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endParaRPr lang="cs-CZ" sz="2600" b="1" dirty="0" smtClean="0"/>
          </a:p>
          <a:p>
            <a:pPr eaLnBrk="1" hangingPunct="1">
              <a:defRPr/>
            </a:pPr>
            <a:r>
              <a:rPr lang="cs-CZ" sz="2600" b="1" dirty="0" smtClean="0"/>
              <a:t>Další členění:</a:t>
            </a:r>
          </a:p>
          <a:p>
            <a:pPr lvl="1" eaLnBrk="1" hangingPunct="1">
              <a:defRPr/>
            </a:pPr>
            <a:r>
              <a:rPr lang="cs-CZ" dirty="0" smtClean="0"/>
              <a:t>Nadlimitní</a:t>
            </a:r>
          </a:p>
          <a:p>
            <a:pPr lvl="1" eaLnBrk="1" hangingPunct="1">
              <a:defRPr/>
            </a:pPr>
            <a:r>
              <a:rPr lang="cs-CZ" dirty="0" smtClean="0"/>
              <a:t>Podlimitní </a:t>
            </a:r>
          </a:p>
          <a:p>
            <a:pPr lvl="1" eaLnBrk="1" hangingPunct="1">
              <a:defRPr/>
            </a:pPr>
            <a:r>
              <a:rPr lang="cs-CZ" dirty="0" smtClean="0"/>
              <a:t>Veřejné zakázky malého rozsahu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sz="24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1233600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Zadávací dokumentace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146" y="2286000"/>
            <a:ext cx="8229600" cy="4997450"/>
          </a:xfrm>
        </p:spPr>
        <p:txBody>
          <a:bodyPr/>
          <a:lstStyle/>
          <a:p>
            <a:pPr eaLnBrk="1" hangingPunct="1">
              <a:defRPr/>
            </a:pPr>
            <a:r>
              <a:rPr lang="cs-CZ" sz="3000" dirty="0" smtClean="0"/>
              <a:t>Povinnost zadavatele zpracovat zadávací dokumentaci</a:t>
            </a:r>
          </a:p>
          <a:p>
            <a:pPr eaLnBrk="1" hangingPunct="1">
              <a:defRPr/>
            </a:pPr>
            <a:r>
              <a:rPr lang="cs-CZ" sz="3000" dirty="0" smtClean="0"/>
              <a:t>Zákon také definuje co termíny poskytnutí dokumentace a další náležitosti</a:t>
            </a:r>
          </a:p>
          <a:p>
            <a:pPr eaLnBrk="1" hangingPunct="1">
              <a:defRPr/>
            </a:pPr>
            <a:r>
              <a:rPr lang="cs-CZ" sz="3000" dirty="0" smtClean="0"/>
              <a:t>Velký příklon k využívání čestných prohlášení </a:t>
            </a:r>
          </a:p>
        </p:txBody>
      </p:sp>
    </p:spTree>
    <p:extLst>
      <p:ext uri="{BB962C8B-B14F-4D97-AF65-F5344CB8AC3E}">
        <p14:creationId xmlns:p14="http://schemas.microsoft.com/office/powerpoint/2010/main" val="3396319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39825"/>
          </a:xfrm>
        </p:spPr>
        <p:txBody>
          <a:bodyPr/>
          <a:lstStyle/>
          <a:p>
            <a:pPr algn="ctr" eaLnBrk="1" hangingPunct="1">
              <a:defRPr/>
            </a:pPr>
            <a:r>
              <a:rPr lang="cs-CZ" sz="3400" dirty="0" smtClean="0"/>
              <a:t>Kvalifikace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469536"/>
            <a:ext cx="8507412" cy="4852988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defRPr/>
            </a:pPr>
            <a:r>
              <a:rPr lang="cs-CZ" sz="2600" dirty="0" smtClean="0"/>
              <a:t>Již dříve Zákon předepisoval nutnost splnění kvalifikačních předpokladů ze strany dodavatele. Aktuální zákonná úprava dále upřesnila tuto oblast – viz dřívější problémy. Nyní následující členění: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 smtClean="0"/>
              <a:t>a</a:t>
            </a:r>
            <a:r>
              <a:rPr lang="cs-CZ" sz="2000" dirty="0"/>
              <a:t>) podmínky kvalifikace,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b) technické podmínky vymezující předmět veřejné zakázky včetně podmínek nakládání s právy k průmyslovému nebo duševnímu vlastnictví vzniklými v souvislosti s plněním smlouvy na veřejnou zakázku,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c) obchodní nebo jiné smluvní podmínky vztahující se k předmětu veřejné zakázky, nebo</a:t>
            </a:r>
          </a:p>
          <a:p>
            <a:pPr marL="1009650" lvl="1" indent="-609600">
              <a:lnSpc>
                <a:spcPct val="80000"/>
              </a:lnSpc>
              <a:defRPr/>
            </a:pPr>
            <a:r>
              <a:rPr lang="cs-CZ" sz="2000" dirty="0"/>
              <a:t>d) zvláštní podmínky plnění veřejné zakázky, a to zejména v oblasti vlivu předmětu veřejné zakázky na životní prostředí, sociálních důsledků vyplývajících z předmětu veřejné zakázky, hospodářské oblasti nebo inovací.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2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600" dirty="0" smtClean="0"/>
              <a:t>Podmínky stanovení kvalifikací ze strany zadavatele</a:t>
            </a:r>
          </a:p>
          <a:p>
            <a:pPr marL="990600" lvl="1" indent="-533400" eaLnBrk="1" hangingPunct="1">
              <a:lnSpc>
                <a:spcPct val="80000"/>
              </a:lnSpc>
              <a:defRPr/>
            </a:pPr>
            <a:endParaRPr lang="cs-CZ" sz="2600" dirty="0" smtClean="0"/>
          </a:p>
          <a:p>
            <a:pPr marL="990600" lvl="1" indent="-533400" eaLnBrk="1" hangingPunct="1">
              <a:lnSpc>
                <a:spcPct val="80000"/>
              </a:lnSpc>
              <a:buFontTx/>
              <a:buNone/>
              <a:defRPr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37849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102</TotalTime>
  <Words>968</Words>
  <Application>Microsoft Office PowerPoint</Application>
  <PresentationFormat>Předvádění na obrazovce (4:3)</PresentationFormat>
  <Paragraphs>111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Tahoma</vt:lpstr>
      <vt:lpstr>Wingdings</vt:lpstr>
      <vt:lpstr>Prezentace_MU_CZ</vt:lpstr>
      <vt:lpstr>Veřejné zakázky aneb o čem je nový zákon č. 134/2016</vt:lpstr>
      <vt:lpstr> Nový zákon č. 134/2016 Sb. </vt:lpstr>
      <vt:lpstr>Veřejná zakázka jako pojem</vt:lpstr>
      <vt:lpstr>Základní zásady VZ</vt:lpstr>
      <vt:lpstr>Druhy zadávacího řízení</vt:lpstr>
      <vt:lpstr>Zadavatelé</vt:lpstr>
      <vt:lpstr>Veřejná zakázka</vt:lpstr>
      <vt:lpstr>Zadávací dokumentace</vt:lpstr>
      <vt:lpstr>Kvalifikace</vt:lpstr>
      <vt:lpstr>Kvalifikační kritéria (2)</vt:lpstr>
      <vt:lpstr>Podání nabídky </vt:lpstr>
      <vt:lpstr>Ukončení zadávacího řízení</vt:lpstr>
      <vt:lpstr>Námitky</vt:lpstr>
      <vt:lpstr>Role ÚOHS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</dc:creator>
  <cp:lastModifiedBy>Poc David</cp:lastModifiedBy>
  <cp:revision>24</cp:revision>
  <cp:lastPrinted>1601-01-01T00:00:00Z</cp:lastPrinted>
  <dcterms:created xsi:type="dcterms:W3CDTF">2015-11-23T07:04:47Z</dcterms:created>
  <dcterms:modified xsi:type="dcterms:W3CDTF">2018-05-25T07:44:36Z</dcterms:modified>
</cp:coreProperties>
</file>