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2F3FD4-F68A-4593-AA5F-5DD03B781276}" type="datetimeFigureOut">
              <a:rPr lang="cs-CZ" smtClean="0"/>
              <a:t>07.02.2019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F3FD4-F68A-4593-AA5F-5DD03B781276}" type="datetimeFigureOut">
              <a:rPr lang="cs-CZ" smtClean="0"/>
              <a:t>07.02.2019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22F3FD4-F68A-4593-AA5F-5DD03B781276}" type="datetimeFigureOut">
              <a:rPr lang="cs-CZ" smtClean="0"/>
              <a:t>07.02.2019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07.02.2019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07.02.2019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07.02.2019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07.02.2019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con.muni.cz/studenti/manual-studenta/zaverecna-pr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Jak (ne)připravit zadání BP a DP, jak (ne)psát BP a DP, aneb co je taky (ne)možné</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r>
              <a:rPr lang="cs-CZ" dirty="0" smtClean="0"/>
              <a:t>?</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a:t>
            </a:r>
            <a:r>
              <a:rPr lang="cs-CZ" b="1" dirty="0" smtClean="0"/>
              <a:t>pojišťovny.</a:t>
            </a:r>
            <a:endParaRPr lang="cs-CZ" b="1" dirty="0"/>
          </a:p>
          <a:p>
            <a:r>
              <a:rPr lang="cs-CZ" dirty="0"/>
              <a:t>Otázka pro chytré hlavy – co autor chce říct </a:t>
            </a:r>
            <a:r>
              <a:rPr lang="cs-CZ" dirty="0" smtClean="0"/>
              <a:t>následujícími větami?</a:t>
            </a:r>
            <a:endParaRPr lang="cs-CZ" dirty="0"/>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r>
              <a:rPr lang="cs-CZ" b="1" dirty="0" smtClean="0"/>
              <a:t>.</a:t>
            </a:r>
          </a:p>
          <a:p>
            <a:pPr lvl="1"/>
            <a:r>
              <a:rPr lang="cs-CZ" b="1" dirty="0"/>
              <a:t>Požadavek, jehož splnění není vyžadováno, je zavedení některého ze způsobů finančního zajištění jako povinné</a:t>
            </a:r>
            <a:r>
              <a:rPr lang="cs-CZ" b="1" dirty="0" smtClean="0"/>
              <a:t>.</a:t>
            </a:r>
          </a:p>
          <a:p>
            <a:pPr lvl="1"/>
            <a:r>
              <a:rPr lang="cs-CZ" b="1" dirty="0"/>
              <a:t>Následně se hladina v roce vrátil zpět na stejnou hladinu.</a:t>
            </a:r>
            <a:endParaRPr lang="cs-CZ" b="1" dirty="0" smtClean="0"/>
          </a:p>
          <a:p>
            <a:pPr lvl="1"/>
            <a:endParaRPr lang="cs-CZ" b="1" dirty="0"/>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smtClean="0"/>
              <a:t>„</a:t>
            </a:r>
            <a:r>
              <a:rPr lang="cs-CZ" dirty="0" err="1" smtClean="0"/>
              <a:t>zasového</a:t>
            </a:r>
            <a:r>
              <a:rPr lang="cs-CZ" smtClean="0"/>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smtClean="0"/>
              <a:t>obě </a:t>
            </a:r>
            <a:r>
              <a:rPr lang="cs-CZ" b="1" dirty="0"/>
              <a:t>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smtClean="0"/>
              <a:t>pojištěnní</a:t>
            </a:r>
            <a:r>
              <a:rPr lang="cs-CZ" b="1" dirty="0" smtClean="0"/>
              <a:t> </a:t>
            </a:r>
            <a:r>
              <a:rPr lang="cs-CZ" b="1" dirty="0"/>
              <a:t>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nadpisu (pod)kapitol</a:t>
            </a:r>
            <a:endParaRPr lang="cs-CZ" dirty="0"/>
          </a:p>
        </p:txBody>
      </p:sp>
      <p:sp>
        <p:nvSpPr>
          <p:cNvPr id="3" name="Zástupný symbol pro obsah 2"/>
          <p:cNvSpPr>
            <a:spLocks noGrp="1"/>
          </p:cNvSpPr>
          <p:nvPr>
            <p:ph idx="1"/>
          </p:nvPr>
        </p:nvSpPr>
        <p:spPr/>
        <p:txBody>
          <a:bodyPr/>
          <a:lstStyle/>
          <a:p>
            <a:r>
              <a:rPr lang="cs-CZ" dirty="0" smtClean="0"/>
              <a:t>Nadpis má čtenáři říct, o čem kapitola odborně pojednává…takže o čem pojednávají asi tyto kapitoly?</a:t>
            </a:r>
          </a:p>
          <a:p>
            <a:pPr lvl="1"/>
            <a:r>
              <a:rPr lang="cs-CZ" b="1" dirty="0" smtClean="0"/>
              <a:t>1.1.1. Minulost</a:t>
            </a:r>
          </a:p>
          <a:p>
            <a:pPr lvl="1"/>
            <a:r>
              <a:rPr lang="cs-CZ" b="1" dirty="0" smtClean="0"/>
              <a:t>1.1.2. Právo</a:t>
            </a:r>
          </a:p>
          <a:p>
            <a:pPr lvl="1"/>
            <a:r>
              <a:rPr lang="cs-CZ" b="1" dirty="0" smtClean="0"/>
              <a:t>1.3.2. Socialismus</a:t>
            </a:r>
          </a:p>
          <a:p>
            <a:pPr lvl="1"/>
            <a:r>
              <a:rPr lang="cs-CZ" b="1" dirty="0" smtClean="0"/>
              <a:t>2.2.2. Výhled</a:t>
            </a:r>
          </a:p>
          <a:p>
            <a:pPr lvl="1"/>
            <a:r>
              <a:rPr lang="cs-CZ" b="1" dirty="0"/>
              <a:t>3.4.3. Líh</a:t>
            </a:r>
          </a:p>
          <a:p>
            <a:pPr marL="457200" lvl="1" indent="0">
              <a:buNone/>
            </a:pPr>
            <a:endParaRPr lang="cs-CZ" b="1" dirty="0" smtClean="0"/>
          </a:p>
          <a:p>
            <a:pPr lvl="1"/>
            <a:endParaRPr lang="cs-CZ" b="1" dirty="0" smtClean="0"/>
          </a:p>
          <a:p>
            <a:pPr lvl="1"/>
            <a:endParaRPr lang="cs-CZ" dirty="0"/>
          </a:p>
        </p:txBody>
      </p:sp>
    </p:spTree>
    <p:extLst>
      <p:ext uri="{BB962C8B-B14F-4D97-AF65-F5344CB8AC3E}">
        <p14:creationId xmlns:p14="http://schemas.microsoft.com/office/powerpoint/2010/main" val="3205141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Kolik (pod)kapitol je tak akorát?</a:t>
            </a:r>
            <a:endParaRPr lang="cs-CZ" dirty="0"/>
          </a:p>
        </p:txBody>
      </p:sp>
      <p:sp>
        <p:nvSpPr>
          <p:cNvPr id="3" name="Zástupný symbol pro obsah 2"/>
          <p:cNvSpPr>
            <a:spLocks noGrp="1"/>
          </p:cNvSpPr>
          <p:nvPr>
            <p:ph idx="1"/>
          </p:nvPr>
        </p:nvSpPr>
        <p:spPr/>
        <p:txBody>
          <a:bodyPr/>
          <a:lstStyle/>
          <a:p>
            <a:r>
              <a:rPr lang="cs-CZ" dirty="0" smtClean="0"/>
              <a:t>BP má mít cca 40 stran textu, DP cca 70, takže co třeba takto?</a:t>
            </a:r>
          </a:p>
          <a:p>
            <a:pPr lvl="1"/>
            <a:r>
              <a:rPr lang="cs-CZ" dirty="0" smtClean="0"/>
              <a:t>1. Vývoj spotřebních daní v ČR</a:t>
            </a:r>
          </a:p>
          <a:p>
            <a:pPr lvl="2"/>
            <a:r>
              <a:rPr lang="cs-CZ" dirty="0" smtClean="0"/>
              <a:t>1.1. Roky 1990 – 1998</a:t>
            </a:r>
          </a:p>
          <a:p>
            <a:pPr lvl="3"/>
            <a:r>
              <a:rPr lang="cs-CZ" dirty="0" smtClean="0"/>
              <a:t>1.1.1. Vývoj spotřební daně z piva v tomto období</a:t>
            </a:r>
          </a:p>
          <a:p>
            <a:pPr lvl="4"/>
            <a:r>
              <a:rPr lang="cs-CZ" dirty="0" smtClean="0"/>
              <a:t>1.1.1.1. Změny v dani z piva v tomto období</a:t>
            </a:r>
          </a:p>
          <a:p>
            <a:pPr lvl="5"/>
            <a:r>
              <a:rPr lang="cs-CZ" dirty="0" smtClean="0"/>
              <a:t>1.1.1.1. Osvobození od daně z piva</a:t>
            </a:r>
          </a:p>
          <a:p>
            <a:pPr lvl="6"/>
            <a:r>
              <a:rPr lang="cs-CZ" dirty="0" smtClean="0"/>
              <a:t>1.1.1.1.1. Výjimky z osvobození</a:t>
            </a:r>
          </a:p>
          <a:p>
            <a:pPr lvl="7"/>
            <a:r>
              <a:rPr lang="cs-CZ" dirty="0" smtClean="0"/>
              <a:t>1.1.1.1.1.1. Podmíněné osvobození</a:t>
            </a:r>
          </a:p>
          <a:p>
            <a:r>
              <a:rPr lang="cs-CZ" dirty="0" smtClean="0"/>
              <a:t>To vše na cca 2 stranách textu…..</a:t>
            </a:r>
            <a:endParaRPr lang="cs-CZ" dirty="0"/>
          </a:p>
        </p:txBody>
      </p:sp>
    </p:spTree>
    <p:extLst>
      <p:ext uri="{BB962C8B-B14F-4D97-AF65-F5344CB8AC3E}">
        <p14:creationId xmlns:p14="http://schemas.microsoft.com/office/powerpoint/2010/main" val="376353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 toho plyne?</a:t>
            </a:r>
            <a:endParaRPr lang="cs-CZ" dirty="0"/>
          </a:p>
        </p:txBody>
      </p:sp>
      <p:sp>
        <p:nvSpPr>
          <p:cNvPr id="3" name="Zástupný symbol pro obsah 2"/>
          <p:cNvSpPr>
            <a:spLocks noGrp="1"/>
          </p:cNvSpPr>
          <p:nvPr>
            <p:ph idx="1"/>
          </p:nvPr>
        </p:nvSpPr>
        <p:spPr>
          <a:xfrm>
            <a:off x="457200" y="1412776"/>
            <a:ext cx="8229600" cy="5040560"/>
          </a:xfrm>
        </p:spPr>
        <p:txBody>
          <a:bodyPr>
            <a:normAutofit fontScale="85000" lnSpcReduction="10000"/>
          </a:bodyPr>
          <a:lstStyle/>
          <a:p>
            <a:r>
              <a:rPr lang="cs-CZ" dirty="0" smtClean="0"/>
              <a:t>Z toho plyne, že než něco vedoucímu pošlete, tak si to po sobě přečtete a podobná zvěrstva odstraníte</a:t>
            </a:r>
          </a:p>
          <a:p>
            <a:r>
              <a:rPr lang="cs-CZ" dirty="0" smtClean="0"/>
              <a:t>Pokud jste dysgrafik či jiný </a:t>
            </a:r>
            <a:r>
              <a:rPr lang="cs-CZ" dirty="0" err="1" smtClean="0"/>
              <a:t>dys</a:t>
            </a:r>
            <a:r>
              <a:rPr lang="cs-CZ" dirty="0" smtClean="0"/>
              <a:t>…, tak to necháte přečíst někoho jiného (ideálně tedy někoho bez </a:t>
            </a:r>
            <a:r>
              <a:rPr lang="cs-CZ" dirty="0" err="1" smtClean="0"/>
              <a:t>dys</a:t>
            </a:r>
            <a:r>
              <a:rPr lang="cs-CZ" dirty="0" smtClean="0"/>
              <a:t>…)</a:t>
            </a:r>
          </a:p>
          <a:p>
            <a:r>
              <a:rPr lang="cs-CZ" dirty="0" smtClean="0"/>
              <a:t>A co když to pošlete v podobném stavu</a:t>
            </a:r>
            <a:r>
              <a:rPr lang="cs-CZ" dirty="0" smtClean="0"/>
              <a:t>?</a:t>
            </a:r>
            <a:endParaRPr lang="cs-CZ" dirty="0" smtClean="0"/>
          </a:p>
          <a:p>
            <a:pPr lvl="1"/>
            <a:r>
              <a:rPr lang="cs-CZ" dirty="0" smtClean="0"/>
              <a:t>Nejspíš nedostanete zápočet za bakalářské a diplomové semináře</a:t>
            </a:r>
          </a:p>
          <a:p>
            <a:pPr lvl="1"/>
            <a:r>
              <a:rPr lang="cs-CZ" dirty="0" smtClean="0"/>
              <a:t>A když už je dostanete, tak práci neobhájíte pro formální nedostatky</a:t>
            </a:r>
          </a:p>
          <a:p>
            <a:pPr lvl="1"/>
            <a:r>
              <a:rPr lang="cs-CZ" dirty="0" smtClean="0"/>
              <a:t>A když ji náhodou obhájíte, tak v tomto stavu bude nadosmrti viset v </a:t>
            </a:r>
            <a:r>
              <a:rPr lang="cs-CZ" dirty="0" err="1" smtClean="0"/>
              <a:t>isu</a:t>
            </a:r>
            <a:r>
              <a:rPr lang="cs-CZ" dirty="0" smtClean="0"/>
              <a:t>, kdokoliv si ji může najít (třeba zaměstnavatel potenciální?) a vy budete za blbce už navždy….a dobře vám tak.</a:t>
            </a:r>
            <a:endParaRPr lang="cs-CZ" dirty="0"/>
          </a:p>
        </p:txBody>
      </p:sp>
    </p:spTree>
    <p:extLst>
      <p:ext uri="{BB962C8B-B14F-4D97-AF65-F5344CB8AC3E}">
        <p14:creationId xmlns:p14="http://schemas.microsoft.com/office/powerpoint/2010/main" val="28760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BP a DP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Povinné náležitosti:</a:t>
            </a:r>
          </a:p>
          <a:p>
            <a:pPr lvl="1" algn="just"/>
            <a:r>
              <a:rPr lang="cs-CZ" dirty="0" smtClean="0"/>
              <a:t>Název práce v češtině a angličtině (překlad z Googlu se skutečně nedoporučuje)</a:t>
            </a:r>
          </a:p>
          <a:p>
            <a:pPr lvl="1" algn="just"/>
            <a:r>
              <a:rPr lang="cs-CZ" dirty="0" smtClean="0"/>
              <a:t>Cíl práce – ABSOLUTNĚ nejdůležitější, když se nesplní, práci nelze obhájit, takže mu věnujte patřičnou pozornost, cíl by měl také vázat na název práce, resp. </a:t>
            </a:r>
            <a:r>
              <a:rPr lang="cs-CZ" dirty="0"/>
              <a:t>o</a:t>
            </a:r>
            <a:r>
              <a:rPr lang="cs-CZ" dirty="0" smtClean="0"/>
              <a:t>pačně, lze stanovit i hlavní cíl a cíle dílčí, záleží na typu práce, </a:t>
            </a:r>
          </a:p>
          <a:p>
            <a:pPr lvl="1" algn="just"/>
            <a:r>
              <a:rPr lang="cs-CZ" dirty="0" smtClean="0"/>
              <a:t>Použité metody – deskripce, analýza, syntéza, komparace, matematicko-statistické metody (konkrétní), atd. – ty pak je nutno skutečně použít</a:t>
            </a:r>
          </a:p>
          <a:p>
            <a:pPr lvl="1" algn="just"/>
            <a:r>
              <a:rPr lang="cs-CZ" dirty="0" smtClean="0"/>
              <a:t>Postup práce (základní osnova – blíže viz </a:t>
            </a:r>
            <a:r>
              <a:rPr lang="cs-CZ" smtClean="0"/>
              <a:t>sylabus předmětu)</a:t>
            </a:r>
            <a:endParaRPr lang="cs-CZ" dirty="0" smtClean="0"/>
          </a:p>
          <a:p>
            <a:pPr lvl="1" algn="just"/>
            <a:r>
              <a:rPr lang="cs-CZ" dirty="0" smtClean="0"/>
              <a:t>Odborné zdroje (min. 5), ve vlastní práci jich pak samozřejmě bude víc. Odborné zdroje ze zadání by pak také měly být v práci opravdu použity….</a:t>
            </a:r>
            <a:endParaRPr lang="cs-CZ" dirty="0"/>
          </a:p>
        </p:txBody>
      </p:sp>
    </p:spTree>
    <p:extLst>
      <p:ext uri="{BB962C8B-B14F-4D97-AF65-F5344CB8AC3E}">
        <p14:creationId xmlns:p14="http://schemas.microsoft.com/office/powerpoint/2010/main" val="64538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Odborné zdroje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Wikipedie není odborný zdroj vhodný do BP, natož DP, populární články nejsou odborné zdroje, novinám nevěří ani prezident, tak v BP a DP na ekonomická témata je taky moc nedoporučuji…</a:t>
            </a:r>
          </a:p>
          <a:p>
            <a:r>
              <a:rPr lang="cs-CZ" dirty="0" smtClean="0"/>
              <a:t>Takže co ano?</a:t>
            </a:r>
          </a:p>
          <a:p>
            <a:pPr lvl="1"/>
            <a:r>
              <a:rPr lang="cs-CZ" dirty="0" smtClean="0"/>
              <a:t>Monografie a odborné knihy (i zahraniční)</a:t>
            </a:r>
          </a:p>
          <a:p>
            <a:pPr lvl="1"/>
            <a:r>
              <a:rPr lang="cs-CZ" dirty="0" smtClean="0"/>
              <a:t>Odborné články (skutečně odborné, prosím) – máme tu řadu databází, odborných časopisů, atd.</a:t>
            </a:r>
          </a:p>
          <a:p>
            <a:pPr lvl="1"/>
            <a:r>
              <a:rPr lang="cs-CZ" dirty="0" smtClean="0"/>
              <a:t>Internetové zdroje (zde skutečně, ale skutečně odborné, prosím)</a:t>
            </a:r>
          </a:p>
          <a:p>
            <a:pPr lvl="1"/>
            <a:r>
              <a:rPr lang="cs-CZ" dirty="0" smtClean="0"/>
              <a:t>Právní předpisy (aktuální) vč. komentářů</a:t>
            </a:r>
          </a:p>
          <a:p>
            <a:pPr lvl="1"/>
            <a:r>
              <a:rPr lang="cs-CZ" dirty="0" smtClean="0"/>
              <a:t>ASPI, atd</a:t>
            </a:r>
            <a:r>
              <a:rPr lang="cs-CZ" dirty="0"/>
              <a:t>.</a:t>
            </a:r>
          </a:p>
          <a:p>
            <a:pPr lvl="1"/>
            <a:endParaRPr lang="cs-CZ" dirty="0"/>
          </a:p>
        </p:txBody>
      </p:sp>
    </p:spTree>
    <p:extLst>
      <p:ext uri="{BB962C8B-B14F-4D97-AF65-F5344CB8AC3E}">
        <p14:creationId xmlns:p14="http://schemas.microsoft.com/office/powerpoint/2010/main" val="10546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Chápeme rozdíl mezi BP a DP?</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Kromě rozsahu u DP nepochybně větší důraz na analytickou část a vlastní přínos autora, aneb co u BP ještě projít může, u DP těžko</a:t>
            </a:r>
          </a:p>
          <a:p>
            <a:r>
              <a:rPr lang="cs-CZ" dirty="0" smtClean="0"/>
              <a:t>U obou typů prací nutná adekvátní práce s literaturou a jinými odbornými zdroji (citace dle normy) – jinak plagiát = průšvih nejvyššího kalibru…</a:t>
            </a:r>
          </a:p>
          <a:p>
            <a:r>
              <a:rPr lang="cs-CZ" dirty="0" smtClean="0"/>
              <a:t>Nutno projít také tento odkaz</a:t>
            </a:r>
            <a:r>
              <a:rPr lang="cs-CZ" dirty="0" smtClean="0"/>
              <a:t>:</a:t>
            </a:r>
          </a:p>
          <a:p>
            <a:r>
              <a:rPr lang="cs-CZ" dirty="0">
                <a:hlinkClick r:id="rId2"/>
              </a:rPr>
              <a:t>https://www.econ.muni.cz/studenti/manual-studenta/zaverecna-prace</a:t>
            </a:r>
            <a:endParaRPr lang="cs-CZ" dirty="0" smtClean="0"/>
          </a:p>
        </p:txBody>
      </p:sp>
    </p:spTree>
    <p:extLst>
      <p:ext uri="{BB962C8B-B14F-4D97-AF65-F5344CB8AC3E}">
        <p14:creationId xmlns:p14="http://schemas.microsoft.com/office/powerpoint/2010/main" val="154706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dostupných dat</a:t>
            </a:r>
            <a:endParaRPr lang="cs-CZ" dirty="0"/>
          </a:p>
        </p:txBody>
      </p:sp>
      <p:sp>
        <p:nvSpPr>
          <p:cNvPr id="3" name="Zástupný symbol pro obsah 2"/>
          <p:cNvSpPr>
            <a:spLocks noGrp="1"/>
          </p:cNvSpPr>
          <p:nvPr>
            <p:ph idx="1"/>
          </p:nvPr>
        </p:nvSpPr>
        <p:spPr/>
        <p:txBody>
          <a:bodyPr/>
          <a:lstStyle/>
          <a:p>
            <a:r>
              <a:rPr lang="cs-CZ" dirty="0" smtClean="0"/>
              <a:t>Má-li mít závěrečná práce analytickou část založenou na konkrétních datech (u DP prakticky nutnost, u BP velmi časté) - interní data podniků, bank, pojišťoven, atd., musíte mít jasno, že </a:t>
            </a:r>
            <a:r>
              <a:rPr lang="cs-CZ" smtClean="0"/>
              <a:t>data </a:t>
            </a:r>
            <a:r>
              <a:rPr lang="cs-CZ" smtClean="0"/>
              <a:t>js</a:t>
            </a:r>
            <a:r>
              <a:rPr lang="cs-CZ" smtClean="0"/>
              <a:t>ou </a:t>
            </a:r>
            <a:r>
              <a:rPr lang="cs-CZ" dirty="0" smtClean="0"/>
              <a:t>k dispozici – dohoda s vlastníky, managementem, hlavním účetním, data jsou v databázi, volně přístupná, atd.</a:t>
            </a:r>
          </a:p>
          <a:p>
            <a:r>
              <a:rPr lang="cs-CZ" dirty="0" smtClean="0"/>
              <a:t>Nebudou-li, nesplníte cíl a máte problém….</a:t>
            </a:r>
            <a:endParaRPr lang="cs-CZ" dirty="0"/>
          </a:p>
        </p:txBody>
      </p:sp>
    </p:spTree>
    <p:extLst>
      <p:ext uri="{BB962C8B-B14F-4D97-AF65-F5344CB8AC3E}">
        <p14:creationId xmlns:p14="http://schemas.microsoft.com/office/powerpoint/2010/main" val="53899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BP a DP</a:t>
            </a:r>
            <a:endParaRPr lang="cs-CZ" dirty="0"/>
          </a:p>
        </p:txBody>
      </p:sp>
      <p:sp>
        <p:nvSpPr>
          <p:cNvPr id="3" name="Zástupný symbol pro obsah 2"/>
          <p:cNvSpPr>
            <a:spLocks noGrp="1"/>
          </p:cNvSpPr>
          <p:nvPr>
            <p:ph idx="1"/>
          </p:nvPr>
        </p:nvSpPr>
        <p:spPr/>
        <p:txBody>
          <a:bodyPr/>
          <a:lstStyle/>
          <a:p>
            <a:r>
              <a:rPr lang="cs-CZ" dirty="0" smtClean="0"/>
              <a:t>Téma a zadání vypracovává student(</a:t>
            </a:r>
            <a:r>
              <a:rPr lang="cs-CZ" dirty="0" err="1" smtClean="0"/>
              <a:t>ka</a:t>
            </a:r>
            <a:r>
              <a:rPr lang="cs-CZ" dirty="0" smtClean="0"/>
              <a:t>)</a:t>
            </a:r>
          </a:p>
          <a:p>
            <a:r>
              <a:rPr lang="cs-CZ" dirty="0" smtClean="0"/>
              <a:t>S vedoucím konzultuje – kontakt vychází z iniciativy studenta(</a:t>
            </a:r>
            <a:r>
              <a:rPr lang="cs-CZ" dirty="0" err="1" smtClean="0"/>
              <a:t>ky</a:t>
            </a:r>
            <a:r>
              <a:rPr lang="cs-CZ" dirty="0" smtClean="0"/>
              <a:t>)</a:t>
            </a:r>
          </a:p>
          <a:p>
            <a:r>
              <a:rPr lang="cs-CZ" dirty="0" smtClean="0"/>
              <a:t>Vedoucí připomínkuje, pokud odsouhlasí zadání, vkládá do </a:t>
            </a:r>
            <a:r>
              <a:rPr lang="cs-CZ" dirty="0" err="1" smtClean="0"/>
              <a:t>isu</a:t>
            </a:r>
            <a:r>
              <a:rPr lang="cs-CZ" dirty="0" smtClean="0"/>
              <a:t>, uděluje zápočet</a:t>
            </a:r>
          </a:p>
          <a:p>
            <a:r>
              <a:rPr lang="cs-CZ" dirty="0" smtClean="0"/>
              <a:t>Po vložení do </a:t>
            </a:r>
            <a:r>
              <a:rPr lang="cs-CZ" dirty="0" err="1" smtClean="0"/>
              <a:t>isu</a:t>
            </a:r>
            <a:r>
              <a:rPr lang="cs-CZ" dirty="0" smtClean="0"/>
              <a:t> je zadání prakticky NEMĚNNÉ</a:t>
            </a:r>
            <a:endParaRPr lang="cs-CZ" dirty="0"/>
          </a:p>
        </p:txBody>
      </p:sp>
    </p:spTree>
    <p:extLst>
      <p:ext uri="{BB962C8B-B14F-4D97-AF65-F5344CB8AC3E}">
        <p14:creationId xmlns:p14="http://schemas.microsoft.com/office/powerpoint/2010/main" val="108146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na závěr jeden dotaz - je opravdu možné to, co teď uvidíte?</a:t>
            </a:r>
            <a:endParaRPr lang="cs-CZ" dirty="0"/>
          </a:p>
        </p:txBody>
      </p:sp>
      <p:sp>
        <p:nvSpPr>
          <p:cNvPr id="3" name="Zástupný symbol pro obsah 2"/>
          <p:cNvSpPr>
            <a:spLocks noGrp="1"/>
          </p:cNvSpPr>
          <p:nvPr>
            <p:ph idx="1"/>
          </p:nvPr>
        </p:nvSpPr>
        <p:spPr>
          <a:xfrm>
            <a:off x="539552" y="1844824"/>
            <a:ext cx="8229600" cy="4525963"/>
          </a:xfrm>
        </p:spPr>
        <p:txBody>
          <a:bodyPr/>
          <a:lstStyle/>
          <a:p>
            <a:r>
              <a:rPr lang="cs-CZ" dirty="0" smtClean="0"/>
              <a:t>Ano, vše, co v následujících </a:t>
            </a:r>
            <a:r>
              <a:rPr lang="cs-CZ" dirty="0" err="1" smtClean="0"/>
              <a:t>slidech</a:t>
            </a:r>
            <a:r>
              <a:rPr lang="cs-CZ" dirty="0" smtClean="0"/>
              <a:t> uvidíte, je doslovným zněním toho, co Vaši předchůdci poslali svým vedoucím závěrečných prací ke kontrole, a čím se chtěli „prezentovat“ do konce svého života jako veřejně přístupnou prací končící jejich studium na VŠ.</a:t>
            </a:r>
            <a:endParaRPr lang="cs-CZ" dirty="0"/>
          </a:p>
        </p:txBody>
      </p:sp>
    </p:spTree>
    <p:extLst>
      <p:ext uri="{BB962C8B-B14F-4D97-AF65-F5344CB8AC3E}">
        <p14:creationId xmlns:p14="http://schemas.microsoft.com/office/powerpoint/2010/main" val="134317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r>
              <a:rPr lang="cs-CZ" dirty="0" smtClean="0"/>
              <a:t>.</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smtClean="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869</Words>
  <Application>Microsoft Office PowerPoint</Application>
  <PresentationFormat>Předvádění na obrazovce (4:3)</PresentationFormat>
  <Paragraphs>81</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Jak (ne)připravit zadání BP a DP, jak (ne)psát BP a DP, aneb co je taky (ne)možné</vt:lpstr>
      <vt:lpstr>Zadání BP a DP</vt:lpstr>
      <vt:lpstr>Odborné zdroje</vt:lpstr>
      <vt:lpstr>Chápeme rozdíl mezi BP a DP?</vt:lpstr>
      <vt:lpstr>Význam dostupných dat</vt:lpstr>
      <vt:lpstr>Teze BP a DP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valouch</cp:lastModifiedBy>
  <cp:revision>21</cp:revision>
  <dcterms:created xsi:type="dcterms:W3CDTF">2014-01-31T15:43:22Z</dcterms:created>
  <dcterms:modified xsi:type="dcterms:W3CDTF">2019-02-07T15:45:34Z</dcterms:modified>
</cp:coreProperties>
</file>