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317BA5-B233-450D-BCD3-519A72C725A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EBDF9DD-3AE3-412A-BC0B-5DBBF75B5757}">
      <dgm:prSet phldrT="[Text]"/>
      <dgm:spPr/>
      <dgm:t>
        <a:bodyPr/>
        <a:lstStyle/>
        <a:p>
          <a:r>
            <a:rPr lang="cs-CZ"/>
            <a:t>Situační analýza</a:t>
          </a:r>
        </a:p>
      </dgm:t>
    </dgm:pt>
    <dgm:pt modelId="{A1CF9D95-E5DE-43B5-8CDD-A0BD21335B95}" type="parTrans" cxnId="{9A3DE9CB-EE1D-441A-A67E-768A4215718F}">
      <dgm:prSet/>
      <dgm:spPr/>
      <dgm:t>
        <a:bodyPr/>
        <a:lstStyle/>
        <a:p>
          <a:endParaRPr lang="cs-CZ"/>
        </a:p>
      </dgm:t>
    </dgm:pt>
    <dgm:pt modelId="{F6C2E7D7-2D11-4EA4-9640-7A95D80FB1B0}" type="sibTrans" cxnId="{9A3DE9CB-EE1D-441A-A67E-768A4215718F}">
      <dgm:prSet/>
      <dgm:spPr/>
      <dgm:t>
        <a:bodyPr/>
        <a:lstStyle/>
        <a:p>
          <a:endParaRPr lang="cs-CZ"/>
        </a:p>
      </dgm:t>
    </dgm:pt>
    <dgm:pt modelId="{3D02B5B8-6974-49EA-BBA2-C843A7CA4507}">
      <dgm:prSet phldrT="[Text]"/>
      <dgm:spPr/>
      <dgm:t>
        <a:bodyPr/>
        <a:lstStyle/>
        <a:p>
          <a:r>
            <a:rPr lang="cs-CZ"/>
            <a:t>Analytická část</a:t>
          </a:r>
        </a:p>
      </dgm:t>
    </dgm:pt>
    <dgm:pt modelId="{7B469C9F-FE73-4FB6-8985-2AAB815D52E7}" type="parTrans" cxnId="{A829F6EC-B52A-42C4-B97C-C63E4F8A2ADD}">
      <dgm:prSet/>
      <dgm:spPr/>
      <dgm:t>
        <a:bodyPr/>
        <a:lstStyle/>
        <a:p>
          <a:endParaRPr lang="cs-CZ"/>
        </a:p>
      </dgm:t>
    </dgm:pt>
    <dgm:pt modelId="{AC7828C0-5197-4531-866D-7013DCB8942C}" type="sibTrans" cxnId="{A829F6EC-B52A-42C4-B97C-C63E4F8A2ADD}">
      <dgm:prSet/>
      <dgm:spPr/>
      <dgm:t>
        <a:bodyPr/>
        <a:lstStyle/>
        <a:p>
          <a:endParaRPr lang="cs-CZ"/>
        </a:p>
      </dgm:t>
    </dgm:pt>
    <dgm:pt modelId="{D9910A91-A2B7-4703-94DB-5B7DE1636DEA}">
      <dgm:prSet phldrT="[Text]"/>
      <dgm:spPr/>
      <dgm:t>
        <a:bodyPr/>
        <a:lstStyle/>
        <a:p>
          <a:endParaRPr lang="cs-CZ"/>
        </a:p>
      </dgm:t>
    </dgm:pt>
    <dgm:pt modelId="{5775FEFD-6C92-418E-A3DA-FC932F4B34D7}" type="parTrans" cxnId="{A71CA763-C858-42AA-B659-2451D41EA2F0}">
      <dgm:prSet/>
      <dgm:spPr/>
      <dgm:t>
        <a:bodyPr/>
        <a:lstStyle/>
        <a:p>
          <a:endParaRPr lang="cs-CZ"/>
        </a:p>
      </dgm:t>
    </dgm:pt>
    <dgm:pt modelId="{7303C114-382B-4F00-A640-6DA7D260D16C}" type="sibTrans" cxnId="{A71CA763-C858-42AA-B659-2451D41EA2F0}">
      <dgm:prSet/>
      <dgm:spPr/>
      <dgm:t>
        <a:bodyPr/>
        <a:lstStyle/>
        <a:p>
          <a:endParaRPr lang="cs-CZ"/>
        </a:p>
      </dgm:t>
    </dgm:pt>
    <dgm:pt modelId="{DC1EAA15-C178-4428-B3F9-3ED6DDE9FB87}">
      <dgm:prSet phldrT="[Text]" phldr="1"/>
      <dgm:spPr/>
      <dgm:t>
        <a:bodyPr/>
        <a:lstStyle/>
        <a:p>
          <a:endParaRPr lang="cs-CZ"/>
        </a:p>
      </dgm:t>
    </dgm:pt>
    <dgm:pt modelId="{AA9BBCBB-99AC-4237-A573-38E04CF3E2D4}" type="parTrans" cxnId="{776CF18B-6308-4F44-AF15-D415F998D966}">
      <dgm:prSet/>
      <dgm:spPr/>
      <dgm:t>
        <a:bodyPr/>
        <a:lstStyle/>
        <a:p>
          <a:endParaRPr lang="cs-CZ"/>
        </a:p>
      </dgm:t>
    </dgm:pt>
    <dgm:pt modelId="{765328B3-5CA1-409F-B501-FA2708E1A23C}" type="sibTrans" cxnId="{776CF18B-6308-4F44-AF15-D415F998D966}">
      <dgm:prSet/>
      <dgm:spPr/>
      <dgm:t>
        <a:bodyPr/>
        <a:lstStyle/>
        <a:p>
          <a:endParaRPr lang="cs-CZ"/>
        </a:p>
      </dgm:t>
    </dgm:pt>
    <dgm:pt modelId="{2C083DB3-4143-481F-A4EE-7D5C711819FB}">
      <dgm:prSet phldrT="[Text]"/>
      <dgm:spPr/>
      <dgm:t>
        <a:bodyPr/>
        <a:lstStyle/>
        <a:p>
          <a:r>
            <a:rPr lang="cs-CZ"/>
            <a:t>Část prognostická</a:t>
          </a:r>
        </a:p>
      </dgm:t>
    </dgm:pt>
    <dgm:pt modelId="{13C1A466-0956-443D-8A35-907107BF8F5A}" type="parTrans" cxnId="{42A81673-200B-4D65-B7B5-C00F5056ED85}">
      <dgm:prSet/>
      <dgm:spPr/>
      <dgm:t>
        <a:bodyPr/>
        <a:lstStyle/>
        <a:p>
          <a:endParaRPr lang="cs-CZ"/>
        </a:p>
      </dgm:t>
    </dgm:pt>
    <dgm:pt modelId="{31BC8544-8D85-4BF7-9C26-380A2546BB1C}" type="sibTrans" cxnId="{42A81673-200B-4D65-B7B5-C00F5056ED85}">
      <dgm:prSet/>
      <dgm:spPr/>
      <dgm:t>
        <a:bodyPr/>
        <a:lstStyle/>
        <a:p>
          <a:endParaRPr lang="cs-CZ"/>
        </a:p>
      </dgm:t>
    </dgm:pt>
    <dgm:pt modelId="{59B0C9F1-22AF-49F5-B3EE-049163032DD3}">
      <dgm:prSet phldrT="[Text]"/>
      <dgm:spPr/>
      <dgm:t>
        <a:bodyPr/>
        <a:lstStyle/>
        <a:p>
          <a:r>
            <a:rPr lang="cs-CZ"/>
            <a:t>Analýza faktorů vnějšího prostředí</a:t>
          </a:r>
        </a:p>
      </dgm:t>
    </dgm:pt>
    <dgm:pt modelId="{298CE149-3DB6-4A34-A439-79AA7130706A}" type="parTrans" cxnId="{E29BB497-891A-488C-A655-672F4E841FF5}">
      <dgm:prSet/>
      <dgm:spPr/>
      <dgm:t>
        <a:bodyPr/>
        <a:lstStyle/>
        <a:p>
          <a:endParaRPr lang="cs-CZ"/>
        </a:p>
      </dgm:t>
    </dgm:pt>
    <dgm:pt modelId="{358B0E16-15C4-469B-A9BE-552FEAB568CF}" type="sibTrans" cxnId="{E29BB497-891A-488C-A655-672F4E841FF5}">
      <dgm:prSet/>
      <dgm:spPr/>
      <dgm:t>
        <a:bodyPr/>
        <a:lstStyle/>
        <a:p>
          <a:endParaRPr lang="cs-CZ"/>
        </a:p>
      </dgm:t>
    </dgm:pt>
    <dgm:pt modelId="{066800E7-313A-4EDE-83CB-D6B6037930B7}">
      <dgm:prSet phldrT="[Text]"/>
      <dgm:spPr/>
      <dgm:t>
        <a:bodyPr/>
        <a:lstStyle/>
        <a:p>
          <a:r>
            <a:rPr lang="cs-CZ"/>
            <a:t>Analýza konkurence</a:t>
          </a:r>
        </a:p>
      </dgm:t>
    </dgm:pt>
    <dgm:pt modelId="{696F4DDF-E043-409A-930D-237601841BA8}" type="parTrans" cxnId="{9403B457-7561-4CAD-BCBB-DF89CB3B6A90}">
      <dgm:prSet/>
      <dgm:spPr/>
      <dgm:t>
        <a:bodyPr/>
        <a:lstStyle/>
        <a:p>
          <a:endParaRPr lang="cs-CZ"/>
        </a:p>
      </dgm:t>
    </dgm:pt>
    <dgm:pt modelId="{70DB7C3F-B865-43AB-8143-9806533F8AEF}" type="sibTrans" cxnId="{9403B457-7561-4CAD-BCBB-DF89CB3B6A90}">
      <dgm:prSet/>
      <dgm:spPr/>
      <dgm:t>
        <a:bodyPr/>
        <a:lstStyle/>
        <a:p>
          <a:endParaRPr lang="cs-CZ"/>
        </a:p>
      </dgm:t>
    </dgm:pt>
    <dgm:pt modelId="{17E5912D-5538-4FE4-ABCD-BF63258BDC57}">
      <dgm:prSet phldrT="[Text]"/>
      <dgm:spPr/>
      <dgm:t>
        <a:bodyPr/>
        <a:lstStyle/>
        <a:p>
          <a:r>
            <a:rPr lang="cs-CZ"/>
            <a:t>Analýza trhu</a:t>
          </a:r>
        </a:p>
      </dgm:t>
    </dgm:pt>
    <dgm:pt modelId="{A06E1D8C-A67B-473B-AD91-5E525EDE6724}" type="parTrans" cxnId="{43809853-8F00-48C2-BC25-BB843F804065}">
      <dgm:prSet/>
      <dgm:spPr/>
      <dgm:t>
        <a:bodyPr/>
        <a:lstStyle/>
        <a:p>
          <a:endParaRPr lang="cs-CZ"/>
        </a:p>
      </dgm:t>
    </dgm:pt>
    <dgm:pt modelId="{3A76BE5D-5084-44E5-AAC2-E088DFDE1100}" type="sibTrans" cxnId="{43809853-8F00-48C2-BC25-BB843F804065}">
      <dgm:prSet/>
      <dgm:spPr/>
      <dgm:t>
        <a:bodyPr/>
        <a:lstStyle/>
        <a:p>
          <a:endParaRPr lang="cs-CZ"/>
        </a:p>
      </dgm:t>
    </dgm:pt>
    <dgm:pt modelId="{35176BDB-CE0F-4C8E-A626-13FEF78F5179}">
      <dgm:prSet phldrT="[Text]"/>
      <dgm:spPr/>
      <dgm:t>
        <a:bodyPr/>
        <a:lstStyle/>
        <a:p>
          <a:r>
            <a:rPr lang="cs-CZ"/>
            <a:t>Analýza prodejů</a:t>
          </a:r>
        </a:p>
      </dgm:t>
    </dgm:pt>
    <dgm:pt modelId="{D0DEF226-E4EF-4135-A338-752F128F1000}" type="parTrans" cxnId="{2CE1F450-234C-4351-B309-17490EF5CEBF}">
      <dgm:prSet/>
      <dgm:spPr/>
      <dgm:t>
        <a:bodyPr/>
        <a:lstStyle/>
        <a:p>
          <a:endParaRPr lang="cs-CZ"/>
        </a:p>
      </dgm:t>
    </dgm:pt>
    <dgm:pt modelId="{A4C7D070-FC31-487C-97E1-CAB94AF504D9}" type="sibTrans" cxnId="{2CE1F450-234C-4351-B309-17490EF5CEBF}">
      <dgm:prSet/>
      <dgm:spPr/>
      <dgm:t>
        <a:bodyPr/>
        <a:lstStyle/>
        <a:p>
          <a:endParaRPr lang="cs-CZ"/>
        </a:p>
      </dgm:t>
    </dgm:pt>
    <dgm:pt modelId="{37653F31-5131-4C4D-81D7-04ED5BB85ECB}">
      <dgm:prSet phldrT="[Text]"/>
      <dgm:spPr/>
      <dgm:t>
        <a:bodyPr/>
        <a:lstStyle/>
        <a:p>
          <a:r>
            <a:rPr lang="cs-CZ"/>
            <a:t>Prognózy tržního podílu</a:t>
          </a:r>
        </a:p>
      </dgm:t>
    </dgm:pt>
    <dgm:pt modelId="{EBC6370F-D4F2-4B55-B0A9-59B555CD4A7B}" type="parTrans" cxnId="{CC361163-5012-4A16-A438-87B441CB8917}">
      <dgm:prSet/>
      <dgm:spPr/>
      <dgm:t>
        <a:bodyPr/>
        <a:lstStyle/>
        <a:p>
          <a:endParaRPr lang="cs-CZ"/>
        </a:p>
      </dgm:t>
    </dgm:pt>
    <dgm:pt modelId="{C01963CA-22B4-4A69-8565-CAA240FE0943}" type="sibTrans" cxnId="{CC361163-5012-4A16-A438-87B441CB8917}">
      <dgm:prSet/>
      <dgm:spPr/>
      <dgm:t>
        <a:bodyPr/>
        <a:lstStyle/>
        <a:p>
          <a:endParaRPr lang="cs-CZ"/>
        </a:p>
      </dgm:t>
    </dgm:pt>
    <dgm:pt modelId="{3FAEB8A5-4E94-4898-8F80-7CF4E6810F4D}">
      <dgm:prSet phldrT="[Text]"/>
      <dgm:spPr/>
      <dgm:t>
        <a:bodyPr/>
        <a:lstStyle/>
        <a:p>
          <a:r>
            <a:rPr lang="cs-CZ"/>
            <a:t>Prognózy prodejů</a:t>
          </a:r>
        </a:p>
      </dgm:t>
    </dgm:pt>
    <dgm:pt modelId="{DA9C6AC7-E5FA-4DA4-A8B4-0AAB4DA7C45B}" type="parTrans" cxnId="{AB697303-0CC0-4034-B3D6-D1FE5C28AA46}">
      <dgm:prSet/>
      <dgm:spPr/>
      <dgm:t>
        <a:bodyPr/>
        <a:lstStyle/>
        <a:p>
          <a:endParaRPr lang="cs-CZ"/>
        </a:p>
      </dgm:t>
    </dgm:pt>
    <dgm:pt modelId="{3B242827-CFA9-4689-83B6-C7FDC65EB267}" type="sibTrans" cxnId="{AB697303-0CC0-4034-B3D6-D1FE5C28AA46}">
      <dgm:prSet/>
      <dgm:spPr/>
      <dgm:t>
        <a:bodyPr/>
        <a:lstStyle/>
        <a:p>
          <a:endParaRPr lang="cs-CZ"/>
        </a:p>
      </dgm:t>
    </dgm:pt>
    <dgm:pt modelId="{29CBDDC0-B270-4633-BDD9-3E5408BDBD12}">
      <dgm:prSet phldrT="[Text]"/>
      <dgm:spPr/>
      <dgm:t>
        <a:bodyPr/>
        <a:lstStyle/>
        <a:p>
          <a:r>
            <a:rPr lang="cs-CZ"/>
            <a:t>Prognózy zisku</a:t>
          </a:r>
        </a:p>
      </dgm:t>
    </dgm:pt>
    <dgm:pt modelId="{5A20DF3B-3D9B-4E8F-8B9C-C3D3285C8A06}" type="parTrans" cxnId="{EA52D4C3-F7E2-4820-9C6D-62BDB5C86E95}">
      <dgm:prSet/>
      <dgm:spPr/>
      <dgm:t>
        <a:bodyPr/>
        <a:lstStyle/>
        <a:p>
          <a:endParaRPr lang="cs-CZ"/>
        </a:p>
      </dgm:t>
    </dgm:pt>
    <dgm:pt modelId="{17E94C41-4854-4F03-AEAE-FAE046E4C63A}" type="sibTrans" cxnId="{EA52D4C3-F7E2-4820-9C6D-62BDB5C86E95}">
      <dgm:prSet/>
      <dgm:spPr/>
      <dgm:t>
        <a:bodyPr/>
        <a:lstStyle/>
        <a:p>
          <a:endParaRPr lang="cs-CZ"/>
        </a:p>
      </dgm:t>
    </dgm:pt>
    <dgm:pt modelId="{D38FC7DC-79C9-494D-BA24-D3FB60D237AE}" type="pres">
      <dgm:prSet presAssocID="{1D317BA5-B233-450D-BCD3-519A72C725A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925AA3F-60B8-4F1A-BF21-3C1867ECBEF9}" type="pres">
      <dgm:prSet presAssocID="{5EBDF9DD-3AE3-412A-BC0B-5DBBF75B5757}" presName="centerShape" presStyleLbl="node0" presStyleIdx="0" presStyleCnt="1"/>
      <dgm:spPr/>
      <dgm:t>
        <a:bodyPr/>
        <a:lstStyle/>
        <a:p>
          <a:endParaRPr lang="cs-CZ"/>
        </a:p>
      </dgm:t>
    </dgm:pt>
    <dgm:pt modelId="{7E1EBC37-FE2C-4B13-B42B-D30E5663D826}" type="pres">
      <dgm:prSet presAssocID="{7B469C9F-FE73-4FB6-8985-2AAB815D52E7}" presName="parTrans" presStyleLbl="bgSibTrans2D1" presStyleIdx="0" presStyleCnt="2"/>
      <dgm:spPr/>
      <dgm:t>
        <a:bodyPr/>
        <a:lstStyle/>
        <a:p>
          <a:endParaRPr lang="cs-CZ"/>
        </a:p>
      </dgm:t>
    </dgm:pt>
    <dgm:pt modelId="{8224953A-D7B1-43FE-8450-0DC817D6E637}" type="pres">
      <dgm:prSet presAssocID="{3D02B5B8-6974-49EA-BBA2-C843A7CA450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AE5DB7E-91FE-4ACF-9204-C52E3C1C47FC}" type="pres">
      <dgm:prSet presAssocID="{13C1A466-0956-443D-8A35-907107BF8F5A}" presName="parTrans" presStyleLbl="bgSibTrans2D1" presStyleIdx="1" presStyleCnt="2"/>
      <dgm:spPr/>
      <dgm:t>
        <a:bodyPr/>
        <a:lstStyle/>
        <a:p>
          <a:endParaRPr lang="cs-CZ"/>
        </a:p>
      </dgm:t>
    </dgm:pt>
    <dgm:pt modelId="{89525845-A78E-4386-B214-B8C5CE4A7680}" type="pres">
      <dgm:prSet presAssocID="{2C083DB3-4143-481F-A4EE-7D5C711819F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2A81673-200B-4D65-B7B5-C00F5056ED85}" srcId="{5EBDF9DD-3AE3-412A-BC0B-5DBBF75B5757}" destId="{2C083DB3-4143-481F-A4EE-7D5C711819FB}" srcOrd="1" destOrd="0" parTransId="{13C1A466-0956-443D-8A35-907107BF8F5A}" sibTransId="{31BC8544-8D85-4BF7-9C26-380A2546BB1C}"/>
    <dgm:cxn modelId="{5E0A9C4F-AA20-40E6-9142-93167C62ED26}" type="presOf" srcId="{3FAEB8A5-4E94-4898-8F80-7CF4E6810F4D}" destId="{89525845-A78E-4386-B214-B8C5CE4A7680}" srcOrd="0" destOrd="2" presId="urn:microsoft.com/office/officeart/2005/8/layout/radial4"/>
    <dgm:cxn modelId="{A71CA763-C858-42AA-B659-2451D41EA2F0}" srcId="{1D317BA5-B233-450D-BCD3-519A72C725AE}" destId="{D9910A91-A2B7-4703-94DB-5B7DE1636DEA}" srcOrd="1" destOrd="0" parTransId="{5775FEFD-6C92-418E-A3DA-FC932F4B34D7}" sibTransId="{7303C114-382B-4F00-A640-6DA7D260D16C}"/>
    <dgm:cxn modelId="{73892DD0-70D1-40B1-B7F8-0DA8EF29FCDD}" type="presOf" srcId="{59B0C9F1-22AF-49F5-B3EE-049163032DD3}" destId="{8224953A-D7B1-43FE-8450-0DC817D6E637}" srcOrd="0" destOrd="1" presId="urn:microsoft.com/office/officeart/2005/8/layout/radial4"/>
    <dgm:cxn modelId="{E52DCF06-44E8-431D-B185-3993BFAC9126}" type="presOf" srcId="{35176BDB-CE0F-4C8E-A626-13FEF78F5179}" destId="{8224953A-D7B1-43FE-8450-0DC817D6E637}" srcOrd="0" destOrd="4" presId="urn:microsoft.com/office/officeart/2005/8/layout/radial4"/>
    <dgm:cxn modelId="{657B3AB3-E018-4845-B859-D8FC9EAF1062}" type="presOf" srcId="{13C1A466-0956-443D-8A35-907107BF8F5A}" destId="{7AE5DB7E-91FE-4ACF-9204-C52E3C1C47FC}" srcOrd="0" destOrd="0" presId="urn:microsoft.com/office/officeart/2005/8/layout/radial4"/>
    <dgm:cxn modelId="{F10F765A-23BE-4465-A4E0-4EB255F8B5AA}" type="presOf" srcId="{17E5912D-5538-4FE4-ABCD-BF63258BDC57}" destId="{8224953A-D7B1-43FE-8450-0DC817D6E637}" srcOrd="0" destOrd="3" presId="urn:microsoft.com/office/officeart/2005/8/layout/radial4"/>
    <dgm:cxn modelId="{2CE1F450-234C-4351-B309-17490EF5CEBF}" srcId="{3D02B5B8-6974-49EA-BBA2-C843A7CA4507}" destId="{35176BDB-CE0F-4C8E-A626-13FEF78F5179}" srcOrd="3" destOrd="0" parTransId="{D0DEF226-E4EF-4135-A338-752F128F1000}" sibTransId="{A4C7D070-FC31-487C-97E1-CAB94AF504D9}"/>
    <dgm:cxn modelId="{43809853-8F00-48C2-BC25-BB843F804065}" srcId="{3D02B5B8-6974-49EA-BBA2-C843A7CA4507}" destId="{17E5912D-5538-4FE4-ABCD-BF63258BDC57}" srcOrd="2" destOrd="0" parTransId="{A06E1D8C-A67B-473B-AD91-5E525EDE6724}" sibTransId="{3A76BE5D-5084-44E5-AAC2-E088DFDE1100}"/>
    <dgm:cxn modelId="{FAFF1A8F-35CC-47FA-A6B4-229494500B9A}" type="presOf" srcId="{29CBDDC0-B270-4633-BDD9-3E5408BDBD12}" destId="{89525845-A78E-4386-B214-B8C5CE4A7680}" srcOrd="0" destOrd="3" presId="urn:microsoft.com/office/officeart/2005/8/layout/radial4"/>
    <dgm:cxn modelId="{9403B457-7561-4CAD-BCBB-DF89CB3B6A90}" srcId="{3D02B5B8-6974-49EA-BBA2-C843A7CA4507}" destId="{066800E7-313A-4EDE-83CB-D6B6037930B7}" srcOrd="1" destOrd="0" parTransId="{696F4DDF-E043-409A-930D-237601841BA8}" sibTransId="{70DB7C3F-B865-43AB-8143-9806533F8AEF}"/>
    <dgm:cxn modelId="{CA1A9FD9-C6E2-47C7-8DDB-F03C253274A4}" type="presOf" srcId="{7B469C9F-FE73-4FB6-8985-2AAB815D52E7}" destId="{7E1EBC37-FE2C-4B13-B42B-D30E5663D826}" srcOrd="0" destOrd="0" presId="urn:microsoft.com/office/officeart/2005/8/layout/radial4"/>
    <dgm:cxn modelId="{E29BB497-891A-488C-A655-672F4E841FF5}" srcId="{3D02B5B8-6974-49EA-BBA2-C843A7CA4507}" destId="{59B0C9F1-22AF-49F5-B3EE-049163032DD3}" srcOrd="0" destOrd="0" parTransId="{298CE149-3DB6-4A34-A439-79AA7130706A}" sibTransId="{358B0E16-15C4-469B-A9BE-552FEAB568CF}"/>
    <dgm:cxn modelId="{CC361163-5012-4A16-A438-87B441CB8917}" srcId="{2C083DB3-4143-481F-A4EE-7D5C711819FB}" destId="{37653F31-5131-4C4D-81D7-04ED5BB85ECB}" srcOrd="0" destOrd="0" parTransId="{EBC6370F-D4F2-4B55-B0A9-59B555CD4A7B}" sibTransId="{C01963CA-22B4-4A69-8565-CAA240FE0943}"/>
    <dgm:cxn modelId="{A829F6EC-B52A-42C4-B97C-C63E4F8A2ADD}" srcId="{5EBDF9DD-3AE3-412A-BC0B-5DBBF75B5757}" destId="{3D02B5B8-6974-49EA-BBA2-C843A7CA4507}" srcOrd="0" destOrd="0" parTransId="{7B469C9F-FE73-4FB6-8985-2AAB815D52E7}" sibTransId="{AC7828C0-5197-4531-866D-7013DCB8942C}"/>
    <dgm:cxn modelId="{E94FC2F4-585D-43FC-ACF5-4EA20178CA2E}" type="presOf" srcId="{3D02B5B8-6974-49EA-BBA2-C843A7CA4507}" destId="{8224953A-D7B1-43FE-8450-0DC817D6E637}" srcOrd="0" destOrd="0" presId="urn:microsoft.com/office/officeart/2005/8/layout/radial4"/>
    <dgm:cxn modelId="{AB697303-0CC0-4034-B3D6-D1FE5C28AA46}" srcId="{2C083DB3-4143-481F-A4EE-7D5C711819FB}" destId="{3FAEB8A5-4E94-4898-8F80-7CF4E6810F4D}" srcOrd="1" destOrd="0" parTransId="{DA9C6AC7-E5FA-4DA4-A8B4-0AAB4DA7C45B}" sibTransId="{3B242827-CFA9-4689-83B6-C7FDC65EB267}"/>
    <dgm:cxn modelId="{7D6E8883-7F1B-498B-9153-7C2788317D79}" type="presOf" srcId="{5EBDF9DD-3AE3-412A-BC0B-5DBBF75B5757}" destId="{D925AA3F-60B8-4F1A-BF21-3C1867ECBEF9}" srcOrd="0" destOrd="0" presId="urn:microsoft.com/office/officeart/2005/8/layout/radial4"/>
    <dgm:cxn modelId="{39DBAF5B-78C4-4BB2-9306-E8E178D2A808}" type="presOf" srcId="{37653F31-5131-4C4D-81D7-04ED5BB85ECB}" destId="{89525845-A78E-4386-B214-B8C5CE4A7680}" srcOrd="0" destOrd="1" presId="urn:microsoft.com/office/officeart/2005/8/layout/radial4"/>
    <dgm:cxn modelId="{EA52D4C3-F7E2-4820-9C6D-62BDB5C86E95}" srcId="{2C083DB3-4143-481F-A4EE-7D5C711819FB}" destId="{29CBDDC0-B270-4633-BDD9-3E5408BDBD12}" srcOrd="2" destOrd="0" parTransId="{5A20DF3B-3D9B-4E8F-8B9C-C3D3285C8A06}" sibTransId="{17E94C41-4854-4F03-AEAE-FAE046E4C63A}"/>
    <dgm:cxn modelId="{A67DCE1A-6E46-46A5-9C05-2790577F6925}" type="presOf" srcId="{2C083DB3-4143-481F-A4EE-7D5C711819FB}" destId="{89525845-A78E-4386-B214-B8C5CE4A7680}" srcOrd="0" destOrd="0" presId="urn:microsoft.com/office/officeart/2005/8/layout/radial4"/>
    <dgm:cxn modelId="{C88BD0CE-DA85-4E8B-BA92-EABDD4F60384}" type="presOf" srcId="{1D317BA5-B233-450D-BCD3-519A72C725AE}" destId="{D38FC7DC-79C9-494D-BA24-D3FB60D237AE}" srcOrd="0" destOrd="0" presId="urn:microsoft.com/office/officeart/2005/8/layout/radial4"/>
    <dgm:cxn modelId="{19400FE3-2AD4-466F-BE28-D1A6791DA27D}" type="presOf" srcId="{066800E7-313A-4EDE-83CB-D6B6037930B7}" destId="{8224953A-D7B1-43FE-8450-0DC817D6E637}" srcOrd="0" destOrd="2" presId="urn:microsoft.com/office/officeart/2005/8/layout/radial4"/>
    <dgm:cxn modelId="{9A3DE9CB-EE1D-441A-A67E-768A4215718F}" srcId="{1D317BA5-B233-450D-BCD3-519A72C725AE}" destId="{5EBDF9DD-3AE3-412A-BC0B-5DBBF75B5757}" srcOrd="0" destOrd="0" parTransId="{A1CF9D95-E5DE-43B5-8CDD-A0BD21335B95}" sibTransId="{F6C2E7D7-2D11-4EA4-9640-7A95D80FB1B0}"/>
    <dgm:cxn modelId="{776CF18B-6308-4F44-AF15-D415F998D966}" srcId="{D9910A91-A2B7-4703-94DB-5B7DE1636DEA}" destId="{DC1EAA15-C178-4428-B3F9-3ED6DDE9FB87}" srcOrd="0" destOrd="0" parTransId="{AA9BBCBB-99AC-4237-A573-38E04CF3E2D4}" sibTransId="{765328B3-5CA1-409F-B501-FA2708E1A23C}"/>
    <dgm:cxn modelId="{F83C5AF0-00EA-475A-9E72-315ED2275C8F}" type="presParOf" srcId="{D38FC7DC-79C9-494D-BA24-D3FB60D237AE}" destId="{D925AA3F-60B8-4F1A-BF21-3C1867ECBEF9}" srcOrd="0" destOrd="0" presId="urn:microsoft.com/office/officeart/2005/8/layout/radial4"/>
    <dgm:cxn modelId="{B92D7DE4-2812-4DFF-81FE-3BE15A8DE79E}" type="presParOf" srcId="{D38FC7DC-79C9-494D-BA24-D3FB60D237AE}" destId="{7E1EBC37-FE2C-4B13-B42B-D30E5663D826}" srcOrd="1" destOrd="0" presId="urn:microsoft.com/office/officeart/2005/8/layout/radial4"/>
    <dgm:cxn modelId="{FD8EEA55-05CD-4644-B490-48ECB6587345}" type="presParOf" srcId="{D38FC7DC-79C9-494D-BA24-D3FB60D237AE}" destId="{8224953A-D7B1-43FE-8450-0DC817D6E637}" srcOrd="2" destOrd="0" presId="urn:microsoft.com/office/officeart/2005/8/layout/radial4"/>
    <dgm:cxn modelId="{099D79D7-3B7D-4EA9-9066-643EF61D1C8A}" type="presParOf" srcId="{D38FC7DC-79C9-494D-BA24-D3FB60D237AE}" destId="{7AE5DB7E-91FE-4ACF-9204-C52E3C1C47FC}" srcOrd="3" destOrd="0" presId="urn:microsoft.com/office/officeart/2005/8/layout/radial4"/>
    <dgm:cxn modelId="{F32E6434-98DD-4CC8-B5FB-55381DDF6E24}" type="presParOf" srcId="{D38FC7DC-79C9-494D-BA24-D3FB60D237AE}" destId="{89525845-A78E-4386-B214-B8C5CE4A7680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2DA278-6351-4184-A3A7-21BC90356A5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29D7FD1-F620-4CC3-8AE8-F834655B61BC}">
      <dgm:prSet phldrT="[Text]"/>
      <dgm:spPr/>
      <dgm:t>
        <a:bodyPr/>
        <a:lstStyle/>
        <a:p>
          <a:r>
            <a:rPr lang="cs-CZ"/>
            <a:t>Podnikový strategický cíl</a:t>
          </a:r>
        </a:p>
      </dgm:t>
    </dgm:pt>
    <dgm:pt modelId="{696A5962-73F0-4B9B-A687-36ECE5DA2B0A}" type="parTrans" cxnId="{657AE97B-7D52-4959-B252-7D1BD878351E}">
      <dgm:prSet/>
      <dgm:spPr/>
      <dgm:t>
        <a:bodyPr/>
        <a:lstStyle/>
        <a:p>
          <a:endParaRPr lang="cs-CZ"/>
        </a:p>
      </dgm:t>
    </dgm:pt>
    <dgm:pt modelId="{1251FC24-7775-419C-ADFE-7AB6BFB8A93F}" type="sibTrans" cxnId="{657AE97B-7D52-4959-B252-7D1BD878351E}">
      <dgm:prSet/>
      <dgm:spPr/>
      <dgm:t>
        <a:bodyPr/>
        <a:lstStyle/>
        <a:p>
          <a:endParaRPr lang="cs-CZ"/>
        </a:p>
      </dgm:t>
    </dgm:pt>
    <dgm:pt modelId="{5D397F18-5C7C-4806-A429-0EA9318405D6}">
      <dgm:prSet phldrT="[Text]"/>
      <dgm:spPr/>
      <dgm:t>
        <a:bodyPr/>
        <a:lstStyle/>
        <a:p>
          <a:r>
            <a:rPr lang="cs-CZ"/>
            <a:t>Výrobní cíle</a:t>
          </a:r>
        </a:p>
      </dgm:t>
    </dgm:pt>
    <dgm:pt modelId="{F5BFAB0D-FAC1-4D55-AE15-7F34037F747A}" type="parTrans" cxnId="{D9A5D48F-C525-4AF9-8D91-04A749BC4A0F}">
      <dgm:prSet/>
      <dgm:spPr/>
      <dgm:t>
        <a:bodyPr/>
        <a:lstStyle/>
        <a:p>
          <a:endParaRPr lang="cs-CZ"/>
        </a:p>
      </dgm:t>
    </dgm:pt>
    <dgm:pt modelId="{7BA067AB-3FEB-4E0A-B377-849C62F85889}" type="sibTrans" cxnId="{D9A5D48F-C525-4AF9-8D91-04A749BC4A0F}">
      <dgm:prSet/>
      <dgm:spPr/>
      <dgm:t>
        <a:bodyPr/>
        <a:lstStyle/>
        <a:p>
          <a:endParaRPr lang="cs-CZ"/>
        </a:p>
      </dgm:t>
    </dgm:pt>
    <dgm:pt modelId="{F5F185F1-1CC3-4081-9C23-8182AE2AE840}">
      <dgm:prSet phldrT="[Text]"/>
      <dgm:spPr/>
      <dgm:t>
        <a:bodyPr/>
        <a:lstStyle/>
        <a:p>
          <a:r>
            <a:rPr lang="cs-CZ"/>
            <a:t>Odbytové marketingové cíle</a:t>
          </a:r>
        </a:p>
      </dgm:t>
    </dgm:pt>
    <dgm:pt modelId="{088E3BE6-3BF9-4B44-A514-D4C85CA0CC9B}" type="parTrans" cxnId="{96EFD701-53E7-46E0-89D8-FBF0D0865301}">
      <dgm:prSet/>
      <dgm:spPr/>
      <dgm:t>
        <a:bodyPr/>
        <a:lstStyle/>
        <a:p>
          <a:endParaRPr lang="cs-CZ"/>
        </a:p>
      </dgm:t>
    </dgm:pt>
    <dgm:pt modelId="{A11982D2-57B7-48C8-8B5D-51E3FB872CF8}" type="sibTrans" cxnId="{96EFD701-53E7-46E0-89D8-FBF0D0865301}">
      <dgm:prSet/>
      <dgm:spPr/>
      <dgm:t>
        <a:bodyPr/>
        <a:lstStyle/>
        <a:p>
          <a:endParaRPr lang="cs-CZ"/>
        </a:p>
      </dgm:t>
    </dgm:pt>
    <dgm:pt modelId="{45B8CD80-22D1-4457-BB6B-D0FA3A3268E2}">
      <dgm:prSet phldrT="[Text]"/>
      <dgm:spPr/>
      <dgm:t>
        <a:bodyPr/>
        <a:lstStyle/>
        <a:p>
          <a:r>
            <a:rPr lang="cs-CZ"/>
            <a:t>Finanční cíle</a:t>
          </a:r>
        </a:p>
      </dgm:t>
    </dgm:pt>
    <dgm:pt modelId="{55E6A940-2A7B-4824-9A5B-F01DF40920B2}" type="parTrans" cxnId="{C42C97D5-5202-4E26-9719-9A1DA4081B2C}">
      <dgm:prSet/>
      <dgm:spPr/>
      <dgm:t>
        <a:bodyPr/>
        <a:lstStyle/>
        <a:p>
          <a:endParaRPr lang="cs-CZ"/>
        </a:p>
      </dgm:t>
    </dgm:pt>
    <dgm:pt modelId="{A69697F4-96CC-4298-B513-6199D98C0042}" type="sibTrans" cxnId="{C42C97D5-5202-4E26-9719-9A1DA4081B2C}">
      <dgm:prSet/>
      <dgm:spPr/>
      <dgm:t>
        <a:bodyPr/>
        <a:lstStyle/>
        <a:p>
          <a:endParaRPr lang="cs-CZ"/>
        </a:p>
      </dgm:t>
    </dgm:pt>
    <dgm:pt modelId="{F063A8F7-D5B4-4F0F-964E-07AA0B9A2B01}">
      <dgm:prSet phldrT="[Text]"/>
      <dgm:spPr/>
      <dgm:t>
        <a:bodyPr/>
        <a:lstStyle/>
        <a:p>
          <a:r>
            <a:rPr lang="cs-CZ"/>
            <a:t>....</a:t>
          </a:r>
        </a:p>
      </dgm:t>
    </dgm:pt>
    <dgm:pt modelId="{E3FA0511-AEA7-4DE2-A816-67903CA4B764}" type="parTrans" cxnId="{965DE782-5361-4660-9402-E1919F6E94C7}">
      <dgm:prSet/>
      <dgm:spPr/>
      <dgm:t>
        <a:bodyPr/>
        <a:lstStyle/>
        <a:p>
          <a:endParaRPr lang="cs-CZ"/>
        </a:p>
      </dgm:t>
    </dgm:pt>
    <dgm:pt modelId="{02E5FA07-3E7B-4DE4-9CA3-CCD6C3F18AE9}" type="sibTrans" cxnId="{965DE782-5361-4660-9402-E1919F6E94C7}">
      <dgm:prSet/>
      <dgm:spPr/>
      <dgm:t>
        <a:bodyPr/>
        <a:lstStyle/>
        <a:p>
          <a:endParaRPr lang="cs-CZ"/>
        </a:p>
      </dgm:t>
    </dgm:pt>
    <dgm:pt modelId="{CE4168CD-5094-4D82-A7C7-7043990167AC}">
      <dgm:prSet phldrT="[Text]"/>
      <dgm:spPr/>
      <dgm:t>
        <a:bodyPr/>
        <a:lstStyle/>
        <a:p>
          <a:r>
            <a:rPr lang="cs-CZ"/>
            <a:t>Cíl výrobkové skupiny 3</a:t>
          </a:r>
        </a:p>
      </dgm:t>
    </dgm:pt>
    <dgm:pt modelId="{361586AB-A0F6-4896-AF4E-BAB17B2B436F}" type="parTrans" cxnId="{FB6A0BBC-83B2-4496-B148-BD6C10CAD9D2}">
      <dgm:prSet/>
      <dgm:spPr/>
      <dgm:t>
        <a:bodyPr/>
        <a:lstStyle/>
        <a:p>
          <a:endParaRPr lang="cs-CZ"/>
        </a:p>
      </dgm:t>
    </dgm:pt>
    <dgm:pt modelId="{3AB09EC7-65BB-49E5-8E5D-970DAE7950EF}" type="sibTrans" cxnId="{FB6A0BBC-83B2-4496-B148-BD6C10CAD9D2}">
      <dgm:prSet/>
      <dgm:spPr/>
      <dgm:t>
        <a:bodyPr/>
        <a:lstStyle/>
        <a:p>
          <a:endParaRPr lang="cs-CZ"/>
        </a:p>
      </dgm:t>
    </dgm:pt>
    <dgm:pt modelId="{3E4CE806-3A66-41D9-B01F-56E571CA3AC1}">
      <dgm:prSet phldrT="[Text]"/>
      <dgm:spPr/>
      <dgm:t>
        <a:bodyPr/>
        <a:lstStyle/>
        <a:p>
          <a:r>
            <a:rPr lang="cs-CZ"/>
            <a:t>Cíl výrobké skupiny 1</a:t>
          </a:r>
        </a:p>
      </dgm:t>
    </dgm:pt>
    <dgm:pt modelId="{A2A06D38-5D11-4447-9B61-B6DF469C3130}" type="parTrans" cxnId="{CA04A321-AE5B-431C-A2DF-4C0AAEDB7069}">
      <dgm:prSet/>
      <dgm:spPr/>
      <dgm:t>
        <a:bodyPr/>
        <a:lstStyle/>
        <a:p>
          <a:endParaRPr lang="cs-CZ"/>
        </a:p>
      </dgm:t>
    </dgm:pt>
    <dgm:pt modelId="{28F12DE6-C5C1-4A4A-9412-97AE3E848091}" type="sibTrans" cxnId="{CA04A321-AE5B-431C-A2DF-4C0AAEDB7069}">
      <dgm:prSet/>
      <dgm:spPr/>
      <dgm:t>
        <a:bodyPr/>
        <a:lstStyle/>
        <a:p>
          <a:endParaRPr lang="cs-CZ"/>
        </a:p>
      </dgm:t>
    </dgm:pt>
    <dgm:pt modelId="{E36EBD77-7A41-4A5F-9B95-CE0670F77361}">
      <dgm:prSet phldrT="[Text]"/>
      <dgm:spPr/>
      <dgm:t>
        <a:bodyPr/>
        <a:lstStyle/>
        <a:p>
          <a:r>
            <a:rPr lang="cs-CZ"/>
            <a:t>Cíl výrobkové skupiny 2</a:t>
          </a:r>
        </a:p>
      </dgm:t>
    </dgm:pt>
    <dgm:pt modelId="{E09F5226-9739-4A83-BE5D-D54E78C0784D}" type="parTrans" cxnId="{54F856CA-556A-4BCF-999E-7844452790E5}">
      <dgm:prSet/>
      <dgm:spPr/>
      <dgm:t>
        <a:bodyPr/>
        <a:lstStyle/>
        <a:p>
          <a:endParaRPr lang="cs-CZ"/>
        </a:p>
      </dgm:t>
    </dgm:pt>
    <dgm:pt modelId="{62924EC1-A3B1-462F-96F1-BDC8E527DA53}" type="sibTrans" cxnId="{54F856CA-556A-4BCF-999E-7844452790E5}">
      <dgm:prSet/>
      <dgm:spPr/>
      <dgm:t>
        <a:bodyPr/>
        <a:lstStyle/>
        <a:p>
          <a:endParaRPr lang="cs-CZ"/>
        </a:p>
      </dgm:t>
    </dgm:pt>
    <dgm:pt modelId="{FBC392A2-E982-4824-B2DD-A23103CD85A1}">
      <dgm:prSet phldrT="[Text]"/>
      <dgm:spPr/>
      <dgm:t>
        <a:bodyPr/>
        <a:lstStyle/>
        <a:p>
          <a:r>
            <a:rPr lang="cs-CZ"/>
            <a:t>....</a:t>
          </a:r>
        </a:p>
      </dgm:t>
    </dgm:pt>
    <dgm:pt modelId="{D8D2C71F-550E-46D7-96FD-A3186ECC2E24}" type="parTrans" cxnId="{A75F94F3-D736-4BB5-BAAE-F1998BB4AC94}">
      <dgm:prSet/>
      <dgm:spPr/>
      <dgm:t>
        <a:bodyPr/>
        <a:lstStyle/>
        <a:p>
          <a:endParaRPr lang="cs-CZ"/>
        </a:p>
      </dgm:t>
    </dgm:pt>
    <dgm:pt modelId="{021B20EA-EA6B-4DCE-B833-DB70C67CDEA9}" type="sibTrans" cxnId="{A75F94F3-D736-4BB5-BAAE-F1998BB4AC94}">
      <dgm:prSet/>
      <dgm:spPr/>
      <dgm:t>
        <a:bodyPr/>
        <a:lstStyle/>
        <a:p>
          <a:endParaRPr lang="cs-CZ"/>
        </a:p>
      </dgm:t>
    </dgm:pt>
    <dgm:pt modelId="{A985CA88-EA64-45D6-973C-9CF5DF33E54E}">
      <dgm:prSet phldrT="[Text]"/>
      <dgm:spPr/>
      <dgm:t>
        <a:bodyPr/>
        <a:lstStyle/>
        <a:p>
          <a:r>
            <a:rPr lang="cs-CZ"/>
            <a:t>Cíl výrobkové politiky</a:t>
          </a:r>
        </a:p>
      </dgm:t>
    </dgm:pt>
    <dgm:pt modelId="{B72CEAFE-092F-4767-8AE0-7C5EAB6F0BB6}" type="parTrans" cxnId="{26E76EFC-7673-4505-8813-B17E2E48AB2E}">
      <dgm:prSet/>
      <dgm:spPr/>
      <dgm:t>
        <a:bodyPr/>
        <a:lstStyle/>
        <a:p>
          <a:endParaRPr lang="cs-CZ"/>
        </a:p>
      </dgm:t>
    </dgm:pt>
    <dgm:pt modelId="{7CECD4F1-3F93-45C6-9C63-A0DB06527C67}" type="sibTrans" cxnId="{26E76EFC-7673-4505-8813-B17E2E48AB2E}">
      <dgm:prSet/>
      <dgm:spPr/>
      <dgm:t>
        <a:bodyPr/>
        <a:lstStyle/>
        <a:p>
          <a:endParaRPr lang="cs-CZ"/>
        </a:p>
      </dgm:t>
    </dgm:pt>
    <dgm:pt modelId="{4741374F-F3CC-495F-8A5B-DED58725F63F}">
      <dgm:prSet phldrT="[Text]"/>
      <dgm:spPr/>
      <dgm:t>
        <a:bodyPr/>
        <a:lstStyle/>
        <a:p>
          <a:r>
            <a:rPr lang="cs-CZ"/>
            <a:t>Cíle cenové politiky</a:t>
          </a:r>
        </a:p>
      </dgm:t>
    </dgm:pt>
    <dgm:pt modelId="{633DB39F-F924-4A78-9499-E7441CF15AA5}" type="parTrans" cxnId="{ADDFABF0-6CE0-4024-A32C-755B810E44E1}">
      <dgm:prSet/>
      <dgm:spPr/>
      <dgm:t>
        <a:bodyPr/>
        <a:lstStyle/>
        <a:p>
          <a:endParaRPr lang="cs-CZ"/>
        </a:p>
      </dgm:t>
    </dgm:pt>
    <dgm:pt modelId="{11BC2670-5BEB-4211-B3EB-453FB1886587}" type="sibTrans" cxnId="{ADDFABF0-6CE0-4024-A32C-755B810E44E1}">
      <dgm:prSet/>
      <dgm:spPr/>
      <dgm:t>
        <a:bodyPr/>
        <a:lstStyle/>
        <a:p>
          <a:endParaRPr lang="cs-CZ"/>
        </a:p>
      </dgm:t>
    </dgm:pt>
    <dgm:pt modelId="{9C0C2B30-14A7-400B-82BA-18660399FDAD}">
      <dgm:prSet phldrT="[Text]"/>
      <dgm:spPr/>
      <dgm:t>
        <a:bodyPr/>
        <a:lstStyle/>
        <a:p>
          <a:r>
            <a:rPr lang="cs-CZ"/>
            <a:t>Cíle propagační politiky</a:t>
          </a:r>
        </a:p>
      </dgm:t>
    </dgm:pt>
    <dgm:pt modelId="{A75E7C45-A500-4C20-B3B9-85BE3931654B}" type="parTrans" cxnId="{99EB371B-F621-4311-8D7E-0CA49A4981CB}">
      <dgm:prSet/>
      <dgm:spPr/>
      <dgm:t>
        <a:bodyPr/>
        <a:lstStyle/>
        <a:p>
          <a:endParaRPr lang="cs-CZ"/>
        </a:p>
      </dgm:t>
    </dgm:pt>
    <dgm:pt modelId="{C9A5240E-3D15-4B29-91EB-1ED72B3924C5}" type="sibTrans" cxnId="{99EB371B-F621-4311-8D7E-0CA49A4981CB}">
      <dgm:prSet/>
      <dgm:spPr/>
      <dgm:t>
        <a:bodyPr/>
        <a:lstStyle/>
        <a:p>
          <a:endParaRPr lang="cs-CZ"/>
        </a:p>
      </dgm:t>
    </dgm:pt>
    <dgm:pt modelId="{67EE782A-A2B9-40CA-934A-24B5FB61FC72}">
      <dgm:prSet phldrT="[Text]"/>
      <dgm:spPr/>
      <dgm:t>
        <a:bodyPr/>
        <a:lstStyle/>
        <a:p>
          <a:r>
            <a:rPr lang="cs-CZ"/>
            <a:t>Cíle distribuční politiky</a:t>
          </a:r>
        </a:p>
      </dgm:t>
    </dgm:pt>
    <dgm:pt modelId="{7EE9227C-10D7-440A-9F3F-A6AFEE14D42E}" type="parTrans" cxnId="{A2C11EF5-07EB-4024-BAEF-A11AA1B36D99}">
      <dgm:prSet/>
      <dgm:spPr/>
      <dgm:t>
        <a:bodyPr/>
        <a:lstStyle/>
        <a:p>
          <a:endParaRPr lang="cs-CZ"/>
        </a:p>
      </dgm:t>
    </dgm:pt>
    <dgm:pt modelId="{3E3AB992-738D-4D68-ADFD-0090B6E16CFA}" type="sibTrans" cxnId="{A2C11EF5-07EB-4024-BAEF-A11AA1B36D99}">
      <dgm:prSet/>
      <dgm:spPr/>
      <dgm:t>
        <a:bodyPr/>
        <a:lstStyle/>
        <a:p>
          <a:endParaRPr lang="cs-CZ"/>
        </a:p>
      </dgm:t>
    </dgm:pt>
    <dgm:pt modelId="{8C750623-7247-4299-B8D0-F9180E9FD9D1}" type="pres">
      <dgm:prSet presAssocID="{382DA278-6351-4184-A3A7-21BC90356A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11A0FCC3-0F74-406C-B977-5EDF64768118}" type="pres">
      <dgm:prSet presAssocID="{029D7FD1-F620-4CC3-8AE8-F834655B61BC}" presName="hierRoot1" presStyleCnt="0">
        <dgm:presLayoutVars>
          <dgm:hierBranch val="init"/>
        </dgm:presLayoutVars>
      </dgm:prSet>
      <dgm:spPr/>
    </dgm:pt>
    <dgm:pt modelId="{E3F2FCDE-EC7C-4FB9-8D28-4C74781A9617}" type="pres">
      <dgm:prSet presAssocID="{029D7FD1-F620-4CC3-8AE8-F834655B61BC}" presName="rootComposite1" presStyleCnt="0"/>
      <dgm:spPr/>
    </dgm:pt>
    <dgm:pt modelId="{53577BBE-A976-4C29-A4EC-C401ADC404AC}" type="pres">
      <dgm:prSet presAssocID="{029D7FD1-F620-4CC3-8AE8-F834655B61B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5258E88-C494-4863-A8F7-E03BF84FBAB9}" type="pres">
      <dgm:prSet presAssocID="{029D7FD1-F620-4CC3-8AE8-F834655B61BC}" presName="rootConnector1" presStyleLbl="node1" presStyleIdx="0" presStyleCnt="0"/>
      <dgm:spPr/>
      <dgm:t>
        <a:bodyPr/>
        <a:lstStyle/>
        <a:p>
          <a:endParaRPr lang="cs-CZ"/>
        </a:p>
      </dgm:t>
    </dgm:pt>
    <dgm:pt modelId="{40CF96B2-7DEA-49B0-B888-07DF9F07770B}" type="pres">
      <dgm:prSet presAssocID="{029D7FD1-F620-4CC3-8AE8-F834655B61BC}" presName="hierChild2" presStyleCnt="0"/>
      <dgm:spPr/>
    </dgm:pt>
    <dgm:pt modelId="{47CF933E-9A2A-484C-8976-97896B9EC853}" type="pres">
      <dgm:prSet presAssocID="{F5BFAB0D-FAC1-4D55-AE15-7F34037F747A}" presName="Name37" presStyleLbl="parChTrans1D2" presStyleIdx="0" presStyleCnt="4"/>
      <dgm:spPr/>
      <dgm:t>
        <a:bodyPr/>
        <a:lstStyle/>
        <a:p>
          <a:endParaRPr lang="cs-CZ"/>
        </a:p>
      </dgm:t>
    </dgm:pt>
    <dgm:pt modelId="{3AC80E6C-FF68-4E69-B9A8-3DC7C798480F}" type="pres">
      <dgm:prSet presAssocID="{5D397F18-5C7C-4806-A429-0EA9318405D6}" presName="hierRoot2" presStyleCnt="0">
        <dgm:presLayoutVars>
          <dgm:hierBranch val="init"/>
        </dgm:presLayoutVars>
      </dgm:prSet>
      <dgm:spPr/>
    </dgm:pt>
    <dgm:pt modelId="{9E71FA80-C949-4DE8-B04A-5C0E14C7D607}" type="pres">
      <dgm:prSet presAssocID="{5D397F18-5C7C-4806-A429-0EA9318405D6}" presName="rootComposite" presStyleCnt="0"/>
      <dgm:spPr/>
    </dgm:pt>
    <dgm:pt modelId="{A32CE363-5819-4AAF-916D-896BB41404E4}" type="pres">
      <dgm:prSet presAssocID="{5D397F18-5C7C-4806-A429-0EA9318405D6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F190DA6-054B-464D-96DE-C5DCB9EC92A5}" type="pres">
      <dgm:prSet presAssocID="{5D397F18-5C7C-4806-A429-0EA9318405D6}" presName="rootConnector" presStyleLbl="node2" presStyleIdx="0" presStyleCnt="4"/>
      <dgm:spPr/>
      <dgm:t>
        <a:bodyPr/>
        <a:lstStyle/>
        <a:p>
          <a:endParaRPr lang="cs-CZ"/>
        </a:p>
      </dgm:t>
    </dgm:pt>
    <dgm:pt modelId="{083D1D90-325A-4B20-B16B-1DE0DEDCF245}" type="pres">
      <dgm:prSet presAssocID="{5D397F18-5C7C-4806-A429-0EA9318405D6}" presName="hierChild4" presStyleCnt="0"/>
      <dgm:spPr/>
    </dgm:pt>
    <dgm:pt modelId="{DB424BB7-3D46-4E32-B76B-87B46F508FD3}" type="pres">
      <dgm:prSet presAssocID="{5D397F18-5C7C-4806-A429-0EA9318405D6}" presName="hierChild5" presStyleCnt="0"/>
      <dgm:spPr/>
    </dgm:pt>
    <dgm:pt modelId="{BD5F3F68-E9A0-4D7F-B23E-4E9BC22E2FB0}" type="pres">
      <dgm:prSet presAssocID="{088E3BE6-3BF9-4B44-A514-D4C85CA0CC9B}" presName="Name37" presStyleLbl="parChTrans1D2" presStyleIdx="1" presStyleCnt="4"/>
      <dgm:spPr/>
      <dgm:t>
        <a:bodyPr/>
        <a:lstStyle/>
        <a:p>
          <a:endParaRPr lang="cs-CZ"/>
        </a:p>
      </dgm:t>
    </dgm:pt>
    <dgm:pt modelId="{8A5C4619-7C00-4714-84D6-3875DB22599C}" type="pres">
      <dgm:prSet presAssocID="{F5F185F1-1CC3-4081-9C23-8182AE2AE840}" presName="hierRoot2" presStyleCnt="0">
        <dgm:presLayoutVars>
          <dgm:hierBranch val="init"/>
        </dgm:presLayoutVars>
      </dgm:prSet>
      <dgm:spPr/>
    </dgm:pt>
    <dgm:pt modelId="{D0DA0F81-5576-4B99-92A2-A78D59DDC8C9}" type="pres">
      <dgm:prSet presAssocID="{F5F185F1-1CC3-4081-9C23-8182AE2AE840}" presName="rootComposite" presStyleCnt="0"/>
      <dgm:spPr/>
    </dgm:pt>
    <dgm:pt modelId="{FDB38495-ED92-4414-8AAC-CA3DC7D1E5E0}" type="pres">
      <dgm:prSet presAssocID="{F5F185F1-1CC3-4081-9C23-8182AE2AE840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B24A5E7-C7DD-470A-8AE3-366F11894A8C}" type="pres">
      <dgm:prSet presAssocID="{F5F185F1-1CC3-4081-9C23-8182AE2AE840}" presName="rootConnector" presStyleLbl="node2" presStyleIdx="1" presStyleCnt="4"/>
      <dgm:spPr/>
      <dgm:t>
        <a:bodyPr/>
        <a:lstStyle/>
        <a:p>
          <a:endParaRPr lang="cs-CZ"/>
        </a:p>
      </dgm:t>
    </dgm:pt>
    <dgm:pt modelId="{BA12DA9C-8003-448B-A6BA-4BE4B9A81598}" type="pres">
      <dgm:prSet presAssocID="{F5F185F1-1CC3-4081-9C23-8182AE2AE840}" presName="hierChild4" presStyleCnt="0"/>
      <dgm:spPr/>
    </dgm:pt>
    <dgm:pt modelId="{D8A6CB07-652A-42E8-8663-86AD72FEA4DD}" type="pres">
      <dgm:prSet presAssocID="{A2A06D38-5D11-4447-9B61-B6DF469C3130}" presName="Name37" presStyleLbl="parChTrans1D3" presStyleIdx="0" presStyleCnt="4"/>
      <dgm:spPr/>
      <dgm:t>
        <a:bodyPr/>
        <a:lstStyle/>
        <a:p>
          <a:endParaRPr lang="cs-CZ"/>
        </a:p>
      </dgm:t>
    </dgm:pt>
    <dgm:pt modelId="{C0606CF0-9BC3-4AA8-B7C7-547F0BD5967B}" type="pres">
      <dgm:prSet presAssocID="{3E4CE806-3A66-41D9-B01F-56E571CA3AC1}" presName="hierRoot2" presStyleCnt="0">
        <dgm:presLayoutVars>
          <dgm:hierBranch val="init"/>
        </dgm:presLayoutVars>
      </dgm:prSet>
      <dgm:spPr/>
    </dgm:pt>
    <dgm:pt modelId="{F55B420A-6486-493F-B314-56E5F3D4D808}" type="pres">
      <dgm:prSet presAssocID="{3E4CE806-3A66-41D9-B01F-56E571CA3AC1}" presName="rootComposite" presStyleCnt="0"/>
      <dgm:spPr/>
    </dgm:pt>
    <dgm:pt modelId="{D6322504-54F6-4712-85A4-5CF59591F45F}" type="pres">
      <dgm:prSet presAssocID="{3E4CE806-3A66-41D9-B01F-56E571CA3AC1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D7979A3-22FC-41E2-B424-44B38D21D675}" type="pres">
      <dgm:prSet presAssocID="{3E4CE806-3A66-41D9-B01F-56E571CA3AC1}" presName="rootConnector" presStyleLbl="node3" presStyleIdx="0" presStyleCnt="4"/>
      <dgm:spPr/>
      <dgm:t>
        <a:bodyPr/>
        <a:lstStyle/>
        <a:p>
          <a:endParaRPr lang="cs-CZ"/>
        </a:p>
      </dgm:t>
    </dgm:pt>
    <dgm:pt modelId="{364A8F8A-740F-438D-A45B-5A4212E93533}" type="pres">
      <dgm:prSet presAssocID="{3E4CE806-3A66-41D9-B01F-56E571CA3AC1}" presName="hierChild4" presStyleCnt="0"/>
      <dgm:spPr/>
    </dgm:pt>
    <dgm:pt modelId="{C37CF82D-3D20-432C-88D4-4D006468ACF7}" type="pres">
      <dgm:prSet presAssocID="{3E4CE806-3A66-41D9-B01F-56E571CA3AC1}" presName="hierChild5" presStyleCnt="0"/>
      <dgm:spPr/>
    </dgm:pt>
    <dgm:pt modelId="{B5C16A50-9914-4796-87C8-7991BE708D05}" type="pres">
      <dgm:prSet presAssocID="{E09F5226-9739-4A83-BE5D-D54E78C0784D}" presName="Name37" presStyleLbl="parChTrans1D3" presStyleIdx="1" presStyleCnt="4"/>
      <dgm:spPr/>
      <dgm:t>
        <a:bodyPr/>
        <a:lstStyle/>
        <a:p>
          <a:endParaRPr lang="cs-CZ"/>
        </a:p>
      </dgm:t>
    </dgm:pt>
    <dgm:pt modelId="{4DA80577-C509-48B2-91BE-994F6B894766}" type="pres">
      <dgm:prSet presAssocID="{E36EBD77-7A41-4A5F-9B95-CE0670F77361}" presName="hierRoot2" presStyleCnt="0">
        <dgm:presLayoutVars>
          <dgm:hierBranch val="init"/>
        </dgm:presLayoutVars>
      </dgm:prSet>
      <dgm:spPr/>
    </dgm:pt>
    <dgm:pt modelId="{04C4170E-0E3D-4F6B-B3DF-23F0BE152659}" type="pres">
      <dgm:prSet presAssocID="{E36EBD77-7A41-4A5F-9B95-CE0670F77361}" presName="rootComposite" presStyleCnt="0"/>
      <dgm:spPr/>
    </dgm:pt>
    <dgm:pt modelId="{97EA7367-D4A5-41B7-93E7-49BDDFB9485D}" type="pres">
      <dgm:prSet presAssocID="{E36EBD77-7A41-4A5F-9B95-CE0670F77361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1AFE641-8124-438D-BAD4-36344CF6B503}" type="pres">
      <dgm:prSet presAssocID="{E36EBD77-7A41-4A5F-9B95-CE0670F77361}" presName="rootConnector" presStyleLbl="node3" presStyleIdx="1" presStyleCnt="4"/>
      <dgm:spPr/>
      <dgm:t>
        <a:bodyPr/>
        <a:lstStyle/>
        <a:p>
          <a:endParaRPr lang="cs-CZ"/>
        </a:p>
      </dgm:t>
    </dgm:pt>
    <dgm:pt modelId="{1061EC06-58C2-4082-9F91-43C931D26024}" type="pres">
      <dgm:prSet presAssocID="{E36EBD77-7A41-4A5F-9B95-CE0670F77361}" presName="hierChild4" presStyleCnt="0"/>
      <dgm:spPr/>
    </dgm:pt>
    <dgm:pt modelId="{5CFE59D0-D84D-49CB-9B57-D88F8342F47F}" type="pres">
      <dgm:prSet presAssocID="{B72CEAFE-092F-4767-8AE0-7C5EAB6F0BB6}" presName="Name37" presStyleLbl="parChTrans1D4" presStyleIdx="0" presStyleCnt="4"/>
      <dgm:spPr/>
      <dgm:t>
        <a:bodyPr/>
        <a:lstStyle/>
        <a:p>
          <a:endParaRPr lang="cs-CZ"/>
        </a:p>
      </dgm:t>
    </dgm:pt>
    <dgm:pt modelId="{9354A616-5903-4CBC-A845-8E5183F52CC7}" type="pres">
      <dgm:prSet presAssocID="{A985CA88-EA64-45D6-973C-9CF5DF33E54E}" presName="hierRoot2" presStyleCnt="0">
        <dgm:presLayoutVars>
          <dgm:hierBranch val="init"/>
        </dgm:presLayoutVars>
      </dgm:prSet>
      <dgm:spPr/>
    </dgm:pt>
    <dgm:pt modelId="{FF50155C-2EA9-4488-823E-55FFD7D790D1}" type="pres">
      <dgm:prSet presAssocID="{A985CA88-EA64-45D6-973C-9CF5DF33E54E}" presName="rootComposite" presStyleCnt="0"/>
      <dgm:spPr/>
    </dgm:pt>
    <dgm:pt modelId="{B51D6DAE-F67D-4901-8581-B4AF75BAD22F}" type="pres">
      <dgm:prSet presAssocID="{A985CA88-EA64-45D6-973C-9CF5DF33E54E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A96B803-7DDF-4BF5-A379-1C397A6F67D9}" type="pres">
      <dgm:prSet presAssocID="{A985CA88-EA64-45D6-973C-9CF5DF33E54E}" presName="rootConnector" presStyleLbl="node4" presStyleIdx="0" presStyleCnt="4"/>
      <dgm:spPr/>
      <dgm:t>
        <a:bodyPr/>
        <a:lstStyle/>
        <a:p>
          <a:endParaRPr lang="cs-CZ"/>
        </a:p>
      </dgm:t>
    </dgm:pt>
    <dgm:pt modelId="{7FC898BE-61DB-4429-B8A4-ED8325FE1E7D}" type="pres">
      <dgm:prSet presAssocID="{A985CA88-EA64-45D6-973C-9CF5DF33E54E}" presName="hierChild4" presStyleCnt="0"/>
      <dgm:spPr/>
    </dgm:pt>
    <dgm:pt modelId="{608BF3D0-EBDC-4AD4-839D-3FDE423F6C01}" type="pres">
      <dgm:prSet presAssocID="{A985CA88-EA64-45D6-973C-9CF5DF33E54E}" presName="hierChild5" presStyleCnt="0"/>
      <dgm:spPr/>
    </dgm:pt>
    <dgm:pt modelId="{F7A56CEC-71B0-479A-9F96-408E961EC501}" type="pres">
      <dgm:prSet presAssocID="{633DB39F-F924-4A78-9499-E7441CF15AA5}" presName="Name37" presStyleLbl="parChTrans1D4" presStyleIdx="1" presStyleCnt="4"/>
      <dgm:spPr/>
      <dgm:t>
        <a:bodyPr/>
        <a:lstStyle/>
        <a:p>
          <a:endParaRPr lang="cs-CZ"/>
        </a:p>
      </dgm:t>
    </dgm:pt>
    <dgm:pt modelId="{3A24F4C4-3414-4EA0-AE6B-1E56A331F7B4}" type="pres">
      <dgm:prSet presAssocID="{4741374F-F3CC-495F-8A5B-DED58725F63F}" presName="hierRoot2" presStyleCnt="0">
        <dgm:presLayoutVars>
          <dgm:hierBranch val="init"/>
        </dgm:presLayoutVars>
      </dgm:prSet>
      <dgm:spPr/>
    </dgm:pt>
    <dgm:pt modelId="{14931AF6-C798-4628-933D-62344B716141}" type="pres">
      <dgm:prSet presAssocID="{4741374F-F3CC-495F-8A5B-DED58725F63F}" presName="rootComposite" presStyleCnt="0"/>
      <dgm:spPr/>
    </dgm:pt>
    <dgm:pt modelId="{0D95B1CD-80F9-424E-ADEF-0190A2455E0D}" type="pres">
      <dgm:prSet presAssocID="{4741374F-F3CC-495F-8A5B-DED58725F63F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A9B0E27-1691-407F-95C5-526C3274B400}" type="pres">
      <dgm:prSet presAssocID="{4741374F-F3CC-495F-8A5B-DED58725F63F}" presName="rootConnector" presStyleLbl="node4" presStyleIdx="1" presStyleCnt="4"/>
      <dgm:spPr/>
      <dgm:t>
        <a:bodyPr/>
        <a:lstStyle/>
        <a:p>
          <a:endParaRPr lang="cs-CZ"/>
        </a:p>
      </dgm:t>
    </dgm:pt>
    <dgm:pt modelId="{A08737A1-F861-4E92-BACB-0B15CCE9B0ED}" type="pres">
      <dgm:prSet presAssocID="{4741374F-F3CC-495F-8A5B-DED58725F63F}" presName="hierChild4" presStyleCnt="0"/>
      <dgm:spPr/>
    </dgm:pt>
    <dgm:pt modelId="{B96B51D8-FF35-4BDD-8C7B-C3032D7250B1}" type="pres">
      <dgm:prSet presAssocID="{4741374F-F3CC-495F-8A5B-DED58725F63F}" presName="hierChild5" presStyleCnt="0"/>
      <dgm:spPr/>
    </dgm:pt>
    <dgm:pt modelId="{7DD7883B-B3E1-48D2-8309-718C9DD15B26}" type="pres">
      <dgm:prSet presAssocID="{A75E7C45-A500-4C20-B3B9-85BE3931654B}" presName="Name37" presStyleLbl="parChTrans1D4" presStyleIdx="2" presStyleCnt="4"/>
      <dgm:spPr/>
      <dgm:t>
        <a:bodyPr/>
        <a:lstStyle/>
        <a:p>
          <a:endParaRPr lang="cs-CZ"/>
        </a:p>
      </dgm:t>
    </dgm:pt>
    <dgm:pt modelId="{FC7FC960-7CEA-4911-BBF0-B0983A8F0CA9}" type="pres">
      <dgm:prSet presAssocID="{9C0C2B30-14A7-400B-82BA-18660399FDAD}" presName="hierRoot2" presStyleCnt="0">
        <dgm:presLayoutVars>
          <dgm:hierBranch val="init"/>
        </dgm:presLayoutVars>
      </dgm:prSet>
      <dgm:spPr/>
    </dgm:pt>
    <dgm:pt modelId="{BEE83D5A-E8B0-49C7-A2A8-7BF0EDEB281D}" type="pres">
      <dgm:prSet presAssocID="{9C0C2B30-14A7-400B-82BA-18660399FDAD}" presName="rootComposite" presStyleCnt="0"/>
      <dgm:spPr/>
    </dgm:pt>
    <dgm:pt modelId="{737B1032-0ED0-4881-A35A-BA153661B4AB}" type="pres">
      <dgm:prSet presAssocID="{9C0C2B30-14A7-400B-82BA-18660399FDAD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C497B29-8F37-442F-A552-EA2E5514297A}" type="pres">
      <dgm:prSet presAssocID="{9C0C2B30-14A7-400B-82BA-18660399FDAD}" presName="rootConnector" presStyleLbl="node4" presStyleIdx="2" presStyleCnt="4"/>
      <dgm:spPr/>
      <dgm:t>
        <a:bodyPr/>
        <a:lstStyle/>
        <a:p>
          <a:endParaRPr lang="cs-CZ"/>
        </a:p>
      </dgm:t>
    </dgm:pt>
    <dgm:pt modelId="{23503905-880B-4BE1-A8E2-983830957922}" type="pres">
      <dgm:prSet presAssocID="{9C0C2B30-14A7-400B-82BA-18660399FDAD}" presName="hierChild4" presStyleCnt="0"/>
      <dgm:spPr/>
    </dgm:pt>
    <dgm:pt modelId="{CBA7ABA5-6392-4402-B4EC-1102825BB154}" type="pres">
      <dgm:prSet presAssocID="{9C0C2B30-14A7-400B-82BA-18660399FDAD}" presName="hierChild5" presStyleCnt="0"/>
      <dgm:spPr/>
    </dgm:pt>
    <dgm:pt modelId="{200C8A9A-31EA-40A8-8A66-12323E36F9AC}" type="pres">
      <dgm:prSet presAssocID="{7EE9227C-10D7-440A-9F3F-A6AFEE14D42E}" presName="Name37" presStyleLbl="parChTrans1D4" presStyleIdx="3" presStyleCnt="4"/>
      <dgm:spPr/>
      <dgm:t>
        <a:bodyPr/>
        <a:lstStyle/>
        <a:p>
          <a:endParaRPr lang="cs-CZ"/>
        </a:p>
      </dgm:t>
    </dgm:pt>
    <dgm:pt modelId="{D296535F-10B7-454D-827B-B533FFABEA2F}" type="pres">
      <dgm:prSet presAssocID="{67EE782A-A2B9-40CA-934A-24B5FB61FC72}" presName="hierRoot2" presStyleCnt="0">
        <dgm:presLayoutVars>
          <dgm:hierBranch val="init"/>
        </dgm:presLayoutVars>
      </dgm:prSet>
      <dgm:spPr/>
    </dgm:pt>
    <dgm:pt modelId="{C37E39D7-C624-4EE9-83DE-A676070701B4}" type="pres">
      <dgm:prSet presAssocID="{67EE782A-A2B9-40CA-934A-24B5FB61FC72}" presName="rootComposite" presStyleCnt="0"/>
      <dgm:spPr/>
    </dgm:pt>
    <dgm:pt modelId="{0896C237-8E7A-4526-AE30-6AFF369FBDF1}" type="pres">
      <dgm:prSet presAssocID="{67EE782A-A2B9-40CA-934A-24B5FB61FC72}" presName="rootText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F5B966A-F502-43B3-97AD-172EF859612D}" type="pres">
      <dgm:prSet presAssocID="{67EE782A-A2B9-40CA-934A-24B5FB61FC72}" presName="rootConnector" presStyleLbl="node4" presStyleIdx="3" presStyleCnt="4"/>
      <dgm:spPr/>
      <dgm:t>
        <a:bodyPr/>
        <a:lstStyle/>
        <a:p>
          <a:endParaRPr lang="cs-CZ"/>
        </a:p>
      </dgm:t>
    </dgm:pt>
    <dgm:pt modelId="{DC24CE97-CCAE-46C7-8FF2-12F4BC915311}" type="pres">
      <dgm:prSet presAssocID="{67EE782A-A2B9-40CA-934A-24B5FB61FC72}" presName="hierChild4" presStyleCnt="0"/>
      <dgm:spPr/>
    </dgm:pt>
    <dgm:pt modelId="{5A1D293D-CA92-4805-8D3D-8408EA4F3F6A}" type="pres">
      <dgm:prSet presAssocID="{67EE782A-A2B9-40CA-934A-24B5FB61FC72}" presName="hierChild5" presStyleCnt="0"/>
      <dgm:spPr/>
    </dgm:pt>
    <dgm:pt modelId="{58A4B68E-13B8-4016-AF0D-EDAA9C9A1B3F}" type="pres">
      <dgm:prSet presAssocID="{E36EBD77-7A41-4A5F-9B95-CE0670F77361}" presName="hierChild5" presStyleCnt="0"/>
      <dgm:spPr/>
    </dgm:pt>
    <dgm:pt modelId="{23FF0ABB-0BD7-4255-B244-12F58A60A45B}" type="pres">
      <dgm:prSet presAssocID="{361586AB-A0F6-4896-AF4E-BAB17B2B436F}" presName="Name37" presStyleLbl="parChTrans1D3" presStyleIdx="2" presStyleCnt="4"/>
      <dgm:spPr/>
      <dgm:t>
        <a:bodyPr/>
        <a:lstStyle/>
        <a:p>
          <a:endParaRPr lang="cs-CZ"/>
        </a:p>
      </dgm:t>
    </dgm:pt>
    <dgm:pt modelId="{5938E764-2B7E-40EA-B731-CDAB6BF8EB14}" type="pres">
      <dgm:prSet presAssocID="{CE4168CD-5094-4D82-A7C7-7043990167AC}" presName="hierRoot2" presStyleCnt="0">
        <dgm:presLayoutVars>
          <dgm:hierBranch val="init"/>
        </dgm:presLayoutVars>
      </dgm:prSet>
      <dgm:spPr/>
    </dgm:pt>
    <dgm:pt modelId="{3FE08712-5ADD-47FF-ABD0-339E23F8CFBD}" type="pres">
      <dgm:prSet presAssocID="{CE4168CD-5094-4D82-A7C7-7043990167AC}" presName="rootComposite" presStyleCnt="0"/>
      <dgm:spPr/>
    </dgm:pt>
    <dgm:pt modelId="{54503BC0-4A45-47EB-B998-85558F512D7F}" type="pres">
      <dgm:prSet presAssocID="{CE4168CD-5094-4D82-A7C7-7043990167AC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D71FA00-6CEE-411C-A7A8-8997AEA714BD}" type="pres">
      <dgm:prSet presAssocID="{CE4168CD-5094-4D82-A7C7-7043990167AC}" presName="rootConnector" presStyleLbl="node3" presStyleIdx="2" presStyleCnt="4"/>
      <dgm:spPr/>
      <dgm:t>
        <a:bodyPr/>
        <a:lstStyle/>
        <a:p>
          <a:endParaRPr lang="cs-CZ"/>
        </a:p>
      </dgm:t>
    </dgm:pt>
    <dgm:pt modelId="{6A927D60-3E5E-47E4-AC0E-9D2297B39481}" type="pres">
      <dgm:prSet presAssocID="{CE4168CD-5094-4D82-A7C7-7043990167AC}" presName="hierChild4" presStyleCnt="0"/>
      <dgm:spPr/>
    </dgm:pt>
    <dgm:pt modelId="{4ADD2C96-7568-4160-B3EB-4A6CE8981789}" type="pres">
      <dgm:prSet presAssocID="{CE4168CD-5094-4D82-A7C7-7043990167AC}" presName="hierChild5" presStyleCnt="0"/>
      <dgm:spPr/>
    </dgm:pt>
    <dgm:pt modelId="{F5E5935E-362C-4034-8334-B17B9E1E8496}" type="pres">
      <dgm:prSet presAssocID="{D8D2C71F-550E-46D7-96FD-A3186ECC2E24}" presName="Name37" presStyleLbl="parChTrans1D3" presStyleIdx="3" presStyleCnt="4"/>
      <dgm:spPr/>
      <dgm:t>
        <a:bodyPr/>
        <a:lstStyle/>
        <a:p>
          <a:endParaRPr lang="cs-CZ"/>
        </a:p>
      </dgm:t>
    </dgm:pt>
    <dgm:pt modelId="{F426D831-DE12-4104-A5BC-17D62B49ABF2}" type="pres">
      <dgm:prSet presAssocID="{FBC392A2-E982-4824-B2DD-A23103CD85A1}" presName="hierRoot2" presStyleCnt="0">
        <dgm:presLayoutVars>
          <dgm:hierBranch val="init"/>
        </dgm:presLayoutVars>
      </dgm:prSet>
      <dgm:spPr/>
    </dgm:pt>
    <dgm:pt modelId="{C17EA156-7438-4791-8360-A6C2065F9531}" type="pres">
      <dgm:prSet presAssocID="{FBC392A2-E982-4824-B2DD-A23103CD85A1}" presName="rootComposite" presStyleCnt="0"/>
      <dgm:spPr/>
    </dgm:pt>
    <dgm:pt modelId="{18E0B40B-1EFD-43E8-97F9-495EE37A5524}" type="pres">
      <dgm:prSet presAssocID="{FBC392A2-E982-4824-B2DD-A23103CD85A1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76F310B-CBA7-429F-8104-81D5573AB077}" type="pres">
      <dgm:prSet presAssocID="{FBC392A2-E982-4824-B2DD-A23103CD85A1}" presName="rootConnector" presStyleLbl="node3" presStyleIdx="3" presStyleCnt="4"/>
      <dgm:spPr/>
      <dgm:t>
        <a:bodyPr/>
        <a:lstStyle/>
        <a:p>
          <a:endParaRPr lang="cs-CZ"/>
        </a:p>
      </dgm:t>
    </dgm:pt>
    <dgm:pt modelId="{CE7FE631-8259-4FB1-B5AF-B8952E397152}" type="pres">
      <dgm:prSet presAssocID="{FBC392A2-E982-4824-B2DD-A23103CD85A1}" presName="hierChild4" presStyleCnt="0"/>
      <dgm:spPr/>
    </dgm:pt>
    <dgm:pt modelId="{E405ED8D-7F2A-4E47-97F9-B0AC8C6DBC9B}" type="pres">
      <dgm:prSet presAssocID="{FBC392A2-E982-4824-B2DD-A23103CD85A1}" presName="hierChild5" presStyleCnt="0"/>
      <dgm:spPr/>
    </dgm:pt>
    <dgm:pt modelId="{910A09D2-D80F-444C-8386-F42FC7EB887E}" type="pres">
      <dgm:prSet presAssocID="{F5F185F1-1CC3-4081-9C23-8182AE2AE840}" presName="hierChild5" presStyleCnt="0"/>
      <dgm:spPr/>
    </dgm:pt>
    <dgm:pt modelId="{668EA024-FAC7-41D9-94A5-2CA26D1E316E}" type="pres">
      <dgm:prSet presAssocID="{55E6A940-2A7B-4824-9A5B-F01DF40920B2}" presName="Name37" presStyleLbl="parChTrans1D2" presStyleIdx="2" presStyleCnt="4"/>
      <dgm:spPr/>
      <dgm:t>
        <a:bodyPr/>
        <a:lstStyle/>
        <a:p>
          <a:endParaRPr lang="cs-CZ"/>
        </a:p>
      </dgm:t>
    </dgm:pt>
    <dgm:pt modelId="{87B531CA-EFC2-4E5B-9502-7480B0887BCF}" type="pres">
      <dgm:prSet presAssocID="{45B8CD80-22D1-4457-BB6B-D0FA3A3268E2}" presName="hierRoot2" presStyleCnt="0">
        <dgm:presLayoutVars>
          <dgm:hierBranch val="init"/>
        </dgm:presLayoutVars>
      </dgm:prSet>
      <dgm:spPr/>
    </dgm:pt>
    <dgm:pt modelId="{4F818F7A-A289-43A2-87A1-B3EF0275DE0F}" type="pres">
      <dgm:prSet presAssocID="{45B8CD80-22D1-4457-BB6B-D0FA3A3268E2}" presName="rootComposite" presStyleCnt="0"/>
      <dgm:spPr/>
    </dgm:pt>
    <dgm:pt modelId="{A905EC70-E71B-4AC2-A3E6-20A6AC6AE4E3}" type="pres">
      <dgm:prSet presAssocID="{45B8CD80-22D1-4457-BB6B-D0FA3A3268E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42DA81B-D8A2-4DA8-87DF-5363196C8DC6}" type="pres">
      <dgm:prSet presAssocID="{45B8CD80-22D1-4457-BB6B-D0FA3A3268E2}" presName="rootConnector" presStyleLbl="node2" presStyleIdx="2" presStyleCnt="4"/>
      <dgm:spPr/>
      <dgm:t>
        <a:bodyPr/>
        <a:lstStyle/>
        <a:p>
          <a:endParaRPr lang="cs-CZ"/>
        </a:p>
      </dgm:t>
    </dgm:pt>
    <dgm:pt modelId="{DCD00E8F-C61D-429B-8FAD-2D82843CF83B}" type="pres">
      <dgm:prSet presAssocID="{45B8CD80-22D1-4457-BB6B-D0FA3A3268E2}" presName="hierChild4" presStyleCnt="0"/>
      <dgm:spPr/>
    </dgm:pt>
    <dgm:pt modelId="{4CA05DB5-B65E-49EC-9DAF-4B72E939B7E2}" type="pres">
      <dgm:prSet presAssocID="{45B8CD80-22D1-4457-BB6B-D0FA3A3268E2}" presName="hierChild5" presStyleCnt="0"/>
      <dgm:spPr/>
    </dgm:pt>
    <dgm:pt modelId="{E4D0084C-77A2-41F8-9E7B-3EED13CF48E7}" type="pres">
      <dgm:prSet presAssocID="{E3FA0511-AEA7-4DE2-A816-67903CA4B764}" presName="Name37" presStyleLbl="parChTrans1D2" presStyleIdx="3" presStyleCnt="4"/>
      <dgm:spPr/>
      <dgm:t>
        <a:bodyPr/>
        <a:lstStyle/>
        <a:p>
          <a:endParaRPr lang="cs-CZ"/>
        </a:p>
      </dgm:t>
    </dgm:pt>
    <dgm:pt modelId="{9D190AB7-3E32-4EA8-B061-10E83B09F2F3}" type="pres">
      <dgm:prSet presAssocID="{F063A8F7-D5B4-4F0F-964E-07AA0B9A2B01}" presName="hierRoot2" presStyleCnt="0">
        <dgm:presLayoutVars>
          <dgm:hierBranch val="init"/>
        </dgm:presLayoutVars>
      </dgm:prSet>
      <dgm:spPr/>
    </dgm:pt>
    <dgm:pt modelId="{513E8CE4-1F3C-429C-A778-8ED54FF76FC3}" type="pres">
      <dgm:prSet presAssocID="{F063A8F7-D5B4-4F0F-964E-07AA0B9A2B01}" presName="rootComposite" presStyleCnt="0"/>
      <dgm:spPr/>
    </dgm:pt>
    <dgm:pt modelId="{F95E2BEE-9185-4D46-B16F-4BCE8802837E}" type="pres">
      <dgm:prSet presAssocID="{F063A8F7-D5B4-4F0F-964E-07AA0B9A2B01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6FB808D-6910-4609-9BA5-B5534FB72EB6}" type="pres">
      <dgm:prSet presAssocID="{F063A8F7-D5B4-4F0F-964E-07AA0B9A2B01}" presName="rootConnector" presStyleLbl="node2" presStyleIdx="3" presStyleCnt="4"/>
      <dgm:spPr/>
      <dgm:t>
        <a:bodyPr/>
        <a:lstStyle/>
        <a:p>
          <a:endParaRPr lang="cs-CZ"/>
        </a:p>
      </dgm:t>
    </dgm:pt>
    <dgm:pt modelId="{57F29525-4BAA-46F1-9E85-264A5850CF05}" type="pres">
      <dgm:prSet presAssocID="{F063A8F7-D5B4-4F0F-964E-07AA0B9A2B01}" presName="hierChild4" presStyleCnt="0"/>
      <dgm:spPr/>
    </dgm:pt>
    <dgm:pt modelId="{8662A54F-4626-40B7-95EC-23E0DE3FE6C2}" type="pres">
      <dgm:prSet presAssocID="{F063A8F7-D5B4-4F0F-964E-07AA0B9A2B01}" presName="hierChild5" presStyleCnt="0"/>
      <dgm:spPr/>
    </dgm:pt>
    <dgm:pt modelId="{E0599DCC-6929-4982-9144-7725EFFBA7A1}" type="pres">
      <dgm:prSet presAssocID="{029D7FD1-F620-4CC3-8AE8-F834655B61BC}" presName="hierChild3" presStyleCnt="0"/>
      <dgm:spPr/>
    </dgm:pt>
  </dgm:ptLst>
  <dgm:cxnLst>
    <dgm:cxn modelId="{35E384C5-C705-4174-A9F0-BEAAFF44722F}" type="presOf" srcId="{9C0C2B30-14A7-400B-82BA-18660399FDAD}" destId="{8C497B29-8F37-442F-A552-EA2E5514297A}" srcOrd="1" destOrd="0" presId="urn:microsoft.com/office/officeart/2005/8/layout/orgChart1"/>
    <dgm:cxn modelId="{65B70379-7650-4ADE-A53B-E6AA9274A484}" type="presOf" srcId="{361586AB-A0F6-4896-AF4E-BAB17B2B436F}" destId="{23FF0ABB-0BD7-4255-B244-12F58A60A45B}" srcOrd="0" destOrd="0" presId="urn:microsoft.com/office/officeart/2005/8/layout/orgChart1"/>
    <dgm:cxn modelId="{C42C97D5-5202-4E26-9719-9A1DA4081B2C}" srcId="{029D7FD1-F620-4CC3-8AE8-F834655B61BC}" destId="{45B8CD80-22D1-4457-BB6B-D0FA3A3268E2}" srcOrd="2" destOrd="0" parTransId="{55E6A940-2A7B-4824-9A5B-F01DF40920B2}" sibTransId="{A69697F4-96CC-4298-B513-6199D98C0042}"/>
    <dgm:cxn modelId="{A7DFB5C7-D1BB-44C9-8918-A8B4366DBEC5}" type="presOf" srcId="{3E4CE806-3A66-41D9-B01F-56E571CA3AC1}" destId="{D6322504-54F6-4712-85A4-5CF59591F45F}" srcOrd="0" destOrd="0" presId="urn:microsoft.com/office/officeart/2005/8/layout/orgChart1"/>
    <dgm:cxn modelId="{DE08A5B6-3395-4FF3-A1BD-0715879B279B}" type="presOf" srcId="{67EE782A-A2B9-40CA-934A-24B5FB61FC72}" destId="{1F5B966A-F502-43B3-97AD-172EF859612D}" srcOrd="1" destOrd="0" presId="urn:microsoft.com/office/officeart/2005/8/layout/orgChart1"/>
    <dgm:cxn modelId="{7CC04E15-7E05-4AD9-9237-5866FF3817FE}" type="presOf" srcId="{7EE9227C-10D7-440A-9F3F-A6AFEE14D42E}" destId="{200C8A9A-31EA-40A8-8A66-12323E36F9AC}" srcOrd="0" destOrd="0" presId="urn:microsoft.com/office/officeart/2005/8/layout/orgChart1"/>
    <dgm:cxn modelId="{99EB371B-F621-4311-8D7E-0CA49A4981CB}" srcId="{E36EBD77-7A41-4A5F-9B95-CE0670F77361}" destId="{9C0C2B30-14A7-400B-82BA-18660399FDAD}" srcOrd="2" destOrd="0" parTransId="{A75E7C45-A500-4C20-B3B9-85BE3931654B}" sibTransId="{C9A5240E-3D15-4B29-91EB-1ED72B3924C5}"/>
    <dgm:cxn modelId="{D3C6F242-873E-430C-958B-8F3681942EDF}" type="presOf" srcId="{67EE782A-A2B9-40CA-934A-24B5FB61FC72}" destId="{0896C237-8E7A-4526-AE30-6AFF369FBDF1}" srcOrd="0" destOrd="0" presId="urn:microsoft.com/office/officeart/2005/8/layout/orgChart1"/>
    <dgm:cxn modelId="{657AE97B-7D52-4959-B252-7D1BD878351E}" srcId="{382DA278-6351-4184-A3A7-21BC90356A5E}" destId="{029D7FD1-F620-4CC3-8AE8-F834655B61BC}" srcOrd="0" destOrd="0" parTransId="{696A5962-73F0-4B9B-A687-36ECE5DA2B0A}" sibTransId="{1251FC24-7775-419C-ADFE-7AB6BFB8A93F}"/>
    <dgm:cxn modelId="{17DAAC9F-E48F-4753-B0FC-7DED64A556F8}" type="presOf" srcId="{45B8CD80-22D1-4457-BB6B-D0FA3A3268E2}" destId="{A905EC70-E71B-4AC2-A3E6-20A6AC6AE4E3}" srcOrd="0" destOrd="0" presId="urn:microsoft.com/office/officeart/2005/8/layout/orgChart1"/>
    <dgm:cxn modelId="{26E76EFC-7673-4505-8813-B17E2E48AB2E}" srcId="{E36EBD77-7A41-4A5F-9B95-CE0670F77361}" destId="{A985CA88-EA64-45D6-973C-9CF5DF33E54E}" srcOrd="0" destOrd="0" parTransId="{B72CEAFE-092F-4767-8AE0-7C5EAB6F0BB6}" sibTransId="{7CECD4F1-3F93-45C6-9C63-A0DB06527C67}"/>
    <dgm:cxn modelId="{CF9B3CCF-1387-48DC-960F-3772F37A7ED1}" type="presOf" srcId="{CE4168CD-5094-4D82-A7C7-7043990167AC}" destId="{3D71FA00-6CEE-411C-A7A8-8997AEA714BD}" srcOrd="1" destOrd="0" presId="urn:microsoft.com/office/officeart/2005/8/layout/orgChart1"/>
    <dgm:cxn modelId="{1E40F333-C3AB-4166-81C0-33759A2CC27F}" type="presOf" srcId="{3E4CE806-3A66-41D9-B01F-56E571CA3AC1}" destId="{8D7979A3-22FC-41E2-B424-44B38D21D675}" srcOrd="1" destOrd="0" presId="urn:microsoft.com/office/officeart/2005/8/layout/orgChart1"/>
    <dgm:cxn modelId="{E612F5F5-EDD3-4E82-922D-63D890C9B30B}" type="presOf" srcId="{F063A8F7-D5B4-4F0F-964E-07AA0B9A2B01}" destId="{C6FB808D-6910-4609-9BA5-B5534FB72EB6}" srcOrd="1" destOrd="0" presId="urn:microsoft.com/office/officeart/2005/8/layout/orgChart1"/>
    <dgm:cxn modelId="{86E74BA6-EA0A-47E4-8351-EB2DCE2E280C}" type="presOf" srcId="{F5BFAB0D-FAC1-4D55-AE15-7F34037F747A}" destId="{47CF933E-9A2A-484C-8976-97896B9EC853}" srcOrd="0" destOrd="0" presId="urn:microsoft.com/office/officeart/2005/8/layout/orgChart1"/>
    <dgm:cxn modelId="{8A126A9F-7E39-4249-B475-C9BB909935A5}" type="presOf" srcId="{FBC392A2-E982-4824-B2DD-A23103CD85A1}" destId="{18E0B40B-1EFD-43E8-97F9-495EE37A5524}" srcOrd="0" destOrd="0" presId="urn:microsoft.com/office/officeart/2005/8/layout/orgChart1"/>
    <dgm:cxn modelId="{80DAA4DA-CC11-4064-AB37-931F4E00A365}" type="presOf" srcId="{A2A06D38-5D11-4447-9B61-B6DF469C3130}" destId="{D8A6CB07-652A-42E8-8663-86AD72FEA4DD}" srcOrd="0" destOrd="0" presId="urn:microsoft.com/office/officeart/2005/8/layout/orgChart1"/>
    <dgm:cxn modelId="{C03A0357-F1F6-45C9-90A1-85D1BA14B4FE}" type="presOf" srcId="{FBC392A2-E982-4824-B2DD-A23103CD85A1}" destId="{976F310B-CBA7-429F-8104-81D5573AB077}" srcOrd="1" destOrd="0" presId="urn:microsoft.com/office/officeart/2005/8/layout/orgChart1"/>
    <dgm:cxn modelId="{66C64758-2F98-4983-ADF5-209EC36DBE71}" type="presOf" srcId="{45B8CD80-22D1-4457-BB6B-D0FA3A3268E2}" destId="{A42DA81B-D8A2-4DA8-87DF-5363196C8DC6}" srcOrd="1" destOrd="0" presId="urn:microsoft.com/office/officeart/2005/8/layout/orgChart1"/>
    <dgm:cxn modelId="{A75F94F3-D736-4BB5-BAAE-F1998BB4AC94}" srcId="{F5F185F1-1CC3-4081-9C23-8182AE2AE840}" destId="{FBC392A2-E982-4824-B2DD-A23103CD85A1}" srcOrd="3" destOrd="0" parTransId="{D8D2C71F-550E-46D7-96FD-A3186ECC2E24}" sibTransId="{021B20EA-EA6B-4DCE-B833-DB70C67CDEA9}"/>
    <dgm:cxn modelId="{FB6A0BBC-83B2-4496-B148-BD6C10CAD9D2}" srcId="{F5F185F1-1CC3-4081-9C23-8182AE2AE840}" destId="{CE4168CD-5094-4D82-A7C7-7043990167AC}" srcOrd="2" destOrd="0" parTransId="{361586AB-A0F6-4896-AF4E-BAB17B2B436F}" sibTransId="{3AB09EC7-65BB-49E5-8E5D-970DAE7950EF}"/>
    <dgm:cxn modelId="{56619585-134C-46A4-9288-BAF2237C8587}" type="presOf" srcId="{5D397F18-5C7C-4806-A429-0EA9318405D6}" destId="{2F190DA6-054B-464D-96DE-C5DCB9EC92A5}" srcOrd="1" destOrd="0" presId="urn:microsoft.com/office/officeart/2005/8/layout/orgChart1"/>
    <dgm:cxn modelId="{368615A6-A9AA-48E1-9AB2-23DB6180F79E}" type="presOf" srcId="{029D7FD1-F620-4CC3-8AE8-F834655B61BC}" destId="{53577BBE-A976-4C29-A4EC-C401ADC404AC}" srcOrd="0" destOrd="0" presId="urn:microsoft.com/office/officeart/2005/8/layout/orgChart1"/>
    <dgm:cxn modelId="{2DBEDA75-4C8A-44FE-B186-2BB77309E64B}" type="presOf" srcId="{F5F185F1-1CC3-4081-9C23-8182AE2AE840}" destId="{FDB38495-ED92-4414-8AAC-CA3DC7D1E5E0}" srcOrd="0" destOrd="0" presId="urn:microsoft.com/office/officeart/2005/8/layout/orgChart1"/>
    <dgm:cxn modelId="{7FE5A2BF-27E6-4190-87E1-347603ED4520}" type="presOf" srcId="{E36EBD77-7A41-4A5F-9B95-CE0670F77361}" destId="{97EA7367-D4A5-41B7-93E7-49BDDFB9485D}" srcOrd="0" destOrd="0" presId="urn:microsoft.com/office/officeart/2005/8/layout/orgChart1"/>
    <dgm:cxn modelId="{A5779605-6168-478D-9B2B-330482A77F48}" type="presOf" srcId="{633DB39F-F924-4A78-9499-E7441CF15AA5}" destId="{F7A56CEC-71B0-479A-9F96-408E961EC501}" srcOrd="0" destOrd="0" presId="urn:microsoft.com/office/officeart/2005/8/layout/orgChart1"/>
    <dgm:cxn modelId="{68FE1524-CD2F-45F6-AD22-89C15BB79F10}" type="presOf" srcId="{A985CA88-EA64-45D6-973C-9CF5DF33E54E}" destId="{6A96B803-7DDF-4BF5-A379-1C397A6F67D9}" srcOrd="1" destOrd="0" presId="urn:microsoft.com/office/officeart/2005/8/layout/orgChart1"/>
    <dgm:cxn modelId="{739980C4-3D93-4DB9-BC82-340555287EF0}" type="presOf" srcId="{E09F5226-9739-4A83-BE5D-D54E78C0784D}" destId="{B5C16A50-9914-4796-87C8-7991BE708D05}" srcOrd="0" destOrd="0" presId="urn:microsoft.com/office/officeart/2005/8/layout/orgChart1"/>
    <dgm:cxn modelId="{54F856CA-556A-4BCF-999E-7844452790E5}" srcId="{F5F185F1-1CC3-4081-9C23-8182AE2AE840}" destId="{E36EBD77-7A41-4A5F-9B95-CE0670F77361}" srcOrd="1" destOrd="0" parTransId="{E09F5226-9739-4A83-BE5D-D54E78C0784D}" sibTransId="{62924EC1-A3B1-462F-96F1-BDC8E527DA53}"/>
    <dgm:cxn modelId="{2D864437-5F2F-45A5-BEDE-40B2AC2BAFC0}" type="presOf" srcId="{B72CEAFE-092F-4767-8AE0-7C5EAB6F0BB6}" destId="{5CFE59D0-D84D-49CB-9B57-D88F8342F47F}" srcOrd="0" destOrd="0" presId="urn:microsoft.com/office/officeart/2005/8/layout/orgChart1"/>
    <dgm:cxn modelId="{64D82E99-A927-40A1-AF71-5A5B76B5C21D}" type="presOf" srcId="{55E6A940-2A7B-4824-9A5B-F01DF40920B2}" destId="{668EA024-FAC7-41D9-94A5-2CA26D1E316E}" srcOrd="0" destOrd="0" presId="urn:microsoft.com/office/officeart/2005/8/layout/orgChart1"/>
    <dgm:cxn modelId="{6081D02D-14ED-4C82-BD47-9C0AB79A1DF6}" type="presOf" srcId="{382DA278-6351-4184-A3A7-21BC90356A5E}" destId="{8C750623-7247-4299-B8D0-F9180E9FD9D1}" srcOrd="0" destOrd="0" presId="urn:microsoft.com/office/officeart/2005/8/layout/orgChart1"/>
    <dgm:cxn modelId="{CA04A321-AE5B-431C-A2DF-4C0AAEDB7069}" srcId="{F5F185F1-1CC3-4081-9C23-8182AE2AE840}" destId="{3E4CE806-3A66-41D9-B01F-56E571CA3AC1}" srcOrd="0" destOrd="0" parTransId="{A2A06D38-5D11-4447-9B61-B6DF469C3130}" sibTransId="{28F12DE6-C5C1-4A4A-9412-97AE3E848091}"/>
    <dgm:cxn modelId="{1AF13170-CA3A-44CC-AA04-D8375FC891D0}" type="presOf" srcId="{088E3BE6-3BF9-4B44-A514-D4C85CA0CC9B}" destId="{BD5F3F68-E9A0-4D7F-B23E-4E9BC22E2FB0}" srcOrd="0" destOrd="0" presId="urn:microsoft.com/office/officeart/2005/8/layout/orgChart1"/>
    <dgm:cxn modelId="{AABB9566-7F02-4F35-8740-231170B4709E}" type="presOf" srcId="{F5F185F1-1CC3-4081-9C23-8182AE2AE840}" destId="{CB24A5E7-C7DD-470A-8AE3-366F11894A8C}" srcOrd="1" destOrd="0" presId="urn:microsoft.com/office/officeart/2005/8/layout/orgChart1"/>
    <dgm:cxn modelId="{68C5D457-FAEE-4D8E-A16F-584505B3BE46}" type="presOf" srcId="{F063A8F7-D5B4-4F0F-964E-07AA0B9A2B01}" destId="{F95E2BEE-9185-4D46-B16F-4BCE8802837E}" srcOrd="0" destOrd="0" presId="urn:microsoft.com/office/officeart/2005/8/layout/orgChart1"/>
    <dgm:cxn modelId="{A2C11EF5-07EB-4024-BAEF-A11AA1B36D99}" srcId="{E36EBD77-7A41-4A5F-9B95-CE0670F77361}" destId="{67EE782A-A2B9-40CA-934A-24B5FB61FC72}" srcOrd="3" destOrd="0" parTransId="{7EE9227C-10D7-440A-9F3F-A6AFEE14D42E}" sibTransId="{3E3AB992-738D-4D68-ADFD-0090B6E16CFA}"/>
    <dgm:cxn modelId="{BEB0C522-52A2-479A-AF83-DFB76C24BEC4}" type="presOf" srcId="{9C0C2B30-14A7-400B-82BA-18660399FDAD}" destId="{737B1032-0ED0-4881-A35A-BA153661B4AB}" srcOrd="0" destOrd="0" presId="urn:microsoft.com/office/officeart/2005/8/layout/orgChart1"/>
    <dgm:cxn modelId="{ADDFABF0-6CE0-4024-A32C-755B810E44E1}" srcId="{E36EBD77-7A41-4A5F-9B95-CE0670F77361}" destId="{4741374F-F3CC-495F-8A5B-DED58725F63F}" srcOrd="1" destOrd="0" parTransId="{633DB39F-F924-4A78-9499-E7441CF15AA5}" sibTransId="{11BC2670-5BEB-4211-B3EB-453FB1886587}"/>
    <dgm:cxn modelId="{FDD6D668-E0C1-4D6F-9404-196BD0FF0066}" type="presOf" srcId="{A985CA88-EA64-45D6-973C-9CF5DF33E54E}" destId="{B51D6DAE-F67D-4901-8581-B4AF75BAD22F}" srcOrd="0" destOrd="0" presId="urn:microsoft.com/office/officeart/2005/8/layout/orgChart1"/>
    <dgm:cxn modelId="{719C324E-7CE3-4543-8E6C-4868E0D919DD}" type="presOf" srcId="{5D397F18-5C7C-4806-A429-0EA9318405D6}" destId="{A32CE363-5819-4AAF-916D-896BB41404E4}" srcOrd="0" destOrd="0" presId="urn:microsoft.com/office/officeart/2005/8/layout/orgChart1"/>
    <dgm:cxn modelId="{C6B63877-C108-4390-9B8D-59645BACB1F0}" type="presOf" srcId="{A75E7C45-A500-4C20-B3B9-85BE3931654B}" destId="{7DD7883B-B3E1-48D2-8309-718C9DD15B26}" srcOrd="0" destOrd="0" presId="urn:microsoft.com/office/officeart/2005/8/layout/orgChart1"/>
    <dgm:cxn modelId="{965DE782-5361-4660-9402-E1919F6E94C7}" srcId="{029D7FD1-F620-4CC3-8AE8-F834655B61BC}" destId="{F063A8F7-D5B4-4F0F-964E-07AA0B9A2B01}" srcOrd="3" destOrd="0" parTransId="{E3FA0511-AEA7-4DE2-A816-67903CA4B764}" sibTransId="{02E5FA07-3E7B-4DE4-9CA3-CCD6C3F18AE9}"/>
    <dgm:cxn modelId="{96EFD701-53E7-46E0-89D8-FBF0D0865301}" srcId="{029D7FD1-F620-4CC3-8AE8-F834655B61BC}" destId="{F5F185F1-1CC3-4081-9C23-8182AE2AE840}" srcOrd="1" destOrd="0" parTransId="{088E3BE6-3BF9-4B44-A514-D4C85CA0CC9B}" sibTransId="{A11982D2-57B7-48C8-8B5D-51E3FB872CF8}"/>
    <dgm:cxn modelId="{46FAC1AA-ED03-4AE6-9313-3A515E990DEB}" type="presOf" srcId="{CE4168CD-5094-4D82-A7C7-7043990167AC}" destId="{54503BC0-4A45-47EB-B998-85558F512D7F}" srcOrd="0" destOrd="0" presId="urn:microsoft.com/office/officeart/2005/8/layout/orgChart1"/>
    <dgm:cxn modelId="{D9A5D48F-C525-4AF9-8D91-04A749BC4A0F}" srcId="{029D7FD1-F620-4CC3-8AE8-F834655B61BC}" destId="{5D397F18-5C7C-4806-A429-0EA9318405D6}" srcOrd="0" destOrd="0" parTransId="{F5BFAB0D-FAC1-4D55-AE15-7F34037F747A}" sibTransId="{7BA067AB-3FEB-4E0A-B377-849C62F85889}"/>
    <dgm:cxn modelId="{0B0BD178-3F1F-46E0-AA92-361AA7D5743D}" type="presOf" srcId="{E3FA0511-AEA7-4DE2-A816-67903CA4B764}" destId="{E4D0084C-77A2-41F8-9E7B-3EED13CF48E7}" srcOrd="0" destOrd="0" presId="urn:microsoft.com/office/officeart/2005/8/layout/orgChart1"/>
    <dgm:cxn modelId="{05B8BF47-3D04-4639-8783-F9886632DB50}" type="presOf" srcId="{029D7FD1-F620-4CC3-8AE8-F834655B61BC}" destId="{F5258E88-C494-4863-A8F7-E03BF84FBAB9}" srcOrd="1" destOrd="0" presId="urn:microsoft.com/office/officeart/2005/8/layout/orgChart1"/>
    <dgm:cxn modelId="{C6FEAB05-A3A9-4479-AC54-EC4F9E025BDF}" type="presOf" srcId="{D8D2C71F-550E-46D7-96FD-A3186ECC2E24}" destId="{F5E5935E-362C-4034-8334-B17B9E1E8496}" srcOrd="0" destOrd="0" presId="urn:microsoft.com/office/officeart/2005/8/layout/orgChart1"/>
    <dgm:cxn modelId="{B47BFF14-F5E7-4C6F-A1A4-6157B8795517}" type="presOf" srcId="{4741374F-F3CC-495F-8A5B-DED58725F63F}" destId="{0D95B1CD-80F9-424E-ADEF-0190A2455E0D}" srcOrd="0" destOrd="0" presId="urn:microsoft.com/office/officeart/2005/8/layout/orgChart1"/>
    <dgm:cxn modelId="{757DE4CF-ACAF-49D7-916A-C462A7E09FC2}" type="presOf" srcId="{E36EBD77-7A41-4A5F-9B95-CE0670F77361}" destId="{61AFE641-8124-438D-BAD4-36344CF6B503}" srcOrd="1" destOrd="0" presId="urn:microsoft.com/office/officeart/2005/8/layout/orgChart1"/>
    <dgm:cxn modelId="{9736DD79-7C8B-471F-9EF0-AB411A060C0C}" type="presOf" srcId="{4741374F-F3CC-495F-8A5B-DED58725F63F}" destId="{BA9B0E27-1691-407F-95C5-526C3274B400}" srcOrd="1" destOrd="0" presId="urn:microsoft.com/office/officeart/2005/8/layout/orgChart1"/>
    <dgm:cxn modelId="{90441B9A-C560-42CE-9220-C99679A276A4}" type="presParOf" srcId="{8C750623-7247-4299-B8D0-F9180E9FD9D1}" destId="{11A0FCC3-0F74-406C-B977-5EDF64768118}" srcOrd="0" destOrd="0" presId="urn:microsoft.com/office/officeart/2005/8/layout/orgChart1"/>
    <dgm:cxn modelId="{E43810B1-AC74-49B8-B173-047D6FF25FBC}" type="presParOf" srcId="{11A0FCC3-0F74-406C-B977-5EDF64768118}" destId="{E3F2FCDE-EC7C-4FB9-8D28-4C74781A9617}" srcOrd="0" destOrd="0" presId="urn:microsoft.com/office/officeart/2005/8/layout/orgChart1"/>
    <dgm:cxn modelId="{FF9C892C-7564-43C0-BA2E-392A2E402016}" type="presParOf" srcId="{E3F2FCDE-EC7C-4FB9-8D28-4C74781A9617}" destId="{53577BBE-A976-4C29-A4EC-C401ADC404AC}" srcOrd="0" destOrd="0" presId="urn:microsoft.com/office/officeart/2005/8/layout/orgChart1"/>
    <dgm:cxn modelId="{0FD3B2E9-0D4D-4637-BDA9-71806D9EADC0}" type="presParOf" srcId="{E3F2FCDE-EC7C-4FB9-8D28-4C74781A9617}" destId="{F5258E88-C494-4863-A8F7-E03BF84FBAB9}" srcOrd="1" destOrd="0" presId="urn:microsoft.com/office/officeart/2005/8/layout/orgChart1"/>
    <dgm:cxn modelId="{C28E4B3E-8C2C-4C84-AE82-6A6EB2A41994}" type="presParOf" srcId="{11A0FCC3-0F74-406C-B977-5EDF64768118}" destId="{40CF96B2-7DEA-49B0-B888-07DF9F07770B}" srcOrd="1" destOrd="0" presId="urn:microsoft.com/office/officeart/2005/8/layout/orgChart1"/>
    <dgm:cxn modelId="{48CE17DD-5BB2-4F61-816D-27935A64D97B}" type="presParOf" srcId="{40CF96B2-7DEA-49B0-B888-07DF9F07770B}" destId="{47CF933E-9A2A-484C-8976-97896B9EC853}" srcOrd="0" destOrd="0" presId="urn:microsoft.com/office/officeart/2005/8/layout/orgChart1"/>
    <dgm:cxn modelId="{9DD59D34-C8CA-4F69-8A3F-D3F8A433A02A}" type="presParOf" srcId="{40CF96B2-7DEA-49B0-B888-07DF9F07770B}" destId="{3AC80E6C-FF68-4E69-B9A8-3DC7C798480F}" srcOrd="1" destOrd="0" presId="urn:microsoft.com/office/officeart/2005/8/layout/orgChart1"/>
    <dgm:cxn modelId="{D7E4CD65-8243-499B-B3D3-9809F64C7927}" type="presParOf" srcId="{3AC80E6C-FF68-4E69-B9A8-3DC7C798480F}" destId="{9E71FA80-C949-4DE8-B04A-5C0E14C7D607}" srcOrd="0" destOrd="0" presId="urn:microsoft.com/office/officeart/2005/8/layout/orgChart1"/>
    <dgm:cxn modelId="{D8E88F1D-DD60-43F4-9FBE-260800DB1265}" type="presParOf" srcId="{9E71FA80-C949-4DE8-B04A-5C0E14C7D607}" destId="{A32CE363-5819-4AAF-916D-896BB41404E4}" srcOrd="0" destOrd="0" presId="urn:microsoft.com/office/officeart/2005/8/layout/orgChart1"/>
    <dgm:cxn modelId="{5A246E61-946E-4590-ADE5-825C6025D689}" type="presParOf" srcId="{9E71FA80-C949-4DE8-B04A-5C0E14C7D607}" destId="{2F190DA6-054B-464D-96DE-C5DCB9EC92A5}" srcOrd="1" destOrd="0" presId="urn:microsoft.com/office/officeart/2005/8/layout/orgChart1"/>
    <dgm:cxn modelId="{1434C777-FD60-4CFE-80D3-94E3A5C0E519}" type="presParOf" srcId="{3AC80E6C-FF68-4E69-B9A8-3DC7C798480F}" destId="{083D1D90-325A-4B20-B16B-1DE0DEDCF245}" srcOrd="1" destOrd="0" presId="urn:microsoft.com/office/officeart/2005/8/layout/orgChart1"/>
    <dgm:cxn modelId="{AFDF2FE4-FB74-4A78-B803-B6A7824EC922}" type="presParOf" srcId="{3AC80E6C-FF68-4E69-B9A8-3DC7C798480F}" destId="{DB424BB7-3D46-4E32-B76B-87B46F508FD3}" srcOrd="2" destOrd="0" presId="urn:microsoft.com/office/officeart/2005/8/layout/orgChart1"/>
    <dgm:cxn modelId="{F322556A-3682-431B-8C5D-8C8028162EDF}" type="presParOf" srcId="{40CF96B2-7DEA-49B0-B888-07DF9F07770B}" destId="{BD5F3F68-E9A0-4D7F-B23E-4E9BC22E2FB0}" srcOrd="2" destOrd="0" presId="urn:microsoft.com/office/officeart/2005/8/layout/orgChart1"/>
    <dgm:cxn modelId="{33BE69F7-65C5-4B8D-B636-AD02D9A3DBD4}" type="presParOf" srcId="{40CF96B2-7DEA-49B0-B888-07DF9F07770B}" destId="{8A5C4619-7C00-4714-84D6-3875DB22599C}" srcOrd="3" destOrd="0" presId="urn:microsoft.com/office/officeart/2005/8/layout/orgChart1"/>
    <dgm:cxn modelId="{B887D6DC-EE2C-42B0-B4AE-88B13ECDA848}" type="presParOf" srcId="{8A5C4619-7C00-4714-84D6-3875DB22599C}" destId="{D0DA0F81-5576-4B99-92A2-A78D59DDC8C9}" srcOrd="0" destOrd="0" presId="urn:microsoft.com/office/officeart/2005/8/layout/orgChart1"/>
    <dgm:cxn modelId="{FB8FBC73-42C9-4A10-8132-2B31D86A09F6}" type="presParOf" srcId="{D0DA0F81-5576-4B99-92A2-A78D59DDC8C9}" destId="{FDB38495-ED92-4414-8AAC-CA3DC7D1E5E0}" srcOrd="0" destOrd="0" presId="urn:microsoft.com/office/officeart/2005/8/layout/orgChart1"/>
    <dgm:cxn modelId="{AB2D35F3-0AFB-432E-91FB-41B10A02F3C3}" type="presParOf" srcId="{D0DA0F81-5576-4B99-92A2-A78D59DDC8C9}" destId="{CB24A5E7-C7DD-470A-8AE3-366F11894A8C}" srcOrd="1" destOrd="0" presId="urn:microsoft.com/office/officeart/2005/8/layout/orgChart1"/>
    <dgm:cxn modelId="{932D166A-9098-4474-8E5E-CDC1F782C8BF}" type="presParOf" srcId="{8A5C4619-7C00-4714-84D6-3875DB22599C}" destId="{BA12DA9C-8003-448B-A6BA-4BE4B9A81598}" srcOrd="1" destOrd="0" presId="urn:microsoft.com/office/officeart/2005/8/layout/orgChart1"/>
    <dgm:cxn modelId="{1ACB7E31-8E02-4E49-9991-31C62F80F172}" type="presParOf" srcId="{BA12DA9C-8003-448B-A6BA-4BE4B9A81598}" destId="{D8A6CB07-652A-42E8-8663-86AD72FEA4DD}" srcOrd="0" destOrd="0" presId="urn:microsoft.com/office/officeart/2005/8/layout/orgChart1"/>
    <dgm:cxn modelId="{E3D98165-1D48-499E-AF4C-CFCF38720EF2}" type="presParOf" srcId="{BA12DA9C-8003-448B-A6BA-4BE4B9A81598}" destId="{C0606CF0-9BC3-4AA8-B7C7-547F0BD5967B}" srcOrd="1" destOrd="0" presId="urn:microsoft.com/office/officeart/2005/8/layout/orgChart1"/>
    <dgm:cxn modelId="{13B37544-1207-4CEC-92CC-AB45697F3928}" type="presParOf" srcId="{C0606CF0-9BC3-4AA8-B7C7-547F0BD5967B}" destId="{F55B420A-6486-493F-B314-56E5F3D4D808}" srcOrd="0" destOrd="0" presId="urn:microsoft.com/office/officeart/2005/8/layout/orgChart1"/>
    <dgm:cxn modelId="{D5A3BEAF-298D-479E-856E-8C54DC78B585}" type="presParOf" srcId="{F55B420A-6486-493F-B314-56E5F3D4D808}" destId="{D6322504-54F6-4712-85A4-5CF59591F45F}" srcOrd="0" destOrd="0" presId="urn:microsoft.com/office/officeart/2005/8/layout/orgChart1"/>
    <dgm:cxn modelId="{42AE75FA-D584-4CE3-B936-404D04C3663F}" type="presParOf" srcId="{F55B420A-6486-493F-B314-56E5F3D4D808}" destId="{8D7979A3-22FC-41E2-B424-44B38D21D675}" srcOrd="1" destOrd="0" presId="urn:microsoft.com/office/officeart/2005/8/layout/orgChart1"/>
    <dgm:cxn modelId="{88620FB8-9591-4427-BACE-4FABE901AAD6}" type="presParOf" srcId="{C0606CF0-9BC3-4AA8-B7C7-547F0BD5967B}" destId="{364A8F8A-740F-438D-A45B-5A4212E93533}" srcOrd="1" destOrd="0" presId="urn:microsoft.com/office/officeart/2005/8/layout/orgChart1"/>
    <dgm:cxn modelId="{BE12981B-E698-4E40-A774-400E935022BB}" type="presParOf" srcId="{C0606CF0-9BC3-4AA8-B7C7-547F0BD5967B}" destId="{C37CF82D-3D20-432C-88D4-4D006468ACF7}" srcOrd="2" destOrd="0" presId="urn:microsoft.com/office/officeart/2005/8/layout/orgChart1"/>
    <dgm:cxn modelId="{ACBB6574-551A-477F-965B-42261C6D3EED}" type="presParOf" srcId="{BA12DA9C-8003-448B-A6BA-4BE4B9A81598}" destId="{B5C16A50-9914-4796-87C8-7991BE708D05}" srcOrd="2" destOrd="0" presId="urn:microsoft.com/office/officeart/2005/8/layout/orgChart1"/>
    <dgm:cxn modelId="{BB07FF92-B7A4-4986-918D-52173D01EE66}" type="presParOf" srcId="{BA12DA9C-8003-448B-A6BA-4BE4B9A81598}" destId="{4DA80577-C509-48B2-91BE-994F6B894766}" srcOrd="3" destOrd="0" presId="urn:microsoft.com/office/officeart/2005/8/layout/orgChart1"/>
    <dgm:cxn modelId="{7262A1B7-4AF3-4616-B19F-1114429A2F6F}" type="presParOf" srcId="{4DA80577-C509-48B2-91BE-994F6B894766}" destId="{04C4170E-0E3D-4F6B-B3DF-23F0BE152659}" srcOrd="0" destOrd="0" presId="urn:microsoft.com/office/officeart/2005/8/layout/orgChart1"/>
    <dgm:cxn modelId="{978A943A-646C-45DD-B029-444141CE684D}" type="presParOf" srcId="{04C4170E-0E3D-4F6B-B3DF-23F0BE152659}" destId="{97EA7367-D4A5-41B7-93E7-49BDDFB9485D}" srcOrd="0" destOrd="0" presId="urn:microsoft.com/office/officeart/2005/8/layout/orgChart1"/>
    <dgm:cxn modelId="{E063B4DB-3E68-4220-BE48-27B43073404C}" type="presParOf" srcId="{04C4170E-0E3D-4F6B-B3DF-23F0BE152659}" destId="{61AFE641-8124-438D-BAD4-36344CF6B503}" srcOrd="1" destOrd="0" presId="urn:microsoft.com/office/officeart/2005/8/layout/orgChart1"/>
    <dgm:cxn modelId="{81CDBBE5-A377-4EE6-92D6-06E9848D55E1}" type="presParOf" srcId="{4DA80577-C509-48B2-91BE-994F6B894766}" destId="{1061EC06-58C2-4082-9F91-43C931D26024}" srcOrd="1" destOrd="0" presId="urn:microsoft.com/office/officeart/2005/8/layout/orgChart1"/>
    <dgm:cxn modelId="{9817E3EF-9E7C-4FBB-947C-A031564A437D}" type="presParOf" srcId="{1061EC06-58C2-4082-9F91-43C931D26024}" destId="{5CFE59D0-D84D-49CB-9B57-D88F8342F47F}" srcOrd="0" destOrd="0" presId="urn:microsoft.com/office/officeart/2005/8/layout/orgChart1"/>
    <dgm:cxn modelId="{BECBB939-8B68-474A-8345-7A993FAAFE4A}" type="presParOf" srcId="{1061EC06-58C2-4082-9F91-43C931D26024}" destId="{9354A616-5903-4CBC-A845-8E5183F52CC7}" srcOrd="1" destOrd="0" presId="urn:microsoft.com/office/officeart/2005/8/layout/orgChart1"/>
    <dgm:cxn modelId="{7C6F0399-AA77-4B0D-8235-8705E63C6330}" type="presParOf" srcId="{9354A616-5903-4CBC-A845-8E5183F52CC7}" destId="{FF50155C-2EA9-4488-823E-55FFD7D790D1}" srcOrd="0" destOrd="0" presId="urn:microsoft.com/office/officeart/2005/8/layout/orgChart1"/>
    <dgm:cxn modelId="{350D4FAA-EB86-45FE-89FE-2A8D7021458B}" type="presParOf" srcId="{FF50155C-2EA9-4488-823E-55FFD7D790D1}" destId="{B51D6DAE-F67D-4901-8581-B4AF75BAD22F}" srcOrd="0" destOrd="0" presId="urn:microsoft.com/office/officeart/2005/8/layout/orgChart1"/>
    <dgm:cxn modelId="{8EB2474D-AD67-41D6-AC4A-D9044A50EA56}" type="presParOf" srcId="{FF50155C-2EA9-4488-823E-55FFD7D790D1}" destId="{6A96B803-7DDF-4BF5-A379-1C397A6F67D9}" srcOrd="1" destOrd="0" presId="urn:microsoft.com/office/officeart/2005/8/layout/orgChart1"/>
    <dgm:cxn modelId="{38745CC2-33F7-4DCC-9977-323DB3A129BA}" type="presParOf" srcId="{9354A616-5903-4CBC-A845-8E5183F52CC7}" destId="{7FC898BE-61DB-4429-B8A4-ED8325FE1E7D}" srcOrd="1" destOrd="0" presId="urn:microsoft.com/office/officeart/2005/8/layout/orgChart1"/>
    <dgm:cxn modelId="{02FE95B3-6486-4DD3-ACD3-E80EFA10DC5D}" type="presParOf" srcId="{9354A616-5903-4CBC-A845-8E5183F52CC7}" destId="{608BF3D0-EBDC-4AD4-839D-3FDE423F6C01}" srcOrd="2" destOrd="0" presId="urn:microsoft.com/office/officeart/2005/8/layout/orgChart1"/>
    <dgm:cxn modelId="{92BDD9C4-4378-4F9D-A202-B4C0FF36F7D8}" type="presParOf" srcId="{1061EC06-58C2-4082-9F91-43C931D26024}" destId="{F7A56CEC-71B0-479A-9F96-408E961EC501}" srcOrd="2" destOrd="0" presId="urn:microsoft.com/office/officeart/2005/8/layout/orgChart1"/>
    <dgm:cxn modelId="{D1597A30-09E0-438B-921F-6034043B0013}" type="presParOf" srcId="{1061EC06-58C2-4082-9F91-43C931D26024}" destId="{3A24F4C4-3414-4EA0-AE6B-1E56A331F7B4}" srcOrd="3" destOrd="0" presId="urn:microsoft.com/office/officeart/2005/8/layout/orgChart1"/>
    <dgm:cxn modelId="{F03B496B-F3FD-434D-A2DE-61D599BF507A}" type="presParOf" srcId="{3A24F4C4-3414-4EA0-AE6B-1E56A331F7B4}" destId="{14931AF6-C798-4628-933D-62344B716141}" srcOrd="0" destOrd="0" presId="urn:microsoft.com/office/officeart/2005/8/layout/orgChart1"/>
    <dgm:cxn modelId="{9994F53F-3C7F-4CED-A62F-EE74A1EACBDD}" type="presParOf" srcId="{14931AF6-C798-4628-933D-62344B716141}" destId="{0D95B1CD-80F9-424E-ADEF-0190A2455E0D}" srcOrd="0" destOrd="0" presId="urn:microsoft.com/office/officeart/2005/8/layout/orgChart1"/>
    <dgm:cxn modelId="{ECBD7192-0BA7-4109-9409-28EB150E41D0}" type="presParOf" srcId="{14931AF6-C798-4628-933D-62344B716141}" destId="{BA9B0E27-1691-407F-95C5-526C3274B400}" srcOrd="1" destOrd="0" presId="urn:microsoft.com/office/officeart/2005/8/layout/orgChart1"/>
    <dgm:cxn modelId="{15671EAB-2AB0-4C9F-9126-12D2FCBC7136}" type="presParOf" srcId="{3A24F4C4-3414-4EA0-AE6B-1E56A331F7B4}" destId="{A08737A1-F861-4E92-BACB-0B15CCE9B0ED}" srcOrd="1" destOrd="0" presId="urn:microsoft.com/office/officeart/2005/8/layout/orgChart1"/>
    <dgm:cxn modelId="{DBA96CA8-820E-49D7-92D1-92B67E97DE7C}" type="presParOf" srcId="{3A24F4C4-3414-4EA0-AE6B-1E56A331F7B4}" destId="{B96B51D8-FF35-4BDD-8C7B-C3032D7250B1}" srcOrd="2" destOrd="0" presId="urn:microsoft.com/office/officeart/2005/8/layout/orgChart1"/>
    <dgm:cxn modelId="{AC63E6CD-CA52-48AA-9772-3ABBFC507F69}" type="presParOf" srcId="{1061EC06-58C2-4082-9F91-43C931D26024}" destId="{7DD7883B-B3E1-48D2-8309-718C9DD15B26}" srcOrd="4" destOrd="0" presId="urn:microsoft.com/office/officeart/2005/8/layout/orgChart1"/>
    <dgm:cxn modelId="{3FE3706F-5C4A-4251-B5A9-A5AC846C1EEA}" type="presParOf" srcId="{1061EC06-58C2-4082-9F91-43C931D26024}" destId="{FC7FC960-7CEA-4911-BBF0-B0983A8F0CA9}" srcOrd="5" destOrd="0" presId="urn:microsoft.com/office/officeart/2005/8/layout/orgChart1"/>
    <dgm:cxn modelId="{62A1A587-5023-45A7-B3E7-C5BE23984217}" type="presParOf" srcId="{FC7FC960-7CEA-4911-BBF0-B0983A8F0CA9}" destId="{BEE83D5A-E8B0-49C7-A2A8-7BF0EDEB281D}" srcOrd="0" destOrd="0" presId="urn:microsoft.com/office/officeart/2005/8/layout/orgChart1"/>
    <dgm:cxn modelId="{EEE1D517-BB25-49CD-A0DA-12B0BD7A5CAB}" type="presParOf" srcId="{BEE83D5A-E8B0-49C7-A2A8-7BF0EDEB281D}" destId="{737B1032-0ED0-4881-A35A-BA153661B4AB}" srcOrd="0" destOrd="0" presId="urn:microsoft.com/office/officeart/2005/8/layout/orgChart1"/>
    <dgm:cxn modelId="{2F5F8D18-F541-4B2A-B1CE-99B00875B060}" type="presParOf" srcId="{BEE83D5A-E8B0-49C7-A2A8-7BF0EDEB281D}" destId="{8C497B29-8F37-442F-A552-EA2E5514297A}" srcOrd="1" destOrd="0" presId="urn:microsoft.com/office/officeart/2005/8/layout/orgChart1"/>
    <dgm:cxn modelId="{7F9CF4AE-E19B-4F0F-B2B4-D04BC5BA91BD}" type="presParOf" srcId="{FC7FC960-7CEA-4911-BBF0-B0983A8F0CA9}" destId="{23503905-880B-4BE1-A8E2-983830957922}" srcOrd="1" destOrd="0" presId="urn:microsoft.com/office/officeart/2005/8/layout/orgChart1"/>
    <dgm:cxn modelId="{9708CCF6-9D17-4497-9E90-9FE46B2706FA}" type="presParOf" srcId="{FC7FC960-7CEA-4911-BBF0-B0983A8F0CA9}" destId="{CBA7ABA5-6392-4402-B4EC-1102825BB154}" srcOrd="2" destOrd="0" presId="urn:microsoft.com/office/officeart/2005/8/layout/orgChart1"/>
    <dgm:cxn modelId="{051211FF-CFE3-4688-ACCF-C9BF0399E06E}" type="presParOf" srcId="{1061EC06-58C2-4082-9F91-43C931D26024}" destId="{200C8A9A-31EA-40A8-8A66-12323E36F9AC}" srcOrd="6" destOrd="0" presId="urn:microsoft.com/office/officeart/2005/8/layout/orgChart1"/>
    <dgm:cxn modelId="{BEED0274-13DE-4A11-A053-9BB14045BC0E}" type="presParOf" srcId="{1061EC06-58C2-4082-9F91-43C931D26024}" destId="{D296535F-10B7-454D-827B-B533FFABEA2F}" srcOrd="7" destOrd="0" presId="urn:microsoft.com/office/officeart/2005/8/layout/orgChart1"/>
    <dgm:cxn modelId="{410506FA-4C11-49D7-B2CC-C4084A14A1ED}" type="presParOf" srcId="{D296535F-10B7-454D-827B-B533FFABEA2F}" destId="{C37E39D7-C624-4EE9-83DE-A676070701B4}" srcOrd="0" destOrd="0" presId="urn:microsoft.com/office/officeart/2005/8/layout/orgChart1"/>
    <dgm:cxn modelId="{E4116D0D-BEB3-4B31-9C14-5E0DC4DD27F5}" type="presParOf" srcId="{C37E39D7-C624-4EE9-83DE-A676070701B4}" destId="{0896C237-8E7A-4526-AE30-6AFF369FBDF1}" srcOrd="0" destOrd="0" presId="urn:microsoft.com/office/officeart/2005/8/layout/orgChart1"/>
    <dgm:cxn modelId="{C6F8ADFA-11FE-4E34-9B27-EB682A663AD1}" type="presParOf" srcId="{C37E39D7-C624-4EE9-83DE-A676070701B4}" destId="{1F5B966A-F502-43B3-97AD-172EF859612D}" srcOrd="1" destOrd="0" presId="urn:microsoft.com/office/officeart/2005/8/layout/orgChart1"/>
    <dgm:cxn modelId="{8814AEC9-D96A-4EBA-9B0E-43BD6EB12287}" type="presParOf" srcId="{D296535F-10B7-454D-827B-B533FFABEA2F}" destId="{DC24CE97-CCAE-46C7-8FF2-12F4BC915311}" srcOrd="1" destOrd="0" presId="urn:microsoft.com/office/officeart/2005/8/layout/orgChart1"/>
    <dgm:cxn modelId="{643D702E-02C5-4F7B-8995-0D971D27F290}" type="presParOf" srcId="{D296535F-10B7-454D-827B-B533FFABEA2F}" destId="{5A1D293D-CA92-4805-8D3D-8408EA4F3F6A}" srcOrd="2" destOrd="0" presId="urn:microsoft.com/office/officeart/2005/8/layout/orgChart1"/>
    <dgm:cxn modelId="{0D0AE684-32A7-45DA-8B55-B2BE3CC9BA3D}" type="presParOf" srcId="{4DA80577-C509-48B2-91BE-994F6B894766}" destId="{58A4B68E-13B8-4016-AF0D-EDAA9C9A1B3F}" srcOrd="2" destOrd="0" presId="urn:microsoft.com/office/officeart/2005/8/layout/orgChart1"/>
    <dgm:cxn modelId="{84B9DA21-579E-484D-B259-5E0702280CF4}" type="presParOf" srcId="{BA12DA9C-8003-448B-A6BA-4BE4B9A81598}" destId="{23FF0ABB-0BD7-4255-B244-12F58A60A45B}" srcOrd="4" destOrd="0" presId="urn:microsoft.com/office/officeart/2005/8/layout/orgChart1"/>
    <dgm:cxn modelId="{7583A8D0-3250-498B-9477-AED68C4AEFE2}" type="presParOf" srcId="{BA12DA9C-8003-448B-A6BA-4BE4B9A81598}" destId="{5938E764-2B7E-40EA-B731-CDAB6BF8EB14}" srcOrd="5" destOrd="0" presId="urn:microsoft.com/office/officeart/2005/8/layout/orgChart1"/>
    <dgm:cxn modelId="{0B39D872-9C24-44C0-8C0F-DDB59503AD43}" type="presParOf" srcId="{5938E764-2B7E-40EA-B731-CDAB6BF8EB14}" destId="{3FE08712-5ADD-47FF-ABD0-339E23F8CFBD}" srcOrd="0" destOrd="0" presId="urn:microsoft.com/office/officeart/2005/8/layout/orgChart1"/>
    <dgm:cxn modelId="{A86D8973-0415-4859-9754-D11004015B8A}" type="presParOf" srcId="{3FE08712-5ADD-47FF-ABD0-339E23F8CFBD}" destId="{54503BC0-4A45-47EB-B998-85558F512D7F}" srcOrd="0" destOrd="0" presId="urn:microsoft.com/office/officeart/2005/8/layout/orgChart1"/>
    <dgm:cxn modelId="{0BF1675B-1E77-40C6-AE4E-08E3CF94327B}" type="presParOf" srcId="{3FE08712-5ADD-47FF-ABD0-339E23F8CFBD}" destId="{3D71FA00-6CEE-411C-A7A8-8997AEA714BD}" srcOrd="1" destOrd="0" presId="urn:microsoft.com/office/officeart/2005/8/layout/orgChart1"/>
    <dgm:cxn modelId="{3B12428E-3528-459D-B3E4-60121016CC44}" type="presParOf" srcId="{5938E764-2B7E-40EA-B731-CDAB6BF8EB14}" destId="{6A927D60-3E5E-47E4-AC0E-9D2297B39481}" srcOrd="1" destOrd="0" presId="urn:microsoft.com/office/officeart/2005/8/layout/orgChart1"/>
    <dgm:cxn modelId="{85B71EAA-0686-46F2-AA07-226ACBD5226E}" type="presParOf" srcId="{5938E764-2B7E-40EA-B731-CDAB6BF8EB14}" destId="{4ADD2C96-7568-4160-B3EB-4A6CE8981789}" srcOrd="2" destOrd="0" presId="urn:microsoft.com/office/officeart/2005/8/layout/orgChart1"/>
    <dgm:cxn modelId="{F3073C5B-FB66-43A0-A62E-BAF409E25A16}" type="presParOf" srcId="{BA12DA9C-8003-448B-A6BA-4BE4B9A81598}" destId="{F5E5935E-362C-4034-8334-B17B9E1E8496}" srcOrd="6" destOrd="0" presId="urn:microsoft.com/office/officeart/2005/8/layout/orgChart1"/>
    <dgm:cxn modelId="{50BC2796-2E81-434A-9AEE-B38D4FBF69B9}" type="presParOf" srcId="{BA12DA9C-8003-448B-A6BA-4BE4B9A81598}" destId="{F426D831-DE12-4104-A5BC-17D62B49ABF2}" srcOrd="7" destOrd="0" presId="urn:microsoft.com/office/officeart/2005/8/layout/orgChart1"/>
    <dgm:cxn modelId="{25CF0B29-B8C6-44AD-A1F2-7C53B614B1C1}" type="presParOf" srcId="{F426D831-DE12-4104-A5BC-17D62B49ABF2}" destId="{C17EA156-7438-4791-8360-A6C2065F9531}" srcOrd="0" destOrd="0" presId="urn:microsoft.com/office/officeart/2005/8/layout/orgChart1"/>
    <dgm:cxn modelId="{BDE452FE-F895-4030-9347-672CDA978ACE}" type="presParOf" srcId="{C17EA156-7438-4791-8360-A6C2065F9531}" destId="{18E0B40B-1EFD-43E8-97F9-495EE37A5524}" srcOrd="0" destOrd="0" presId="urn:microsoft.com/office/officeart/2005/8/layout/orgChart1"/>
    <dgm:cxn modelId="{9FA1405E-D705-4756-B269-8F6DF391EA9B}" type="presParOf" srcId="{C17EA156-7438-4791-8360-A6C2065F9531}" destId="{976F310B-CBA7-429F-8104-81D5573AB077}" srcOrd="1" destOrd="0" presId="urn:microsoft.com/office/officeart/2005/8/layout/orgChart1"/>
    <dgm:cxn modelId="{54AE59C7-7B39-47EE-9377-20438EF93947}" type="presParOf" srcId="{F426D831-DE12-4104-A5BC-17D62B49ABF2}" destId="{CE7FE631-8259-4FB1-B5AF-B8952E397152}" srcOrd="1" destOrd="0" presId="urn:microsoft.com/office/officeart/2005/8/layout/orgChart1"/>
    <dgm:cxn modelId="{5A073023-211C-457A-85CC-378DAC0BCE25}" type="presParOf" srcId="{F426D831-DE12-4104-A5BC-17D62B49ABF2}" destId="{E405ED8D-7F2A-4E47-97F9-B0AC8C6DBC9B}" srcOrd="2" destOrd="0" presId="urn:microsoft.com/office/officeart/2005/8/layout/orgChart1"/>
    <dgm:cxn modelId="{D864EFBC-4E92-4135-A9F9-F5031128B8D6}" type="presParOf" srcId="{8A5C4619-7C00-4714-84D6-3875DB22599C}" destId="{910A09D2-D80F-444C-8386-F42FC7EB887E}" srcOrd="2" destOrd="0" presId="urn:microsoft.com/office/officeart/2005/8/layout/orgChart1"/>
    <dgm:cxn modelId="{4BDD286C-9267-4E01-8AB8-A1A61FCE3AE9}" type="presParOf" srcId="{40CF96B2-7DEA-49B0-B888-07DF9F07770B}" destId="{668EA024-FAC7-41D9-94A5-2CA26D1E316E}" srcOrd="4" destOrd="0" presId="urn:microsoft.com/office/officeart/2005/8/layout/orgChart1"/>
    <dgm:cxn modelId="{5FDFF6B5-70A1-4C00-AEBC-84AE6979AAEC}" type="presParOf" srcId="{40CF96B2-7DEA-49B0-B888-07DF9F07770B}" destId="{87B531CA-EFC2-4E5B-9502-7480B0887BCF}" srcOrd="5" destOrd="0" presId="urn:microsoft.com/office/officeart/2005/8/layout/orgChart1"/>
    <dgm:cxn modelId="{582A23DF-E60B-4607-B8E2-184E6AEAFFCC}" type="presParOf" srcId="{87B531CA-EFC2-4E5B-9502-7480B0887BCF}" destId="{4F818F7A-A289-43A2-87A1-B3EF0275DE0F}" srcOrd="0" destOrd="0" presId="urn:microsoft.com/office/officeart/2005/8/layout/orgChart1"/>
    <dgm:cxn modelId="{0B3F59C6-CD20-44F3-B24D-9A4F3F2CCE73}" type="presParOf" srcId="{4F818F7A-A289-43A2-87A1-B3EF0275DE0F}" destId="{A905EC70-E71B-4AC2-A3E6-20A6AC6AE4E3}" srcOrd="0" destOrd="0" presId="urn:microsoft.com/office/officeart/2005/8/layout/orgChart1"/>
    <dgm:cxn modelId="{73D1BCEE-F489-487A-97C2-7734904C0156}" type="presParOf" srcId="{4F818F7A-A289-43A2-87A1-B3EF0275DE0F}" destId="{A42DA81B-D8A2-4DA8-87DF-5363196C8DC6}" srcOrd="1" destOrd="0" presId="urn:microsoft.com/office/officeart/2005/8/layout/orgChart1"/>
    <dgm:cxn modelId="{E1EC3868-01AA-451D-8D60-16FD9A89555F}" type="presParOf" srcId="{87B531CA-EFC2-4E5B-9502-7480B0887BCF}" destId="{DCD00E8F-C61D-429B-8FAD-2D82843CF83B}" srcOrd="1" destOrd="0" presId="urn:microsoft.com/office/officeart/2005/8/layout/orgChart1"/>
    <dgm:cxn modelId="{4D67FACB-7B30-4295-975D-1ADD4BAFE3E3}" type="presParOf" srcId="{87B531CA-EFC2-4E5B-9502-7480B0887BCF}" destId="{4CA05DB5-B65E-49EC-9DAF-4B72E939B7E2}" srcOrd="2" destOrd="0" presId="urn:microsoft.com/office/officeart/2005/8/layout/orgChart1"/>
    <dgm:cxn modelId="{CE261C74-AF72-46BE-8252-3368CECADC1E}" type="presParOf" srcId="{40CF96B2-7DEA-49B0-B888-07DF9F07770B}" destId="{E4D0084C-77A2-41F8-9E7B-3EED13CF48E7}" srcOrd="6" destOrd="0" presId="urn:microsoft.com/office/officeart/2005/8/layout/orgChart1"/>
    <dgm:cxn modelId="{1D720123-2811-4ECE-97A7-7F54EBE4E378}" type="presParOf" srcId="{40CF96B2-7DEA-49B0-B888-07DF9F07770B}" destId="{9D190AB7-3E32-4EA8-B061-10E83B09F2F3}" srcOrd="7" destOrd="0" presId="urn:microsoft.com/office/officeart/2005/8/layout/orgChart1"/>
    <dgm:cxn modelId="{0A711CAB-41B9-49EC-8BAA-B83AB85EA624}" type="presParOf" srcId="{9D190AB7-3E32-4EA8-B061-10E83B09F2F3}" destId="{513E8CE4-1F3C-429C-A778-8ED54FF76FC3}" srcOrd="0" destOrd="0" presId="urn:microsoft.com/office/officeart/2005/8/layout/orgChart1"/>
    <dgm:cxn modelId="{5432A5F8-19DA-4D34-A565-113377647B4C}" type="presParOf" srcId="{513E8CE4-1F3C-429C-A778-8ED54FF76FC3}" destId="{F95E2BEE-9185-4D46-B16F-4BCE8802837E}" srcOrd="0" destOrd="0" presId="urn:microsoft.com/office/officeart/2005/8/layout/orgChart1"/>
    <dgm:cxn modelId="{4453D342-8F48-4442-B2C5-5B5DBC098B3C}" type="presParOf" srcId="{513E8CE4-1F3C-429C-A778-8ED54FF76FC3}" destId="{C6FB808D-6910-4609-9BA5-B5534FB72EB6}" srcOrd="1" destOrd="0" presId="urn:microsoft.com/office/officeart/2005/8/layout/orgChart1"/>
    <dgm:cxn modelId="{38E32A71-03CB-4603-A181-41E7FEFC5286}" type="presParOf" srcId="{9D190AB7-3E32-4EA8-B061-10E83B09F2F3}" destId="{57F29525-4BAA-46F1-9E85-264A5850CF05}" srcOrd="1" destOrd="0" presId="urn:microsoft.com/office/officeart/2005/8/layout/orgChart1"/>
    <dgm:cxn modelId="{EF5B9E8A-6618-491F-8084-9490D45C8F5F}" type="presParOf" srcId="{9D190AB7-3E32-4EA8-B061-10E83B09F2F3}" destId="{8662A54F-4626-40B7-95EC-23E0DE3FE6C2}" srcOrd="2" destOrd="0" presId="urn:microsoft.com/office/officeart/2005/8/layout/orgChart1"/>
    <dgm:cxn modelId="{3227E611-16D2-4522-B0D8-7A22C63AF07D}" type="presParOf" srcId="{11A0FCC3-0F74-406C-B977-5EDF64768118}" destId="{E0599DCC-6929-4982-9144-7725EFFBA7A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5AA3F-60B8-4F1A-BF21-3C1867ECBEF9}">
      <dsp:nvSpPr>
        <dsp:cNvPr id="0" name=""/>
        <dsp:cNvSpPr/>
      </dsp:nvSpPr>
      <dsp:spPr>
        <a:xfrm>
          <a:off x="2607468" y="1985728"/>
          <a:ext cx="2405062" cy="24050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/>
            <a:t>Situační analýza</a:t>
          </a:r>
        </a:p>
      </dsp:txBody>
      <dsp:txXfrm>
        <a:off x="2959681" y="2337941"/>
        <a:ext cx="1700636" cy="1700636"/>
      </dsp:txXfrm>
    </dsp:sp>
    <dsp:sp modelId="{7E1EBC37-FE2C-4B13-B42B-D30E5663D826}">
      <dsp:nvSpPr>
        <dsp:cNvPr id="0" name=""/>
        <dsp:cNvSpPr/>
      </dsp:nvSpPr>
      <dsp:spPr>
        <a:xfrm rot="12900000">
          <a:off x="972161" y="1536096"/>
          <a:ext cx="1935523" cy="68544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4953A-D7B1-43FE-8450-0DC817D6E637}">
      <dsp:nvSpPr>
        <dsp:cNvPr id="0" name=""/>
        <dsp:cNvSpPr/>
      </dsp:nvSpPr>
      <dsp:spPr>
        <a:xfrm>
          <a:off x="4774" y="409808"/>
          <a:ext cx="2284809" cy="1827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/>
            <a:t>Analytická část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/>
            <a:t>Analýza faktorů vnějšího prostředí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/>
            <a:t>Analýza konkurence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/>
            <a:t>Analýza trhu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/>
            <a:t>Analýza prodejů</a:t>
          </a:r>
        </a:p>
      </dsp:txBody>
      <dsp:txXfrm>
        <a:off x="58310" y="463344"/>
        <a:ext cx="2177737" cy="1720775"/>
      </dsp:txXfrm>
    </dsp:sp>
    <dsp:sp modelId="{7AE5DB7E-91FE-4ACF-9204-C52E3C1C47FC}">
      <dsp:nvSpPr>
        <dsp:cNvPr id="0" name=""/>
        <dsp:cNvSpPr/>
      </dsp:nvSpPr>
      <dsp:spPr>
        <a:xfrm rot="19500000">
          <a:off x="4712315" y="1536096"/>
          <a:ext cx="1935523" cy="68544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25845-A78E-4386-B214-B8C5CE4A7680}">
      <dsp:nvSpPr>
        <dsp:cNvPr id="0" name=""/>
        <dsp:cNvSpPr/>
      </dsp:nvSpPr>
      <dsp:spPr>
        <a:xfrm>
          <a:off x="5330416" y="409808"/>
          <a:ext cx="2284809" cy="1827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/>
            <a:t>Část prognostická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/>
            <a:t>Prognózy tržního podílu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/>
            <a:t>Prognózy prodejů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/>
            <a:t>Prognózy zisku</a:t>
          </a:r>
        </a:p>
      </dsp:txBody>
      <dsp:txXfrm>
        <a:off x="5383952" y="463344"/>
        <a:ext cx="2177737" cy="1720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0084C-77A2-41F8-9E7B-3EED13CF48E7}">
      <dsp:nvSpPr>
        <dsp:cNvPr id="0" name=""/>
        <dsp:cNvSpPr/>
      </dsp:nvSpPr>
      <dsp:spPr>
        <a:xfrm>
          <a:off x="4114943" y="505113"/>
          <a:ext cx="1829661" cy="211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848"/>
              </a:lnTo>
              <a:lnTo>
                <a:pt x="1829661" y="105848"/>
              </a:lnTo>
              <a:lnTo>
                <a:pt x="1829661" y="2116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EA024-FAC7-41D9-94A5-2CA26D1E316E}">
      <dsp:nvSpPr>
        <dsp:cNvPr id="0" name=""/>
        <dsp:cNvSpPr/>
      </dsp:nvSpPr>
      <dsp:spPr>
        <a:xfrm>
          <a:off x="4114943" y="505113"/>
          <a:ext cx="609887" cy="211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848"/>
              </a:lnTo>
              <a:lnTo>
                <a:pt x="609887" y="105848"/>
              </a:lnTo>
              <a:lnTo>
                <a:pt x="609887" y="2116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E5935E-362C-4034-8334-B17B9E1E8496}">
      <dsp:nvSpPr>
        <dsp:cNvPr id="0" name=""/>
        <dsp:cNvSpPr/>
      </dsp:nvSpPr>
      <dsp:spPr>
        <a:xfrm>
          <a:off x="3505056" y="1220848"/>
          <a:ext cx="1829661" cy="211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848"/>
              </a:lnTo>
              <a:lnTo>
                <a:pt x="1829661" y="105848"/>
              </a:lnTo>
              <a:lnTo>
                <a:pt x="1829661" y="2116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FF0ABB-0BD7-4255-B244-12F58A60A45B}">
      <dsp:nvSpPr>
        <dsp:cNvPr id="0" name=""/>
        <dsp:cNvSpPr/>
      </dsp:nvSpPr>
      <dsp:spPr>
        <a:xfrm>
          <a:off x="3505056" y="1220848"/>
          <a:ext cx="609887" cy="211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848"/>
              </a:lnTo>
              <a:lnTo>
                <a:pt x="609887" y="105848"/>
              </a:lnTo>
              <a:lnTo>
                <a:pt x="609887" y="2116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0C8A9A-31EA-40A8-8A66-12323E36F9AC}">
      <dsp:nvSpPr>
        <dsp:cNvPr id="0" name=""/>
        <dsp:cNvSpPr/>
      </dsp:nvSpPr>
      <dsp:spPr>
        <a:xfrm>
          <a:off x="2491938" y="1936584"/>
          <a:ext cx="151211" cy="2610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0922"/>
              </a:lnTo>
              <a:lnTo>
                <a:pt x="151211" y="26109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7883B-B3E1-48D2-8309-718C9DD15B26}">
      <dsp:nvSpPr>
        <dsp:cNvPr id="0" name=""/>
        <dsp:cNvSpPr/>
      </dsp:nvSpPr>
      <dsp:spPr>
        <a:xfrm>
          <a:off x="2491938" y="1936584"/>
          <a:ext cx="151211" cy="1895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5186"/>
              </a:lnTo>
              <a:lnTo>
                <a:pt x="151211" y="18951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56CEC-71B0-479A-9F96-408E961EC501}">
      <dsp:nvSpPr>
        <dsp:cNvPr id="0" name=""/>
        <dsp:cNvSpPr/>
      </dsp:nvSpPr>
      <dsp:spPr>
        <a:xfrm>
          <a:off x="2491938" y="1936584"/>
          <a:ext cx="151211" cy="1179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9451"/>
              </a:lnTo>
              <a:lnTo>
                <a:pt x="151211" y="11794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E59D0-D84D-49CB-9B57-D88F8342F47F}">
      <dsp:nvSpPr>
        <dsp:cNvPr id="0" name=""/>
        <dsp:cNvSpPr/>
      </dsp:nvSpPr>
      <dsp:spPr>
        <a:xfrm>
          <a:off x="2491938" y="1936584"/>
          <a:ext cx="151211" cy="463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715"/>
              </a:lnTo>
              <a:lnTo>
                <a:pt x="151211" y="4637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16A50-9914-4796-87C8-7991BE708D05}">
      <dsp:nvSpPr>
        <dsp:cNvPr id="0" name=""/>
        <dsp:cNvSpPr/>
      </dsp:nvSpPr>
      <dsp:spPr>
        <a:xfrm>
          <a:off x="2895169" y="1220848"/>
          <a:ext cx="609887" cy="211696"/>
        </a:xfrm>
        <a:custGeom>
          <a:avLst/>
          <a:gdLst/>
          <a:ahLst/>
          <a:cxnLst/>
          <a:rect l="0" t="0" r="0" b="0"/>
          <a:pathLst>
            <a:path>
              <a:moveTo>
                <a:pt x="609887" y="0"/>
              </a:moveTo>
              <a:lnTo>
                <a:pt x="609887" y="105848"/>
              </a:lnTo>
              <a:lnTo>
                <a:pt x="0" y="105848"/>
              </a:lnTo>
              <a:lnTo>
                <a:pt x="0" y="2116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A6CB07-652A-42E8-8663-86AD72FEA4DD}">
      <dsp:nvSpPr>
        <dsp:cNvPr id="0" name=""/>
        <dsp:cNvSpPr/>
      </dsp:nvSpPr>
      <dsp:spPr>
        <a:xfrm>
          <a:off x="1675394" y="1220848"/>
          <a:ext cx="1829661" cy="211696"/>
        </a:xfrm>
        <a:custGeom>
          <a:avLst/>
          <a:gdLst/>
          <a:ahLst/>
          <a:cxnLst/>
          <a:rect l="0" t="0" r="0" b="0"/>
          <a:pathLst>
            <a:path>
              <a:moveTo>
                <a:pt x="1829661" y="0"/>
              </a:moveTo>
              <a:lnTo>
                <a:pt x="1829661" y="105848"/>
              </a:lnTo>
              <a:lnTo>
                <a:pt x="0" y="105848"/>
              </a:lnTo>
              <a:lnTo>
                <a:pt x="0" y="2116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F3F68-E9A0-4D7F-B23E-4E9BC22E2FB0}">
      <dsp:nvSpPr>
        <dsp:cNvPr id="0" name=""/>
        <dsp:cNvSpPr/>
      </dsp:nvSpPr>
      <dsp:spPr>
        <a:xfrm>
          <a:off x="3505056" y="505113"/>
          <a:ext cx="609887" cy="211696"/>
        </a:xfrm>
        <a:custGeom>
          <a:avLst/>
          <a:gdLst/>
          <a:ahLst/>
          <a:cxnLst/>
          <a:rect l="0" t="0" r="0" b="0"/>
          <a:pathLst>
            <a:path>
              <a:moveTo>
                <a:pt x="609887" y="0"/>
              </a:moveTo>
              <a:lnTo>
                <a:pt x="609887" y="105848"/>
              </a:lnTo>
              <a:lnTo>
                <a:pt x="0" y="105848"/>
              </a:lnTo>
              <a:lnTo>
                <a:pt x="0" y="2116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F933E-9A2A-484C-8976-97896B9EC853}">
      <dsp:nvSpPr>
        <dsp:cNvPr id="0" name=""/>
        <dsp:cNvSpPr/>
      </dsp:nvSpPr>
      <dsp:spPr>
        <a:xfrm>
          <a:off x="2285282" y="505113"/>
          <a:ext cx="1829661" cy="211696"/>
        </a:xfrm>
        <a:custGeom>
          <a:avLst/>
          <a:gdLst/>
          <a:ahLst/>
          <a:cxnLst/>
          <a:rect l="0" t="0" r="0" b="0"/>
          <a:pathLst>
            <a:path>
              <a:moveTo>
                <a:pt x="1829661" y="0"/>
              </a:moveTo>
              <a:lnTo>
                <a:pt x="1829661" y="105848"/>
              </a:lnTo>
              <a:lnTo>
                <a:pt x="0" y="105848"/>
              </a:lnTo>
              <a:lnTo>
                <a:pt x="0" y="2116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77BBE-A976-4C29-A4EC-C401ADC404AC}">
      <dsp:nvSpPr>
        <dsp:cNvPr id="0" name=""/>
        <dsp:cNvSpPr/>
      </dsp:nvSpPr>
      <dsp:spPr>
        <a:xfrm>
          <a:off x="3610904" y="1074"/>
          <a:ext cx="1008078" cy="504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Podnikový strategický cíl</a:t>
          </a:r>
        </a:p>
      </dsp:txBody>
      <dsp:txXfrm>
        <a:off x="3610904" y="1074"/>
        <a:ext cx="1008078" cy="504039"/>
      </dsp:txXfrm>
    </dsp:sp>
    <dsp:sp modelId="{A32CE363-5819-4AAF-916D-896BB41404E4}">
      <dsp:nvSpPr>
        <dsp:cNvPr id="0" name=""/>
        <dsp:cNvSpPr/>
      </dsp:nvSpPr>
      <dsp:spPr>
        <a:xfrm>
          <a:off x="1781243" y="716809"/>
          <a:ext cx="1008078" cy="504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Výrobní cíle</a:t>
          </a:r>
        </a:p>
      </dsp:txBody>
      <dsp:txXfrm>
        <a:off x="1781243" y="716809"/>
        <a:ext cx="1008078" cy="504039"/>
      </dsp:txXfrm>
    </dsp:sp>
    <dsp:sp modelId="{FDB38495-ED92-4414-8AAC-CA3DC7D1E5E0}">
      <dsp:nvSpPr>
        <dsp:cNvPr id="0" name=""/>
        <dsp:cNvSpPr/>
      </dsp:nvSpPr>
      <dsp:spPr>
        <a:xfrm>
          <a:off x="3001017" y="716809"/>
          <a:ext cx="1008078" cy="504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Odbytové marketingové cíle</a:t>
          </a:r>
        </a:p>
      </dsp:txBody>
      <dsp:txXfrm>
        <a:off x="3001017" y="716809"/>
        <a:ext cx="1008078" cy="504039"/>
      </dsp:txXfrm>
    </dsp:sp>
    <dsp:sp modelId="{D6322504-54F6-4712-85A4-5CF59591F45F}">
      <dsp:nvSpPr>
        <dsp:cNvPr id="0" name=""/>
        <dsp:cNvSpPr/>
      </dsp:nvSpPr>
      <dsp:spPr>
        <a:xfrm>
          <a:off x="1171355" y="1432545"/>
          <a:ext cx="1008078" cy="504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Cíl výrobké skupiny 1</a:t>
          </a:r>
        </a:p>
      </dsp:txBody>
      <dsp:txXfrm>
        <a:off x="1171355" y="1432545"/>
        <a:ext cx="1008078" cy="504039"/>
      </dsp:txXfrm>
    </dsp:sp>
    <dsp:sp modelId="{97EA7367-D4A5-41B7-93E7-49BDDFB9485D}">
      <dsp:nvSpPr>
        <dsp:cNvPr id="0" name=""/>
        <dsp:cNvSpPr/>
      </dsp:nvSpPr>
      <dsp:spPr>
        <a:xfrm>
          <a:off x="2391130" y="1432545"/>
          <a:ext cx="1008078" cy="504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Cíl výrobkové skupiny 2</a:t>
          </a:r>
        </a:p>
      </dsp:txBody>
      <dsp:txXfrm>
        <a:off x="2391130" y="1432545"/>
        <a:ext cx="1008078" cy="504039"/>
      </dsp:txXfrm>
    </dsp:sp>
    <dsp:sp modelId="{B51D6DAE-F67D-4901-8581-B4AF75BAD22F}">
      <dsp:nvSpPr>
        <dsp:cNvPr id="0" name=""/>
        <dsp:cNvSpPr/>
      </dsp:nvSpPr>
      <dsp:spPr>
        <a:xfrm>
          <a:off x="2643149" y="2148280"/>
          <a:ext cx="1008078" cy="504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Cíl výrobkové politiky</a:t>
          </a:r>
        </a:p>
      </dsp:txBody>
      <dsp:txXfrm>
        <a:off x="2643149" y="2148280"/>
        <a:ext cx="1008078" cy="504039"/>
      </dsp:txXfrm>
    </dsp:sp>
    <dsp:sp modelId="{0D95B1CD-80F9-424E-ADEF-0190A2455E0D}">
      <dsp:nvSpPr>
        <dsp:cNvPr id="0" name=""/>
        <dsp:cNvSpPr/>
      </dsp:nvSpPr>
      <dsp:spPr>
        <a:xfrm>
          <a:off x="2643149" y="2864015"/>
          <a:ext cx="1008078" cy="504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Cíle cenové politiky</a:t>
          </a:r>
        </a:p>
      </dsp:txBody>
      <dsp:txXfrm>
        <a:off x="2643149" y="2864015"/>
        <a:ext cx="1008078" cy="504039"/>
      </dsp:txXfrm>
    </dsp:sp>
    <dsp:sp modelId="{737B1032-0ED0-4881-A35A-BA153661B4AB}">
      <dsp:nvSpPr>
        <dsp:cNvPr id="0" name=""/>
        <dsp:cNvSpPr/>
      </dsp:nvSpPr>
      <dsp:spPr>
        <a:xfrm>
          <a:off x="2643149" y="3579751"/>
          <a:ext cx="1008078" cy="504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Cíle propagační politiky</a:t>
          </a:r>
        </a:p>
      </dsp:txBody>
      <dsp:txXfrm>
        <a:off x="2643149" y="3579751"/>
        <a:ext cx="1008078" cy="504039"/>
      </dsp:txXfrm>
    </dsp:sp>
    <dsp:sp modelId="{0896C237-8E7A-4526-AE30-6AFF369FBDF1}">
      <dsp:nvSpPr>
        <dsp:cNvPr id="0" name=""/>
        <dsp:cNvSpPr/>
      </dsp:nvSpPr>
      <dsp:spPr>
        <a:xfrm>
          <a:off x="2643149" y="4295486"/>
          <a:ext cx="1008078" cy="504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Cíle distribuční politiky</a:t>
          </a:r>
        </a:p>
      </dsp:txBody>
      <dsp:txXfrm>
        <a:off x="2643149" y="4295486"/>
        <a:ext cx="1008078" cy="504039"/>
      </dsp:txXfrm>
    </dsp:sp>
    <dsp:sp modelId="{54503BC0-4A45-47EB-B998-85558F512D7F}">
      <dsp:nvSpPr>
        <dsp:cNvPr id="0" name=""/>
        <dsp:cNvSpPr/>
      </dsp:nvSpPr>
      <dsp:spPr>
        <a:xfrm>
          <a:off x="3610904" y="1432545"/>
          <a:ext cx="1008078" cy="504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Cíl výrobkové skupiny 3</a:t>
          </a:r>
        </a:p>
      </dsp:txBody>
      <dsp:txXfrm>
        <a:off x="3610904" y="1432545"/>
        <a:ext cx="1008078" cy="504039"/>
      </dsp:txXfrm>
    </dsp:sp>
    <dsp:sp modelId="{18E0B40B-1EFD-43E8-97F9-495EE37A5524}">
      <dsp:nvSpPr>
        <dsp:cNvPr id="0" name=""/>
        <dsp:cNvSpPr/>
      </dsp:nvSpPr>
      <dsp:spPr>
        <a:xfrm>
          <a:off x="4830678" y="1432545"/>
          <a:ext cx="1008078" cy="504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....</a:t>
          </a:r>
        </a:p>
      </dsp:txBody>
      <dsp:txXfrm>
        <a:off x="4830678" y="1432545"/>
        <a:ext cx="1008078" cy="504039"/>
      </dsp:txXfrm>
    </dsp:sp>
    <dsp:sp modelId="{A905EC70-E71B-4AC2-A3E6-20A6AC6AE4E3}">
      <dsp:nvSpPr>
        <dsp:cNvPr id="0" name=""/>
        <dsp:cNvSpPr/>
      </dsp:nvSpPr>
      <dsp:spPr>
        <a:xfrm>
          <a:off x="4220791" y="716809"/>
          <a:ext cx="1008078" cy="504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Finanční cíle</a:t>
          </a:r>
        </a:p>
      </dsp:txBody>
      <dsp:txXfrm>
        <a:off x="4220791" y="716809"/>
        <a:ext cx="1008078" cy="504039"/>
      </dsp:txXfrm>
    </dsp:sp>
    <dsp:sp modelId="{F95E2BEE-9185-4D46-B16F-4BCE8802837E}">
      <dsp:nvSpPr>
        <dsp:cNvPr id="0" name=""/>
        <dsp:cNvSpPr/>
      </dsp:nvSpPr>
      <dsp:spPr>
        <a:xfrm>
          <a:off x="5440566" y="716809"/>
          <a:ext cx="1008078" cy="504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....</a:t>
          </a:r>
        </a:p>
      </dsp:txBody>
      <dsp:txXfrm>
        <a:off x="5440566" y="716809"/>
        <a:ext cx="1008078" cy="504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915C-5030-4DE1-89B7-A05C364D2964}" type="datetimeFigureOut">
              <a:rPr lang="cs-CZ" smtClean="0"/>
              <a:t>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7D73-9ECE-41A9-B834-1285F21709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8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915C-5030-4DE1-89B7-A05C364D2964}" type="datetimeFigureOut">
              <a:rPr lang="cs-CZ" smtClean="0"/>
              <a:t>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7D73-9ECE-41A9-B834-1285F21709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34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915C-5030-4DE1-89B7-A05C364D2964}" type="datetimeFigureOut">
              <a:rPr lang="cs-CZ" smtClean="0"/>
              <a:t>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7D73-9ECE-41A9-B834-1285F21709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826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1864" y="96840"/>
            <a:ext cx="7158037" cy="14128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949326" y="1981200"/>
            <a:ext cx="7661275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E3227B8-A461-45D3-AA4F-13DF0D0A362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229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915C-5030-4DE1-89B7-A05C364D2964}" type="datetimeFigureOut">
              <a:rPr lang="cs-CZ" smtClean="0"/>
              <a:t>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7D73-9ECE-41A9-B834-1285F21709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09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915C-5030-4DE1-89B7-A05C364D2964}" type="datetimeFigureOut">
              <a:rPr lang="cs-CZ" smtClean="0"/>
              <a:t>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7D73-9ECE-41A9-B834-1285F21709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089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915C-5030-4DE1-89B7-A05C364D2964}" type="datetimeFigureOut">
              <a:rPr lang="cs-CZ" smtClean="0"/>
              <a:t>8.4.2017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7D73-9ECE-41A9-B834-1285F21709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09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915C-5030-4DE1-89B7-A05C364D2964}" type="datetimeFigureOut">
              <a:rPr lang="cs-CZ" smtClean="0"/>
              <a:t>8.4.2017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7D73-9ECE-41A9-B834-1285F21709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33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915C-5030-4DE1-89B7-A05C364D2964}" type="datetimeFigureOut">
              <a:rPr lang="cs-CZ" smtClean="0"/>
              <a:t>8.4.2017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7D73-9ECE-41A9-B834-1285F21709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18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915C-5030-4DE1-89B7-A05C364D2964}" type="datetimeFigureOut">
              <a:rPr lang="cs-CZ" smtClean="0"/>
              <a:t>8.4.2017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7D73-9ECE-41A9-B834-1285F21709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72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915C-5030-4DE1-89B7-A05C364D2964}" type="datetimeFigureOut">
              <a:rPr lang="cs-CZ" smtClean="0"/>
              <a:t>8.4.2017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7D73-9ECE-41A9-B834-1285F21709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0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915C-5030-4DE1-89B7-A05C364D2964}" type="datetimeFigureOut">
              <a:rPr lang="cs-CZ" smtClean="0"/>
              <a:t>8.4.2017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7D73-9ECE-41A9-B834-1285F21709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84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915C-5030-4DE1-89B7-A05C364D2964}" type="datetimeFigureOut">
              <a:rPr lang="cs-CZ" smtClean="0"/>
              <a:t>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D7D73-9ECE-41A9-B834-1285F21709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62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ag4dSBbqUc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r-ORULM5Po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alek.info/www/prezentace/marketing-prednasky5/mprp5-print.php?projection&amp;l=08" TargetMode="External"/><Relationship Id="rId4" Type="http://schemas.openxmlformats.org/officeDocument/2006/relationships/image" Target="../media/image1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research-methodology.net/wp-content/uploads/2015/04/Apple-supply-chain-management.png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ervice-goods_continuum.png" TargetMode="External"/><Relationship Id="rId2" Type="http://schemas.openxmlformats.org/officeDocument/2006/relationships/hyperlink" Target="http://www.youtube.com/watch?v=5KRNBxui-RI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Primární podnikové funkce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551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cs-CZ" dirty="0" err="1" smtClean="0"/>
              <a:t>Izokvanty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i="1" dirty="0"/>
              <a:t>Produkční </a:t>
            </a:r>
            <a:r>
              <a:rPr lang="cs-CZ" b="1" i="1" dirty="0" err="1"/>
              <a:t>izokvanty</a:t>
            </a:r>
            <a:r>
              <a:rPr lang="cs-CZ" dirty="0"/>
              <a:t> – vyjádření technicky efektivních kombinací VF vedoucích k danému výrobnímu množství</a:t>
            </a:r>
          </a:p>
          <a:p>
            <a:pPr lvl="0"/>
            <a:r>
              <a:rPr lang="cs-CZ" b="1" i="1" dirty="0" smtClean="0"/>
              <a:t>Nákladová </a:t>
            </a:r>
            <a:r>
              <a:rPr lang="cs-CZ" b="1" i="1" dirty="0" err="1"/>
              <a:t>izokvanta</a:t>
            </a:r>
            <a:r>
              <a:rPr lang="cs-CZ" dirty="0"/>
              <a:t> – vyjádření kombinace </a:t>
            </a:r>
            <a:r>
              <a:rPr lang="cs-CZ" b="1" dirty="0"/>
              <a:t>oceněných</a:t>
            </a:r>
            <a:r>
              <a:rPr lang="cs-CZ" dirty="0"/>
              <a:t> VF vedoucích k dosažení daného nákladového rozpočtu, </a:t>
            </a:r>
            <a:r>
              <a:rPr lang="cs-CZ" i="1" dirty="0"/>
              <a:t>m = f (r</a:t>
            </a:r>
            <a:r>
              <a:rPr lang="cs-CZ" i="1" baseline="-25000" dirty="0"/>
              <a:t>1</a:t>
            </a:r>
            <a:r>
              <a:rPr lang="cs-CZ" i="1" dirty="0"/>
              <a:t>, r</a:t>
            </a:r>
            <a:r>
              <a:rPr lang="cs-CZ" i="1" baseline="-25000" dirty="0"/>
              <a:t>2</a:t>
            </a:r>
            <a:r>
              <a:rPr lang="cs-CZ" i="1" dirty="0"/>
              <a:t>)</a:t>
            </a:r>
            <a:endParaRPr lang="cs-CZ" dirty="0"/>
          </a:p>
          <a:p>
            <a:pPr lvl="0"/>
            <a:r>
              <a:rPr lang="cs-CZ" dirty="0"/>
              <a:t>Za předpokladu konstantních cen c</a:t>
            </a:r>
            <a:r>
              <a:rPr lang="cs-CZ" baseline="-25000" dirty="0"/>
              <a:t>1</a:t>
            </a:r>
            <a:r>
              <a:rPr lang="cs-CZ" dirty="0"/>
              <a:t> a c</a:t>
            </a:r>
            <a:r>
              <a:rPr lang="cs-CZ" baseline="-25000" dirty="0"/>
              <a:t>2 </a:t>
            </a:r>
            <a:r>
              <a:rPr lang="cs-CZ" dirty="0"/>
              <a:t>znázorníme funkci celkových nákladů pro tuto produkční funkci </a:t>
            </a:r>
            <a:r>
              <a:rPr lang="cs-CZ" i="1" dirty="0"/>
              <a:t>N = c</a:t>
            </a:r>
            <a:r>
              <a:rPr lang="cs-CZ" i="1" baseline="-25000" dirty="0"/>
              <a:t>1</a:t>
            </a:r>
            <a:r>
              <a:rPr lang="cs-CZ" i="1" dirty="0"/>
              <a:t>r</a:t>
            </a:r>
            <a:r>
              <a:rPr lang="cs-CZ" i="1" baseline="-25000" dirty="0"/>
              <a:t>1</a:t>
            </a:r>
            <a:r>
              <a:rPr lang="cs-CZ" i="1" dirty="0"/>
              <a:t> + c</a:t>
            </a:r>
            <a:r>
              <a:rPr lang="cs-CZ" i="1" baseline="-25000" dirty="0"/>
              <a:t>2</a:t>
            </a:r>
            <a:r>
              <a:rPr lang="cs-CZ" i="1" dirty="0"/>
              <a:t>r</a:t>
            </a:r>
            <a:r>
              <a:rPr lang="cs-CZ" i="1" baseline="-25000" dirty="0"/>
              <a:t>2</a:t>
            </a:r>
            <a:r>
              <a:rPr lang="cs-CZ" dirty="0"/>
              <a:t> – zjednodušení</a:t>
            </a:r>
          </a:p>
          <a:p>
            <a:pPr lvl="0"/>
            <a:r>
              <a:rPr lang="cs-CZ" dirty="0"/>
              <a:t>Máme tedy dva výrobní faktory R</a:t>
            </a:r>
            <a:r>
              <a:rPr lang="cs-CZ" baseline="-25000" dirty="0"/>
              <a:t>1</a:t>
            </a:r>
            <a:r>
              <a:rPr lang="cs-CZ" dirty="0"/>
              <a:t> a R</a:t>
            </a:r>
            <a:r>
              <a:rPr lang="cs-CZ" baseline="-25000" dirty="0"/>
              <a:t>2</a:t>
            </a:r>
            <a:r>
              <a:rPr lang="cs-CZ" dirty="0"/>
              <a:t> a nákladový rozpočet N</a:t>
            </a:r>
            <a:r>
              <a:rPr lang="cs-CZ" baseline="30000" dirty="0"/>
              <a:t>0</a:t>
            </a:r>
            <a:r>
              <a:rPr lang="cs-CZ" dirty="0"/>
              <a:t>, pak můžeme rozdělit nákladové funkce různým způsobem a oba VF R</a:t>
            </a:r>
            <a:r>
              <a:rPr lang="cs-CZ" baseline="-25000" dirty="0"/>
              <a:t>1</a:t>
            </a:r>
            <a:r>
              <a:rPr lang="cs-CZ" dirty="0"/>
              <a:t> a R</a:t>
            </a:r>
            <a:r>
              <a:rPr lang="cs-CZ" baseline="-25000" dirty="0"/>
              <a:t>2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celý rozpočet se využije výhradně na </a:t>
            </a:r>
            <a:r>
              <a:rPr lang="cs-CZ" dirty="0" smtClean="0"/>
              <a:t>nákup </a:t>
            </a:r>
            <a:r>
              <a:rPr lang="cs-CZ" dirty="0"/>
              <a:t>VF R</a:t>
            </a:r>
            <a:r>
              <a:rPr lang="cs-CZ" baseline="-25000" dirty="0"/>
              <a:t>1</a:t>
            </a:r>
            <a:r>
              <a:rPr lang="cs-CZ" dirty="0"/>
              <a:t> → r</a:t>
            </a:r>
            <a:r>
              <a:rPr lang="cs-CZ" baseline="-25000" dirty="0"/>
              <a:t>1</a:t>
            </a:r>
            <a:r>
              <a:rPr lang="cs-CZ" dirty="0"/>
              <a:t> = N</a:t>
            </a:r>
            <a:r>
              <a:rPr lang="cs-CZ" baseline="30000" dirty="0"/>
              <a:t>0</a:t>
            </a:r>
            <a:r>
              <a:rPr lang="cs-CZ" dirty="0"/>
              <a:t> / c</a:t>
            </a:r>
            <a:r>
              <a:rPr lang="cs-CZ" baseline="-25000" dirty="0"/>
              <a:t>1</a:t>
            </a:r>
            <a:endParaRPr lang="cs-CZ" dirty="0"/>
          </a:p>
          <a:p>
            <a:pPr lvl="1"/>
            <a:r>
              <a:rPr lang="cs-CZ" dirty="0"/>
              <a:t>celý rozpočet se využije výhradně na nákup VF R</a:t>
            </a:r>
            <a:r>
              <a:rPr lang="cs-CZ" baseline="-25000" dirty="0"/>
              <a:t>2 </a:t>
            </a:r>
            <a:r>
              <a:rPr lang="cs-CZ" dirty="0"/>
              <a:t>→ r</a:t>
            </a:r>
            <a:r>
              <a:rPr lang="cs-CZ" baseline="-25000" dirty="0"/>
              <a:t>2</a:t>
            </a:r>
            <a:r>
              <a:rPr lang="cs-CZ" dirty="0"/>
              <a:t> = N</a:t>
            </a:r>
            <a:r>
              <a:rPr lang="cs-CZ" baseline="30000" dirty="0"/>
              <a:t>0</a:t>
            </a:r>
            <a:r>
              <a:rPr lang="cs-CZ" dirty="0"/>
              <a:t> / c</a:t>
            </a:r>
            <a:r>
              <a:rPr lang="cs-CZ" baseline="-25000" dirty="0"/>
              <a:t>2</a:t>
            </a:r>
            <a:endParaRPr lang="cs-CZ" dirty="0"/>
          </a:p>
          <a:p>
            <a:pPr lvl="1"/>
            <a:r>
              <a:rPr lang="cs-CZ" dirty="0"/>
              <a:t>rozpočet se využije na pořízení různých kombinací VF R</a:t>
            </a:r>
            <a:r>
              <a:rPr lang="cs-CZ" baseline="-25000" dirty="0"/>
              <a:t>1</a:t>
            </a:r>
            <a:r>
              <a:rPr lang="cs-CZ" dirty="0"/>
              <a:t> a R</a:t>
            </a:r>
            <a:r>
              <a:rPr lang="cs-CZ" baseline="-25000" dirty="0"/>
              <a:t>2</a:t>
            </a:r>
            <a:r>
              <a:rPr lang="cs-CZ" dirty="0"/>
              <a:t> a tím vznikne </a:t>
            </a:r>
            <a:r>
              <a:rPr lang="cs-CZ" b="1" dirty="0"/>
              <a:t>nákladová </a:t>
            </a:r>
            <a:r>
              <a:rPr lang="cs-CZ" b="1" dirty="0" err="1"/>
              <a:t>izokvanta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559579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463639"/>
            <a:ext cx="4000500" cy="2446986"/>
          </a:xfrm>
        </p:spPr>
        <p:txBody>
          <a:bodyPr>
            <a:noAutofit/>
          </a:bodyPr>
          <a:lstStyle/>
          <a:p>
            <a:pPr algn="just"/>
            <a:r>
              <a:rPr lang="cs-CZ" sz="2400" dirty="0" smtClean="0"/>
              <a:t>Podniky kromě rozšíření samotného produktového mixu musí také brát v potaz, za jakou cenu bude jednotlivé prvky produktového mixu nabízet s tím, že je třeba najít soubor cen, který maximalizuje zisky celkového produktového mixu a to podle míry provázanosti nákladů a konkurenci jednotlivých produktů[4]. </a:t>
            </a:r>
          </a:p>
          <a:p>
            <a:pPr marL="0" indent="0" algn="just">
              <a:buNone/>
            </a:pPr>
            <a:endParaRPr lang="cs-CZ" sz="24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29150" y="746975"/>
            <a:ext cx="3886200" cy="5429988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 smtClean="0"/>
              <a:t>Proč mohou být tiskárny HP levnější než jejich konkurence ?</a:t>
            </a:r>
            <a:endParaRPr lang="cs-CZ" b="0" dirty="0" smtClean="0">
              <a:effectLst/>
            </a:endParaRPr>
          </a:p>
          <a:p>
            <a:pPr algn="just"/>
            <a:r>
              <a:rPr lang="cs-CZ" dirty="0" smtClean="0"/>
              <a:t>V roce 1996 společnost Hewlett Packard snížila ceny svých tiskáren až o 60%. Společnost HP si mohla snížení cen svých produktů dovolit, protože marketingový průzkum ukázal, že zákazníci obvykle utratí v průběhu životnosti výrobku několikanásobně víc peněz za výměnu </a:t>
            </a:r>
            <a:r>
              <a:rPr lang="cs-CZ" dirty="0" err="1" smtClean="0"/>
              <a:t>cartridgí</a:t>
            </a:r>
            <a:r>
              <a:rPr lang="cs-CZ" dirty="0" smtClean="0"/>
              <a:t>, tonerů a speciálních papírů než za samotný přístroj. S poklesem cen tiskáren se zvedl jejich prodej, obdobně jako prodej doplňkového příslušenství. V současnosti tak HP vlastní okolo 40% celosvětového odvětví tiskáren. Její potřeby do inkoustových tiskáren přináší 35% zisků a v roce 2002 vytvořili zisk 2,2 </a:t>
            </a:r>
            <a:r>
              <a:rPr lang="cs-CZ" dirty="0" err="1" smtClean="0"/>
              <a:t>miliadry</a:t>
            </a:r>
            <a:r>
              <a:rPr lang="cs-CZ" dirty="0" smtClean="0"/>
              <a:t> dolarů což představuje více než 70% celkových zisků společnosti Hewlett Packard.</a:t>
            </a:r>
            <a:endParaRPr lang="cs-CZ" b="0" dirty="0" smtClean="0">
              <a:effectLst/>
            </a:endParaRPr>
          </a:p>
          <a:p>
            <a:pPr algn="just"/>
            <a:r>
              <a:rPr lang="cs-CZ" dirty="0" smtClean="0"/>
              <a:t>Zdroj: </a:t>
            </a:r>
            <a:r>
              <a:rPr lang="cs-CZ" dirty="0" err="1" smtClean="0"/>
              <a:t>Kotler</a:t>
            </a:r>
            <a:r>
              <a:rPr lang="cs-CZ" dirty="0" smtClean="0"/>
              <a:t>, Keller, 2007</a:t>
            </a:r>
            <a:endParaRPr lang="cs-CZ" b="0" dirty="0" smtClean="0">
              <a:effectLst/>
            </a:endParaRP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077072"/>
            <a:ext cx="1744509" cy="232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9275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8667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785611"/>
            <a:ext cx="7886700" cy="5391352"/>
          </a:xfrm>
        </p:spPr>
        <p:txBody>
          <a:bodyPr/>
          <a:lstStyle/>
          <a:p>
            <a:pPr algn="just"/>
            <a:r>
              <a:rPr lang="cs-CZ" dirty="0" smtClean="0"/>
              <a:t>Při rozhodování o produktovém mixu je třeba brát v potaz také označení produktů tzv. </a:t>
            </a:r>
            <a:r>
              <a:rPr lang="cs-CZ" dirty="0" err="1" smtClean="0"/>
              <a:t>brand</a:t>
            </a:r>
            <a:r>
              <a:rPr lang="cs-CZ" dirty="0" smtClean="0"/>
              <a:t>. Zda rozšířená produktová řada ponese název původního produktu a bude těžit z jeho dobrého jména jako </a:t>
            </a:r>
            <a:r>
              <a:rPr lang="cs-CZ" dirty="0" err="1" smtClean="0"/>
              <a:t>např.vozy</a:t>
            </a:r>
            <a:r>
              <a:rPr lang="cs-CZ" dirty="0" smtClean="0"/>
              <a:t> Hyundai řady i20, i30 atd., nebo naopak nová produktová řada ponese nový název jako např. počítač společnosti Apple </a:t>
            </a:r>
            <a:r>
              <a:rPr lang="cs-CZ" dirty="0" err="1" smtClean="0"/>
              <a:t>Computer</a:t>
            </a:r>
            <a:r>
              <a:rPr lang="cs-CZ" dirty="0" smtClean="0"/>
              <a:t> s názvem Macintosh, nebo vůz Lexus od společnosti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47191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Komunikační politika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588564"/>
              </p:ext>
            </p:extLst>
          </p:nvPr>
        </p:nvGraphicFramePr>
        <p:xfrm>
          <a:off x="539552" y="1268761"/>
          <a:ext cx="6768752" cy="3988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8494"/>
                <a:gridCol w="4890258"/>
              </a:tblGrid>
              <a:tr h="4207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Dílčí oblast</a:t>
                      </a:r>
                      <a:endParaRPr lang="cs-CZ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Účel (cíl) komunikace</a:t>
                      </a:r>
                      <a:endParaRPr lang="cs-CZ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8918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Reklama (v médiích)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Zákazníci mají být povzbuzováni k nákupu intenzivním nasazením reklamních médií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8918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Podpora prodeje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Zákazníci mají být povzbuzování k nákupu cílenými opatřeními v místě prodeje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8918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Public relations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Má docházet k pozitivnímu ovlivňování postojů veřejnosti k podniku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8918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+mj-lt"/>
                          <a:ea typeface="Times New Roman"/>
                        </a:rPr>
                        <a:t>Osobní prodej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+mj-lt"/>
                          <a:ea typeface="Times New Roman"/>
                        </a:rPr>
                        <a:t>Zákazníky mají v přímém rozhovoru informovat a získávat pro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+mj-lt"/>
                          <a:ea typeface="Times New Roman"/>
                        </a:rPr>
                        <a:t>uskutečnění nákupu důrazní externí prodavači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535842" y="530120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Z hlediska konkrétního výkonu procesů lze rozlišovat dvě základní formy: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jejich realizaci zajišťují </a:t>
            </a:r>
            <a:r>
              <a:rPr lang="cs-CZ" b="1" dirty="0"/>
              <a:t>pracovníci obchodního nebo marketingového oddělení</a:t>
            </a:r>
            <a:r>
              <a:rPr lang="cs-CZ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jejich realizaci zajišťuje </a:t>
            </a:r>
            <a:r>
              <a:rPr lang="cs-CZ" b="1" dirty="0"/>
              <a:t>externí firma </a:t>
            </a:r>
            <a:r>
              <a:rPr lang="cs-CZ" dirty="0"/>
              <a:t>(zpravidla se jedná o různé marketingové agentury).</a:t>
            </a:r>
          </a:p>
        </p:txBody>
      </p:sp>
    </p:spTree>
    <p:extLst>
      <p:ext uri="{BB962C8B-B14F-4D97-AF65-F5344CB8AC3E}">
        <p14:creationId xmlns:p14="http://schemas.microsoft.com/office/powerpoint/2010/main" val="301415643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Reklama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748723"/>
              </p:ext>
            </p:extLst>
          </p:nvPr>
        </p:nvGraphicFramePr>
        <p:xfrm>
          <a:off x="755576" y="1340768"/>
          <a:ext cx="6096000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Reklamní cíle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Ekonomické</a:t>
                      </a:r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dirty="0" smtClean="0"/>
                        <a:t>Mimoekonomické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Cílová</a:t>
                      </a:r>
                      <a:r>
                        <a:rPr lang="cs-CZ" baseline="0" dirty="0" smtClean="0"/>
                        <a:t> veličina: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Zisk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Obrat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Podíl na trhu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Psychologické: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Pozornost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Zapamatovatelnost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Vytváření preferencí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Působení na pocity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Šíře záběru: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Počet oslovených osob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Počet uskutečněných informačních kontaktů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Při plánování reklamní kampaně je třeba vzít v potaz: rozpočet na reklamu, výběr médií a vytvoření reklamního sdělení.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358621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Reklama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 stanovení rozpočtu na reklamu lze postupovat následovně:</a:t>
            </a:r>
          </a:p>
          <a:p>
            <a:r>
              <a:rPr lang="cs-CZ" dirty="0" smtClean="0"/>
              <a:t>Dle vlastního obratu ( bývá málo přesné, těžké stanovit procento výdajů)</a:t>
            </a:r>
          </a:p>
          <a:p>
            <a:r>
              <a:rPr lang="cs-CZ" dirty="0" smtClean="0"/>
              <a:t>Rozpočet konkurence ( těžké zjistit)</a:t>
            </a:r>
          </a:p>
          <a:p>
            <a:r>
              <a:rPr lang="cs-CZ" dirty="0" smtClean="0"/>
              <a:t>Finanční prostředky</a:t>
            </a:r>
          </a:p>
          <a:p>
            <a:r>
              <a:rPr lang="cs-CZ" dirty="0" smtClean="0"/>
              <a:t>Operativní reklamní cíle ( dopad reklamy lze těžko předvídat)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874873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Selekce médií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Značně nákladná</a:t>
            </a:r>
          </a:p>
          <a:p>
            <a:r>
              <a:rPr lang="cs-CZ" dirty="0" smtClean="0"/>
              <a:t>Lze počítat podle návratnosti vložené investice</a:t>
            </a:r>
          </a:p>
          <a:p>
            <a:r>
              <a:rPr lang="cs-CZ" dirty="0" smtClean="0"/>
              <a:t>Na základě marketingového průzkumu a analýzy trhu</a:t>
            </a:r>
          </a:p>
          <a:p>
            <a:r>
              <a:rPr lang="cs-CZ" dirty="0" smtClean="0"/>
              <a:t>Možné variabilní přístupy ( př. nízkonákladový marketing)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885559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Účinnost sdělení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173787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33907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Cenová 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Ve spolupráci s ekonomickou funkcí podniku</a:t>
            </a:r>
          </a:p>
          <a:p>
            <a:r>
              <a:rPr lang="cs-CZ" dirty="0"/>
              <a:t>U cenové politiky podniku se zpravidla rozlišují její 2 základní složky:</a:t>
            </a:r>
          </a:p>
          <a:p>
            <a:pPr lvl="1"/>
            <a:r>
              <a:rPr lang="cs-CZ" dirty="0"/>
              <a:t>postupy tvorby cen,</a:t>
            </a:r>
          </a:p>
          <a:p>
            <a:pPr lvl="1"/>
            <a:r>
              <a:rPr lang="cs-CZ" dirty="0"/>
              <a:t>prodejní a platební podmínky.</a:t>
            </a:r>
          </a:p>
          <a:p>
            <a:r>
              <a:rPr lang="cs-CZ" b="1" dirty="0"/>
              <a:t>Postupy tvorby </a:t>
            </a:r>
            <a:r>
              <a:rPr lang="cs-CZ" b="1" dirty="0" smtClean="0"/>
              <a:t>cen</a:t>
            </a:r>
            <a:r>
              <a:rPr lang="cs-CZ" dirty="0"/>
              <a:t> </a:t>
            </a:r>
            <a:r>
              <a:rPr lang="cs-CZ" dirty="0" smtClean="0"/>
              <a:t>se </a:t>
            </a:r>
            <a:r>
              <a:rPr lang="cs-CZ" dirty="0"/>
              <a:t>uplatňují ve dvou základních situacích, a to jako:</a:t>
            </a:r>
          </a:p>
          <a:p>
            <a:pPr lvl="0"/>
            <a:r>
              <a:rPr lang="cs-CZ" i="1" dirty="0"/>
              <a:t>změny cen</a:t>
            </a:r>
            <a:r>
              <a:rPr lang="cs-CZ" dirty="0"/>
              <a:t>: ke změně cen dochází v důsledku</a:t>
            </a:r>
          </a:p>
          <a:p>
            <a:pPr lvl="1"/>
            <a:r>
              <a:rPr lang="cs-CZ" dirty="0"/>
              <a:t>změny v nákladech,</a:t>
            </a:r>
          </a:p>
          <a:p>
            <a:pPr lvl="1"/>
            <a:r>
              <a:rPr lang="cs-CZ" dirty="0"/>
              <a:t>posunu poptávky, </a:t>
            </a:r>
          </a:p>
          <a:p>
            <a:pPr lvl="1"/>
            <a:r>
              <a:rPr lang="cs-CZ" dirty="0"/>
              <a:t>změny cen u konkurence;</a:t>
            </a:r>
          </a:p>
          <a:p>
            <a:pPr lvl="0"/>
            <a:r>
              <a:rPr lang="cs-CZ" i="1" dirty="0"/>
              <a:t>stanovení cen</a:t>
            </a:r>
            <a:r>
              <a:rPr lang="cs-CZ" dirty="0"/>
              <a:t>: ke stanovení cen dochází při uvádění nového produktu na trh.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784404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Cenová 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Prodejní a platební </a:t>
            </a:r>
            <a:r>
              <a:rPr lang="cs-CZ" b="1" dirty="0" smtClean="0"/>
              <a:t>podmínky</a:t>
            </a:r>
            <a:r>
              <a:rPr lang="cs-CZ" dirty="0" smtClean="0"/>
              <a:t>: Výše </a:t>
            </a:r>
            <a:r>
              <a:rPr lang="cs-CZ" dirty="0"/>
              <a:t>částky, kterou prodejce obdrží za své produkty, je – kromě ceny – určována i sjednanými prodejními, resp. platebními podmínkami, mezi které zejména patří:</a:t>
            </a:r>
          </a:p>
          <a:p>
            <a:pPr lvl="0"/>
            <a:r>
              <a:rPr lang="cs-CZ" dirty="0"/>
              <a:t>rabaty (slevy),</a:t>
            </a:r>
          </a:p>
          <a:p>
            <a:pPr lvl="0"/>
            <a:r>
              <a:rPr lang="cs-CZ" dirty="0"/>
              <a:t>dodací a platební podmínky,</a:t>
            </a:r>
          </a:p>
          <a:p>
            <a:pPr lvl="0"/>
            <a:r>
              <a:rPr lang="cs-CZ" dirty="0"/>
              <a:t>poskytování obchodních úvěrů.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571316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Distribuční 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Prostorová, časová, kvantitativní či kvalitativní</a:t>
            </a:r>
          </a:p>
          <a:p>
            <a:r>
              <a:rPr lang="cs-CZ" dirty="0" smtClean="0"/>
              <a:t>Intenzivní, selektivní či exkluzivní</a:t>
            </a:r>
          </a:p>
          <a:p>
            <a:r>
              <a:rPr lang="cs-CZ" dirty="0" smtClean="0"/>
              <a:t>Problém volby dopravních prostředků, přepravních </a:t>
            </a:r>
            <a:r>
              <a:rPr lang="cs-CZ" dirty="0"/>
              <a:t>cest</a:t>
            </a:r>
            <a:r>
              <a:rPr lang="cs-CZ" dirty="0" smtClean="0"/>
              <a:t>, (</a:t>
            </a:r>
            <a:r>
              <a:rPr lang="cs-CZ" dirty="0"/>
              <a:t>mezi) skladů </a:t>
            </a:r>
            <a:r>
              <a:rPr lang="cs-CZ" dirty="0" smtClean="0"/>
              <a:t>a (mezi</a:t>
            </a:r>
            <a:r>
              <a:rPr lang="cs-CZ" dirty="0"/>
              <a:t>) </a:t>
            </a:r>
            <a:r>
              <a:rPr lang="cs-CZ" dirty="0" smtClean="0"/>
              <a:t>skladovacích </a:t>
            </a:r>
            <a:r>
              <a:rPr lang="cs-CZ" dirty="0"/>
              <a:t>míst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902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4248472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48659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Distribuce z hlediska výrobce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/>
              <a:t>jaké</a:t>
            </a:r>
            <a:r>
              <a:rPr lang="cs-CZ" dirty="0"/>
              <a:t> distribuční kanály (přímé nebo nepřímé),</a:t>
            </a:r>
          </a:p>
          <a:p>
            <a:pPr lvl="0"/>
            <a:r>
              <a:rPr lang="cs-CZ" b="1" dirty="0"/>
              <a:t>kolik</a:t>
            </a:r>
            <a:r>
              <a:rPr lang="cs-CZ" dirty="0"/>
              <a:t> distribučních subjektů (menší nebo větší množství zprostředkovatelů),</a:t>
            </a:r>
          </a:p>
          <a:p>
            <a:r>
              <a:rPr lang="cs-CZ" b="1" dirty="0"/>
              <a:t>jaké formy</a:t>
            </a:r>
            <a:r>
              <a:rPr lang="cs-CZ" dirty="0"/>
              <a:t> distribučních kanálů (maloobchod, velkoobchod apod.) bude podnik při transformaci produktů v rámci své distribuční politiky využívat</a:t>
            </a:r>
          </a:p>
        </p:txBody>
      </p:sp>
    </p:spTree>
    <p:extLst>
      <p:ext uri="{BB962C8B-B14F-4D97-AF65-F5344CB8AC3E}">
        <p14:creationId xmlns:p14="http://schemas.microsoft.com/office/powerpoint/2010/main" val="12184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Distribuce z hlediska zákazníků</a:t>
            </a:r>
            <a:endParaRPr lang="cs-CZ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607077"/>
              </p:ext>
            </p:extLst>
          </p:nvPr>
        </p:nvGraphicFramePr>
        <p:xfrm>
          <a:off x="899592" y="1346992"/>
          <a:ext cx="7344816" cy="5074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6409"/>
                <a:gridCol w="4638407"/>
              </a:tblGrid>
              <a:tr h="2574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dirty="0">
                          <a:effectLst/>
                        </a:rPr>
                        <a:t>Požadavky na distribuci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b="1" dirty="0">
                          <a:effectLst/>
                        </a:rPr>
                        <a:t>Podoby formy distribuce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93314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600" dirty="0">
                          <a:effectLst/>
                        </a:rPr>
                        <a:t>krátká vzdálenost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600" dirty="0">
                          <a:effectLst/>
                        </a:rPr>
                        <a:t>rychlá dostupnost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600" dirty="0">
                          <a:effectLst/>
                        </a:rPr>
                        <a:t>rychlý nákup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600" dirty="0">
                          <a:effectLst/>
                        </a:rPr>
                        <a:t>odborné poradenství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600" dirty="0">
                          <a:effectLst/>
                        </a:rPr>
                        <a:t>neustále k dispozici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600" dirty="0">
                          <a:effectLst/>
                        </a:rPr>
                        <a:t>levný nákup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600" dirty="0">
                          <a:effectLst/>
                        </a:rPr>
                        <a:t>rozhodování o nákupu doma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600" dirty="0">
                          <a:effectLst/>
                        </a:rPr>
                        <a:t>nákup na jednom místě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600" dirty="0">
                          <a:effectLst/>
                        </a:rPr>
                        <a:t>velký výběr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600" dirty="0">
                          <a:effectLst/>
                        </a:rPr>
                        <a:t>nákup s dalšími prožitky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Obchůdky v místě bydliště (pro malé nákupy)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Tržiště u dopravních uzlů (nákupy ve velkém)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Samoobsluhy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Obsluha ve specializovaných obchodech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Prodej prostřednictvím automatů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Diskontní obchody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Podomní prodej, zasilatelské obchodní domy, e-</a:t>
                      </a:r>
                      <a:r>
                        <a:rPr lang="cs-CZ" sz="1600" dirty="0" err="1">
                          <a:effectLst/>
                        </a:rPr>
                        <a:t>shopy</a:t>
                      </a:r>
                      <a:endParaRPr lang="cs-CZ" sz="16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Obchodní domy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Specializované prodejny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Nákupní centra, velkoměstské pasáže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2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pokud dáme obě </a:t>
            </a:r>
            <a:r>
              <a:rPr lang="cs-CZ" dirty="0" err="1" smtClean="0"/>
              <a:t>izokvanty</a:t>
            </a:r>
            <a:r>
              <a:rPr lang="cs-CZ" dirty="0" smtClean="0"/>
              <a:t> </a:t>
            </a:r>
            <a:r>
              <a:rPr lang="cs-CZ" dirty="0"/>
              <a:t>do jednoho grafu, dostaneme pro </a:t>
            </a:r>
            <a:r>
              <a:rPr lang="cs-CZ" b="1" i="1" u="sng" dirty="0"/>
              <a:t>limitovanou produkční funkci</a:t>
            </a:r>
            <a:r>
              <a:rPr lang="cs-CZ" dirty="0" smtClean="0"/>
              <a:t>:</a:t>
            </a:r>
          </a:p>
          <a:p>
            <a:pPr lvl="0"/>
            <a:endParaRPr lang="cs-CZ" dirty="0"/>
          </a:p>
          <a:p>
            <a:r>
              <a:rPr lang="cs-CZ" dirty="0"/>
              <a:t>      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-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018" y="3212976"/>
            <a:ext cx="4501190" cy="3300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9342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nákladové minimum leží v bodě, ve kterém se nákladová </a:t>
            </a:r>
            <a:r>
              <a:rPr lang="cs-CZ" dirty="0" err="1"/>
              <a:t>izokvanta</a:t>
            </a:r>
            <a:r>
              <a:rPr lang="cs-CZ" dirty="0"/>
              <a:t> v jediném bodě dotýká příslušné produkční </a:t>
            </a:r>
            <a:r>
              <a:rPr lang="cs-CZ" dirty="0" err="1"/>
              <a:t>izokvanty</a:t>
            </a:r>
            <a:r>
              <a:rPr lang="cs-CZ" dirty="0"/>
              <a:t> (A). Je jen jedna možnost kombinace VF, která je technicky efektivní. Existuje-li více možných kombinací VF, dosáhneme nákladového minima jestliže zvolíme výrobní proces, který při libovolném nákladovém rozpočtu umožňuje dosáhnout vyššího objemu produkce.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4964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pro </a:t>
            </a:r>
            <a:r>
              <a:rPr lang="cs-CZ" b="1" i="1" u="sng" dirty="0"/>
              <a:t>substituční produkční funkci</a:t>
            </a:r>
            <a:r>
              <a:rPr lang="cs-CZ" dirty="0"/>
              <a:t>:</a:t>
            </a:r>
          </a:p>
          <a:p>
            <a:r>
              <a:rPr lang="cs-CZ" dirty="0"/>
              <a:t>     </a:t>
            </a:r>
            <a:r>
              <a:rPr lang="cs-CZ" sz="2400" dirty="0"/>
              <a:t>- kombinace VF při níž se s daným nákladovým rozpočtem realizuje maximální objem výroby, leží v místě, kde se dotýká nákladová </a:t>
            </a:r>
            <a:r>
              <a:rPr lang="cs-CZ" sz="2400" dirty="0" err="1"/>
              <a:t>izokvanta</a:t>
            </a:r>
            <a:r>
              <a:rPr lang="cs-CZ" sz="2400" dirty="0"/>
              <a:t> N</a:t>
            </a:r>
            <a:r>
              <a:rPr lang="cs-CZ" sz="2400" baseline="30000" dirty="0"/>
              <a:t>1</a:t>
            </a:r>
            <a:r>
              <a:rPr lang="cs-CZ" sz="2400" dirty="0"/>
              <a:t> a výrobní </a:t>
            </a:r>
            <a:r>
              <a:rPr lang="cs-CZ" sz="2400" dirty="0" err="1"/>
              <a:t>izokvanty</a:t>
            </a:r>
            <a:r>
              <a:rPr lang="cs-CZ" sz="2400" dirty="0"/>
              <a:t> m</a:t>
            </a:r>
            <a:r>
              <a:rPr lang="cs-CZ" sz="2400" baseline="30000" dirty="0"/>
              <a:t>1</a:t>
            </a:r>
            <a:r>
              <a:rPr lang="cs-CZ" sz="2400" dirty="0"/>
              <a:t> (A). </a:t>
            </a:r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2880320" cy="3111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178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Typologie nákladů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z="4000" b="1" u="sng" dirty="0"/>
              <a:t>Typologie nákladů</a:t>
            </a:r>
            <a:r>
              <a:rPr lang="cs-CZ" sz="4000" dirty="0"/>
              <a:t> </a:t>
            </a:r>
            <a:r>
              <a:rPr lang="cs-CZ" dirty="0"/>
              <a:t>(náklad = oceněná spotřeba VF)</a:t>
            </a:r>
            <a:endParaRPr lang="cs-CZ" sz="3600" dirty="0"/>
          </a:p>
          <a:p>
            <a:pPr lvl="0"/>
            <a:r>
              <a:rPr lang="cs-CZ" b="1" u="sng" dirty="0"/>
              <a:t>podle vztahu k velikosti produkce</a:t>
            </a:r>
            <a:endParaRPr lang="cs-CZ" dirty="0"/>
          </a:p>
          <a:p>
            <a:pPr lvl="1"/>
            <a:r>
              <a:rPr lang="cs-CZ" b="1" i="1" dirty="0"/>
              <a:t>variabilní (proměnné) náklady</a:t>
            </a:r>
            <a:r>
              <a:rPr lang="cs-CZ" dirty="0"/>
              <a:t> – mění se s objemem produkce, jsou závislé na objemu výroby (úkolové mzdy)</a:t>
            </a:r>
          </a:p>
          <a:p>
            <a:pPr lvl="1"/>
            <a:r>
              <a:rPr lang="cs-CZ" b="1" i="1" dirty="0"/>
              <a:t>Fixní (stálé) náklady</a:t>
            </a:r>
            <a:r>
              <a:rPr lang="cs-CZ" dirty="0"/>
              <a:t> – jsou důsledek jednorázového vkladu nedělitelných VF, mění se skokem při produkci překračující současnou kapacitu, jsou závislé na čase a provozní pohotovosti, nereagují na změnu produkce</a:t>
            </a:r>
          </a:p>
          <a:p>
            <a:pPr lvl="1"/>
            <a:r>
              <a:rPr lang="cs-CZ" b="1" i="1" dirty="0"/>
              <a:t>celkové náklady</a:t>
            </a:r>
            <a:r>
              <a:rPr lang="cs-CZ" dirty="0"/>
              <a:t> – veškeré náklady vynaložené na celkový objem produkce, skládají se z fixních (N</a:t>
            </a:r>
            <a:r>
              <a:rPr lang="cs-CZ" baseline="-25000" dirty="0"/>
              <a:t>f</a:t>
            </a:r>
            <a:r>
              <a:rPr lang="cs-CZ" dirty="0"/>
              <a:t>) a variabilních (</a:t>
            </a:r>
            <a:r>
              <a:rPr lang="cs-CZ" dirty="0" err="1"/>
              <a:t>N</a:t>
            </a:r>
            <a:r>
              <a:rPr lang="cs-CZ" baseline="-25000" dirty="0" err="1"/>
              <a:t>v</a:t>
            </a:r>
            <a:r>
              <a:rPr lang="cs-CZ" baseline="-25000" dirty="0"/>
              <a:t> </a:t>
            </a:r>
            <a:r>
              <a:rPr lang="cs-CZ" dirty="0"/>
              <a:t>= jednotlivé variabilní náklady * velikost produkce) nákladů: 							</a:t>
            </a:r>
            <a:r>
              <a:rPr lang="cs-CZ" b="1" i="1" dirty="0" smtClean="0"/>
              <a:t>N </a:t>
            </a:r>
            <a:r>
              <a:rPr lang="cs-CZ" b="1" i="1" dirty="0"/>
              <a:t>= N</a:t>
            </a:r>
            <a:r>
              <a:rPr lang="cs-CZ" b="1" i="1" baseline="-25000" dirty="0"/>
              <a:t>f</a:t>
            </a:r>
            <a:r>
              <a:rPr lang="cs-CZ" b="1" i="1" dirty="0"/>
              <a:t> + </a:t>
            </a:r>
            <a:r>
              <a:rPr lang="cs-CZ" b="1" i="1" dirty="0" err="1"/>
              <a:t>N</a:t>
            </a:r>
            <a:r>
              <a:rPr lang="cs-CZ" b="1" i="1" baseline="-25000" dirty="0" err="1"/>
              <a:t>v</a:t>
            </a:r>
            <a:r>
              <a:rPr lang="cs-CZ" b="1" i="1" dirty="0"/>
              <a:t> = N</a:t>
            </a:r>
            <a:r>
              <a:rPr lang="cs-CZ" b="1" i="1" baseline="-25000" dirty="0"/>
              <a:t>f</a:t>
            </a:r>
            <a:r>
              <a:rPr lang="cs-CZ" b="1" i="1" dirty="0"/>
              <a:t> + </a:t>
            </a:r>
            <a:r>
              <a:rPr lang="cs-CZ" b="1" i="1" dirty="0" err="1"/>
              <a:t>n</a:t>
            </a:r>
            <a:r>
              <a:rPr lang="cs-CZ" b="1" i="1" baseline="-25000" dirty="0" err="1"/>
              <a:t>v</a:t>
            </a:r>
            <a:r>
              <a:rPr lang="cs-CZ" b="1" i="1" dirty="0"/>
              <a:t> . m</a:t>
            </a:r>
            <a:endParaRPr lang="cs-CZ" dirty="0"/>
          </a:p>
          <a:p>
            <a:pPr lvl="0"/>
            <a:r>
              <a:rPr lang="cs-CZ" b="1" u="sng" dirty="0"/>
              <a:t>podle tempa růstu</a:t>
            </a:r>
            <a:endParaRPr lang="cs-CZ" dirty="0"/>
          </a:p>
          <a:p>
            <a:pPr lvl="1"/>
            <a:r>
              <a:rPr lang="cs-CZ" b="1" i="1" dirty="0"/>
              <a:t>proporcionální</a:t>
            </a:r>
            <a:r>
              <a:rPr lang="cs-CZ" dirty="0"/>
              <a:t> – vyvíjejí se vzhledem k objemu výroby lineárně</a:t>
            </a:r>
          </a:p>
          <a:p>
            <a:pPr lvl="1"/>
            <a:r>
              <a:rPr lang="cs-CZ" b="1" i="1" dirty="0" err="1"/>
              <a:t>nadproporcionální</a:t>
            </a:r>
            <a:r>
              <a:rPr lang="cs-CZ" b="1" i="1" dirty="0"/>
              <a:t> (progresivní)</a:t>
            </a:r>
            <a:r>
              <a:rPr lang="cs-CZ" dirty="0"/>
              <a:t> – náklady rostou rychleji než objem produkce</a:t>
            </a:r>
          </a:p>
          <a:p>
            <a:pPr lvl="1"/>
            <a:r>
              <a:rPr lang="cs-CZ" b="1" i="1" dirty="0" err="1"/>
              <a:t>podproporcionální</a:t>
            </a:r>
            <a:r>
              <a:rPr lang="cs-CZ" b="1" i="1" dirty="0"/>
              <a:t> (degresivní)</a:t>
            </a:r>
            <a:r>
              <a:rPr lang="cs-CZ" dirty="0"/>
              <a:t> – náklady rostou pomaleji než objem výroby</a:t>
            </a:r>
          </a:p>
          <a:p>
            <a:pPr lvl="0"/>
            <a:r>
              <a:rPr lang="cs-CZ" b="1" u="sng" dirty="0"/>
              <a:t>podle ovlivnitelnosti rozhodováním</a:t>
            </a:r>
            <a:endParaRPr lang="cs-CZ" dirty="0"/>
          </a:p>
          <a:p>
            <a:pPr lvl="1"/>
            <a:r>
              <a:rPr lang="cs-CZ" b="1" i="1" dirty="0"/>
              <a:t>relevantní pro rozhodování</a:t>
            </a:r>
            <a:r>
              <a:rPr lang="cs-CZ" dirty="0"/>
              <a:t> – lze je v rámci hospodářského období ovlivnit, liší se podle jednotlivých alternativ</a:t>
            </a:r>
          </a:p>
          <a:p>
            <a:pPr lvl="1"/>
            <a:r>
              <a:rPr lang="cs-CZ" b="1" i="1" dirty="0"/>
              <a:t>irelevantní pro rozhodnutí</a:t>
            </a:r>
            <a:r>
              <a:rPr lang="cs-CZ" dirty="0"/>
              <a:t> – neovlivnitelné (fixní), nemění se s nějakým rozhodnutím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24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cs-CZ" b="1" u="sng" dirty="0"/>
              <a:t>podle užitečnosti</a:t>
            </a:r>
            <a:endParaRPr lang="cs-CZ" dirty="0"/>
          </a:p>
          <a:p>
            <a:pPr lvl="1"/>
            <a:r>
              <a:rPr lang="cs-CZ" b="1" i="1" dirty="0"/>
              <a:t>užitečné</a:t>
            </a:r>
            <a:r>
              <a:rPr lang="cs-CZ" dirty="0"/>
              <a:t> – jsou potřebné pro výrobní proces</a:t>
            </a:r>
          </a:p>
          <a:p>
            <a:pPr lvl="1"/>
            <a:r>
              <a:rPr lang="cs-CZ" b="1" i="1" dirty="0"/>
              <a:t>neužitečné (jalové)</a:t>
            </a:r>
            <a:r>
              <a:rPr lang="cs-CZ" dirty="0"/>
              <a:t> – nepřináší žádný efekt (prostoje pracovníků)</a:t>
            </a:r>
          </a:p>
          <a:p>
            <a:pPr lvl="0"/>
            <a:r>
              <a:rPr lang="cs-CZ" b="1" u="sng" dirty="0"/>
              <a:t>ostatní členění</a:t>
            </a:r>
            <a:endParaRPr lang="cs-CZ" dirty="0"/>
          </a:p>
          <a:p>
            <a:pPr lvl="1"/>
            <a:r>
              <a:rPr lang="cs-CZ" b="1" i="1" dirty="0"/>
              <a:t>mezní (marginální, hraniční)</a:t>
            </a:r>
            <a:r>
              <a:rPr lang="cs-CZ" dirty="0"/>
              <a:t> – přírůstek celkových nákladů, který je vyvolán poslední jednotkou objemu výroby</a:t>
            </a:r>
          </a:p>
          <a:p>
            <a:pPr lvl="1"/>
            <a:r>
              <a:rPr lang="cs-CZ" b="1" i="1" dirty="0"/>
              <a:t>celkové přírůstkové </a:t>
            </a:r>
            <a:r>
              <a:rPr lang="cs-CZ" dirty="0"/>
              <a:t>– přírůstek nákladů vyvolaný přírůstkem objemu produkce ∆N = N</a:t>
            </a:r>
            <a:r>
              <a:rPr lang="cs-CZ" baseline="-25000" dirty="0"/>
              <a:t>1</a:t>
            </a:r>
            <a:r>
              <a:rPr lang="cs-CZ" dirty="0"/>
              <a:t> – N</a:t>
            </a:r>
            <a:r>
              <a:rPr lang="cs-CZ" baseline="-25000" dirty="0"/>
              <a:t>0</a:t>
            </a:r>
            <a:endParaRPr lang="cs-CZ" dirty="0"/>
          </a:p>
          <a:p>
            <a:pPr lvl="1"/>
            <a:r>
              <a:rPr lang="cs-CZ" b="1" i="1" dirty="0"/>
              <a:t>průměrné přírůstkové </a:t>
            </a:r>
            <a:r>
              <a:rPr lang="cs-CZ" dirty="0"/>
              <a:t>– vydělení celkových přírůstkových nákladů jimi vyvolaným přírůstkem </a:t>
            </a:r>
          </a:p>
          <a:p>
            <a:pPr lvl="1"/>
            <a:r>
              <a:rPr lang="cs-CZ" b="1" i="1" dirty="0"/>
              <a:t>oportunitní (náklady příležitosti)</a:t>
            </a:r>
            <a:r>
              <a:rPr lang="cs-CZ" dirty="0"/>
              <a:t> – jsou ztraceny, když zdroje nejsou použity na nejlepší možnou alternativu, ušlý výsledek příležitosti využití</a:t>
            </a:r>
          </a:p>
          <a:p>
            <a:pPr lvl="1"/>
            <a:r>
              <a:rPr lang="cs-CZ" b="1" i="1" dirty="0"/>
              <a:t>explicitní –</a:t>
            </a:r>
            <a:r>
              <a:rPr lang="cs-CZ" dirty="0"/>
              <a:t> zřetelně sledované a evidované</a:t>
            </a:r>
          </a:p>
          <a:p>
            <a:pPr lvl="1"/>
            <a:r>
              <a:rPr lang="cs-CZ" b="1" i="1" dirty="0"/>
              <a:t>implicitní </a:t>
            </a:r>
            <a:r>
              <a:rPr lang="cs-CZ" dirty="0"/>
              <a:t>– obtížně vyčíslitelné, skryté</a:t>
            </a:r>
          </a:p>
          <a:p>
            <a:pPr lvl="1"/>
            <a:r>
              <a:rPr lang="cs-CZ" b="1" i="1" dirty="0"/>
              <a:t>utopené </a:t>
            </a:r>
            <a:r>
              <a:rPr lang="cs-CZ" dirty="0"/>
              <a:t>– byly vynaloženy a nepřináší efekt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5122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u="sng" dirty="0"/>
              <a:t>Nákladové determinanty</a:t>
            </a:r>
            <a:r>
              <a:rPr lang="cs-CZ" dirty="0"/>
              <a:t> – činitelé, kteří ovlivňují celkové náklady výroby</a:t>
            </a:r>
          </a:p>
          <a:p>
            <a:pPr lvl="0"/>
            <a:r>
              <a:rPr lang="cs-CZ" b="1" i="1" dirty="0"/>
              <a:t>Činitelé výrobní oblasti</a:t>
            </a:r>
            <a:r>
              <a:rPr lang="cs-CZ" dirty="0"/>
              <a:t> – ovlivňuje podnikatel přijímáním rozhodnutí ve výrobní oblasti podniku (velikost podniku, výrobní program, vytíženost, výrobní podmínky, kvalita VF, ceny VF)</a:t>
            </a:r>
          </a:p>
          <a:p>
            <a:pPr lvl="0"/>
            <a:r>
              <a:rPr lang="cs-CZ" b="1" i="1" dirty="0"/>
              <a:t>Činitelé v ostatních oblastech podniku</a:t>
            </a:r>
            <a:r>
              <a:rPr lang="cs-CZ" dirty="0"/>
              <a:t> – jsou ovlivnitelné podnikatele při přijetí rozhodnutí mimo výrobní oblast (odbytová politika, financování, výzkum a vývoj apod.)</a:t>
            </a:r>
          </a:p>
          <a:p>
            <a:pPr lvl="0"/>
            <a:r>
              <a:rPr lang="cs-CZ" b="1" i="1" dirty="0"/>
              <a:t>Činitelé generované vnějším okolím (data)</a:t>
            </a:r>
            <a:r>
              <a:rPr lang="cs-CZ" dirty="0"/>
              <a:t> – podnikatel je nemůže ovlivnit a přijímá je tedy jako data určovaná okolím podniku (ceny VF, daňové sazby, pracovní dny za období, vlastnosti VF, rámcové právní podmínky atd.)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35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Primární podnikové funkce</a:t>
            </a:r>
            <a:endParaRPr lang="cs-CZ" dirty="0"/>
          </a:p>
        </p:txBody>
      </p:sp>
      <p:pic>
        <p:nvPicPr>
          <p:cNvPr id="4" name="Zástupný symbol pro obsah 3" descr="http://www.strateg.cz/images/strategy/Hodnototvorny_retezec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2" y="2520156"/>
            <a:ext cx="5133975" cy="2686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190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Řízení vstupních operací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Obecně „nákup“, dříve zásobování</a:t>
            </a:r>
          </a:p>
          <a:p>
            <a:r>
              <a:rPr lang="cs-CZ" dirty="0"/>
              <a:t>Nákup v moderním pojetí podniku v tržně orientovaných ekonomikách využívá tzv. </a:t>
            </a:r>
            <a:r>
              <a:rPr lang="cs-CZ" b="1" dirty="0"/>
              <a:t>marketingových přístupů metod a </a:t>
            </a:r>
            <a:r>
              <a:rPr lang="cs-CZ" b="1" dirty="0" smtClean="0"/>
              <a:t>technik</a:t>
            </a:r>
          </a:p>
          <a:p>
            <a:r>
              <a:rPr lang="cs-CZ" dirty="0"/>
              <a:t>používá obdobné metody a techniky jako marketing počínaje výzkumem dodavatelského trhu, rozhodováním o optimálním dodavateli, režimu a podmínkách dodávek a to jak cenových, dodacích, logistických atd., zásobách a logistickém zajištění nákupních procesů</a:t>
            </a:r>
          </a:p>
        </p:txBody>
      </p:sp>
    </p:spTree>
    <p:extLst>
      <p:ext uri="{BB962C8B-B14F-4D97-AF65-F5344CB8AC3E}">
        <p14:creationId xmlns:p14="http://schemas.microsoft.com/office/powerpoint/2010/main" val="3356262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b="1" cap="all" dirty="0"/>
              <a:t>Analýza nákladů v podniku</a:t>
            </a:r>
            <a:br>
              <a:rPr lang="cs-CZ" b="1" cap="all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Spotřebu výrobních faktorů v podniku, lze peněžně vyjádřit v podobě </a:t>
            </a:r>
            <a:r>
              <a:rPr lang="cs-CZ" b="1" dirty="0"/>
              <a:t>nákladů</a:t>
            </a:r>
            <a:r>
              <a:rPr lang="cs-CZ" dirty="0"/>
              <a:t> </a:t>
            </a:r>
            <a:r>
              <a:rPr lang="cs-CZ" dirty="0" smtClean="0"/>
              <a:t>podniku ( </a:t>
            </a:r>
            <a:r>
              <a:rPr lang="cs-CZ" dirty="0" err="1" smtClean="0"/>
              <a:t>Kislingerová</a:t>
            </a:r>
            <a:r>
              <a:rPr lang="cs-CZ" dirty="0" smtClean="0"/>
              <a:t>, 2010)</a:t>
            </a:r>
          </a:p>
          <a:p>
            <a:r>
              <a:rPr lang="cs-CZ" b="1" dirty="0" smtClean="0"/>
              <a:t>finanční </a:t>
            </a:r>
            <a:r>
              <a:rPr lang="cs-CZ" b="1" dirty="0" err="1" smtClean="0"/>
              <a:t>vs</a:t>
            </a:r>
            <a:r>
              <a:rPr lang="cs-CZ" b="1" dirty="0" smtClean="0"/>
              <a:t> ekonomické nákladů</a:t>
            </a:r>
          </a:p>
          <a:p>
            <a:r>
              <a:rPr lang="cs-CZ" b="1" dirty="0"/>
              <a:t>Ekonomické pojetí </a:t>
            </a:r>
            <a:r>
              <a:rPr lang="cs-CZ" dirty="0"/>
              <a:t>charakterizuje to, co bylo skutečně obětováno. Do ekonomických nákladů tak patří např. úroky z vlastního kapitálu, ušlá mzda podnikatele a jiné např. náklady obětované </a:t>
            </a:r>
            <a:r>
              <a:rPr lang="cs-CZ" dirty="0" smtClean="0"/>
              <a:t>příležitosti</a:t>
            </a:r>
          </a:p>
          <a:p>
            <a:r>
              <a:rPr lang="cs-CZ" b="1" dirty="0" smtClean="0"/>
              <a:t>Finanční pojetí </a:t>
            </a:r>
            <a:r>
              <a:rPr lang="cs-CZ" dirty="0" smtClean="0"/>
              <a:t>peněžně vyjádřená spotřeba </a:t>
            </a:r>
            <a:r>
              <a:rPr lang="cs-CZ" dirty="0"/>
              <a:t>výrobních </a:t>
            </a:r>
            <a:r>
              <a:rPr lang="cs-CZ" dirty="0" err="1" smtClean="0"/>
              <a:t>faktorů</a:t>
            </a:r>
            <a:r>
              <a:rPr lang="cs-CZ" dirty="0" err="1"/>
              <a:t>účelně</a:t>
            </a:r>
            <a:r>
              <a:rPr lang="cs-CZ" dirty="0"/>
              <a:t> vynaložených na tvorbu podnikových výnosů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67082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61" y="2518897"/>
            <a:ext cx="5133277" cy="268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1979712" y="2132856"/>
            <a:ext cx="547260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195736" y="170080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Hmotný tok</a:t>
            </a:r>
            <a:endParaRPr lang="cs-CZ" dirty="0"/>
          </a:p>
        </p:txBody>
      </p:sp>
      <p:sp>
        <p:nvSpPr>
          <p:cNvPr id="6" name="Šipka doprava 5"/>
          <p:cNvSpPr/>
          <p:nvPr/>
        </p:nvSpPr>
        <p:spPr>
          <a:xfrm rot="10800000">
            <a:off x="1835696" y="5517232"/>
            <a:ext cx="547260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220072" y="59492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Informační tok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5556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</a:t>
            </a:r>
            <a:r>
              <a:rPr lang="cs-CZ" dirty="0" smtClean="0"/>
              <a:t>ákupní marketingový mix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cs-CZ" dirty="0"/>
              <a:t>Informační a komunikační mix</a:t>
            </a:r>
          </a:p>
          <a:p>
            <a:pPr lvl="0"/>
            <a:r>
              <a:rPr lang="cs-CZ" dirty="0"/>
              <a:t>Výrobkový mix a mix služeb</a:t>
            </a:r>
          </a:p>
          <a:p>
            <a:pPr lvl="0"/>
            <a:r>
              <a:rPr lang="cs-CZ" dirty="0"/>
              <a:t>Cenový a kontraktační mix</a:t>
            </a:r>
          </a:p>
          <a:p>
            <a:pPr lvl="0"/>
            <a:r>
              <a:rPr lang="cs-CZ" dirty="0"/>
              <a:t>Logistický mix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b="1" dirty="0"/>
              <a:t>Informační a komunikační mix</a:t>
            </a:r>
            <a:endParaRPr lang="cs-CZ" dirty="0"/>
          </a:p>
          <a:p>
            <a:pPr lvl="0"/>
            <a:r>
              <a:rPr lang="cs-CZ" dirty="0"/>
              <a:t>získávání informací a rozhodování o zdroji potenciálního uspokojování potřeb a komunikace se subjekty </a:t>
            </a:r>
            <a:r>
              <a:rPr lang="cs-CZ" dirty="0" smtClean="0"/>
              <a:t>trhu (v oblasti: nakupovaných výrobků </a:t>
            </a:r>
            <a:r>
              <a:rPr lang="cs-CZ" dirty="0"/>
              <a:t>a </a:t>
            </a:r>
            <a:r>
              <a:rPr lang="cs-CZ" dirty="0" smtClean="0"/>
              <a:t>služeb, vlastních </a:t>
            </a:r>
            <a:r>
              <a:rPr lang="cs-CZ" dirty="0"/>
              <a:t>vyráběných </a:t>
            </a:r>
            <a:r>
              <a:rPr lang="cs-CZ" dirty="0" smtClean="0"/>
              <a:t>produktů </a:t>
            </a:r>
            <a:r>
              <a:rPr lang="cs-CZ" dirty="0"/>
              <a:t>a </a:t>
            </a:r>
            <a:r>
              <a:rPr lang="cs-CZ" dirty="0" smtClean="0"/>
              <a:t>služeb, dodavatelů, cen, platebních</a:t>
            </a:r>
            <a:r>
              <a:rPr lang="cs-CZ" dirty="0"/>
              <a:t>, dodacích a logistických </a:t>
            </a:r>
            <a:r>
              <a:rPr lang="cs-CZ" dirty="0" smtClean="0"/>
              <a:t>podmínek, atd. )</a:t>
            </a:r>
            <a:endParaRPr lang="cs-CZ" dirty="0"/>
          </a:p>
          <a:p>
            <a:r>
              <a:rPr lang="cs-CZ" dirty="0" smtClean="0"/>
              <a:t>Shromážděné </a:t>
            </a:r>
            <a:r>
              <a:rPr lang="cs-CZ" dirty="0"/>
              <a:t>informace musejí být dostatečně podrobné a aktuální </a:t>
            </a:r>
            <a:endParaRPr lang="cs-CZ" dirty="0" smtClean="0"/>
          </a:p>
          <a:p>
            <a:r>
              <a:rPr lang="cs-CZ" dirty="0"/>
              <a:t>Zdrojem výše uvedených informací jsou podnikové dokumenty jako např. účetnictví, statistika, operativní evidence samostatného nákupu, technických a výrobních útvarů a ostatních vnitropodnikových spotřebitelů nakupovaných materiálů</a:t>
            </a:r>
          </a:p>
        </p:txBody>
      </p:sp>
    </p:spTree>
    <p:extLst>
      <p:ext uri="{BB962C8B-B14F-4D97-AF65-F5344CB8AC3E}">
        <p14:creationId xmlns:p14="http://schemas.microsoft.com/office/powerpoint/2010/main" val="3754314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Komunikační mix a aktivity s ním spojené předpokládají dokonalou znalost </a:t>
            </a:r>
            <a:r>
              <a:rPr lang="cs-CZ" dirty="0" smtClean="0"/>
              <a:t>dodavatelů a  </a:t>
            </a:r>
            <a:r>
              <a:rPr lang="cs-CZ" dirty="0"/>
              <a:t>zahrnuje:</a:t>
            </a:r>
          </a:p>
          <a:p>
            <a:pPr lvl="0"/>
            <a:r>
              <a:rPr lang="cs-CZ" dirty="0"/>
              <a:t>Výzkum dodavatelů</a:t>
            </a:r>
          </a:p>
          <a:p>
            <a:pPr lvl="0"/>
            <a:r>
              <a:rPr lang="cs-CZ" dirty="0"/>
              <a:t>Volba dodavatele</a:t>
            </a:r>
          </a:p>
          <a:p>
            <a:pPr lvl="0"/>
            <a:r>
              <a:rPr lang="cs-CZ" dirty="0"/>
              <a:t>Komunikace v průběhu projednávání dodávek a kontraktace</a:t>
            </a:r>
          </a:p>
          <a:p>
            <a:pPr lvl="0"/>
            <a:r>
              <a:rPr lang="cs-CZ" dirty="0"/>
              <a:t>Komunikace od uzavření kontraktu do logistické realizace dodávky</a:t>
            </a:r>
          </a:p>
          <a:p>
            <a:pPr lvl="0"/>
            <a:r>
              <a:rPr lang="cs-CZ" dirty="0"/>
              <a:t>Komunikace po realizaci dodávky</a:t>
            </a:r>
          </a:p>
          <a:p>
            <a:r>
              <a:rPr lang="cs-CZ" dirty="0"/>
              <a:t>Hodnocení dodavatele a rozhodování o dalším </a:t>
            </a:r>
            <a:r>
              <a:rPr lang="cs-CZ" dirty="0" err="1"/>
              <a:t>odběratelsko</a:t>
            </a:r>
            <a:r>
              <a:rPr lang="cs-CZ" dirty="0"/>
              <a:t> – dodavatelském vztahu</a:t>
            </a:r>
          </a:p>
        </p:txBody>
      </p:sp>
    </p:spTree>
    <p:extLst>
      <p:ext uri="{BB962C8B-B14F-4D97-AF65-F5344CB8AC3E}">
        <p14:creationId xmlns:p14="http://schemas.microsoft.com/office/powerpoint/2010/main" val="2027877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Výrobkový mix a mix služeb</a:t>
            </a:r>
          </a:p>
          <a:p>
            <a:r>
              <a:rPr lang="cs-CZ" dirty="0"/>
              <a:t>Výrobkový mix zahrnuje mj. rozhodování o :</a:t>
            </a:r>
          </a:p>
          <a:p>
            <a:pPr lvl="0"/>
            <a:r>
              <a:rPr lang="cs-CZ" dirty="0"/>
              <a:t>Kvalitativních parametrech každého jednotlivého výrobku, který se má stát předmětem nákupu včetně substitučních variant</a:t>
            </a:r>
          </a:p>
          <a:p>
            <a:pPr lvl="0"/>
            <a:r>
              <a:rPr lang="cs-CZ" dirty="0"/>
              <a:t>Šíři a hloubce nakupovaného sortimentu výrobků</a:t>
            </a:r>
          </a:p>
          <a:p>
            <a:pPr lvl="0"/>
            <a:r>
              <a:rPr lang="cs-CZ" dirty="0"/>
              <a:t>Nakupovaných službách, které získáme v souvislosti s dodávkou </a:t>
            </a:r>
            <a:r>
              <a:rPr lang="cs-CZ" dirty="0" smtClean="0"/>
              <a:t>výrobků</a:t>
            </a:r>
          </a:p>
          <a:p>
            <a:pPr marL="0" indent="0">
              <a:buNone/>
            </a:pPr>
            <a:r>
              <a:rPr lang="cs-CZ" dirty="0" smtClean="0"/>
              <a:t>Při výběru je nutné posoudit </a:t>
            </a:r>
            <a:r>
              <a:rPr lang="cs-CZ" dirty="0"/>
              <a:t>zda vlastnosti dodávaného materiálu jsou  v souladu s normami požadovanými odběrateli finálních výrobků ( a to jak normy národní tak i mezinárodní</a:t>
            </a:r>
            <a:r>
              <a:rPr lang="cs-CZ" dirty="0" smtClean="0"/>
              <a:t>).</a:t>
            </a:r>
          </a:p>
          <a:p>
            <a:pPr marL="0" indent="0">
              <a:buNone/>
            </a:pPr>
            <a:r>
              <a:rPr lang="cs-CZ" dirty="0" smtClean="0"/>
              <a:t>Alternativy nákupu: vlastní výroba, kooperace </a:t>
            </a:r>
            <a:r>
              <a:rPr lang="cs-CZ" dirty="0"/>
              <a:t>nebo </a:t>
            </a:r>
            <a:r>
              <a:rPr lang="cs-CZ" dirty="0" smtClean="0"/>
              <a:t>leasing.</a:t>
            </a: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1591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Cenový a kontraktační mix</a:t>
            </a:r>
          </a:p>
          <a:p>
            <a:r>
              <a:rPr lang="cs-CZ" dirty="0" smtClean="0"/>
              <a:t>jde o </a:t>
            </a:r>
            <a:r>
              <a:rPr lang="cs-CZ" dirty="0"/>
              <a:t>zajištění optimálních podmínek, jejichž předpokladem jsou reálné a </a:t>
            </a:r>
            <a:r>
              <a:rPr lang="cs-CZ" dirty="0" smtClean="0"/>
              <a:t>aktualizované </a:t>
            </a:r>
            <a:r>
              <a:rPr lang="cs-CZ" dirty="0"/>
              <a:t>informace o dodavatelích, kteří si vzájemně konkurují, o jejich nabízených </a:t>
            </a:r>
            <a:r>
              <a:rPr lang="cs-CZ" b="1" dirty="0"/>
              <a:t>výrobcích, kvalitě, poskytovaných službách, platebních, cenových, dodacích  i logistických podmínkách.</a:t>
            </a:r>
            <a:endParaRPr lang="cs-CZ" dirty="0"/>
          </a:p>
          <a:p>
            <a:r>
              <a:rPr lang="cs-CZ" dirty="0"/>
              <a:t>Kromě výše uvedených podmínek je třeba zvažovat i </a:t>
            </a:r>
            <a:r>
              <a:rPr lang="cs-CZ" b="1" dirty="0"/>
              <a:t>srážky a slevy </a:t>
            </a:r>
            <a:r>
              <a:rPr lang="cs-CZ" dirty="0"/>
              <a:t>( při rychlé platbě, při daném množství atd.) a eventuálně i </a:t>
            </a:r>
            <a:r>
              <a:rPr lang="cs-CZ" b="1" dirty="0"/>
              <a:t>přirážky</a:t>
            </a:r>
            <a:r>
              <a:rPr lang="cs-CZ" dirty="0"/>
              <a:t> ( za </a:t>
            </a:r>
            <a:r>
              <a:rPr lang="cs-CZ" dirty="0" err="1"/>
              <a:t>nadstandarní</a:t>
            </a:r>
            <a:r>
              <a:rPr lang="cs-CZ" dirty="0"/>
              <a:t> dodávky atd.).</a:t>
            </a:r>
          </a:p>
          <a:p>
            <a:r>
              <a:rPr lang="cs-CZ" b="1" dirty="0"/>
              <a:t>Kontraktační mix </a:t>
            </a:r>
            <a:r>
              <a:rPr lang="cs-CZ" dirty="0"/>
              <a:t>zahrnuje např. rozhodování o </a:t>
            </a:r>
            <a:r>
              <a:rPr lang="cs-CZ" b="1" dirty="0"/>
              <a:t>způsobu</a:t>
            </a:r>
            <a:r>
              <a:rPr lang="cs-CZ" dirty="0"/>
              <a:t> </a:t>
            </a:r>
            <a:r>
              <a:rPr lang="cs-CZ" b="1" dirty="0"/>
              <a:t>objednávání</a:t>
            </a:r>
            <a:r>
              <a:rPr lang="cs-CZ" dirty="0"/>
              <a:t> dodávek a to buď objednávání </a:t>
            </a:r>
            <a:r>
              <a:rPr lang="cs-CZ" i="1" dirty="0" smtClean="0"/>
              <a:t>přímo </a:t>
            </a:r>
            <a:r>
              <a:rPr lang="cs-CZ" i="1" dirty="0"/>
              <a:t>podle vzorků</a:t>
            </a:r>
            <a:r>
              <a:rPr lang="cs-CZ" dirty="0"/>
              <a:t> ( např. na veletrhu) nebo ve </a:t>
            </a:r>
            <a:r>
              <a:rPr lang="cs-CZ" i="1" dirty="0"/>
              <a:t>standardní formě </a:t>
            </a:r>
            <a:r>
              <a:rPr lang="cs-CZ" dirty="0"/>
              <a:t>při opakovaných objednávkách ( např. mezi dlouhodobými partnery) </a:t>
            </a:r>
            <a:endParaRPr lang="cs-CZ" dirty="0" smtClean="0"/>
          </a:p>
          <a:p>
            <a:r>
              <a:rPr lang="cs-CZ" dirty="0" smtClean="0"/>
              <a:t>Forma </a:t>
            </a:r>
            <a:r>
              <a:rPr lang="cs-CZ" dirty="0"/>
              <a:t>objednávky má vliv na administrativní pracnost a náklady.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8978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Logistický a dodávkový mix</a:t>
            </a:r>
          </a:p>
          <a:p>
            <a:pPr lvl="0"/>
            <a:r>
              <a:rPr lang="cs-CZ" dirty="0" smtClean="0"/>
              <a:t>souvisí </a:t>
            </a:r>
            <a:r>
              <a:rPr lang="cs-CZ" dirty="0"/>
              <a:t>s rozhodnutím jak realizovat vlastní hmotný nákup s finálním dovedením výrobku až na místo reálné spotřeby.  Jedná se zejména o rozhodnutí  o:</a:t>
            </a:r>
          </a:p>
          <a:p>
            <a:pPr lvl="1"/>
            <a:r>
              <a:rPr lang="cs-CZ" b="1" dirty="0"/>
              <a:t>Dodávkové cestě</a:t>
            </a:r>
            <a:r>
              <a:rPr lang="cs-CZ" dirty="0"/>
              <a:t>, dodavatelských mezičláncích a způsobu realizace dodávek</a:t>
            </a:r>
          </a:p>
          <a:p>
            <a:pPr lvl="1"/>
            <a:r>
              <a:rPr lang="cs-CZ" dirty="0"/>
              <a:t>Řešení dodávkového režimu tj. </a:t>
            </a:r>
            <a:r>
              <a:rPr lang="cs-CZ" b="1" dirty="0"/>
              <a:t>velikost dodávek</a:t>
            </a:r>
            <a:r>
              <a:rPr lang="cs-CZ" dirty="0"/>
              <a:t>, jejich periodicitě, řešení v případě výpadků dodávek</a:t>
            </a:r>
          </a:p>
          <a:p>
            <a:pPr lvl="1"/>
            <a:r>
              <a:rPr lang="cs-CZ" b="1" dirty="0"/>
              <a:t>Logistickém zabezpečení </a:t>
            </a:r>
            <a:r>
              <a:rPr lang="cs-CZ" dirty="0"/>
              <a:t>dodávek vstupu výrobků do podniku a toku materiálu a výrobků uvnitř podniku tj. o dopravě, způsobu manipulace, balení, skladování, velikosti manipulačních jednotek a zásilek</a:t>
            </a:r>
          </a:p>
          <a:p>
            <a:pPr lvl="1"/>
            <a:r>
              <a:rPr lang="cs-CZ" b="1" dirty="0"/>
              <a:t>Technologii a organizaci </a:t>
            </a:r>
            <a:r>
              <a:rPr lang="cs-CZ" dirty="0"/>
              <a:t>logistických procesů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9015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cs-CZ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Aktivity marketingového nákupního procesu</a:t>
            </a:r>
            <a:br>
              <a:rPr lang="cs-CZ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cs-CZ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mají standardní obsah a posloupnost, často se ale vyskytují i modifikace uskutečněné podle toho zda jde o</a:t>
            </a:r>
            <a:r>
              <a:rPr lang="cs-CZ" dirty="0" smtClean="0"/>
              <a:t>:</a:t>
            </a:r>
          </a:p>
          <a:p>
            <a:pPr lvl="1"/>
            <a:r>
              <a:rPr lang="cs-CZ" b="1" dirty="0"/>
              <a:t>Opakovaný nákup </a:t>
            </a:r>
            <a:r>
              <a:rPr lang="cs-CZ" dirty="0"/>
              <a:t>beze změny, kde lze využít údaje a poznatky o minulém průběhu nákupního procesu</a:t>
            </a:r>
          </a:p>
          <a:p>
            <a:pPr lvl="1"/>
            <a:r>
              <a:rPr lang="cs-CZ" b="1" dirty="0"/>
              <a:t>Modifikovaný nákup</a:t>
            </a:r>
            <a:r>
              <a:rPr lang="cs-CZ" dirty="0"/>
              <a:t>, kdy odběratel požaduje určité změny ve specifikaci výrobků či cenových platebních a dodacích podmínkách nebo dochází přímo ke změně dodavatele</a:t>
            </a:r>
          </a:p>
          <a:p>
            <a:pPr lvl="1"/>
            <a:r>
              <a:rPr lang="cs-CZ" b="1" dirty="0"/>
              <a:t>Novou nákupní úlohu</a:t>
            </a:r>
            <a:r>
              <a:rPr lang="cs-CZ" dirty="0"/>
              <a:t>, kdy podnik nakupuje určitý materiál poprvé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/>
              <a:t>Nákupní proces se realizuje prostřednictvím několika fází a to :</a:t>
            </a:r>
          </a:p>
          <a:p>
            <a:pPr lvl="0"/>
            <a:r>
              <a:rPr lang="cs-CZ" dirty="0"/>
              <a:t>Identifikace potřeby – nákupní impulz, specifikace výrobku nebo služby</a:t>
            </a:r>
          </a:p>
          <a:p>
            <a:pPr lvl="0"/>
            <a:r>
              <a:rPr lang="cs-CZ" dirty="0"/>
              <a:t>Identifikace </a:t>
            </a:r>
            <a:r>
              <a:rPr lang="cs-CZ" dirty="0" smtClean="0"/>
              <a:t>nezbytnosti</a:t>
            </a:r>
            <a:r>
              <a:rPr lang="cs-CZ" dirty="0"/>
              <a:t>, charakteru  a rozsahu potřeby, nákupní rozhodnutí</a:t>
            </a:r>
          </a:p>
          <a:p>
            <a:pPr lvl="0"/>
            <a:r>
              <a:rPr lang="cs-CZ" dirty="0"/>
              <a:t>Výzkum nabídek – tj. výzkum trhu dodavatelů</a:t>
            </a:r>
          </a:p>
          <a:p>
            <a:pPr lvl="0"/>
            <a:r>
              <a:rPr lang="cs-CZ" dirty="0"/>
              <a:t>Volba dodavatele</a:t>
            </a:r>
          </a:p>
          <a:p>
            <a:pPr lvl="0"/>
            <a:r>
              <a:rPr lang="cs-CZ" dirty="0"/>
              <a:t>Rozhodnutí a formulace podmínek dodávek, zadání objednávky</a:t>
            </a:r>
          </a:p>
          <a:p>
            <a:pPr lvl="0"/>
            <a:r>
              <a:rPr lang="cs-CZ" dirty="0"/>
              <a:t>Logistické aktivity při vstupu dodávky do podniku</a:t>
            </a:r>
          </a:p>
          <a:p>
            <a:pPr lvl="0"/>
            <a:r>
              <a:rPr lang="cs-CZ" dirty="0"/>
              <a:t>Kvantitativní a kvalitativní přejímka dodávky, případná reklamace</a:t>
            </a:r>
          </a:p>
          <a:p>
            <a:pPr lvl="0"/>
            <a:r>
              <a:rPr lang="cs-CZ" dirty="0"/>
              <a:t>Finanční vypořádání, úhrada dodávky</a:t>
            </a:r>
          </a:p>
          <a:p>
            <a:pPr lvl="0"/>
            <a:r>
              <a:rPr lang="cs-CZ" dirty="0"/>
              <a:t>Hodnocení výkonu dodavatele</a:t>
            </a:r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5900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cs-CZ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Řízení zásob</a:t>
            </a:r>
            <a:r>
              <a:rPr lang="cs-CZ" b="1" cap="small" dirty="0"/>
              <a:t/>
            </a:r>
            <a:br>
              <a:rPr lang="cs-CZ" b="1" cap="small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Za hlavní </a:t>
            </a:r>
            <a:r>
              <a:rPr lang="cs-CZ" dirty="0"/>
              <a:t>úkoly </a:t>
            </a:r>
            <a:r>
              <a:rPr lang="cs-CZ" b="1" dirty="0"/>
              <a:t>řízení zásob lze považovat ( Synek, </a:t>
            </a:r>
            <a:r>
              <a:rPr lang="cs-CZ" b="1" dirty="0" err="1"/>
              <a:t>Kislingerová</a:t>
            </a:r>
            <a:r>
              <a:rPr lang="cs-CZ" b="1" dirty="0"/>
              <a:t>, 2010) </a:t>
            </a:r>
            <a:endParaRPr lang="cs-CZ" dirty="0"/>
          </a:p>
          <a:p>
            <a:pPr lvl="0"/>
            <a:r>
              <a:rPr lang="cs-CZ" dirty="0"/>
              <a:t>jejich udržování na úrovni, která umožňuje kvalitní splnění jejich</a:t>
            </a:r>
            <a:r>
              <a:rPr lang="cs-CZ" b="1" dirty="0"/>
              <a:t> funkce vyrovnávat časový a množstevní nesoulad mezi procesem výroby u dodavatele a spotřeby u odběratele</a:t>
            </a:r>
            <a:r>
              <a:rPr lang="cs-CZ" dirty="0"/>
              <a:t> a </a:t>
            </a:r>
          </a:p>
          <a:p>
            <a:pPr lvl="0"/>
            <a:r>
              <a:rPr lang="cs-CZ" b="1" dirty="0"/>
              <a:t>tlumit či zcela zachycovat důsledky náhodných výkyvů</a:t>
            </a:r>
            <a:r>
              <a:rPr lang="cs-CZ" dirty="0"/>
              <a:t> těchto navazujících procesů včetně jejich logistického propojení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Operativní </a:t>
            </a:r>
            <a:r>
              <a:rPr lang="cs-CZ" b="1" dirty="0"/>
              <a:t>řízení zásob</a:t>
            </a:r>
            <a:r>
              <a:rPr lang="cs-CZ" dirty="0"/>
              <a:t> udržuje konkrétní druhy zásob materiálů v takové výši a struktuře, která odpovídá potřebám vnitropodnikových spotřebitelů a to s ohledem na to, aby náklady vynaložené na pořízení, doplnění, skladování, udržování a správu nákladů v důsledku neuspokojených náhodně kolísajících </a:t>
            </a:r>
            <a:r>
              <a:rPr lang="cs-CZ" dirty="0" smtClean="0"/>
              <a:t>potřeb </a:t>
            </a:r>
            <a:r>
              <a:rPr lang="cs-CZ" dirty="0"/>
              <a:t>byly minimální.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Za </a:t>
            </a:r>
            <a:r>
              <a:rPr lang="cs-CZ" b="1" dirty="0"/>
              <a:t>strategické řízení zásob</a:t>
            </a:r>
            <a:r>
              <a:rPr lang="cs-CZ" dirty="0"/>
              <a:t> lze považovat soubor rozhodnutí o množství finančních zdrojů, které podnik může z celkových disponibilních zdrojů optimálně vyčlenit na jejich finanční krytí( také označováno jako finanční řízení zásob).</a:t>
            </a:r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8688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K zajištění zásobování v podniku je využíváno tzv. </a:t>
            </a:r>
            <a:r>
              <a:rPr lang="cs-CZ" b="1" dirty="0"/>
              <a:t>optimalizačního přístupu při řízení zásob</a:t>
            </a:r>
            <a:r>
              <a:rPr lang="cs-CZ" dirty="0"/>
              <a:t>. Základním kritériem je minimalizace celkových nákladů na pořízení a udržení zásob v nejširším slova smyslu, přičemž je respektován požadavek plného krytí předvídaných potřeb a s určitou mírou jistoty ( resp. Rizikem) i odchylek v průběhu dodávek a čerpání ze zásoby. Za základní optimalizační kritérium je považováno nákladové kritérium. </a:t>
            </a:r>
            <a:endParaRPr lang="cs-CZ" dirty="0" smtClean="0"/>
          </a:p>
          <a:p>
            <a:r>
              <a:rPr lang="cs-CZ" b="1" dirty="0" smtClean="0"/>
              <a:t>Běžná </a:t>
            </a:r>
            <a:r>
              <a:rPr lang="cs-CZ" b="1" dirty="0"/>
              <a:t>a pojistná zásoba </a:t>
            </a:r>
            <a:r>
              <a:rPr lang="cs-CZ" dirty="0"/>
              <a:t>je udržována na takové úrovni, která vyvolá minimální náklady na pořízení, skladování a udržování zásob a náklady vyvolané při nekrytí či opožděném krytí potřeb ze zásoby.</a:t>
            </a:r>
          </a:p>
        </p:txBody>
      </p:sp>
    </p:spTree>
    <p:extLst>
      <p:ext uri="{BB962C8B-B14F-4D97-AF65-F5344CB8AC3E}">
        <p14:creationId xmlns:p14="http://schemas.microsoft.com/office/powerpoint/2010/main" val="3972919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232" y="2186991"/>
            <a:ext cx="6163536" cy="3352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5029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Náklady podniku vždy souvisí s výnosy podniku určitého období, to zabezpečuje tzv. </a:t>
            </a:r>
            <a:r>
              <a:rPr lang="cs-CZ" b="1" dirty="0"/>
              <a:t>časové rozlišení nákladů a výnosů</a:t>
            </a:r>
            <a:r>
              <a:rPr lang="cs-CZ" dirty="0"/>
              <a:t>.</a:t>
            </a:r>
          </a:p>
          <a:p>
            <a:r>
              <a:rPr lang="cs-CZ" dirty="0"/>
              <a:t>Od nákladů je třeba odlišit </a:t>
            </a:r>
            <a:r>
              <a:rPr lang="cs-CZ" b="1" dirty="0"/>
              <a:t>peněžní výdaje</a:t>
            </a:r>
            <a:r>
              <a:rPr lang="cs-CZ" dirty="0"/>
              <a:t>, které představují úbytek peněžních fondů ( hotovostí, stavů na bankovních účtech). </a:t>
            </a:r>
          </a:p>
          <a:p>
            <a:r>
              <a:rPr lang="cs-CZ" dirty="0"/>
              <a:t>Podobně musíme rozlišit i výnosy. </a:t>
            </a:r>
            <a:r>
              <a:rPr lang="cs-CZ" b="1" dirty="0"/>
              <a:t>Výnosy</a:t>
            </a:r>
            <a:r>
              <a:rPr lang="cs-CZ" dirty="0"/>
              <a:t>  představují peněžní částku, kterou podnik v určitém období získal ze svých činností bez ohledu na to, zda v tomto období došlo k jejímu inkasu. Naproti tomu </a:t>
            </a:r>
            <a:r>
              <a:rPr lang="cs-CZ" b="1" dirty="0"/>
              <a:t>peněžní příjmy</a:t>
            </a:r>
            <a:r>
              <a:rPr lang="cs-CZ" dirty="0"/>
              <a:t>, znamenají skutečný tok peněz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6255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Doplnění zásob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Systém signální hladiny </a:t>
            </a:r>
            <a:r>
              <a:rPr lang="cs-CZ" dirty="0" smtClean="0"/>
              <a:t>je </a:t>
            </a:r>
            <a:r>
              <a:rPr lang="cs-CZ" dirty="0"/>
              <a:t>situace, kdy podnět k vystavení objednávky k doplnění zásoby je </a:t>
            </a:r>
            <a:r>
              <a:rPr lang="cs-CZ" b="1" dirty="0"/>
              <a:t>signalizován při poklesu bilanční zásoby pod. tzv. objednací úroveň</a:t>
            </a:r>
            <a:r>
              <a:rPr lang="cs-CZ" dirty="0"/>
              <a:t> ( bod objednávky</a:t>
            </a:r>
            <a:r>
              <a:rPr lang="cs-CZ" dirty="0" smtClean="0"/>
              <a:t>).</a:t>
            </a:r>
          </a:p>
          <a:p>
            <a:r>
              <a:rPr lang="cs-CZ" b="1" dirty="0" smtClean="0"/>
              <a:t>Specifické systémy</a:t>
            </a:r>
            <a:r>
              <a:rPr lang="cs-CZ" dirty="0" smtClean="0"/>
              <a:t>: JIT, JIS 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09120"/>
            <a:ext cx="5019675" cy="184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9250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Objednací množství lze objednávat v následujících variantách:</a:t>
            </a:r>
          </a:p>
          <a:p>
            <a:pPr lvl="0"/>
            <a:r>
              <a:rPr lang="cs-CZ" b="1" dirty="0"/>
              <a:t>Předem určené standardní množství</a:t>
            </a:r>
            <a:r>
              <a:rPr lang="cs-CZ" dirty="0"/>
              <a:t> ( popř. po dohodě s dodavatelem s ohledem na parametry přepravy, balící či manipulační jednotky.)</a:t>
            </a:r>
          </a:p>
          <a:p>
            <a:pPr lvl="0"/>
            <a:r>
              <a:rPr lang="cs-CZ" b="1" dirty="0"/>
              <a:t>Proměnlivé množství</a:t>
            </a:r>
            <a:r>
              <a:rPr lang="cs-CZ" dirty="0"/>
              <a:t>, které je dáno rozdílem mezi předem stanovenou velikostí maximální zásoby a stavem bilanční zásoby k bodu objednání</a:t>
            </a:r>
          </a:p>
          <a:p>
            <a:pPr lvl="0"/>
            <a:r>
              <a:rPr lang="cs-CZ" b="1" dirty="0"/>
              <a:t>Propočtené optimální množství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</a:t>
            </a:r>
            <a:r>
              <a:rPr lang="cs-CZ" dirty="0"/>
              <a:t> praxi je využíváno několik typů strategií doplňování zásoby:</a:t>
            </a:r>
          </a:p>
          <a:p>
            <a:pPr lvl="0"/>
            <a:r>
              <a:rPr lang="cs-CZ" b="1" dirty="0"/>
              <a:t>Strategie s volnými objednacími termíny</a:t>
            </a:r>
            <a:r>
              <a:rPr lang="cs-CZ" dirty="0"/>
              <a:t>, při které je signál k doplnění zásoby vyslán tehdy, kdy  faktická nebo disponibilní zásoba klesne pod předem stanovenou hladinu.</a:t>
            </a:r>
          </a:p>
          <a:p>
            <a:pPr lvl="0"/>
            <a:r>
              <a:rPr lang="cs-CZ" b="1" dirty="0"/>
              <a:t>Strategie s pevnými objednacími termíny, které se pravidelně opakují</a:t>
            </a:r>
            <a:r>
              <a:rPr lang="cs-CZ" dirty="0"/>
              <a:t> po uplynutí určitého intervalu a kde velikost objednávky vyplývá z rozdílu mezi faktickým stavem a hladinou stanovenou pro maximální zásobu</a:t>
            </a:r>
          </a:p>
          <a:p>
            <a:pPr lvl="0"/>
            <a:r>
              <a:rPr lang="cs-CZ" b="1" dirty="0"/>
              <a:t>Strategie s pevnými objednacími termíny, ale s nejistým doplňováním a čerpáním</a:t>
            </a:r>
            <a:r>
              <a:rPr lang="cs-CZ" dirty="0"/>
              <a:t> ze zásoby v daném údobí, kdy se provádí tzv. klouzavé bilancování pohybu zásoby( neustále se sleduje doba krytí z bilančního stavu zásoby)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2068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ABC Klasifikace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diferencované řízení zásob na základě, roztřídění sortimentu skladovaných a spotřebovávaných druhů materiálů v zásobách na tři až 4 skupiny podle jejich celoroční spotřeby a podle podílu na celkové spotřebě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39752" y="4124325"/>
            <a:ext cx="43053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41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/>
            <a:r>
              <a:rPr lang="cs-CZ" sz="2800" b="1" cap="small" dirty="0"/>
              <a:t>Nákupní logistika a strategické řízení nákupu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Úkolem nákupní logistiky je zabezpečit odpovídající disponibilitu potřebného materiálu v podobě potřeby s vynaložením co nejnižších nákladů a při optimální vázanosti prostředků v zásobách. Mezi hlavní logistické složky zahrnujeme ( Synek, Kislingerová,2010):</a:t>
            </a:r>
          </a:p>
          <a:p>
            <a:r>
              <a:rPr lang="cs-CZ" dirty="0"/>
              <a:t>d</a:t>
            </a:r>
            <a:r>
              <a:rPr lang="cs-CZ" dirty="0" smtClean="0"/>
              <a:t>opravu</a:t>
            </a:r>
            <a:r>
              <a:rPr lang="cs-CZ" dirty="0"/>
              <a:t>, </a:t>
            </a:r>
            <a:endParaRPr lang="cs-CZ" dirty="0" smtClean="0"/>
          </a:p>
          <a:p>
            <a:r>
              <a:rPr lang="cs-CZ" dirty="0" smtClean="0"/>
              <a:t>překládku </a:t>
            </a:r>
            <a:r>
              <a:rPr lang="cs-CZ" dirty="0"/>
              <a:t>a manipulaci, </a:t>
            </a:r>
            <a:endParaRPr lang="cs-CZ" dirty="0" smtClean="0"/>
          </a:p>
          <a:p>
            <a:r>
              <a:rPr lang="cs-CZ" dirty="0" smtClean="0"/>
              <a:t>skladování</a:t>
            </a:r>
            <a:r>
              <a:rPr lang="cs-CZ" dirty="0"/>
              <a:t>, </a:t>
            </a:r>
            <a:endParaRPr lang="cs-CZ" dirty="0" smtClean="0"/>
          </a:p>
          <a:p>
            <a:r>
              <a:rPr lang="cs-CZ" dirty="0" smtClean="0"/>
              <a:t>balení</a:t>
            </a:r>
            <a:r>
              <a:rPr lang="cs-CZ" dirty="0"/>
              <a:t>, </a:t>
            </a:r>
            <a:endParaRPr lang="cs-CZ" dirty="0" smtClean="0"/>
          </a:p>
          <a:p>
            <a:r>
              <a:rPr lang="cs-CZ" dirty="0" smtClean="0"/>
              <a:t>vychystávání</a:t>
            </a:r>
            <a:r>
              <a:rPr lang="cs-CZ" dirty="0"/>
              <a:t>, </a:t>
            </a:r>
            <a:endParaRPr lang="cs-CZ" dirty="0" smtClean="0"/>
          </a:p>
          <a:p>
            <a:r>
              <a:rPr lang="cs-CZ" dirty="0" smtClean="0"/>
              <a:t>distribuci </a:t>
            </a:r>
            <a:r>
              <a:rPr lang="cs-CZ" dirty="0"/>
              <a:t>na místa potřeb, </a:t>
            </a:r>
            <a:endParaRPr lang="cs-CZ" dirty="0" smtClean="0"/>
          </a:p>
          <a:p>
            <a:r>
              <a:rPr lang="cs-CZ" dirty="0" smtClean="0"/>
              <a:t>přípravu</a:t>
            </a:r>
            <a:r>
              <a:rPr lang="cs-CZ" dirty="0"/>
              <a:t>, úpravu a kompletaci dodávaného materiálu, </a:t>
            </a:r>
            <a:endParaRPr lang="cs-CZ" dirty="0" smtClean="0"/>
          </a:p>
          <a:p>
            <a:r>
              <a:rPr lang="cs-CZ" dirty="0" smtClean="0"/>
              <a:t>zajišťování informací</a:t>
            </a:r>
            <a:r>
              <a:rPr lang="cs-CZ" dirty="0"/>
              <a:t>, které předcházejí, provázejí a následují po vlastním hmotném toku včetně evidence a kontroly.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322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Sledují se tzv</a:t>
            </a:r>
            <a:r>
              <a:rPr lang="cs-CZ" dirty="0"/>
              <a:t>. </a:t>
            </a:r>
            <a:r>
              <a:rPr lang="cs-CZ" b="1" dirty="0"/>
              <a:t>logistické řetězce</a:t>
            </a:r>
            <a:r>
              <a:rPr lang="cs-CZ" dirty="0"/>
              <a:t>, kterými se rozumí posloupnost navazujících, navzájem sladěných logistických systémů či podsystémů, kterými prochází </a:t>
            </a:r>
            <a:r>
              <a:rPr lang="cs-CZ" b="1" dirty="0"/>
              <a:t>materiálový </a:t>
            </a:r>
            <a:r>
              <a:rPr lang="cs-CZ" b="1" dirty="0" smtClean="0"/>
              <a:t>tok</a:t>
            </a:r>
            <a:r>
              <a:rPr lang="cs-CZ" dirty="0" smtClean="0"/>
              <a:t>.</a:t>
            </a:r>
          </a:p>
          <a:p>
            <a:r>
              <a:rPr lang="cs-CZ" dirty="0" smtClean="0"/>
              <a:t>Rozhoduje se o </a:t>
            </a:r>
            <a:r>
              <a:rPr lang="cs-CZ" dirty="0"/>
              <a:t>optimálním řešení manipulačních a skladovacích systémů, což se týká materiálu ve </a:t>
            </a:r>
            <a:r>
              <a:rPr lang="cs-CZ" b="1" dirty="0"/>
              <a:t>4 hlavních fázích</a:t>
            </a:r>
            <a:r>
              <a:rPr lang="cs-CZ" dirty="0"/>
              <a:t>:</a:t>
            </a:r>
          </a:p>
          <a:p>
            <a:pPr lvl="0"/>
            <a:r>
              <a:rPr lang="cs-CZ" dirty="0"/>
              <a:t>Ve vnější a </a:t>
            </a:r>
            <a:r>
              <a:rPr lang="cs-CZ" dirty="0" err="1"/>
              <a:t>meziobjektové</a:t>
            </a:r>
            <a:r>
              <a:rPr lang="cs-CZ" dirty="0"/>
              <a:t> dopravě</a:t>
            </a:r>
          </a:p>
          <a:p>
            <a:pPr lvl="0"/>
            <a:r>
              <a:rPr lang="cs-CZ" dirty="0"/>
              <a:t>Ve vnitrozávodové manipulaci</a:t>
            </a:r>
          </a:p>
          <a:p>
            <a:pPr lvl="0"/>
            <a:r>
              <a:rPr lang="cs-CZ" dirty="0"/>
              <a:t>Ve skladovém hospodářství</a:t>
            </a:r>
          </a:p>
          <a:p>
            <a:pPr lvl="0"/>
            <a:r>
              <a:rPr lang="cs-CZ" dirty="0"/>
              <a:t>V obalovém hospodářství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72283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Marketingový strategický projekt </a:t>
            </a:r>
            <a:r>
              <a:rPr lang="cs-CZ" b="1" dirty="0"/>
              <a:t>nákupu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Východiskem takové strategie je situační analýza s navazující predikcí. Obsah strategického dokumentu se orientuje na stěžejní suroviny, materiály a výrobky a jejich dodavatele. Podle toho jaké cíle mají ve strategickém programu prioritu lze definovat následující strategické varianty:</a:t>
            </a:r>
          </a:p>
          <a:p>
            <a:pPr lvl="0"/>
            <a:r>
              <a:rPr lang="cs-CZ" dirty="0"/>
              <a:t>Strategie plného uspokojení potřeb</a:t>
            </a:r>
          </a:p>
          <a:p>
            <a:pPr lvl="0"/>
            <a:r>
              <a:rPr lang="cs-CZ" dirty="0"/>
              <a:t>Strategie minimálních nákladů</a:t>
            </a:r>
          </a:p>
          <a:p>
            <a:pPr lvl="0"/>
            <a:r>
              <a:rPr lang="cs-CZ" dirty="0"/>
              <a:t>Strategie zrychlení obrátky zásob</a:t>
            </a:r>
          </a:p>
          <a:p>
            <a:pPr lvl="0"/>
            <a:r>
              <a:rPr lang="cs-CZ" dirty="0"/>
              <a:t>Strategie maximální materiálové hospodárnosti</a:t>
            </a:r>
          </a:p>
          <a:p>
            <a:pPr lvl="0"/>
            <a:r>
              <a:rPr lang="cs-CZ" dirty="0"/>
              <a:t>Strategie minimalizace rizika nekrytí potřeb</a:t>
            </a:r>
          </a:p>
          <a:p>
            <a:pPr lvl="0"/>
            <a:r>
              <a:rPr lang="cs-CZ" dirty="0"/>
              <a:t>Strategie relativně vysokých pojistných zásob</a:t>
            </a:r>
          </a:p>
          <a:p>
            <a:pPr lvl="0"/>
            <a:r>
              <a:rPr lang="cs-CZ" dirty="0"/>
              <a:t>Strategie pružné kombinace více dodavatelských zdrojů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5386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cap="all" dirty="0"/>
              <a:t>Hlavní podnikové funkce -zhotovení produktu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65" y="2262843"/>
            <a:ext cx="5499069" cy="320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590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Přeměnu </a:t>
            </a:r>
            <a:r>
              <a:rPr lang="cs-CZ" dirty="0"/>
              <a:t>surovin na výrobky lze definovat jako výrobní proces, jehož součástí jsou </a:t>
            </a:r>
            <a:r>
              <a:rPr lang="cs-CZ" dirty="0" smtClean="0"/>
              <a:t>procesy(</a:t>
            </a:r>
            <a:r>
              <a:rPr lang="cs-CZ" dirty="0"/>
              <a:t>Synek a </a:t>
            </a:r>
            <a:r>
              <a:rPr lang="cs-CZ" dirty="0" err="1"/>
              <a:t>Kislingerová</a:t>
            </a:r>
            <a:r>
              <a:rPr lang="cs-CZ" dirty="0"/>
              <a:t>, 2010 </a:t>
            </a:r>
            <a:r>
              <a:rPr lang="cs-CZ" dirty="0" smtClean="0"/>
              <a:t>): </a:t>
            </a:r>
            <a:endParaRPr lang="cs-CZ" dirty="0"/>
          </a:p>
          <a:p>
            <a:pPr lvl="0"/>
            <a:r>
              <a:rPr lang="cs-CZ" b="1" dirty="0"/>
              <a:t>Pracovní</a:t>
            </a:r>
            <a:r>
              <a:rPr lang="cs-CZ" dirty="0"/>
              <a:t>, kde je vyžadována přímá účast člověka</a:t>
            </a:r>
          </a:p>
          <a:p>
            <a:pPr lvl="0"/>
            <a:r>
              <a:rPr lang="cs-CZ" b="1" dirty="0"/>
              <a:t>Automatické</a:t>
            </a:r>
            <a:r>
              <a:rPr lang="cs-CZ" dirty="0"/>
              <a:t>, bez přímé účasti člověka</a:t>
            </a:r>
          </a:p>
          <a:p>
            <a:pPr lvl="0"/>
            <a:r>
              <a:rPr lang="cs-CZ" b="1" dirty="0"/>
              <a:t>Přírodní</a:t>
            </a:r>
            <a:r>
              <a:rPr lang="cs-CZ" dirty="0"/>
              <a:t>, samovolné procesy, pro které člověk pouze připravil vhodné podmínky ( kvašení)</a:t>
            </a:r>
          </a:p>
          <a:p>
            <a:pPr marL="0" indent="0">
              <a:buNone/>
            </a:pPr>
            <a:r>
              <a:rPr lang="cs-CZ" dirty="0"/>
              <a:t>Další členění procesů je podle použité technologie:</a:t>
            </a:r>
          </a:p>
          <a:p>
            <a:pPr lvl="0"/>
            <a:r>
              <a:rPr lang="cs-CZ" b="1" dirty="0"/>
              <a:t>Mechanicko-fyzikální procesy</a:t>
            </a:r>
            <a:r>
              <a:rPr lang="cs-CZ" dirty="0"/>
              <a:t>, kde zůstává zachována látková podstata suroviny- šití, řezání</a:t>
            </a:r>
          </a:p>
          <a:p>
            <a:pPr lvl="0"/>
            <a:r>
              <a:rPr lang="cs-CZ" b="1" dirty="0"/>
              <a:t>Chemické</a:t>
            </a:r>
            <a:r>
              <a:rPr lang="cs-CZ" dirty="0"/>
              <a:t> – kde se látková podstata mění - zpracování ropy</a:t>
            </a:r>
          </a:p>
          <a:p>
            <a:pPr lvl="0"/>
            <a:r>
              <a:rPr lang="cs-CZ" b="1" dirty="0"/>
              <a:t>Biologické</a:t>
            </a:r>
            <a:r>
              <a:rPr lang="cs-CZ" dirty="0"/>
              <a:t>, kdy surovina mění své vlastnosti – výroba piva, penicilinu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74834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Samotnou výrobu v podniku dělíme na :</a:t>
            </a:r>
          </a:p>
          <a:p>
            <a:pPr lvl="0"/>
            <a:r>
              <a:rPr lang="cs-CZ" b="1" dirty="0"/>
              <a:t>Hlavní výrobu</a:t>
            </a:r>
            <a:r>
              <a:rPr lang="cs-CZ" dirty="0"/>
              <a:t>, jejíž výrobky tvoří hlavní náplň podniku</a:t>
            </a:r>
          </a:p>
          <a:p>
            <a:pPr lvl="0"/>
            <a:r>
              <a:rPr lang="cs-CZ" b="1" dirty="0"/>
              <a:t>Vedlejší výrobu</a:t>
            </a:r>
            <a:r>
              <a:rPr lang="cs-CZ" dirty="0"/>
              <a:t>, jako výroba polotovarů náhradních dílů atd.</a:t>
            </a:r>
          </a:p>
          <a:p>
            <a:pPr lvl="0"/>
            <a:r>
              <a:rPr lang="cs-CZ" b="1" dirty="0"/>
              <a:t>Doplňkovou</a:t>
            </a:r>
            <a:r>
              <a:rPr lang="cs-CZ" dirty="0"/>
              <a:t> , kdy dochází k využití a zpracování </a:t>
            </a:r>
            <a:r>
              <a:rPr lang="cs-CZ" dirty="0" err="1"/>
              <a:t>odpoadu</a:t>
            </a:r>
            <a:r>
              <a:rPr lang="cs-CZ" dirty="0"/>
              <a:t> z hlavní a vedlejší výroby a využití volné kapacity a </a:t>
            </a:r>
          </a:p>
          <a:p>
            <a:pPr lvl="0"/>
            <a:r>
              <a:rPr lang="cs-CZ" b="1" dirty="0"/>
              <a:t>Přidruženou výrobu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/>
              <a:t>Kromě výše uvedených procesů je k zajištění hladkého chodu výroby zapotřebí řady </a:t>
            </a:r>
            <a:r>
              <a:rPr lang="cs-CZ" b="1" dirty="0"/>
              <a:t>pomocných procesů</a:t>
            </a:r>
            <a:r>
              <a:rPr lang="cs-CZ" dirty="0"/>
              <a:t> ( údržba strojů a zařízení, výroba energie) a </a:t>
            </a:r>
            <a:r>
              <a:rPr lang="cs-CZ" b="1" dirty="0"/>
              <a:t>obslužných procesů</a:t>
            </a:r>
            <a:r>
              <a:rPr lang="cs-CZ" dirty="0"/>
              <a:t> ( skladování, doprava, balení, kontrola).</a:t>
            </a:r>
          </a:p>
          <a:p>
            <a:pPr marL="0" indent="0">
              <a:buNone/>
            </a:pPr>
            <a:r>
              <a:rPr lang="cs-CZ" dirty="0"/>
              <a:t>Podle počtu vyráběných kusů lze výrobu dělit na:</a:t>
            </a:r>
          </a:p>
          <a:p>
            <a:pPr lvl="0"/>
            <a:r>
              <a:rPr lang="cs-CZ" b="1" dirty="0"/>
              <a:t>Kusovou</a:t>
            </a:r>
          </a:p>
          <a:p>
            <a:pPr lvl="0"/>
            <a:r>
              <a:rPr lang="cs-CZ" b="1" dirty="0"/>
              <a:t>Sériovou </a:t>
            </a:r>
            <a:r>
              <a:rPr lang="cs-CZ" dirty="0"/>
              <a:t>( </a:t>
            </a:r>
            <a:r>
              <a:rPr lang="cs-CZ" dirty="0" err="1"/>
              <a:t>malo</a:t>
            </a:r>
            <a:r>
              <a:rPr lang="cs-CZ" dirty="0"/>
              <a:t> a </a:t>
            </a:r>
            <a:r>
              <a:rPr lang="cs-CZ" dirty="0" err="1"/>
              <a:t>velko</a:t>
            </a:r>
            <a:r>
              <a:rPr lang="cs-CZ" dirty="0"/>
              <a:t> sériovou)</a:t>
            </a:r>
          </a:p>
          <a:p>
            <a:pPr lvl="0"/>
            <a:r>
              <a:rPr lang="cs-CZ" b="1" dirty="0"/>
              <a:t>Hromadnou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58489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err="1"/>
              <a:t>Drucker</a:t>
            </a:r>
            <a:r>
              <a:rPr lang="cs-CZ" dirty="0"/>
              <a:t> uvádí 4 typy výrobních činností:</a:t>
            </a:r>
          </a:p>
          <a:p>
            <a:pPr lvl="0"/>
            <a:r>
              <a:rPr lang="cs-CZ" b="1" dirty="0"/>
              <a:t>Výroba na zakázku</a:t>
            </a:r>
            <a:r>
              <a:rPr lang="cs-CZ" dirty="0"/>
              <a:t> – </a:t>
            </a:r>
            <a:r>
              <a:rPr lang="cs-CZ" dirty="0" err="1"/>
              <a:t>custom-order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 – výroba dle přání zákazníka většinou kusově</a:t>
            </a:r>
          </a:p>
          <a:p>
            <a:pPr lvl="0"/>
            <a:r>
              <a:rPr lang="cs-CZ" b="1" dirty="0"/>
              <a:t>Vázaná</a:t>
            </a:r>
            <a:r>
              <a:rPr lang="cs-CZ" dirty="0"/>
              <a:t> – pevná výroba – </a:t>
            </a:r>
            <a:r>
              <a:rPr lang="cs-CZ" dirty="0" err="1"/>
              <a:t>rigid</a:t>
            </a:r>
            <a:r>
              <a:rPr lang="cs-CZ" dirty="0"/>
              <a:t> </a:t>
            </a:r>
            <a:r>
              <a:rPr lang="cs-CZ" dirty="0" err="1"/>
              <a:t>mass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 – vysoce </a:t>
            </a:r>
            <a:r>
              <a:rPr lang="cs-CZ" dirty="0" err="1"/>
              <a:t>standardizovanýá</a:t>
            </a:r>
            <a:r>
              <a:rPr lang="cs-CZ" dirty="0"/>
              <a:t> hromadná výroba z hlediska jak technologie tak i produktu. Výrobky jsou určeny pro masovou potřebu</a:t>
            </a:r>
          </a:p>
          <a:p>
            <a:pPr lvl="0"/>
            <a:r>
              <a:rPr lang="cs-CZ" b="1" dirty="0"/>
              <a:t>Pružná hromadná výroba</a:t>
            </a:r>
            <a:r>
              <a:rPr lang="cs-CZ" dirty="0"/>
              <a:t> – </a:t>
            </a:r>
            <a:r>
              <a:rPr lang="cs-CZ" dirty="0" err="1"/>
              <a:t>flexible</a:t>
            </a:r>
            <a:r>
              <a:rPr lang="cs-CZ" dirty="0"/>
              <a:t> </a:t>
            </a:r>
            <a:r>
              <a:rPr lang="cs-CZ" dirty="0" err="1"/>
              <a:t>mass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 – jeden druh výrobku je pružně přizpůsobován přání konkrétního </a:t>
            </a:r>
            <a:r>
              <a:rPr lang="cs-CZ" dirty="0" err="1"/>
              <a:t>zákaníka</a:t>
            </a:r>
            <a:endParaRPr lang="cs-CZ" dirty="0"/>
          </a:p>
          <a:p>
            <a:pPr lvl="0"/>
            <a:r>
              <a:rPr lang="cs-CZ" b="1" dirty="0"/>
              <a:t>Plynulá proudová výroba</a:t>
            </a:r>
            <a:r>
              <a:rPr lang="cs-CZ" dirty="0"/>
              <a:t> – </a:t>
            </a:r>
            <a:r>
              <a:rPr lang="cs-CZ" dirty="0" err="1" smtClean="0"/>
              <a:t>process</a:t>
            </a:r>
            <a:r>
              <a:rPr lang="cs-CZ" dirty="0" smtClean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flow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 – využití technologie umožňuje nepřetržitý plynulý proud </a:t>
            </a:r>
            <a:r>
              <a:rPr lang="cs-CZ" dirty="0" err="1"/>
              <a:t>zpracovánaných</a:t>
            </a:r>
            <a:r>
              <a:rPr lang="cs-CZ" dirty="0"/>
              <a:t> surovin i tím i plynulý proud hotových výrobků. Charakteristická je vysoká investiční náročnost.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5389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cs-CZ" sz="3200" b="1" cap="small" dirty="0">
                <a:latin typeface="+mn-lt"/>
              </a:rPr>
              <a:t>Vymezení a klasifikace nákladů</a:t>
            </a:r>
            <a:r>
              <a:rPr lang="cs-CZ" b="1" cap="small" dirty="0"/>
              <a:t/>
            </a:r>
            <a:br>
              <a:rPr lang="cs-CZ" b="1" cap="small" dirty="0"/>
            </a:br>
            <a:r>
              <a:rPr lang="cs-CZ" b="1" cap="small" dirty="0"/>
              <a:t/>
            </a:r>
            <a:br>
              <a:rPr lang="cs-CZ" b="1" cap="small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Třídíme dle:</a:t>
            </a:r>
          </a:p>
          <a:p>
            <a:r>
              <a:rPr lang="cs-CZ" b="1" dirty="0"/>
              <a:t>druhů</a:t>
            </a:r>
            <a:r>
              <a:rPr lang="cs-CZ" dirty="0"/>
              <a:t> ( tzv. druhové třídění nákladů</a:t>
            </a:r>
            <a:r>
              <a:rPr lang="cs-CZ" dirty="0" smtClean="0"/>
              <a:t>), - </a:t>
            </a:r>
            <a:r>
              <a:rPr lang="cs-CZ" dirty="0"/>
              <a:t>ve </a:t>
            </a:r>
            <a:r>
              <a:rPr lang="cs-CZ" b="1" dirty="0"/>
              <a:t>výkazu zisků</a:t>
            </a:r>
            <a:r>
              <a:rPr lang="cs-CZ" dirty="0"/>
              <a:t> </a:t>
            </a:r>
            <a:r>
              <a:rPr lang="cs-CZ" dirty="0" smtClean="0"/>
              <a:t> </a:t>
            </a:r>
          </a:p>
          <a:p>
            <a:r>
              <a:rPr lang="cs-CZ" b="1" dirty="0" smtClean="0"/>
              <a:t>účelu</a:t>
            </a:r>
            <a:r>
              <a:rPr lang="cs-CZ" dirty="0" smtClean="0"/>
              <a:t> </a:t>
            </a:r>
            <a:r>
              <a:rPr lang="cs-CZ" dirty="0"/>
              <a:t>( tzv. účelové třídění nákladů</a:t>
            </a:r>
            <a:r>
              <a:rPr lang="cs-CZ" dirty="0" smtClean="0"/>
              <a:t>) – dle útvarů a výkonů tzv. nákladová střediska – v </a:t>
            </a:r>
            <a:r>
              <a:rPr lang="cs-CZ" b="1" dirty="0" smtClean="0"/>
              <a:t>rozpočtu</a:t>
            </a:r>
          </a:p>
          <a:p>
            <a:r>
              <a:rPr lang="cs-CZ" b="1" dirty="0" smtClean="0"/>
              <a:t>původu </a:t>
            </a:r>
            <a:r>
              <a:rPr lang="cs-CZ" b="1" dirty="0"/>
              <a:t>spotřebovaných </a:t>
            </a:r>
            <a:r>
              <a:rPr lang="cs-CZ" b="1" dirty="0" smtClean="0"/>
              <a:t>vstupů - </a:t>
            </a:r>
            <a:r>
              <a:rPr lang="cs-CZ" b="1" dirty="0"/>
              <a:t>externí tzv. prvotní náklady</a:t>
            </a:r>
            <a:r>
              <a:rPr lang="cs-CZ" dirty="0"/>
              <a:t> pocházející z okolí podniku ( např. spotřebovaný materiál) nebo náklady </a:t>
            </a:r>
            <a:r>
              <a:rPr lang="cs-CZ" b="1" dirty="0"/>
              <a:t>druhotné resp. Interní</a:t>
            </a:r>
            <a:r>
              <a:rPr lang="cs-CZ" dirty="0"/>
              <a:t> vznikající spotřebou vnitropodnikových výkonů. </a:t>
            </a:r>
          </a:p>
          <a:p>
            <a:r>
              <a:rPr lang="cs-CZ" b="1" dirty="0" smtClean="0"/>
              <a:t>závislosti </a:t>
            </a:r>
            <a:r>
              <a:rPr lang="cs-CZ" b="1" dirty="0"/>
              <a:t>na změnách objemu </a:t>
            </a:r>
            <a:r>
              <a:rPr lang="cs-CZ" b="1" dirty="0" smtClean="0"/>
              <a:t>výroby – VC a FC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22007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cs-CZ" sz="2800" b="1" cap="small" dirty="0"/>
              <a:t>Výrobní program</a:t>
            </a:r>
            <a:r>
              <a:rPr lang="cs-CZ" b="1" cap="small" dirty="0"/>
              <a:t/>
            </a:r>
            <a:br>
              <a:rPr lang="cs-CZ" b="1" cap="small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Plánování výroby zahrnuje dílčí oblasti:</a:t>
            </a:r>
          </a:p>
          <a:p>
            <a:r>
              <a:rPr lang="cs-CZ" dirty="0" smtClean="0"/>
              <a:t>plánování </a:t>
            </a:r>
            <a:r>
              <a:rPr lang="cs-CZ" dirty="0"/>
              <a:t>výrobního programu,</a:t>
            </a:r>
          </a:p>
          <a:p>
            <a:r>
              <a:rPr lang="cs-CZ" dirty="0" smtClean="0"/>
              <a:t>plánování </a:t>
            </a:r>
            <a:r>
              <a:rPr lang="cs-CZ" dirty="0"/>
              <a:t>výrobního procesu,</a:t>
            </a:r>
          </a:p>
          <a:p>
            <a:r>
              <a:rPr lang="cs-CZ" dirty="0" smtClean="0"/>
              <a:t>plánování </a:t>
            </a:r>
            <a:r>
              <a:rPr lang="cs-CZ" dirty="0"/>
              <a:t>připravenosti výrobních faktorů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Výrobní program podniku zahrnuje </a:t>
            </a:r>
            <a:r>
              <a:rPr lang="cs-CZ" b="1" dirty="0"/>
              <a:t>druhovou</a:t>
            </a:r>
            <a:r>
              <a:rPr lang="cs-CZ" dirty="0"/>
              <a:t> (sortimentní </a:t>
            </a:r>
            <a:r>
              <a:rPr lang="cs-CZ" dirty="0" smtClean="0"/>
              <a:t>)skladbu </a:t>
            </a:r>
            <a:r>
              <a:rPr lang="cs-CZ" dirty="0"/>
              <a:t>a </a:t>
            </a:r>
            <a:r>
              <a:rPr lang="cs-CZ" b="1" dirty="0"/>
              <a:t>objem výroby</a:t>
            </a:r>
            <a:r>
              <a:rPr lang="cs-CZ" dirty="0"/>
              <a:t>, které se mají v daném období vyrábět.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Základní </a:t>
            </a:r>
            <a:r>
              <a:rPr lang="cs-CZ" dirty="0"/>
              <a:t>informací o tom, co, kolik kdy a pro koho se má vyrábět poskytuje marketing, který prostřednictvím analýzy externího prostředí a analýzy poptávky hledá volná místa na trhu a další příležitosti.</a:t>
            </a:r>
          </a:p>
          <a:p>
            <a:pPr marL="0" indent="0">
              <a:buNone/>
            </a:pPr>
            <a:r>
              <a:rPr lang="cs-CZ" dirty="0"/>
              <a:t> Výrobní program je s ohledem na specifika plánovacího procesu rozlišen na </a:t>
            </a:r>
            <a:r>
              <a:rPr lang="cs-CZ" dirty="0" smtClean="0"/>
              <a:t>:</a:t>
            </a:r>
          </a:p>
          <a:p>
            <a:r>
              <a:rPr lang="cs-CZ" dirty="0" smtClean="0"/>
              <a:t>dlouhodobé </a:t>
            </a:r>
            <a:r>
              <a:rPr lang="cs-CZ" dirty="0"/>
              <a:t>plánování (a střednědobé plánování) a</a:t>
            </a:r>
          </a:p>
          <a:p>
            <a:r>
              <a:rPr lang="cs-CZ" dirty="0" smtClean="0"/>
              <a:t>krátkodobé </a:t>
            </a:r>
            <a:r>
              <a:rPr lang="cs-CZ" dirty="0"/>
              <a:t>plánování.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30995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Dlouhodobé plánování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/>
              <a:t>Dlouhodobé plánování </a:t>
            </a:r>
            <a:r>
              <a:rPr lang="cs-CZ" dirty="0"/>
              <a:t>(a střednědobé plánování) výrobního programu rozhoduje o</a:t>
            </a:r>
          </a:p>
          <a:p>
            <a:pPr marL="0" indent="0">
              <a:buNone/>
            </a:pPr>
            <a:r>
              <a:rPr lang="cs-CZ" dirty="0" err="1"/>
              <a:t>t</a:t>
            </a:r>
            <a:r>
              <a:rPr lang="cs-CZ" dirty="0" err="1" smtClean="0"/>
              <a:t>echnicko-ekonomickém</a:t>
            </a:r>
            <a:r>
              <a:rPr lang="cs-CZ" dirty="0" smtClean="0"/>
              <a:t> </a:t>
            </a:r>
            <a:r>
              <a:rPr lang="cs-CZ" dirty="0"/>
              <a:t>rozvoji podniku kdy je stanovena:</a:t>
            </a:r>
          </a:p>
          <a:p>
            <a:r>
              <a:rPr lang="cs-CZ" dirty="0" smtClean="0"/>
              <a:t>základní </a:t>
            </a:r>
            <a:r>
              <a:rPr lang="cs-CZ" dirty="0"/>
              <a:t>struktura výrobního a odbytového programu,</a:t>
            </a:r>
          </a:p>
          <a:p>
            <a:r>
              <a:rPr lang="cs-CZ" dirty="0" smtClean="0"/>
              <a:t>inovace </a:t>
            </a:r>
            <a:r>
              <a:rPr lang="cs-CZ" dirty="0"/>
              <a:t>a vývoj nových výrobků,</a:t>
            </a:r>
          </a:p>
          <a:p>
            <a:r>
              <a:rPr lang="cs-CZ" dirty="0" smtClean="0"/>
              <a:t>výrobní </a:t>
            </a:r>
            <a:r>
              <a:rPr lang="cs-CZ" dirty="0"/>
              <a:t>postupy které je třeba použít při realizaci výrobního programu.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Pro účely zajištění výrobních postupů je třeba zajistit určitý:</a:t>
            </a:r>
          </a:p>
          <a:p>
            <a:r>
              <a:rPr lang="cs-CZ" dirty="0" smtClean="0"/>
              <a:t>druh </a:t>
            </a:r>
            <a:r>
              <a:rPr lang="cs-CZ" dirty="0"/>
              <a:t>a rozsah hmotného investičního majetku (dlouhodobého hmotného</a:t>
            </a:r>
          </a:p>
          <a:p>
            <a:pPr marL="0" indent="0">
              <a:buNone/>
            </a:pPr>
            <a:r>
              <a:rPr lang="cs-CZ" dirty="0"/>
              <a:t>majetku) resp. výrobního zařízení</a:t>
            </a:r>
          </a:p>
          <a:p>
            <a:r>
              <a:rPr lang="cs-CZ" dirty="0" smtClean="0"/>
              <a:t> </a:t>
            </a:r>
            <a:r>
              <a:rPr lang="cs-CZ" dirty="0"/>
              <a:t>potřebný stav (počtu a kvalifikační struktury) pracovníků.</a:t>
            </a:r>
          </a:p>
          <a:p>
            <a:pPr marL="0" indent="0">
              <a:buNone/>
            </a:pPr>
            <a:r>
              <a:rPr lang="cs-CZ" dirty="0" smtClean="0"/>
              <a:t>Dlouhodobé </a:t>
            </a:r>
            <a:r>
              <a:rPr lang="cs-CZ" dirty="0"/>
              <a:t>plánování výrobního programu má tedy spojitost s dlouhodobým plánováním výroby a odbytu i na plánování investic a financování.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78972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Krátkodobé plánování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Krátkodobé plánování </a:t>
            </a:r>
            <a:r>
              <a:rPr lang="cs-CZ" dirty="0"/>
              <a:t>představuje určitou specifikaci dlouhodobého plánu a je orientováno na: </a:t>
            </a:r>
          </a:p>
          <a:p>
            <a:r>
              <a:rPr lang="cs-CZ" dirty="0" smtClean="0"/>
              <a:t>zavádění </a:t>
            </a:r>
            <a:r>
              <a:rPr lang="cs-CZ" dirty="0"/>
              <a:t>výrobkových variant (změn konstrukce a designu výrobků základního výrobního programu)</a:t>
            </a:r>
          </a:p>
          <a:p>
            <a:r>
              <a:rPr lang="cs-CZ" dirty="0" smtClean="0"/>
              <a:t>stanovení </a:t>
            </a:r>
            <a:r>
              <a:rPr lang="cs-CZ" dirty="0"/>
              <a:t>výrobních množství jednotlivých druhů výrobků.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Při plánování výrobního programu (krátkodobém i dlouhodobém) jde zejména o :</a:t>
            </a:r>
          </a:p>
          <a:p>
            <a:r>
              <a:rPr lang="cs-CZ" dirty="0" smtClean="0"/>
              <a:t>co </a:t>
            </a:r>
            <a:r>
              <a:rPr lang="cs-CZ" dirty="0"/>
              <a:t>nejstálejšího využití kapacit hmotného investičního majetku a pracovních sil a</a:t>
            </a:r>
          </a:p>
          <a:p>
            <a:r>
              <a:rPr lang="cs-CZ" dirty="0" smtClean="0"/>
              <a:t>udržení </a:t>
            </a:r>
            <a:r>
              <a:rPr lang="cs-CZ" dirty="0"/>
              <a:t>co nejnižšího stavu zásob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1138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/>
              <a:t>V </a:t>
            </a:r>
            <a:r>
              <a:rPr lang="cs-CZ" sz="2400" dirty="0"/>
              <a:t>praxi dochází i k situaci, kdy v průběhu hospodářského období poptávka po produktu kolísá a dochází k rozporu výše uvedených podmínek. Dochází tak k situaci kdy je (</a:t>
            </a:r>
            <a:r>
              <a:rPr lang="cs-CZ" sz="2400" dirty="0" err="1"/>
              <a:t>Wohe</a:t>
            </a:r>
            <a:r>
              <a:rPr lang="cs-CZ" sz="2400" dirty="0"/>
              <a:t>) :</a:t>
            </a:r>
          </a:p>
          <a:p>
            <a:r>
              <a:rPr lang="cs-CZ" sz="2400" dirty="0" smtClean="0"/>
              <a:t>1</a:t>
            </a:r>
            <a:r>
              <a:rPr lang="cs-CZ" sz="2400" dirty="0"/>
              <a:t>) O</a:t>
            </a:r>
            <a:r>
              <a:rPr lang="cs-CZ" sz="2400" b="1" dirty="0"/>
              <a:t>dbyt produktu je konstantní</a:t>
            </a:r>
            <a:endParaRPr lang="cs-CZ" sz="2400" dirty="0"/>
          </a:p>
          <a:p>
            <a:r>
              <a:rPr lang="cs-CZ" sz="2400" dirty="0"/>
              <a:t>2) </a:t>
            </a:r>
            <a:r>
              <a:rPr lang="cs-CZ" sz="2400" b="1" dirty="0"/>
              <a:t>Odbyt produktu pravidelně sezónně kolísá</a:t>
            </a:r>
            <a:r>
              <a:rPr lang="cs-CZ" sz="2400" dirty="0"/>
              <a:t> např. díky sezónním vlivům, nebo sociokulturním vlivům  ( Vánoce, velikonoce) </a:t>
            </a:r>
          </a:p>
          <a:p>
            <a:r>
              <a:rPr lang="cs-CZ" sz="2400" dirty="0"/>
              <a:t>3) </a:t>
            </a:r>
            <a:r>
              <a:rPr lang="cs-CZ" sz="2400" b="1" dirty="0"/>
              <a:t>Změna struktury poptávky</a:t>
            </a:r>
            <a:r>
              <a:rPr lang="cs-CZ" sz="2400" dirty="0"/>
              <a:t> jedná se např. o změnu spotřebitelských preferencí v důsledku n </a:t>
            </a:r>
            <a:r>
              <a:rPr lang="cs-CZ" sz="2400" dirty="0" err="1"/>
              <a:t>apř</a:t>
            </a:r>
            <a:r>
              <a:rPr lang="cs-CZ" sz="2400" dirty="0"/>
              <a:t>. technologického pokroku</a:t>
            </a:r>
          </a:p>
          <a:p>
            <a:r>
              <a:rPr lang="cs-CZ" sz="2400" dirty="0"/>
              <a:t>4) </a:t>
            </a:r>
            <a:r>
              <a:rPr lang="cs-CZ" sz="2400" b="1" dirty="0"/>
              <a:t>Konjunkturální výkyvy poptávky – </a:t>
            </a:r>
            <a:r>
              <a:rPr lang="cs-CZ" sz="2400" dirty="0"/>
              <a:t>se týkají delších časových období např. v důsledku makroekonomické krize</a:t>
            </a:r>
          </a:p>
          <a:p>
            <a:pPr marL="0" indent="0">
              <a:buNone/>
            </a:pPr>
            <a:r>
              <a:rPr lang="cs-CZ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860251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Pokud odbyt kolísá sezónně je to vliv, který se dá do určité míry předvídat a řešit </a:t>
            </a:r>
            <a:r>
              <a:rPr lang="cs-CZ" dirty="0" err="1"/>
              <a:t>např</a:t>
            </a:r>
            <a:r>
              <a:rPr lang="cs-CZ" dirty="0"/>
              <a:t>:</a:t>
            </a:r>
          </a:p>
          <a:p>
            <a:r>
              <a:rPr lang="cs-CZ" dirty="0"/>
              <a:t>a) </a:t>
            </a:r>
            <a:r>
              <a:rPr lang="cs-CZ" b="1" dirty="0"/>
              <a:t>Synchronizací</a:t>
            </a:r>
            <a:r>
              <a:rPr lang="cs-CZ" dirty="0"/>
              <a:t> výrobního množství se sezónním kolísáním odbytu. Stav zásob se udržuje na nízké úrovni, ale využití produkčních kapacit je nerovnoměrné.</a:t>
            </a:r>
          </a:p>
          <a:p>
            <a:r>
              <a:rPr lang="cs-CZ" dirty="0"/>
              <a:t>b) </a:t>
            </a:r>
            <a:r>
              <a:rPr lang="cs-CZ" b="1" dirty="0"/>
              <a:t>Emancipací </a:t>
            </a:r>
            <a:r>
              <a:rPr lang="cs-CZ" dirty="0"/>
              <a:t>, kdy i přes sezónní kolísání odbytu, zůstává využití výrobních kapacit stálé.</a:t>
            </a:r>
          </a:p>
          <a:p>
            <a:r>
              <a:rPr lang="cs-CZ" dirty="0"/>
              <a:t>c) </a:t>
            </a:r>
            <a:r>
              <a:rPr lang="cs-CZ" b="1" dirty="0"/>
              <a:t>Fázovým posunem, </a:t>
            </a:r>
            <a:r>
              <a:rPr lang="cs-CZ" dirty="0"/>
              <a:t>kdy dosažení stálého využití produkčních kapacit  dosahuje zařazením dalšího výrobku do výrobního programu. Nově zařazený výrobek se oproti původnímu produktu volí tak, aby u něj odbyt kulminoval tehdy kdy u původního produktu prodej dosahuje nejnižší úrovně </a:t>
            </a:r>
          </a:p>
          <a:p>
            <a:r>
              <a:rPr lang="cs-CZ" dirty="0"/>
              <a:t>d) </a:t>
            </a:r>
            <a:r>
              <a:rPr lang="cs-CZ" b="1" dirty="0"/>
              <a:t>Práce ve mzdě </a:t>
            </a:r>
            <a:r>
              <a:rPr lang="cs-CZ" dirty="0"/>
              <a:t>podnik v období kdy klesá prodej výrobků a dochází k nevyužití výrobních kapacit vyrábí pro jiné podniky.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21888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Výrobní proces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V případě, že je znám výrobní program tedy co a kolik, je třeba identifikovat jakou technologií a z jakých surovin a materiálů v požadovaném množství vyrobit. </a:t>
            </a:r>
            <a:endParaRPr lang="cs-CZ" dirty="0" smtClean="0"/>
          </a:p>
          <a:p>
            <a:r>
              <a:rPr lang="cs-CZ" dirty="0" err="1" smtClean="0"/>
              <a:t>Lean</a:t>
            </a:r>
            <a:r>
              <a:rPr lang="cs-CZ" dirty="0" smtClean="0"/>
              <a:t> </a:t>
            </a:r>
            <a:r>
              <a:rPr lang="cs-CZ" dirty="0" err="1" smtClean="0"/>
              <a:t>production</a:t>
            </a:r>
            <a:r>
              <a:rPr lang="cs-CZ" dirty="0" smtClean="0"/>
              <a:t> - taková kombinace VF, která představuje nejnižší náklady</a:t>
            </a:r>
          </a:p>
          <a:p>
            <a:r>
              <a:rPr lang="cs-CZ" b="1" dirty="0" smtClean="0"/>
              <a:t> </a:t>
            </a:r>
            <a:r>
              <a:rPr lang="cs-CZ" dirty="0"/>
              <a:t>Za tímto účelem jsou využívány různé metody síťové analýzy (PERT diagram), počítačové systémy ( CAD/CAM systémy </a:t>
            </a:r>
            <a:r>
              <a:rPr lang="cs-CZ" dirty="0" err="1"/>
              <a:t>Computer</a:t>
            </a:r>
            <a:r>
              <a:rPr lang="cs-CZ" dirty="0"/>
              <a:t> </a:t>
            </a:r>
            <a:r>
              <a:rPr lang="cs-CZ" dirty="0" err="1"/>
              <a:t>Aided</a:t>
            </a:r>
            <a:r>
              <a:rPr lang="cs-CZ" dirty="0"/>
              <a:t> Design and </a:t>
            </a:r>
            <a:r>
              <a:rPr lang="cs-CZ" dirty="0" err="1"/>
              <a:t>Manufacture</a:t>
            </a:r>
            <a:r>
              <a:rPr lang="cs-CZ" dirty="0"/>
              <a:t> – počítačem podporované</a:t>
            </a:r>
          </a:p>
          <a:p>
            <a:r>
              <a:rPr lang="cs-CZ" dirty="0"/>
              <a:t>návrhy designu a výroby), </a:t>
            </a:r>
            <a:r>
              <a:rPr lang="cs-CZ" dirty="0" err="1"/>
              <a:t>reengineering</a:t>
            </a:r>
            <a:r>
              <a:rPr lang="cs-CZ" dirty="0"/>
              <a:t> ( rekonstrukce podnikových procesů s cílem zvýšit výkonnost podniku)</a:t>
            </a:r>
          </a:p>
          <a:p>
            <a:r>
              <a:rPr lang="cs-CZ" dirty="0"/>
              <a:t>Sílící tlak na zvyšování ekologičnosti výroby </a:t>
            </a:r>
            <a:r>
              <a:rPr lang="cs-CZ" dirty="0" err="1"/>
              <a:t>pakvede</a:t>
            </a:r>
            <a:r>
              <a:rPr lang="cs-CZ" dirty="0"/>
              <a:t> k zavádění </a:t>
            </a:r>
            <a:r>
              <a:rPr lang="cs-CZ" dirty="0" err="1"/>
              <a:t>enviromentálních</a:t>
            </a:r>
            <a:r>
              <a:rPr lang="cs-CZ" dirty="0"/>
              <a:t> manažerských systémů jako jsou EMAS, EMS – </a:t>
            </a:r>
            <a:r>
              <a:rPr lang="cs-CZ" dirty="0" err="1"/>
              <a:t>Enviromental</a:t>
            </a:r>
            <a:r>
              <a:rPr lang="cs-CZ" dirty="0"/>
              <a:t> management systém a </a:t>
            </a:r>
            <a:r>
              <a:rPr lang="cs-CZ" dirty="0" err="1"/>
              <a:t>Enviromental</a:t>
            </a:r>
            <a:r>
              <a:rPr lang="cs-CZ" dirty="0"/>
              <a:t> Management Systém and Audit </a:t>
            </a:r>
            <a:r>
              <a:rPr lang="cs-CZ" dirty="0" err="1"/>
              <a:t>Scheme</a:t>
            </a:r>
            <a:r>
              <a:rPr lang="cs-CZ" dirty="0"/>
              <a:t> zahrnují integraci požadavků ochrany životního prostředí do systému řízení podniků a tím omezení negativních vlivů výroby na životní prostředí</a:t>
            </a:r>
            <a:r>
              <a:rPr lang="cs-CZ" dirty="0" smtClean="0"/>
              <a:t>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97453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Velice důležitou součástí plánování výrobního procesuje:</a:t>
            </a:r>
          </a:p>
          <a:p>
            <a:pPr lvl="0"/>
            <a:r>
              <a:rPr lang="cs-CZ" dirty="0"/>
              <a:t>Stanovení velikosti výrobní dávky</a:t>
            </a:r>
          </a:p>
          <a:p>
            <a:pPr lvl="0"/>
            <a:r>
              <a:rPr lang="cs-CZ" dirty="0"/>
              <a:t>Sestavení lhůtového plánu</a:t>
            </a:r>
          </a:p>
          <a:p>
            <a:pPr lvl="0"/>
            <a:r>
              <a:rPr lang="cs-CZ" dirty="0"/>
              <a:t>Sestavení plánu výrobních kapacit.</a:t>
            </a:r>
          </a:p>
          <a:p>
            <a:r>
              <a:rPr lang="cs-CZ" dirty="0"/>
              <a:t> </a:t>
            </a:r>
          </a:p>
          <a:p>
            <a:r>
              <a:rPr lang="cs-CZ" b="1" dirty="0"/>
              <a:t>Výrobní </a:t>
            </a:r>
            <a:r>
              <a:rPr lang="cs-CZ" b="1" dirty="0" smtClean="0"/>
              <a:t>dávka = </a:t>
            </a:r>
            <a:r>
              <a:rPr lang="cs-CZ" dirty="0" smtClean="0"/>
              <a:t> soubor </a:t>
            </a:r>
            <a:r>
              <a:rPr lang="cs-CZ" dirty="0"/>
              <a:t>výrobků vyráběných v těsném sledu za sebou s jednorázovým vynaložením nákladů na přípravu a zakončení příslušného procesu. </a:t>
            </a:r>
            <a:endParaRPr lang="cs-CZ" dirty="0" smtClean="0"/>
          </a:p>
          <a:p>
            <a:r>
              <a:rPr lang="cs-CZ" b="1" dirty="0" smtClean="0"/>
              <a:t>Potřeba optimalizace výrobní dávky  </a:t>
            </a:r>
            <a:r>
              <a:rPr lang="cs-CZ" dirty="0" smtClean="0"/>
              <a:t>- Vzhledem </a:t>
            </a:r>
            <a:r>
              <a:rPr lang="cs-CZ" dirty="0"/>
              <a:t>k tomu, že náklady na přípravu a zakončení dávky jsou fixní,  a s velikostí dávky na jednotku produkce klesají, zatímco ostatní náklady s velikostí dávky </a:t>
            </a:r>
            <a:r>
              <a:rPr lang="cs-CZ" dirty="0" smtClean="0"/>
              <a:t>rostou.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89832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Dlouhodobé plánování výrobního </a:t>
            </a:r>
            <a:r>
              <a:rPr lang="cs-CZ" b="1" dirty="0" smtClean="0"/>
              <a:t>procesu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Má určit </a:t>
            </a:r>
            <a:r>
              <a:rPr lang="cs-CZ" b="1" dirty="0"/>
              <a:t>výrobní postup</a:t>
            </a:r>
            <a:r>
              <a:rPr lang="cs-CZ" dirty="0"/>
              <a:t>, </a:t>
            </a:r>
            <a:r>
              <a:rPr lang="cs-CZ" dirty="0" smtClean="0"/>
              <a:t>podmíněný:</a:t>
            </a:r>
          </a:p>
          <a:p>
            <a:r>
              <a:rPr lang="cs-CZ" dirty="0" smtClean="0"/>
              <a:t>nejnižšími náklady na výrobu, </a:t>
            </a:r>
          </a:p>
          <a:p>
            <a:r>
              <a:rPr lang="cs-CZ" dirty="0" smtClean="0"/>
              <a:t>Vymezením potřebného HIM,</a:t>
            </a:r>
          </a:p>
          <a:p>
            <a:r>
              <a:rPr lang="cs-CZ" dirty="0" smtClean="0"/>
              <a:t>Stanovením potřebných pracovníků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Obsahem dlouhodobého plánování výrobního procesu je stanovení :</a:t>
            </a:r>
          </a:p>
          <a:p>
            <a:r>
              <a:rPr lang="cs-CZ" dirty="0" smtClean="0"/>
              <a:t>organizačních </a:t>
            </a:r>
            <a:r>
              <a:rPr lang="cs-CZ" dirty="0"/>
              <a:t>typů výroby a</a:t>
            </a:r>
          </a:p>
          <a:p>
            <a:r>
              <a:rPr lang="cs-CZ" dirty="0" smtClean="0"/>
              <a:t>výrobních typů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99826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Organizační typy </a:t>
            </a:r>
            <a:r>
              <a:rPr lang="cs-CZ" b="1" dirty="0" smtClean="0"/>
              <a:t>výroby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jsou </a:t>
            </a:r>
            <a:r>
              <a:rPr lang="cs-CZ" dirty="0"/>
              <a:t>výsledkem členění výrobních postupů podle organizačního</a:t>
            </a:r>
          </a:p>
          <a:p>
            <a:pPr marL="0" indent="0">
              <a:buNone/>
            </a:pPr>
            <a:r>
              <a:rPr lang="cs-CZ" dirty="0"/>
              <a:t>hlediska.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Kritériem </a:t>
            </a:r>
            <a:r>
              <a:rPr lang="cs-CZ" dirty="0"/>
              <a:t>je prostorové uspořádání hmotného investičního majetku, tedy </a:t>
            </a:r>
            <a:r>
              <a:rPr lang="cs-CZ" dirty="0" smtClean="0"/>
              <a:t>strojních zařízení</a:t>
            </a:r>
            <a:r>
              <a:rPr lang="cs-CZ" dirty="0"/>
              <a:t>, resp. pracovišť, které tvoří pracovník a právě ono strojní zařízení (hmotný </a:t>
            </a:r>
            <a:r>
              <a:rPr lang="cs-CZ" dirty="0" smtClean="0"/>
              <a:t>investiční majetek</a:t>
            </a:r>
            <a:r>
              <a:rPr lang="cs-CZ" dirty="0"/>
              <a:t>) </a:t>
            </a:r>
            <a:r>
              <a:rPr lang="cs-CZ" dirty="0" smtClean="0"/>
              <a:t>využívaný </a:t>
            </a:r>
            <a:r>
              <a:rPr lang="cs-CZ" dirty="0"/>
              <a:t>pro přetváření materiálu ve výrobek.</a:t>
            </a:r>
          </a:p>
          <a:p>
            <a:r>
              <a:rPr lang="cs-CZ" dirty="0"/>
              <a:t>Podle způsobu zmíněného rozmístění strojů, které určuje tok produktů ve výrobním procesu</a:t>
            </a:r>
          </a:p>
          <a:p>
            <a:pPr marL="0" indent="0">
              <a:buNone/>
            </a:pPr>
            <a:r>
              <a:rPr lang="cs-CZ" dirty="0" smtClean="0"/>
              <a:t>Organizační </a:t>
            </a:r>
            <a:r>
              <a:rPr lang="cs-CZ" dirty="0"/>
              <a:t>typy výroby:</a:t>
            </a:r>
          </a:p>
          <a:p>
            <a:r>
              <a:rPr lang="cs-CZ" dirty="0" smtClean="0"/>
              <a:t>proudová </a:t>
            </a:r>
            <a:r>
              <a:rPr lang="cs-CZ" dirty="0"/>
              <a:t>výroba,</a:t>
            </a:r>
          </a:p>
          <a:p>
            <a:r>
              <a:rPr lang="cs-CZ" dirty="0" smtClean="0"/>
              <a:t>dílenská </a:t>
            </a:r>
            <a:r>
              <a:rPr lang="cs-CZ" dirty="0"/>
              <a:t>výroba,</a:t>
            </a:r>
          </a:p>
          <a:p>
            <a:r>
              <a:rPr lang="cs-CZ" dirty="0" smtClean="0"/>
              <a:t>skupinová </a:t>
            </a:r>
            <a:r>
              <a:rPr lang="cs-CZ" dirty="0"/>
              <a:t>výroba,</a:t>
            </a:r>
          </a:p>
          <a:p>
            <a:r>
              <a:rPr lang="cs-CZ" dirty="0" smtClean="0"/>
              <a:t>výroba </a:t>
            </a:r>
            <a:r>
              <a:rPr lang="cs-CZ" dirty="0"/>
              <a:t>na stanovišti a</a:t>
            </a:r>
          </a:p>
          <a:p>
            <a:r>
              <a:rPr lang="cs-CZ" dirty="0" smtClean="0"/>
              <a:t>výrobní </a:t>
            </a:r>
            <a:r>
              <a:rPr lang="cs-CZ" dirty="0"/>
              <a:t>hnízdo.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46546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Proudová </a:t>
            </a:r>
            <a:r>
              <a:rPr lang="cs-CZ" b="1" dirty="0" smtClean="0"/>
              <a:t>výroba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75240" cy="1540768"/>
          </a:xfrm>
        </p:spPr>
        <p:txBody>
          <a:bodyPr>
            <a:noAutofit/>
          </a:bodyPr>
          <a:lstStyle/>
          <a:p>
            <a:pPr algn="just"/>
            <a:r>
              <a:rPr lang="cs-CZ" sz="1600" dirty="0" smtClean="0"/>
              <a:t>Uspořádání HIM a </a:t>
            </a:r>
            <a:r>
              <a:rPr lang="cs-CZ" sz="1600" dirty="0"/>
              <a:t>pracovišť je zde provedeno podle </a:t>
            </a:r>
            <a:r>
              <a:rPr lang="cs-CZ" sz="1600" b="1" dirty="0" smtClean="0"/>
              <a:t>předmětného principu</a:t>
            </a:r>
            <a:r>
              <a:rPr lang="cs-CZ" sz="1600" dirty="0"/>
              <a:t>, to je podle sledu operací ve výrobním procesu daného výrobku. </a:t>
            </a:r>
          </a:p>
          <a:p>
            <a:pPr algn="just"/>
            <a:r>
              <a:rPr lang="cs-CZ" sz="1600" dirty="0" smtClean="0"/>
              <a:t>Tok </a:t>
            </a:r>
            <a:r>
              <a:rPr lang="cs-CZ" sz="1600" dirty="0"/>
              <a:t>materiálu </a:t>
            </a:r>
            <a:r>
              <a:rPr lang="cs-CZ" sz="1600" dirty="0" smtClean="0"/>
              <a:t>od suroviny </a:t>
            </a:r>
            <a:r>
              <a:rPr lang="cs-CZ" sz="1600" dirty="0"/>
              <a:t>k hotovému výrobku probíhá mezi pracovišti bez přestávek, pracovní operace </a:t>
            </a:r>
            <a:r>
              <a:rPr lang="cs-CZ" sz="1600" dirty="0" smtClean="0"/>
              <a:t>jsou časově </a:t>
            </a:r>
            <a:r>
              <a:rPr lang="cs-CZ" sz="1600" dirty="0"/>
              <a:t>sladěny a navazují na sebe. Vzhledem k </a:t>
            </a:r>
            <a:r>
              <a:rPr lang="cs-CZ" sz="1600" dirty="0" smtClean="0"/>
              <a:t>využívání běžících </a:t>
            </a:r>
            <a:r>
              <a:rPr lang="cs-CZ" sz="1600" dirty="0"/>
              <a:t>pásů při </a:t>
            </a:r>
            <a:r>
              <a:rPr lang="cs-CZ" sz="1600" dirty="0" smtClean="0"/>
              <a:t>propojování pracovišť</a:t>
            </a:r>
            <a:r>
              <a:rPr lang="cs-CZ" sz="1600" dirty="0"/>
              <a:t>, se zde hovoří také o pásové výrobě, či o tzv. výrobních linkách</a:t>
            </a:r>
            <a:r>
              <a:rPr lang="cs-CZ" sz="1600" dirty="0" smtClean="0"/>
              <a:t>.</a:t>
            </a:r>
            <a:endParaRPr lang="cs-CZ" sz="1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55576" y="3356992"/>
            <a:ext cx="7560840" cy="284117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b="1" dirty="0"/>
              <a:t>Výhodou proudové výroby:</a:t>
            </a:r>
          </a:p>
          <a:p>
            <a:r>
              <a:rPr lang="cs-CZ" dirty="0"/>
              <a:t>zkrácení času průběžných dob obráběných kusů.</a:t>
            </a:r>
          </a:p>
          <a:p>
            <a:r>
              <a:rPr lang="cs-CZ" dirty="0"/>
              <a:t>nevznikají čekací doby a meziskladování</a:t>
            </a:r>
          </a:p>
          <a:p>
            <a:r>
              <a:rPr lang="cs-CZ" dirty="0"/>
              <a:t>Výrobní proces je zde snadno kontrolovatelný </a:t>
            </a:r>
          </a:p>
          <a:p>
            <a:r>
              <a:rPr lang="cs-CZ" dirty="0"/>
              <a:t>lze přesněji plánovat </a:t>
            </a:r>
          </a:p>
          <a:p>
            <a:pPr marL="0" indent="0">
              <a:buNone/>
            </a:pPr>
            <a:r>
              <a:rPr lang="cs-CZ" b="1" dirty="0"/>
              <a:t>Nevýhodou proudové výroby:</a:t>
            </a:r>
          </a:p>
          <a:p>
            <a:r>
              <a:rPr lang="cs-CZ" dirty="0"/>
              <a:t>kapitálová náročnost zřízení výrobních linek</a:t>
            </a:r>
          </a:p>
          <a:p>
            <a:r>
              <a:rPr lang="cs-CZ" dirty="0"/>
              <a:t>dlouholetá vázanost kapitálu. </a:t>
            </a:r>
          </a:p>
          <a:p>
            <a:r>
              <a:rPr lang="cs-CZ" dirty="0"/>
              <a:t>Nutné kontinuální zabezpečení pracovišť pracovníky</a:t>
            </a:r>
          </a:p>
          <a:p>
            <a:r>
              <a:rPr lang="cs-CZ" dirty="0"/>
              <a:t>Výpadek 1 osoby naruší celý proces</a:t>
            </a:r>
          </a:p>
          <a:p>
            <a:r>
              <a:rPr lang="cs-CZ" dirty="0"/>
              <a:t>nízká schopnost přizpůsobení změněné situaci na trhu.</a:t>
            </a:r>
          </a:p>
          <a:p>
            <a:r>
              <a:rPr lang="cs-CZ" dirty="0"/>
              <a:t>vhodné tehdy, když je vyráběno méně typů ve velkých sériích</a:t>
            </a:r>
            <a:r>
              <a:rPr lang="cs-CZ" dirty="0" smtClean="0"/>
              <a:t>.</a:t>
            </a:r>
          </a:p>
          <a:p>
            <a:r>
              <a:rPr lang="cs-CZ" dirty="0">
                <a:hlinkClick r:id="rId2"/>
              </a:rPr>
              <a:t>https://www.youtube.com/watch?v=pag4dSBbqUc</a:t>
            </a:r>
            <a:endParaRPr lang="cs-CZ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007844" y="6507208"/>
            <a:ext cx="38843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Zdroj: https://</a:t>
            </a:r>
            <a:r>
              <a:rPr lang="cs-CZ" sz="1100" dirty="0" smtClean="0"/>
              <a:t>www.autospost.co/autos/japanese-used-cars-uk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999922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cs-CZ" b="1" cap="small" dirty="0"/>
              <a:t>Členění nákladů podle závislosti na objemu prováděných výkonů</a:t>
            </a:r>
            <a:br>
              <a:rPr lang="cs-CZ" b="1" cap="small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Variabilní náklady</a:t>
            </a:r>
            <a:r>
              <a:rPr lang="cs-CZ" dirty="0"/>
              <a:t> rostou buď </a:t>
            </a:r>
            <a:r>
              <a:rPr lang="cs-CZ" b="1" dirty="0"/>
              <a:t>proporcionálně</a:t>
            </a:r>
            <a:r>
              <a:rPr lang="cs-CZ" dirty="0"/>
              <a:t> – tzn. stejně rychle, </a:t>
            </a:r>
            <a:r>
              <a:rPr lang="cs-CZ" b="1" dirty="0" err="1"/>
              <a:t>nadproporcionálně</a:t>
            </a:r>
            <a:r>
              <a:rPr lang="cs-CZ" dirty="0"/>
              <a:t> ( rychleji) </a:t>
            </a:r>
            <a:r>
              <a:rPr lang="cs-CZ" dirty="0" err="1"/>
              <a:t>nedo</a:t>
            </a:r>
            <a:r>
              <a:rPr lang="cs-CZ" dirty="0"/>
              <a:t> </a:t>
            </a:r>
            <a:r>
              <a:rPr lang="cs-CZ" b="1" dirty="0" err="1"/>
              <a:t>podproporcionálně</a:t>
            </a:r>
            <a:r>
              <a:rPr lang="cs-CZ" dirty="0"/>
              <a:t> ( pomaleji).</a:t>
            </a:r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3016"/>
            <a:ext cx="4333875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9147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Dílenská </a:t>
            </a:r>
            <a:r>
              <a:rPr lang="cs-CZ" b="1" dirty="0" smtClean="0"/>
              <a:t>výroba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smtClean="0"/>
              <a:t>uspořádání HIM a </a:t>
            </a:r>
            <a:r>
              <a:rPr lang="cs-CZ" dirty="0"/>
              <a:t>tedy i pracovišť na technologickém, tedy </a:t>
            </a:r>
            <a:r>
              <a:rPr lang="cs-CZ" b="1" dirty="0"/>
              <a:t>funkčním principu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Stroje </a:t>
            </a:r>
            <a:r>
              <a:rPr lang="cs-CZ" dirty="0"/>
              <a:t>a pracoviště </a:t>
            </a:r>
            <a:r>
              <a:rPr lang="cs-CZ" dirty="0" smtClean="0"/>
              <a:t>se stejnými </a:t>
            </a:r>
            <a:r>
              <a:rPr lang="cs-CZ" dirty="0"/>
              <a:t>pracovními úkony s zde </a:t>
            </a:r>
            <a:r>
              <a:rPr lang="cs-CZ" dirty="0" smtClean="0"/>
              <a:t>sdružují </a:t>
            </a:r>
            <a:r>
              <a:rPr lang="cs-CZ" dirty="0"/>
              <a:t>do jedné „dílny“ (např. </a:t>
            </a:r>
            <a:r>
              <a:rPr lang="cs-CZ" dirty="0" err="1" smtClean="0"/>
              <a:t>soustružna</a:t>
            </a:r>
            <a:r>
              <a:rPr lang="cs-CZ" dirty="0"/>
              <a:t>, kovárna</a:t>
            </a:r>
            <a:r>
              <a:rPr lang="cs-CZ" dirty="0" smtClean="0"/>
              <a:t>, frézárna</a:t>
            </a:r>
            <a:r>
              <a:rPr lang="cs-CZ" dirty="0"/>
              <a:t>, </a:t>
            </a:r>
            <a:r>
              <a:rPr lang="cs-CZ" dirty="0" err="1"/>
              <a:t>vrtárna</a:t>
            </a:r>
            <a:r>
              <a:rPr lang="cs-CZ" dirty="0"/>
              <a:t>, svařovna atd.). </a:t>
            </a:r>
            <a:endParaRPr lang="cs-CZ" dirty="0" smtClean="0"/>
          </a:p>
          <a:p>
            <a:r>
              <a:rPr lang="cs-CZ" dirty="0" smtClean="0"/>
              <a:t>Prostorové </a:t>
            </a:r>
            <a:r>
              <a:rPr lang="cs-CZ" dirty="0"/>
              <a:t>uspořádání se uskutečňuje podle typů úkonů.</a:t>
            </a:r>
          </a:p>
          <a:p>
            <a:pPr marL="0" indent="0">
              <a:buNone/>
            </a:pPr>
            <a:r>
              <a:rPr lang="cs-CZ" b="1" dirty="0"/>
              <a:t>Výhodou dílenské </a:t>
            </a:r>
            <a:r>
              <a:rPr lang="cs-CZ" b="1" dirty="0" smtClean="0"/>
              <a:t>výroby:</a:t>
            </a:r>
          </a:p>
          <a:p>
            <a:r>
              <a:rPr lang="cs-CZ" dirty="0" smtClean="0"/>
              <a:t>je </a:t>
            </a:r>
            <a:r>
              <a:rPr lang="cs-CZ" dirty="0"/>
              <a:t>větší </a:t>
            </a:r>
            <a:r>
              <a:rPr lang="cs-CZ" dirty="0" smtClean="0"/>
              <a:t>pružnost </a:t>
            </a:r>
            <a:r>
              <a:rPr lang="cs-CZ" dirty="0"/>
              <a:t>v přizpůsobování se kolísání poptávky. </a:t>
            </a:r>
            <a:endParaRPr lang="cs-CZ" dirty="0" smtClean="0"/>
          </a:p>
          <a:p>
            <a:r>
              <a:rPr lang="cs-CZ" dirty="0" smtClean="0"/>
              <a:t>Využití univerzálních strojů</a:t>
            </a:r>
          </a:p>
          <a:p>
            <a:r>
              <a:rPr lang="cs-CZ" dirty="0" smtClean="0"/>
              <a:t>vyžaduje se vyšší </a:t>
            </a:r>
            <a:r>
              <a:rPr lang="cs-CZ" dirty="0"/>
              <a:t>kvalifikovanost a </a:t>
            </a:r>
            <a:r>
              <a:rPr lang="cs-CZ" dirty="0" smtClean="0"/>
              <a:t>všestrannost pracovníků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Nevýhodou dílenské výroby </a:t>
            </a:r>
            <a:r>
              <a:rPr lang="cs-CZ" b="1" dirty="0" smtClean="0"/>
              <a:t>:</a:t>
            </a:r>
          </a:p>
          <a:p>
            <a:r>
              <a:rPr lang="cs-CZ" dirty="0" smtClean="0"/>
              <a:t>dlouhé </a:t>
            </a:r>
            <a:r>
              <a:rPr lang="cs-CZ" dirty="0"/>
              <a:t>dopravní cesty po </a:t>
            </a:r>
            <a:r>
              <a:rPr lang="cs-CZ" dirty="0" smtClean="0"/>
              <a:t>nichž </a:t>
            </a:r>
            <a:r>
              <a:rPr lang="cs-CZ" dirty="0"/>
              <a:t>putují obráběné kusy </a:t>
            </a:r>
            <a:r>
              <a:rPr lang="cs-CZ" dirty="0" smtClean="0"/>
              <a:t>mezi jednotlivými </a:t>
            </a:r>
            <a:r>
              <a:rPr lang="cs-CZ" dirty="0"/>
              <a:t>dílnami, někdy i </a:t>
            </a:r>
            <a:r>
              <a:rPr lang="cs-CZ" dirty="0" smtClean="0"/>
              <a:t>vícekrát.</a:t>
            </a:r>
          </a:p>
          <a:p>
            <a:r>
              <a:rPr lang="cs-CZ" dirty="0" smtClean="0"/>
              <a:t>Tok </a:t>
            </a:r>
            <a:r>
              <a:rPr lang="cs-CZ" dirty="0"/>
              <a:t>obráběných kusů je </a:t>
            </a:r>
            <a:r>
              <a:rPr lang="cs-CZ" dirty="0" smtClean="0"/>
              <a:t>pomalejší než u proudové </a:t>
            </a:r>
            <a:r>
              <a:rPr lang="cs-CZ" dirty="0"/>
              <a:t>výroby i kvůli dlouhým čekacím dobám v </a:t>
            </a:r>
            <a:r>
              <a:rPr lang="cs-CZ" dirty="0" smtClean="0"/>
              <a:t>dílnách.</a:t>
            </a:r>
          </a:p>
          <a:p>
            <a:r>
              <a:rPr lang="cs-CZ" dirty="0" smtClean="0"/>
              <a:t>Potřeba </a:t>
            </a:r>
            <a:r>
              <a:rPr lang="cs-CZ" dirty="0"/>
              <a:t>meziskladů </a:t>
            </a:r>
            <a:r>
              <a:rPr lang="cs-CZ" dirty="0" smtClean="0"/>
              <a:t>a nákladů </a:t>
            </a:r>
            <a:r>
              <a:rPr lang="cs-CZ" dirty="0"/>
              <a:t>s nimi spojenými</a:t>
            </a:r>
            <a:r>
              <a:rPr lang="cs-CZ" b="1" dirty="0"/>
              <a:t>.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Dílenská výroba se </a:t>
            </a:r>
            <a:r>
              <a:rPr lang="cs-CZ" dirty="0" smtClean="0"/>
              <a:t>využívá </a:t>
            </a:r>
            <a:r>
              <a:rPr lang="cs-CZ" dirty="0"/>
              <a:t>tehdy, </a:t>
            </a:r>
            <a:r>
              <a:rPr lang="cs-CZ" dirty="0" smtClean="0"/>
              <a:t>jestliže </a:t>
            </a:r>
            <a:r>
              <a:rPr lang="cs-CZ" dirty="0"/>
              <a:t>nelze uspořádat stroje podle sledu </a:t>
            </a:r>
            <a:r>
              <a:rPr lang="cs-CZ" dirty="0" smtClean="0"/>
              <a:t>úkonů výrobního </a:t>
            </a:r>
            <a:r>
              <a:rPr lang="cs-CZ" dirty="0"/>
              <a:t>procesu a není </a:t>
            </a:r>
            <a:r>
              <a:rPr lang="cs-CZ" dirty="0" smtClean="0"/>
              <a:t>možná </a:t>
            </a:r>
            <a:r>
              <a:rPr lang="cs-CZ" dirty="0"/>
              <a:t>jejich přesná časová koordinace, vzhledem k </a:t>
            </a:r>
            <a:r>
              <a:rPr lang="cs-CZ" dirty="0" smtClean="0"/>
              <a:t>vysokému počtu </a:t>
            </a:r>
            <a:r>
              <a:rPr lang="cs-CZ" dirty="0"/>
              <a:t>výrobků s různým výrobním chodem. </a:t>
            </a:r>
          </a:p>
          <a:p>
            <a:r>
              <a:rPr lang="cs-CZ" dirty="0" smtClean="0"/>
              <a:t>optimální využití hmotného investičního </a:t>
            </a:r>
            <a:r>
              <a:rPr lang="cs-CZ" dirty="0"/>
              <a:t>majetku se zde řeší jen velmi </a:t>
            </a:r>
            <a:r>
              <a:rPr lang="cs-CZ" dirty="0" smtClean="0"/>
              <a:t>obtížně.</a:t>
            </a:r>
          </a:p>
          <a:p>
            <a:endParaRPr lang="cs-CZ" dirty="0"/>
          </a:p>
          <a:p>
            <a:pPr marL="0" lvl="0" indent="0">
              <a:buNone/>
            </a:pPr>
            <a:r>
              <a:rPr lang="cs-CZ" dirty="0">
                <a:hlinkClick r:id="rId2"/>
              </a:rPr>
              <a:t>https://www.youtube.com/watch?v=Hr-ORULM5Po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22228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Skupinová výroba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Předpokladem je obsáhlý výrobní program </a:t>
            </a:r>
            <a:r>
              <a:rPr lang="cs-CZ" dirty="0"/>
              <a:t>a relativně </a:t>
            </a:r>
            <a:r>
              <a:rPr lang="cs-CZ" dirty="0" smtClean="0"/>
              <a:t>malé série </a:t>
            </a:r>
          </a:p>
          <a:p>
            <a:r>
              <a:rPr lang="cs-CZ" dirty="0" smtClean="0"/>
              <a:t>HIM resp. </a:t>
            </a:r>
            <a:r>
              <a:rPr lang="cs-CZ" dirty="0"/>
              <a:t>pracoviště potřebné pro určité výrobní operace, </a:t>
            </a:r>
            <a:r>
              <a:rPr lang="cs-CZ" dirty="0" smtClean="0"/>
              <a:t>se sdruží do skupin </a:t>
            </a:r>
            <a:r>
              <a:rPr lang="cs-CZ" dirty="0"/>
              <a:t>a uvnitř </a:t>
            </a:r>
            <a:r>
              <a:rPr lang="cs-CZ" dirty="0" smtClean="0"/>
              <a:t>každé </a:t>
            </a:r>
            <a:r>
              <a:rPr lang="cs-CZ" dirty="0"/>
              <a:t>skupiny uspořádají do proudu podle předmětného principu.</a:t>
            </a:r>
          </a:p>
          <a:p>
            <a:pPr marL="0" indent="0">
              <a:buNone/>
            </a:pPr>
            <a:r>
              <a:rPr lang="cs-CZ" b="1" dirty="0" smtClean="0"/>
              <a:t>Výhody </a:t>
            </a:r>
            <a:r>
              <a:rPr lang="cs-CZ" b="1" dirty="0"/>
              <a:t>skupinové </a:t>
            </a:r>
            <a:r>
              <a:rPr lang="cs-CZ" b="1" dirty="0" smtClean="0"/>
              <a:t>výroby:</a:t>
            </a:r>
          </a:p>
          <a:p>
            <a:r>
              <a:rPr lang="cs-CZ" dirty="0" smtClean="0"/>
              <a:t> </a:t>
            </a:r>
            <a:r>
              <a:rPr lang="cs-CZ" dirty="0"/>
              <a:t>zkracování dopravních cest, </a:t>
            </a:r>
            <a:endParaRPr lang="cs-CZ" dirty="0" smtClean="0"/>
          </a:p>
          <a:p>
            <a:r>
              <a:rPr lang="cs-CZ" dirty="0" smtClean="0"/>
              <a:t>snižování </a:t>
            </a:r>
            <a:r>
              <a:rPr lang="cs-CZ" dirty="0"/>
              <a:t>nákladů na skladování a</a:t>
            </a:r>
          </a:p>
          <a:p>
            <a:r>
              <a:rPr lang="cs-CZ" dirty="0"/>
              <a:t>zvýšení přehlednosti výrobního procesu.</a:t>
            </a:r>
          </a:p>
          <a:p>
            <a:pPr marL="0" indent="0">
              <a:buNone/>
            </a:pPr>
            <a:r>
              <a:rPr lang="cs-CZ" b="1" dirty="0"/>
              <a:t>Nevýhodou skupinové </a:t>
            </a:r>
            <a:r>
              <a:rPr lang="cs-CZ" b="1" dirty="0" smtClean="0"/>
              <a:t>výroby:</a:t>
            </a:r>
          </a:p>
          <a:p>
            <a:r>
              <a:rPr lang="cs-CZ" dirty="0" smtClean="0"/>
              <a:t>snížení pružnosti </a:t>
            </a:r>
            <a:r>
              <a:rPr lang="cs-CZ" dirty="0"/>
              <a:t>podniku v reagování na </a:t>
            </a:r>
            <a:r>
              <a:rPr lang="cs-CZ" dirty="0" smtClean="0"/>
              <a:t>změny v </a:t>
            </a:r>
            <a:r>
              <a:rPr lang="cs-CZ" dirty="0"/>
              <a:t>poptávce, </a:t>
            </a:r>
            <a:endParaRPr lang="cs-CZ" dirty="0" smtClean="0"/>
          </a:p>
          <a:p>
            <a:r>
              <a:rPr lang="cs-CZ" dirty="0" smtClean="0"/>
              <a:t>a </a:t>
            </a:r>
            <a:r>
              <a:rPr lang="cs-CZ" dirty="0"/>
              <a:t>ve </a:t>
            </a:r>
            <a:r>
              <a:rPr lang="cs-CZ" dirty="0" smtClean="0"/>
              <a:t>vytíženosti </a:t>
            </a:r>
            <a:r>
              <a:rPr lang="cs-CZ" dirty="0"/>
              <a:t>kapacit.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37558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Výroba na </a:t>
            </a:r>
            <a:r>
              <a:rPr lang="cs-CZ" b="1" dirty="0" smtClean="0"/>
              <a:t>stanovišti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sz="3400" dirty="0" smtClean="0"/>
              <a:t>produkované </a:t>
            </a:r>
            <a:r>
              <a:rPr lang="cs-CZ" sz="3400" dirty="0"/>
              <a:t>výrobky jsou </a:t>
            </a:r>
            <a:r>
              <a:rPr lang="cs-CZ" sz="3400" dirty="0" smtClean="0"/>
              <a:t>nehybné, potřebné VF se </a:t>
            </a:r>
            <a:r>
              <a:rPr lang="cs-CZ" sz="3400" dirty="0"/>
              <a:t>musí </a:t>
            </a:r>
            <a:r>
              <a:rPr lang="cs-CZ" sz="3400" dirty="0" smtClean="0"/>
              <a:t>přemisťovat k </a:t>
            </a:r>
            <a:r>
              <a:rPr lang="cs-CZ" sz="3400" dirty="0"/>
              <a:t>nehybnému </a:t>
            </a:r>
            <a:r>
              <a:rPr lang="cs-CZ" sz="3400" dirty="0" smtClean="0"/>
              <a:t>produktu</a:t>
            </a:r>
            <a:endParaRPr lang="cs-CZ" sz="3400" dirty="0"/>
          </a:p>
          <a:p>
            <a:r>
              <a:rPr lang="cs-CZ" sz="3400" dirty="0"/>
              <a:t>Výrobu na stanovišti lze rozčlenit na:</a:t>
            </a:r>
          </a:p>
          <a:p>
            <a:pPr lvl="1"/>
            <a:r>
              <a:rPr lang="cs-CZ" sz="3400" dirty="0" smtClean="0"/>
              <a:t> </a:t>
            </a:r>
            <a:r>
              <a:rPr lang="cs-CZ" sz="3400" dirty="0"/>
              <a:t>mimopodnikovou (externí)</a:t>
            </a:r>
          </a:p>
          <a:p>
            <a:pPr lvl="1"/>
            <a:r>
              <a:rPr lang="cs-CZ" sz="3400" dirty="0" smtClean="0"/>
              <a:t> </a:t>
            </a:r>
            <a:r>
              <a:rPr lang="cs-CZ" sz="3400" dirty="0"/>
              <a:t>vnitropodnikovou (interní)</a:t>
            </a:r>
          </a:p>
          <a:p>
            <a:endParaRPr lang="cs-CZ" b="1" dirty="0" smtClean="0"/>
          </a:p>
          <a:p>
            <a:r>
              <a:rPr lang="cs-CZ" b="1" dirty="0" smtClean="0"/>
              <a:t>Mimopodnikovou </a:t>
            </a:r>
            <a:r>
              <a:rPr lang="cs-CZ" b="1" dirty="0"/>
              <a:t>výrobou na stanovišti </a:t>
            </a:r>
            <a:r>
              <a:rPr lang="cs-CZ" dirty="0"/>
              <a:t>se rozumí řešení, kdy se potřebné výrobní faktory</a:t>
            </a:r>
          </a:p>
          <a:p>
            <a:pPr marL="0" indent="0">
              <a:buNone/>
            </a:pPr>
            <a:r>
              <a:rPr lang="cs-CZ" dirty="0"/>
              <a:t>dopravují k výrobnímu místu, které </a:t>
            </a:r>
            <a:r>
              <a:rPr lang="cs-CZ" dirty="0" smtClean="0"/>
              <a:t>leží </a:t>
            </a:r>
            <a:r>
              <a:rPr lang="cs-CZ" dirty="0"/>
              <a:t>mimo výrobní podnik. Jedná se například o výstavbu</a:t>
            </a:r>
          </a:p>
          <a:p>
            <a:pPr marL="0" indent="0">
              <a:buNone/>
            </a:pPr>
            <a:r>
              <a:rPr lang="cs-CZ" dirty="0"/>
              <a:t>budov, mostů či jiných staveb vázaných k místu své realizace, které je zároveň místem jejich</a:t>
            </a:r>
          </a:p>
          <a:p>
            <a:pPr marL="0" indent="0">
              <a:buNone/>
            </a:pPr>
            <a:r>
              <a:rPr lang="cs-CZ" dirty="0" smtClean="0"/>
              <a:t>užívání.</a:t>
            </a:r>
          </a:p>
          <a:p>
            <a:endParaRPr lang="cs-CZ" dirty="0"/>
          </a:p>
          <a:p>
            <a:r>
              <a:rPr lang="cs-CZ" b="1" dirty="0"/>
              <a:t>Vnitropodniková výroba na stanovišti </a:t>
            </a:r>
            <a:r>
              <a:rPr lang="cs-CZ" dirty="0"/>
              <a:t>je charakteristická tím, ž</a:t>
            </a:r>
            <a:r>
              <a:rPr lang="cs-CZ" dirty="0" smtClean="0"/>
              <a:t>e </a:t>
            </a:r>
            <a:r>
              <a:rPr lang="cs-CZ" dirty="0"/>
              <a:t>výrobní faktory putují za</a:t>
            </a:r>
          </a:p>
          <a:p>
            <a:pPr marL="0" indent="0">
              <a:buNone/>
            </a:pPr>
            <a:r>
              <a:rPr lang="cs-CZ" dirty="0"/>
              <a:t>vyráběným předmětem na stanoviště, které je uvnitř areálu podniku. Jedná se o produkci</a:t>
            </a:r>
          </a:p>
          <a:p>
            <a:pPr marL="0" indent="0">
              <a:buNone/>
            </a:pPr>
            <a:r>
              <a:rPr lang="cs-CZ" dirty="0"/>
              <a:t>výrobků, které jsou příliš velké, </a:t>
            </a:r>
            <a:r>
              <a:rPr lang="cs-CZ" dirty="0" smtClean="0"/>
              <a:t>než </a:t>
            </a:r>
            <a:r>
              <a:rPr lang="cs-CZ" dirty="0"/>
              <a:t>aby mohly putovat po pracovištích. Jedná se například o</a:t>
            </a:r>
          </a:p>
          <a:p>
            <a:pPr marL="0" indent="0">
              <a:buNone/>
            </a:pPr>
            <a:r>
              <a:rPr lang="cs-CZ" dirty="0"/>
              <a:t>výrobu vagonů, letadel, námořních lodí apod.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33816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Výrobní hnízdo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Vzniká prostorovým </a:t>
            </a:r>
            <a:r>
              <a:rPr lang="cs-CZ" dirty="0"/>
              <a:t>a organizačním </a:t>
            </a:r>
            <a:r>
              <a:rPr lang="cs-CZ" dirty="0" smtClean="0"/>
              <a:t>sdružováním </a:t>
            </a:r>
            <a:r>
              <a:rPr lang="cs-CZ" dirty="0"/>
              <a:t>původně </a:t>
            </a:r>
            <a:r>
              <a:rPr lang="cs-CZ" dirty="0" smtClean="0"/>
              <a:t>oddělených pracovišť </a:t>
            </a:r>
            <a:r>
              <a:rPr lang="cs-CZ" dirty="0"/>
              <a:t>nutných ke zpracovávání podobných součástí nebo výrobků. </a:t>
            </a:r>
            <a:endParaRPr lang="cs-CZ" dirty="0" smtClean="0"/>
          </a:p>
          <a:p>
            <a:r>
              <a:rPr lang="cs-CZ" dirty="0" smtClean="0"/>
              <a:t>Tvorbou výrobně-organizační základny </a:t>
            </a:r>
            <a:r>
              <a:rPr lang="cs-CZ" dirty="0"/>
              <a:t>se podobá skupinové výrobě. Liší se pracovně-organizační strukturou.</a:t>
            </a:r>
          </a:p>
          <a:p>
            <a:r>
              <a:rPr lang="cs-CZ" dirty="0"/>
              <a:t>Kolektiv pracovníků výrobního hnízda tvoří autonomní pracovní skupinu, které jsou vedle</a:t>
            </a:r>
          </a:p>
          <a:p>
            <a:pPr marL="0" indent="0">
              <a:buNone/>
            </a:pPr>
            <a:r>
              <a:rPr lang="cs-CZ" dirty="0"/>
              <a:t>výkonných činností svěřeny dispozitivní úkoly (plánování, řízení, kontrola). V pracovní</a:t>
            </a:r>
          </a:p>
          <a:p>
            <a:pPr marL="0" indent="0">
              <a:buNone/>
            </a:pPr>
            <a:r>
              <a:rPr lang="cs-CZ" dirty="0"/>
              <a:t>skupině výrobního hnízda není přísná dělba práce. Je tvořena osmi </a:t>
            </a:r>
            <a:r>
              <a:rPr lang="cs-CZ" dirty="0" smtClean="0"/>
              <a:t>až </a:t>
            </a:r>
            <a:r>
              <a:rPr lang="cs-CZ" dirty="0"/>
              <a:t>deseti pracovníky, </a:t>
            </a:r>
            <a:r>
              <a:rPr lang="cs-CZ" dirty="0" smtClean="0"/>
              <a:t>kteří musí </a:t>
            </a:r>
            <a:r>
              <a:rPr lang="cs-CZ" dirty="0"/>
              <a:t>ovládat co nejvíce činností a být schopni pracovat na různých pracovištích.</a:t>
            </a:r>
          </a:p>
          <a:p>
            <a:pPr marL="0" indent="0">
              <a:buNone/>
            </a:pPr>
            <a:r>
              <a:rPr lang="cs-CZ" b="1" dirty="0"/>
              <a:t>Předností výrobního hnízda </a:t>
            </a:r>
            <a:r>
              <a:rPr lang="cs-CZ" b="1" dirty="0" smtClean="0"/>
              <a:t>:</a:t>
            </a:r>
          </a:p>
          <a:p>
            <a:r>
              <a:rPr lang="cs-CZ" dirty="0" smtClean="0"/>
              <a:t>řízenou </a:t>
            </a:r>
            <a:r>
              <a:rPr lang="cs-CZ" dirty="0"/>
              <a:t>jednotkou výrobního procesu </a:t>
            </a:r>
            <a:r>
              <a:rPr lang="cs-CZ" dirty="0" smtClean="0"/>
              <a:t>není jednotlivé </a:t>
            </a:r>
            <a:r>
              <a:rPr lang="cs-CZ" dirty="0"/>
              <a:t>pracoviště ale výrobní hnízdo. </a:t>
            </a:r>
            <a:endParaRPr lang="cs-CZ" dirty="0" smtClean="0"/>
          </a:p>
          <a:p>
            <a:r>
              <a:rPr lang="cs-CZ" dirty="0" smtClean="0"/>
              <a:t>Jeho </a:t>
            </a:r>
            <a:r>
              <a:rPr lang="cs-CZ" dirty="0"/>
              <a:t>řídící autonomie zvyšuje </a:t>
            </a:r>
            <a:r>
              <a:rPr lang="cs-CZ" dirty="0" smtClean="0"/>
              <a:t>motivovanost pracovníků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b="1" dirty="0"/>
              <a:t>Nevýhodou výrobního </a:t>
            </a:r>
            <a:r>
              <a:rPr lang="cs-CZ" b="1" dirty="0" smtClean="0"/>
              <a:t>hnízda:</a:t>
            </a:r>
          </a:p>
          <a:p>
            <a:r>
              <a:rPr lang="cs-CZ" dirty="0" smtClean="0"/>
              <a:t>jsou </a:t>
            </a:r>
            <a:r>
              <a:rPr lang="cs-CZ" dirty="0"/>
              <a:t>zvýšené nároky na znalosti a dovednosti </a:t>
            </a:r>
            <a:r>
              <a:rPr lang="cs-CZ" dirty="0" smtClean="0"/>
              <a:t>členů pracovních </a:t>
            </a:r>
            <a:r>
              <a:rPr lang="cs-CZ" dirty="0"/>
              <a:t>skupin.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8755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Výrobní </a:t>
            </a:r>
            <a:r>
              <a:rPr lang="cs-CZ" b="1" dirty="0" smtClean="0"/>
              <a:t>typy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Výrobní </a:t>
            </a:r>
            <a:r>
              <a:rPr lang="cs-CZ" dirty="0"/>
              <a:t>typy jsou výsledkem členění výrobních postupů podle opakovanosti. </a:t>
            </a:r>
            <a:endParaRPr lang="cs-CZ" dirty="0" smtClean="0"/>
          </a:p>
          <a:p>
            <a:r>
              <a:rPr lang="cs-CZ" dirty="0" smtClean="0"/>
              <a:t>Třídícím kritériem </a:t>
            </a:r>
            <a:r>
              <a:rPr lang="cs-CZ" dirty="0"/>
              <a:t>je zde hledisko, kolik výrobků stejného druhu se současně, nebo bezprostředně </a:t>
            </a:r>
            <a:r>
              <a:rPr lang="cs-CZ" dirty="0" smtClean="0"/>
              <a:t>po sobě </a:t>
            </a:r>
            <a:r>
              <a:rPr lang="cs-CZ" dirty="0"/>
              <a:t>vyrábí.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Rozlišujeme </a:t>
            </a:r>
            <a:r>
              <a:rPr lang="cs-CZ" dirty="0"/>
              <a:t>výrobní typy:</a:t>
            </a:r>
          </a:p>
          <a:p>
            <a:r>
              <a:rPr lang="cs-CZ" dirty="0" smtClean="0"/>
              <a:t>kusová </a:t>
            </a:r>
            <a:r>
              <a:rPr lang="cs-CZ" dirty="0"/>
              <a:t>výroba,</a:t>
            </a:r>
          </a:p>
          <a:p>
            <a:r>
              <a:rPr lang="cs-CZ" dirty="0" smtClean="0"/>
              <a:t>opakovaná </a:t>
            </a:r>
            <a:r>
              <a:rPr lang="cs-CZ" dirty="0"/>
              <a:t>výroba:</a:t>
            </a:r>
          </a:p>
          <a:p>
            <a:pPr lvl="1"/>
            <a:r>
              <a:rPr lang="cs-CZ" dirty="0" smtClean="0"/>
              <a:t> </a:t>
            </a:r>
            <a:r>
              <a:rPr lang="cs-CZ" dirty="0"/>
              <a:t>hromadná výroba,</a:t>
            </a:r>
          </a:p>
          <a:p>
            <a:pPr lvl="1"/>
            <a:r>
              <a:rPr lang="cs-CZ" dirty="0" smtClean="0"/>
              <a:t> </a:t>
            </a:r>
            <a:r>
              <a:rPr lang="cs-CZ" dirty="0"/>
              <a:t>sériová výroba,</a:t>
            </a:r>
          </a:p>
          <a:p>
            <a:pPr lvl="1"/>
            <a:r>
              <a:rPr lang="cs-CZ" dirty="0" smtClean="0"/>
              <a:t> </a:t>
            </a:r>
            <a:r>
              <a:rPr lang="cs-CZ" dirty="0"/>
              <a:t>druhová výroba,</a:t>
            </a:r>
          </a:p>
          <a:p>
            <a:pPr lvl="1"/>
            <a:r>
              <a:rPr lang="cs-CZ" dirty="0" smtClean="0"/>
              <a:t> </a:t>
            </a:r>
            <a:r>
              <a:rPr lang="cs-CZ" dirty="0"/>
              <a:t>výroba v </a:t>
            </a:r>
            <a:r>
              <a:rPr lang="cs-CZ" dirty="0" err="1"/>
              <a:t>šarţích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3531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Kusová </a:t>
            </a:r>
            <a:r>
              <a:rPr lang="cs-CZ" b="1" dirty="0" smtClean="0"/>
              <a:t>výroba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Produkce pouze </a:t>
            </a:r>
            <a:r>
              <a:rPr lang="cs-CZ" dirty="0"/>
              <a:t>jeden </a:t>
            </a:r>
            <a:r>
              <a:rPr lang="cs-CZ" dirty="0" smtClean="0"/>
              <a:t>nebo několik </a:t>
            </a:r>
            <a:r>
              <a:rPr lang="cs-CZ" dirty="0"/>
              <a:t>málo kusů určitého druhu výrobku. </a:t>
            </a:r>
            <a:endParaRPr lang="cs-CZ" dirty="0" smtClean="0"/>
          </a:p>
          <a:p>
            <a:r>
              <a:rPr lang="cs-CZ" dirty="0" smtClean="0"/>
              <a:t>Jestliže </a:t>
            </a:r>
            <a:r>
              <a:rPr lang="cs-CZ" dirty="0"/>
              <a:t>se vyrábí současně více kusů </a:t>
            </a:r>
            <a:r>
              <a:rPr lang="cs-CZ" dirty="0" smtClean="0"/>
              <a:t>výrobku, jednotlivé </a:t>
            </a:r>
            <a:r>
              <a:rPr lang="cs-CZ" dirty="0"/>
              <a:t>kusy se od sebe liší. </a:t>
            </a:r>
            <a:endParaRPr lang="cs-CZ" dirty="0" smtClean="0"/>
          </a:p>
          <a:p>
            <a:r>
              <a:rPr lang="cs-CZ" dirty="0" smtClean="0"/>
              <a:t>Podniky </a:t>
            </a:r>
            <a:r>
              <a:rPr lang="cs-CZ" dirty="0"/>
              <a:t>s tímto typem výroby pracují zpravidla </a:t>
            </a:r>
            <a:r>
              <a:rPr lang="cs-CZ" dirty="0" smtClean="0"/>
              <a:t>na objednávku</a:t>
            </a:r>
            <a:r>
              <a:rPr lang="cs-CZ" dirty="0"/>
              <a:t>, nemají pevný výrobní program, ale vyrábějí vše, co lze s daným </a:t>
            </a:r>
            <a:r>
              <a:rPr lang="cs-CZ" dirty="0" smtClean="0"/>
              <a:t>výrobním zařízením </a:t>
            </a:r>
            <a:r>
              <a:rPr lang="cs-CZ" dirty="0"/>
              <a:t>a pracovníky vyrábět. </a:t>
            </a:r>
            <a:endParaRPr lang="cs-CZ" dirty="0" smtClean="0"/>
          </a:p>
          <a:p>
            <a:r>
              <a:rPr lang="cs-CZ" dirty="0" smtClean="0"/>
              <a:t>Příkladem </a:t>
            </a:r>
            <a:r>
              <a:rPr lang="cs-CZ" dirty="0"/>
              <a:t>kusové výroby je produkce atomových </a:t>
            </a:r>
            <a:r>
              <a:rPr lang="cs-CZ" dirty="0" smtClean="0"/>
              <a:t>reaktorů, turbín</a:t>
            </a:r>
            <a:r>
              <a:rPr lang="cs-CZ" dirty="0"/>
              <a:t>, lodí, mostů, průmyslových a jiných staveb, ale i zakázková oděvní výroba apod.</a:t>
            </a:r>
          </a:p>
          <a:p>
            <a:r>
              <a:rPr lang="cs-CZ" dirty="0"/>
              <a:t>Kusová výroba je náročná na výrobní přípravu a organizaci </a:t>
            </a:r>
            <a:r>
              <a:rPr lang="cs-CZ" dirty="0" smtClean="0"/>
              <a:t>výroby - výroba každého </a:t>
            </a:r>
            <a:r>
              <a:rPr lang="cs-CZ" dirty="0"/>
              <a:t>výrobku </a:t>
            </a:r>
            <a:r>
              <a:rPr lang="cs-CZ" dirty="0" smtClean="0"/>
              <a:t>se musí připravovat </a:t>
            </a:r>
            <a:r>
              <a:rPr lang="cs-CZ" dirty="0"/>
              <a:t>zvlášť. </a:t>
            </a:r>
            <a:endParaRPr lang="cs-CZ" dirty="0" smtClean="0"/>
          </a:p>
          <a:p>
            <a:r>
              <a:rPr lang="cs-CZ" dirty="0" smtClean="0"/>
              <a:t>Je využíván univerzální HIM, </a:t>
            </a:r>
            <a:r>
              <a:rPr lang="cs-CZ" dirty="0"/>
              <a:t>kvalifikované, široce </a:t>
            </a:r>
            <a:r>
              <a:rPr lang="cs-CZ" dirty="0" smtClean="0"/>
              <a:t>využitelné </a:t>
            </a:r>
            <a:r>
              <a:rPr lang="cs-CZ" dirty="0"/>
              <a:t>pracovní</a:t>
            </a:r>
          </a:p>
          <a:p>
            <a:r>
              <a:rPr lang="cs-CZ" dirty="0"/>
              <a:t>síly, pořizování materiálu musí vycházet z jednotlivých zakázek. </a:t>
            </a:r>
            <a:endParaRPr lang="cs-CZ" dirty="0" smtClean="0"/>
          </a:p>
          <a:p>
            <a:r>
              <a:rPr lang="cs-CZ" dirty="0" smtClean="0"/>
              <a:t>Při </a:t>
            </a:r>
            <a:r>
              <a:rPr lang="cs-CZ" dirty="0"/>
              <a:t>organizačním </a:t>
            </a:r>
            <a:r>
              <a:rPr lang="cs-CZ" dirty="0" smtClean="0"/>
              <a:t>uspořádání výrobního </a:t>
            </a:r>
            <a:r>
              <a:rPr lang="cs-CZ" dirty="0"/>
              <a:t>procesu je obvykle třeba vycházet ze skutečnosti, </a:t>
            </a:r>
            <a:r>
              <a:rPr lang="cs-CZ" dirty="0" smtClean="0"/>
              <a:t>že </a:t>
            </a:r>
            <a:r>
              <a:rPr lang="cs-CZ" dirty="0"/>
              <a:t>postup výroby je </a:t>
            </a:r>
            <a:r>
              <a:rPr lang="cs-CZ" dirty="0" smtClean="0"/>
              <a:t>u jednotlivých </a:t>
            </a:r>
            <a:r>
              <a:rPr lang="cs-CZ" dirty="0"/>
              <a:t>výrobků rozdílný.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2444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Opakovaná </a:t>
            </a:r>
            <a:r>
              <a:rPr lang="cs-CZ" b="1" dirty="0" smtClean="0"/>
              <a:t>výroba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r>
              <a:rPr lang="cs-CZ" sz="1800" dirty="0" smtClean="0"/>
              <a:t>pravidelně </a:t>
            </a:r>
            <a:r>
              <a:rPr lang="cs-CZ" sz="1800" dirty="0"/>
              <a:t>vyráběno více </a:t>
            </a:r>
            <a:r>
              <a:rPr lang="cs-CZ" sz="1800" dirty="0" smtClean="0"/>
              <a:t>kusů jednoho </a:t>
            </a:r>
            <a:r>
              <a:rPr lang="cs-CZ" sz="1800" dirty="0"/>
              <a:t>nebo více výrobků současně nebo bezprostředně za sebou.</a:t>
            </a:r>
          </a:p>
          <a:p>
            <a:r>
              <a:rPr lang="cs-CZ" sz="1800" b="1" dirty="0"/>
              <a:t>Hromadná výroba </a:t>
            </a:r>
            <a:r>
              <a:rPr lang="cs-CZ" sz="1800" dirty="0" smtClean="0"/>
              <a:t>–stále </a:t>
            </a:r>
            <a:r>
              <a:rPr lang="cs-CZ" sz="1800" dirty="0"/>
              <a:t>stejný </a:t>
            </a:r>
            <a:r>
              <a:rPr lang="cs-CZ" sz="1800" dirty="0" smtClean="0"/>
              <a:t>výrobek v </a:t>
            </a:r>
            <a:r>
              <a:rPr lang="cs-CZ" sz="1800" dirty="0"/>
              <a:t>neomezeném </a:t>
            </a:r>
            <a:r>
              <a:rPr lang="cs-CZ" sz="1800" dirty="0" smtClean="0"/>
              <a:t>množství</a:t>
            </a:r>
            <a:r>
              <a:rPr lang="cs-CZ" sz="1800" dirty="0"/>
              <a:t>. Výrobní proces se </a:t>
            </a:r>
            <a:r>
              <a:rPr lang="cs-CZ" sz="1800" dirty="0" smtClean="0"/>
              <a:t>opakuje aniž </a:t>
            </a:r>
            <a:r>
              <a:rPr lang="cs-CZ" sz="1800" dirty="0"/>
              <a:t>je stanoven </a:t>
            </a:r>
            <a:r>
              <a:rPr lang="cs-CZ" sz="1800" dirty="0" smtClean="0"/>
              <a:t>jeho konec</a:t>
            </a:r>
            <a:r>
              <a:rPr lang="cs-CZ" sz="1800" dirty="0"/>
              <a:t>. </a:t>
            </a:r>
            <a:r>
              <a:rPr lang="cs-CZ" sz="1800" dirty="0" smtClean="0"/>
              <a:t>Příkladem </a:t>
            </a:r>
            <a:r>
              <a:rPr lang="cs-CZ" sz="1800" dirty="0"/>
              <a:t>hromadné výroby je výroba cementu, cigaret, ž</a:t>
            </a:r>
            <a:r>
              <a:rPr lang="cs-CZ" sz="1800" dirty="0" smtClean="0"/>
              <a:t>árovek </a:t>
            </a:r>
            <a:r>
              <a:rPr lang="cs-CZ" sz="1800" dirty="0"/>
              <a:t>apod.</a:t>
            </a:r>
          </a:p>
          <a:p>
            <a:r>
              <a:rPr lang="cs-CZ" sz="1800" b="1" dirty="0"/>
              <a:t>Sériová výroba </a:t>
            </a:r>
            <a:r>
              <a:rPr lang="cs-CZ" sz="1800" dirty="0" smtClean="0"/>
              <a:t>–na </a:t>
            </a:r>
            <a:r>
              <a:rPr lang="cs-CZ" sz="1800" dirty="0"/>
              <a:t>daném výrobním zařízení </a:t>
            </a:r>
            <a:r>
              <a:rPr lang="cs-CZ" sz="1800" dirty="0" smtClean="0"/>
              <a:t>se v omezeném množství </a:t>
            </a:r>
            <a:r>
              <a:rPr lang="cs-CZ" sz="1800" dirty="0"/>
              <a:t>vyrábí několik druhů výrobků. Výrobky se skládají u sériové výroby z </a:t>
            </a:r>
            <a:r>
              <a:rPr lang="cs-CZ" sz="1800" dirty="0" smtClean="0"/>
              <a:t>mnoha součástí</a:t>
            </a:r>
            <a:r>
              <a:rPr lang="cs-CZ" sz="1800" dirty="0"/>
              <a:t>, které mají vzhledem k rozdílné konstrukci rozdílný průběh výroby (např. </a:t>
            </a:r>
            <a:r>
              <a:rPr lang="cs-CZ" sz="1800" dirty="0" smtClean="0"/>
              <a:t>obráběcí stroje</a:t>
            </a:r>
            <a:r>
              <a:rPr lang="cs-CZ" sz="1800" dirty="0"/>
              <a:t>, automobily apod.)</a:t>
            </a:r>
          </a:p>
          <a:p>
            <a:r>
              <a:rPr lang="cs-CZ" sz="1800" b="1" dirty="0"/>
              <a:t>Druhová výroba </a:t>
            </a:r>
            <a:r>
              <a:rPr lang="cs-CZ" sz="1800" dirty="0"/>
              <a:t>– se podobá sériové výrobě tím, ž</a:t>
            </a:r>
            <a:r>
              <a:rPr lang="cs-CZ" sz="1800" dirty="0" smtClean="0"/>
              <a:t>e </a:t>
            </a:r>
            <a:r>
              <a:rPr lang="cs-CZ" sz="1800" dirty="0"/>
              <a:t>počet jednotek jednotlivých </a:t>
            </a:r>
            <a:r>
              <a:rPr lang="cs-CZ" sz="1800" dirty="0" smtClean="0"/>
              <a:t>druhů výrobků </a:t>
            </a:r>
            <a:r>
              <a:rPr lang="cs-CZ" sz="1800" dirty="0"/>
              <a:t>je omezen a ž</a:t>
            </a:r>
            <a:r>
              <a:rPr lang="cs-CZ" sz="1800" dirty="0" smtClean="0"/>
              <a:t>e </a:t>
            </a:r>
            <a:r>
              <a:rPr lang="cs-CZ" sz="1800" dirty="0"/>
              <a:t>i zde dochází v průběhu sledovaného období k přestavbě zařízení </a:t>
            </a:r>
            <a:r>
              <a:rPr lang="cs-CZ" sz="1800" dirty="0" smtClean="0"/>
              <a:t>na výrobu </a:t>
            </a:r>
            <a:r>
              <a:rPr lang="cs-CZ" sz="1800" dirty="0"/>
              <a:t>jiného druhu. Rozdíl je však v tom, ž</a:t>
            </a:r>
            <a:r>
              <a:rPr lang="cs-CZ" sz="1800" dirty="0" smtClean="0"/>
              <a:t>e </a:t>
            </a:r>
            <a:r>
              <a:rPr lang="cs-CZ" sz="1800" dirty="0"/>
              <a:t>výrobky jsou způsobem své výroby </a:t>
            </a:r>
            <a:r>
              <a:rPr lang="cs-CZ" sz="1800" dirty="0" smtClean="0"/>
              <a:t>a použitými </a:t>
            </a:r>
            <a:r>
              <a:rPr lang="cs-CZ" sz="1800" dirty="0"/>
              <a:t>surovinami úzce spjaty (např. výroba konfekce).</a:t>
            </a:r>
          </a:p>
          <a:p>
            <a:r>
              <a:rPr lang="cs-CZ" sz="1800" b="1" dirty="0"/>
              <a:t>Výroba v šaržích </a:t>
            </a:r>
            <a:r>
              <a:rPr lang="cs-CZ" sz="1800" dirty="0"/>
              <a:t>– je specifickou formou druhové výroby. Setkáváme se s ní </a:t>
            </a:r>
            <a:r>
              <a:rPr lang="cs-CZ" sz="1800" dirty="0" smtClean="0"/>
              <a:t>především v </a:t>
            </a:r>
            <a:r>
              <a:rPr lang="cs-CZ" sz="1800" dirty="0"/>
              <a:t>chemickém a farmaceutickém průmyslu. Velikost výrobní dávky, </a:t>
            </a:r>
            <a:r>
              <a:rPr lang="cs-CZ" sz="1800" dirty="0" smtClean="0"/>
              <a:t>šarže </a:t>
            </a:r>
            <a:r>
              <a:rPr lang="cs-CZ" sz="1800" dirty="0"/>
              <a:t>– je dána </a:t>
            </a:r>
            <a:r>
              <a:rPr lang="cs-CZ" sz="1800" dirty="0" smtClean="0"/>
              <a:t>kapacitou výrobního </a:t>
            </a:r>
            <a:r>
              <a:rPr lang="cs-CZ" sz="1800" dirty="0"/>
              <a:t>zařízení (reaktor, </a:t>
            </a:r>
            <a:r>
              <a:rPr lang="cs-CZ" sz="1800" dirty="0" smtClean="0"/>
              <a:t>nádrž </a:t>
            </a:r>
            <a:r>
              <a:rPr lang="cs-CZ" sz="1800" dirty="0"/>
              <a:t>na tekutiny, vypalovací pec…).</a:t>
            </a:r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7142337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Krátkodobé plánování výrobního </a:t>
            </a:r>
            <a:r>
              <a:rPr lang="cs-CZ" b="1" dirty="0" smtClean="0"/>
              <a:t>procesu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</a:t>
            </a:r>
            <a:r>
              <a:rPr lang="cs-CZ" dirty="0"/>
              <a:t>rámci krátkodobého plánování výrobního procesu jsou předjímána rozhodnutí o </a:t>
            </a:r>
            <a:r>
              <a:rPr lang="cs-CZ" dirty="0" smtClean="0"/>
              <a:t>vymezení výrobního </a:t>
            </a:r>
            <a:r>
              <a:rPr lang="cs-CZ" dirty="0"/>
              <a:t>procesu v </a:t>
            </a:r>
            <a:r>
              <a:rPr lang="cs-CZ" dirty="0" smtClean="0"/>
              <a:t>množství </a:t>
            </a:r>
            <a:r>
              <a:rPr lang="cs-CZ" dirty="0"/>
              <a:t>a čase. Tento plánovací postup zahrnuje tři dílčí oblasti:</a:t>
            </a:r>
          </a:p>
          <a:p>
            <a:r>
              <a:rPr lang="cs-CZ" dirty="0" smtClean="0"/>
              <a:t>plánování </a:t>
            </a:r>
            <a:r>
              <a:rPr lang="cs-CZ" dirty="0"/>
              <a:t>velikosti výrobní dávky,</a:t>
            </a:r>
          </a:p>
          <a:p>
            <a:r>
              <a:rPr lang="cs-CZ" dirty="0" smtClean="0"/>
              <a:t>lhůtové </a:t>
            </a:r>
            <a:r>
              <a:rPr lang="cs-CZ" dirty="0"/>
              <a:t>plánování,</a:t>
            </a:r>
          </a:p>
          <a:p>
            <a:r>
              <a:rPr lang="cs-CZ" dirty="0" smtClean="0"/>
              <a:t>plánování </a:t>
            </a:r>
            <a:r>
              <a:rPr lang="cs-CZ" dirty="0"/>
              <a:t>výrobních kapacit.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64147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Plánování velikosti výrobní </a:t>
            </a:r>
            <a:r>
              <a:rPr lang="cs-CZ" b="1" dirty="0" smtClean="0"/>
              <a:t>dávky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Výrobní </a:t>
            </a:r>
            <a:r>
              <a:rPr lang="cs-CZ" dirty="0"/>
              <a:t>dávkou se rozumí </a:t>
            </a:r>
            <a:r>
              <a:rPr lang="cs-CZ" dirty="0" smtClean="0"/>
              <a:t>množství </a:t>
            </a:r>
            <a:r>
              <a:rPr lang="cs-CZ" dirty="0"/>
              <a:t>výrobků (součástí) jednoho druhu, nebo </a:t>
            </a:r>
            <a:r>
              <a:rPr lang="cs-CZ" dirty="0" smtClean="0"/>
              <a:t>série, vyráběných </a:t>
            </a:r>
            <a:r>
              <a:rPr lang="cs-CZ" dirty="0"/>
              <a:t>v těsném sledu za sebou, bez přestavby nebo přerušení výrobního procesu.</a:t>
            </a:r>
          </a:p>
          <a:p>
            <a:r>
              <a:rPr lang="cs-CZ" dirty="0"/>
              <a:t>Plánování velikosti výrobní dávky se </a:t>
            </a:r>
            <a:r>
              <a:rPr lang="cs-CZ" dirty="0" smtClean="0"/>
              <a:t>využívá </a:t>
            </a:r>
            <a:r>
              <a:rPr lang="cs-CZ" dirty="0"/>
              <a:t>v podnicích, které na stejném </a:t>
            </a:r>
            <a:r>
              <a:rPr lang="cs-CZ" dirty="0" smtClean="0"/>
              <a:t>výrobním zařízení </a:t>
            </a:r>
            <a:r>
              <a:rPr lang="cs-CZ" dirty="0"/>
              <a:t>vyrábí po sobě několik typů výrobků a řeší otázku, zda je výhodnější vyrobit </a:t>
            </a:r>
            <a:r>
              <a:rPr lang="cs-CZ" dirty="0" smtClean="0"/>
              <a:t>celkové výrobní množství každého </a:t>
            </a:r>
            <a:r>
              <a:rPr lang="cs-CZ" dirty="0"/>
              <a:t>výrobku pro dané hospodářské období najednou, nebo je </a:t>
            </a:r>
            <a:r>
              <a:rPr lang="cs-CZ" dirty="0" smtClean="0"/>
              <a:t>vyrábět postupně </a:t>
            </a:r>
            <a:r>
              <a:rPr lang="cs-CZ" dirty="0"/>
              <a:t>ve sledu dílčích </a:t>
            </a:r>
            <a:r>
              <a:rPr lang="cs-CZ" dirty="0" smtClean="0"/>
              <a:t>množství- </a:t>
            </a:r>
            <a:r>
              <a:rPr lang="cs-CZ" dirty="0"/>
              <a:t>výrobních dávek.</a:t>
            </a:r>
          </a:p>
          <a:p>
            <a:r>
              <a:rPr lang="cs-CZ" dirty="0"/>
              <a:t>Náklady na přípravu a zakončení výrobní dávky (výpadek výroby, seřízení strojů, </a:t>
            </a:r>
            <a:r>
              <a:rPr lang="cs-CZ" dirty="0" smtClean="0"/>
              <a:t>přestavba linky </a:t>
            </a:r>
            <a:r>
              <a:rPr lang="cs-CZ" dirty="0"/>
              <a:t>apod.) jsou nezávislé na její velikosti. Vzhledem k tomu, ž</a:t>
            </a:r>
            <a:r>
              <a:rPr lang="cs-CZ" dirty="0" smtClean="0"/>
              <a:t>e </a:t>
            </a:r>
            <a:r>
              <a:rPr lang="cs-CZ" dirty="0"/>
              <a:t>jsou náklady ve </a:t>
            </a:r>
            <a:r>
              <a:rPr lang="cs-CZ" dirty="0" smtClean="0"/>
              <a:t>vztahu k </a:t>
            </a:r>
            <a:r>
              <a:rPr lang="cs-CZ" dirty="0"/>
              <a:t>velikosti dávky fixní (</a:t>
            </a:r>
            <a:r>
              <a:rPr lang="cs-CZ" b="1" dirty="0"/>
              <a:t>fixní náklady výrobní dávky</a:t>
            </a:r>
            <a:r>
              <a:rPr lang="cs-CZ" dirty="0"/>
              <a:t>) s růstem velikosti dávky na </a:t>
            </a:r>
            <a:r>
              <a:rPr lang="cs-CZ" dirty="0" smtClean="0"/>
              <a:t>jednotku produkce </a:t>
            </a:r>
            <a:r>
              <a:rPr lang="cs-CZ" dirty="0"/>
              <a:t>klesají. Ostatní náklady spojené s výrobní dávkou (náklady se skladováním </a:t>
            </a:r>
            <a:r>
              <a:rPr lang="cs-CZ" dirty="0" smtClean="0"/>
              <a:t>a udržováním </a:t>
            </a:r>
            <a:r>
              <a:rPr lang="cs-CZ" dirty="0"/>
              <a:t>zásob, náklady z vázanosti kapitálu) s velikostí dávky rostou (</a:t>
            </a:r>
            <a:r>
              <a:rPr lang="cs-CZ" b="1" dirty="0" smtClean="0"/>
              <a:t>proporcionální</a:t>
            </a:r>
            <a:r>
              <a:rPr lang="cs-CZ" dirty="0"/>
              <a:t> </a:t>
            </a:r>
            <a:r>
              <a:rPr lang="cs-CZ" b="1" dirty="0" smtClean="0"/>
              <a:t>náklady </a:t>
            </a:r>
            <a:r>
              <a:rPr lang="cs-CZ" b="1" dirty="0"/>
              <a:t>dávky</a:t>
            </a:r>
            <a:r>
              <a:rPr lang="cs-CZ" dirty="0"/>
              <a:t>). Při plánování velikosti výrobní dávky vzniká potřeba její </a:t>
            </a:r>
            <a:r>
              <a:rPr lang="cs-CZ" dirty="0" smtClean="0"/>
              <a:t>velikost optimalizovat.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4295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5"/>
            <a:ext cx="8229600" cy="266429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cs-CZ" b="1" dirty="0"/>
              <a:t>Optimální velikost dávky </a:t>
            </a:r>
            <a:r>
              <a:rPr lang="cs-CZ" dirty="0"/>
              <a:t>je takové výrobní množství u kterého vzhledem k fixním a variabilním nákladům vznikají nejnižší celkové jednotkové náklady. Princip zjišťování optimální výrobní dávky objasňuje následující grafické znázornění. Na osu x v grafu se nanáší počet výrobků ve výrobní dávce a na osu y náklady na jeden </a:t>
            </a:r>
            <a:r>
              <a:rPr lang="cs-CZ" dirty="0" smtClean="0"/>
              <a:t>výrobek </a:t>
            </a:r>
            <a:r>
              <a:rPr lang="cs-CZ" dirty="0"/>
              <a:t>výrobní dávky. Ze zobrazení je patrné, </a:t>
            </a:r>
            <a:r>
              <a:rPr lang="cs-CZ" dirty="0" err="1"/>
              <a:t>ţe</a:t>
            </a:r>
            <a:r>
              <a:rPr lang="cs-CZ" dirty="0"/>
              <a:t> část nákladů s velikostí výrobní dávky klesá ( fixní náklady výrobní dávky připadající na jeden kus) a část roste (skladovací náklady a náklady z vázanosti připadající na jeden kus). Souhrnně pak celkové průměrné náklady na jeden výrobek zpočátku klesají a po </a:t>
            </a:r>
            <a:r>
              <a:rPr lang="cs-CZ" dirty="0" smtClean="0"/>
              <a:t>dosažení </a:t>
            </a:r>
            <a:r>
              <a:rPr lang="cs-CZ" dirty="0"/>
              <a:t>minima, určujícího optimální velikost </a:t>
            </a:r>
            <a:r>
              <a:rPr lang="cs-CZ" dirty="0" smtClean="0"/>
              <a:t>výrobní dávky rostou.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05064"/>
            <a:ext cx="5249863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715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Vztah nákladů a objemu produkce se dá zachytit matematickými funkcemi tzv. </a:t>
            </a:r>
            <a:r>
              <a:rPr lang="cs-CZ" b="1" dirty="0"/>
              <a:t>nákladovými funkcemi</a:t>
            </a:r>
            <a:r>
              <a:rPr lang="cs-CZ" dirty="0"/>
              <a:t>.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Nejjednodušší je tzv. lineární nákladová funkce, která zachycuje proporcionální růst nákladů. Lineární nákladová funkce má tvar:</a:t>
            </a:r>
          </a:p>
          <a:p>
            <a:r>
              <a:rPr lang="cs-CZ" dirty="0"/>
              <a:t>N=</a:t>
            </a:r>
            <a:r>
              <a:rPr lang="cs-CZ" dirty="0" err="1"/>
              <a:t>FC+n</a:t>
            </a:r>
            <a:r>
              <a:rPr lang="cs-CZ" dirty="0"/>
              <a:t>*Q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Kde N jsou celkové náklady v Kč.</a:t>
            </a:r>
          </a:p>
          <a:p>
            <a:r>
              <a:rPr lang="cs-CZ" dirty="0"/>
              <a:t>Q – objem výroby v naturálních jednotkách ( př. kusy)</a:t>
            </a:r>
          </a:p>
          <a:p>
            <a:r>
              <a:rPr lang="cs-CZ" dirty="0"/>
              <a:t>n- variabilní náklady na 1 jednotku ( 1 ks)</a:t>
            </a:r>
          </a:p>
          <a:p>
            <a:r>
              <a:rPr lang="cs-CZ" dirty="0"/>
              <a:t>FC – fixní náklady.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Z výše uvedeného vzorce lze analogicky odvodit průměrné jednotkové náklady </a:t>
            </a:r>
            <a:r>
              <a:rPr lang="cs-CZ" dirty="0" err="1"/>
              <a:t>Nj</a:t>
            </a:r>
            <a:r>
              <a:rPr lang="cs-CZ" dirty="0"/>
              <a:t> jako:</a:t>
            </a:r>
          </a:p>
          <a:p>
            <a:r>
              <a:rPr lang="cs-CZ" dirty="0"/>
              <a:t> </a:t>
            </a:r>
          </a:p>
          <a:p>
            <a:r>
              <a:rPr lang="cs-CZ" dirty="0" err="1"/>
              <a:t>Nj</a:t>
            </a:r>
            <a:r>
              <a:rPr lang="cs-CZ" dirty="0"/>
              <a:t>=FC/</a:t>
            </a:r>
            <a:r>
              <a:rPr lang="cs-CZ" dirty="0" err="1"/>
              <a:t>Q+n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31847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Vzorec pro výpočet optimální výrobní dávky má podle </a:t>
            </a:r>
            <a:r>
              <a:rPr lang="cs-CZ" dirty="0" err="1"/>
              <a:t>Wöheho</a:t>
            </a:r>
            <a:r>
              <a:rPr lang="cs-CZ" dirty="0"/>
              <a:t> následující tvar:</a:t>
            </a:r>
          </a:p>
          <a:p>
            <a:r>
              <a:rPr lang="cs-CZ" dirty="0" err="1"/>
              <a:t>mopt</a:t>
            </a:r>
            <a:r>
              <a:rPr lang="cs-CZ" dirty="0"/>
              <a:t>= optimální výrobní dávka v kusech</a:t>
            </a:r>
          </a:p>
          <a:p>
            <a:r>
              <a:rPr lang="cs-CZ" dirty="0"/>
              <a:t>M = roční potřeba (plánovaný prodej)</a:t>
            </a:r>
          </a:p>
          <a:p>
            <a:r>
              <a:rPr lang="cs-CZ" dirty="0"/>
              <a:t>NF = fixní náklady výrobní dávky</a:t>
            </a:r>
          </a:p>
          <a:p>
            <a:r>
              <a:rPr lang="cs-CZ" dirty="0"/>
              <a:t>NL = náklady na skladování (skladovací náklady a náklady z vázanosti) na kus za rok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159" y="2708920"/>
            <a:ext cx="3555716" cy="179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7624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Lhůtové plánování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/>
              <a:t>Úkolem lhůtového plánování je stanovení termínů:</a:t>
            </a:r>
          </a:p>
          <a:p>
            <a:r>
              <a:rPr lang="cs-CZ" dirty="0" smtClean="0"/>
              <a:t>zahájení </a:t>
            </a:r>
            <a:r>
              <a:rPr lang="cs-CZ" dirty="0"/>
              <a:t>a</a:t>
            </a:r>
          </a:p>
          <a:p>
            <a:r>
              <a:rPr lang="cs-CZ" dirty="0" smtClean="0"/>
              <a:t>Dokončení pracovních </a:t>
            </a:r>
            <a:r>
              <a:rPr lang="cs-CZ" dirty="0"/>
              <a:t>postupů spojených s jednotlivými výrobními zakázkami.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Vychází </a:t>
            </a:r>
            <a:r>
              <a:rPr lang="cs-CZ" dirty="0"/>
              <a:t>se z </a:t>
            </a:r>
            <a:r>
              <a:rPr lang="cs-CZ" dirty="0" smtClean="0"/>
              <a:t>plánované produkce</a:t>
            </a:r>
            <a:r>
              <a:rPr lang="cs-CZ" dirty="0"/>
              <a:t>, </a:t>
            </a:r>
            <a:r>
              <a:rPr lang="cs-CZ" dirty="0" err="1"/>
              <a:t>technicko-hospodářských</a:t>
            </a:r>
            <a:r>
              <a:rPr lang="cs-CZ" dirty="0"/>
              <a:t> norem spotřeby času a výrobních kapacit. </a:t>
            </a:r>
            <a:r>
              <a:rPr lang="cs-CZ" dirty="0" smtClean="0"/>
              <a:t>Využívá se výpočtů </a:t>
            </a:r>
            <a:r>
              <a:rPr lang="cs-CZ" dirty="0"/>
              <a:t>prováděných na počítačích, kde výsledkem je:</a:t>
            </a:r>
          </a:p>
          <a:p>
            <a:r>
              <a:rPr lang="cs-CZ" dirty="0" smtClean="0"/>
              <a:t>přehled </a:t>
            </a:r>
            <a:r>
              <a:rPr lang="cs-CZ" dirty="0"/>
              <a:t>o termínech zahájení a ukončení jednotlivých zakázek a s nimi </a:t>
            </a:r>
            <a:r>
              <a:rPr lang="cs-CZ" dirty="0" smtClean="0"/>
              <a:t>spojených pracovních </a:t>
            </a:r>
            <a:r>
              <a:rPr lang="cs-CZ" dirty="0"/>
              <a:t>postupů a</a:t>
            </a:r>
          </a:p>
          <a:p>
            <a:r>
              <a:rPr lang="cs-CZ" dirty="0" smtClean="0"/>
              <a:t>přehled </a:t>
            </a:r>
            <a:r>
              <a:rPr lang="cs-CZ" dirty="0"/>
              <a:t>o </a:t>
            </a:r>
            <a:r>
              <a:rPr lang="cs-CZ" dirty="0" smtClean="0"/>
              <a:t>vytížení </a:t>
            </a:r>
            <a:r>
              <a:rPr lang="cs-CZ" dirty="0"/>
              <a:t>výrobních zařízení a potřebě kapacit.</a:t>
            </a:r>
          </a:p>
          <a:p>
            <a:pPr marL="0" indent="0">
              <a:buNone/>
            </a:pPr>
            <a:r>
              <a:rPr lang="cs-CZ" dirty="0"/>
              <a:t>Základními charakteristikami zkoumání a popisu časového průběhu výroby </a:t>
            </a:r>
            <a:r>
              <a:rPr lang="cs-CZ" dirty="0" smtClean="0"/>
              <a:t>je: </a:t>
            </a:r>
          </a:p>
          <a:p>
            <a:r>
              <a:rPr lang="cs-CZ" b="1" dirty="0" smtClean="0"/>
              <a:t>Průběžná </a:t>
            </a:r>
            <a:r>
              <a:rPr lang="cs-CZ" b="1" dirty="0"/>
              <a:t>doba výroby </a:t>
            </a:r>
            <a:r>
              <a:rPr lang="cs-CZ" dirty="0" smtClean="0"/>
              <a:t>= </a:t>
            </a:r>
            <a:r>
              <a:rPr lang="cs-CZ" dirty="0"/>
              <a:t>časové rozpětí mezi </a:t>
            </a:r>
            <a:r>
              <a:rPr lang="cs-CZ" dirty="0" smtClean="0"/>
              <a:t>okamžikem přísunu </a:t>
            </a:r>
            <a:r>
              <a:rPr lang="cs-CZ" dirty="0"/>
              <a:t>materiálu k opracování na pracoviště plánované pro vykonání příslušného </a:t>
            </a:r>
            <a:r>
              <a:rPr lang="cs-CZ" dirty="0" smtClean="0"/>
              <a:t>pracovního postupu</a:t>
            </a:r>
            <a:r>
              <a:rPr lang="cs-CZ" dirty="0"/>
              <a:t>, a </a:t>
            </a:r>
            <a:r>
              <a:rPr lang="cs-CZ" dirty="0" smtClean="0"/>
              <a:t>okamžikem </a:t>
            </a:r>
            <a:r>
              <a:rPr lang="cs-CZ" dirty="0"/>
              <a:t>předání vyrobeného dílu na následující pracoviště k </a:t>
            </a:r>
            <a:r>
              <a:rPr lang="cs-CZ" dirty="0" smtClean="0"/>
              <a:t>provedení následujícího </a:t>
            </a:r>
            <a:r>
              <a:rPr lang="cs-CZ" dirty="0"/>
              <a:t>pracovního postupu nebo do pohotovostního skladu. </a:t>
            </a:r>
            <a:endParaRPr lang="cs-CZ" dirty="0" smtClean="0"/>
          </a:p>
          <a:p>
            <a:r>
              <a:rPr lang="cs-CZ" b="1" dirty="0" smtClean="0"/>
              <a:t>Výrobním </a:t>
            </a:r>
            <a:r>
              <a:rPr lang="cs-CZ" b="1" dirty="0"/>
              <a:t>taktem </a:t>
            </a:r>
            <a:r>
              <a:rPr lang="cs-CZ" dirty="0" smtClean="0"/>
              <a:t>se rozumí </a:t>
            </a:r>
            <a:r>
              <a:rPr lang="cs-CZ" dirty="0"/>
              <a:t>časový interval mezi dvěma po sobě následujícími přísuny materiálu, resp. </a:t>
            </a:r>
            <a:r>
              <a:rPr lang="cs-CZ" dirty="0" smtClean="0"/>
              <a:t>Předáními vyrobeného </a:t>
            </a:r>
            <a:r>
              <a:rPr lang="cs-CZ" dirty="0"/>
              <a:t>dílu.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67247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Plánování výrobních </a:t>
            </a:r>
            <a:r>
              <a:rPr lang="cs-CZ" b="1" dirty="0" smtClean="0"/>
              <a:t>kapacit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Úkolem je </a:t>
            </a:r>
            <a:r>
              <a:rPr lang="cs-CZ" dirty="0"/>
              <a:t>sladit kapacitní nabídku a kapacitní poptávku. </a:t>
            </a:r>
          </a:p>
          <a:p>
            <a:r>
              <a:rPr lang="cs-CZ" dirty="0"/>
              <a:t>N</a:t>
            </a:r>
            <a:r>
              <a:rPr lang="cs-CZ" dirty="0" smtClean="0"/>
              <a:t>avazuje </a:t>
            </a:r>
            <a:r>
              <a:rPr lang="cs-CZ" dirty="0"/>
              <a:t>na lhůtové plánování. </a:t>
            </a:r>
            <a:endParaRPr lang="cs-CZ" dirty="0" smtClean="0"/>
          </a:p>
          <a:p>
            <a:r>
              <a:rPr lang="cs-CZ" dirty="0" smtClean="0"/>
              <a:t>Vychází </a:t>
            </a:r>
            <a:r>
              <a:rPr lang="cs-CZ" dirty="0"/>
              <a:t>z jeho výsledků při časovém vymezování </a:t>
            </a:r>
            <a:r>
              <a:rPr lang="cs-CZ" dirty="0" smtClean="0"/>
              <a:t>pracovních postupů </a:t>
            </a:r>
            <a:r>
              <a:rPr lang="cs-CZ" dirty="0"/>
              <a:t>s ohledem na kapacitní omezení.</a:t>
            </a:r>
          </a:p>
          <a:p>
            <a:pPr marL="0" indent="0">
              <a:buNone/>
            </a:pPr>
            <a:r>
              <a:rPr lang="cs-CZ" dirty="0"/>
              <a:t>K vybilancování kapacit lze </a:t>
            </a:r>
            <a:r>
              <a:rPr lang="cs-CZ" dirty="0" smtClean="0"/>
              <a:t>využít</a:t>
            </a:r>
            <a:r>
              <a:rPr lang="cs-CZ" dirty="0"/>
              <a:t>:</a:t>
            </a:r>
          </a:p>
          <a:p>
            <a:r>
              <a:rPr lang="cs-CZ" b="1" dirty="0" smtClean="0"/>
              <a:t>přizpůsobení kapacit </a:t>
            </a:r>
            <a:r>
              <a:rPr lang="cs-CZ" dirty="0" smtClean="0"/>
              <a:t>- </a:t>
            </a:r>
            <a:r>
              <a:rPr lang="cs-CZ" dirty="0"/>
              <a:t>zvýšení resp. snížení kapacit změnou směnnosti, změnou počtu personálu, zásahy do přesčasové práce, změnami ve vybavení hmotným investičním majetkem apod.</a:t>
            </a:r>
          </a:p>
          <a:p>
            <a:r>
              <a:rPr lang="cs-CZ" b="1" dirty="0" smtClean="0"/>
              <a:t>přizpůsobení vytíženosti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b="1" dirty="0" smtClean="0"/>
              <a:t> </a:t>
            </a:r>
            <a:r>
              <a:rPr lang="cs-CZ" dirty="0"/>
              <a:t>se projevuje jejím zvýšením či </a:t>
            </a:r>
            <a:r>
              <a:rPr lang="cs-CZ" dirty="0" smtClean="0"/>
              <a:t>snížením</a:t>
            </a:r>
            <a:r>
              <a:rPr lang="cs-CZ" dirty="0"/>
              <a:t>. </a:t>
            </a:r>
            <a:r>
              <a:rPr lang="cs-CZ" dirty="0" smtClean="0"/>
              <a:t>(Zvýšení se dosahuje využitím </a:t>
            </a:r>
            <a:r>
              <a:rPr lang="cs-CZ" dirty="0"/>
              <a:t>rezervních pracovišť, racionalizací </a:t>
            </a:r>
            <a:r>
              <a:rPr lang="cs-CZ" dirty="0" smtClean="0"/>
              <a:t>údržby </a:t>
            </a:r>
            <a:r>
              <a:rPr lang="cs-CZ" dirty="0"/>
              <a:t>a oprav, </a:t>
            </a:r>
            <a:r>
              <a:rPr lang="cs-CZ" dirty="0" smtClean="0"/>
              <a:t>dodatečnými zakázkami </a:t>
            </a:r>
            <a:r>
              <a:rPr lang="cs-CZ" dirty="0"/>
              <a:t>apod. </a:t>
            </a:r>
            <a:r>
              <a:rPr lang="cs-CZ" dirty="0" smtClean="0"/>
              <a:t>snížení vytíženosti </a:t>
            </a:r>
            <a:r>
              <a:rPr lang="cs-CZ" dirty="0"/>
              <a:t>pak </a:t>
            </a:r>
            <a:r>
              <a:rPr lang="cs-CZ" dirty="0" smtClean="0"/>
              <a:t>využitím subdodávek, přesunem </a:t>
            </a:r>
            <a:r>
              <a:rPr lang="cs-CZ" dirty="0"/>
              <a:t>termínů apod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87473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Životní cyklus produktu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 výklady:</a:t>
            </a:r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8244408" cy="238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5018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Životní cyklus produktu</a:t>
            </a:r>
          </a:p>
        </p:txBody>
      </p:sp>
      <p:pic>
        <p:nvPicPr>
          <p:cNvPr id="29699" name="Picture 3" descr="Životní cyklus výrob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42" y="2420938"/>
            <a:ext cx="3931444" cy="348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Cyklus - recyk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394" y="1989140"/>
            <a:ext cx="2095500" cy="172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Další zvláštní tvary křivky životního cykl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4437065"/>
            <a:ext cx="2349104" cy="19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871662" y="6021390"/>
            <a:ext cx="286226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000"/>
              <a:t>Zdroj: </a:t>
            </a:r>
            <a:r>
              <a:rPr lang="cs-CZ" altLang="cs-CZ" sz="1000">
                <a:hlinkClick r:id="rId5"/>
              </a:rPr>
              <a:t>http://www.halek.info/www/prezentace/marketing-prednasky5/mprp5-print.php?projection&amp;l=08</a:t>
            </a:r>
            <a:endParaRPr lang="cs-CZ" altLang="cs-CZ" sz="1000"/>
          </a:p>
        </p:txBody>
      </p:sp>
    </p:spTree>
    <p:extLst>
      <p:ext uri="{BB962C8B-B14F-4D97-AF65-F5344CB8AC3E}">
        <p14:creationId xmlns:p14="http://schemas.microsoft.com/office/powerpoint/2010/main" val="392889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Fáze životního cyklu výrobku</a:t>
            </a:r>
          </a:p>
          <a:p>
            <a:pPr lvl="0"/>
            <a:r>
              <a:rPr lang="cs-CZ" dirty="0"/>
              <a:t>Zavádění produktu</a:t>
            </a:r>
          </a:p>
          <a:p>
            <a:pPr lvl="0"/>
            <a:r>
              <a:rPr lang="cs-CZ" dirty="0"/>
              <a:t>Růst zájmu o produkt</a:t>
            </a:r>
          </a:p>
          <a:p>
            <a:pPr lvl="0"/>
            <a:r>
              <a:rPr lang="cs-CZ" dirty="0"/>
              <a:t>Kulminace zájmu a zralost produktu</a:t>
            </a:r>
          </a:p>
          <a:p>
            <a:pPr lvl="0"/>
            <a:r>
              <a:rPr lang="cs-CZ" dirty="0"/>
              <a:t>Útlum zájmu o produkt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76622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3000" dirty="0"/>
              <a:t>To jak bude životní cyklus produktu v průběhu času vypadat nelze říci dopředu, správné načasování aktivit vedoucí k zajištění co nejdelší fáze, která přináší nejvyšší zisky, je tedy velice náročné a vyžaduje získat prostřednictvím marketingového výzkumu co nejvíce aktuální informace. Životní cyklus produktů se liší podle charakteru produktů, takže např. módní výstřelky budou mít kratší životní cyklus než např. produkt v podobě osobního automobilu. Tomu podniky přizpůsobují celý marketingový mix[2].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24313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323528" y="476672"/>
            <a:ext cx="5404351" cy="15841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600" dirty="0"/>
              <a:t>V roce 1995 představila Škoda Auto v rámci fáze uvedení na trh výrazně inovovaný výrobek Škodu Felicii. Přestože koncepčně tento vůz vycházel z vozu Škoda Favorit, v rámci fáze růstu se komunikací a reklamou podařilo přesvědčit zákazníka, že se jedná o nový vůz. Byla rozšířena nabídka motorů a doplňků a výrobce také zásadně zlepšil bezpečnost svých vozů.</a:t>
            </a:r>
          </a:p>
          <a:p>
            <a:pPr marL="0" indent="0" algn="just">
              <a:buNone/>
            </a:pPr>
            <a:r>
              <a:rPr lang="cs-CZ" sz="1600" dirty="0"/>
              <a:t/>
            </a:r>
            <a:br>
              <a:rPr lang="cs-CZ" sz="1600" dirty="0"/>
            </a:br>
            <a:endParaRPr lang="cs-CZ" sz="16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37" y="1238071"/>
            <a:ext cx="3357563" cy="2984500"/>
          </a:xfrm>
        </p:spPr>
      </p:pic>
      <p:sp>
        <p:nvSpPr>
          <p:cNvPr id="3" name="TextovéPole 2"/>
          <p:cNvSpPr txBox="1"/>
          <p:nvPr/>
        </p:nvSpPr>
        <p:spPr>
          <a:xfrm>
            <a:off x="539552" y="5445224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/>
              <a:t>S příchodem Fabie bylo dlouho oddalováno rozhodnutí o zastavení výroby Felicie (fáze poklesu prodeje) a konzervativnější zákazníci preferovali Felici, přestože byla již konstrukčně a technicky zastaralá. </a:t>
            </a:r>
            <a:br>
              <a:rPr lang="cs-CZ" sz="1600" dirty="0"/>
            </a:br>
            <a:r>
              <a:rPr lang="cs-CZ" sz="1600" dirty="0"/>
              <a:t>Zdroj: Marketingovenoviny.cz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23528" y="2060848"/>
            <a:ext cx="51125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/>
              <a:t>Ve fázi zralosti byly nabídnuty limitované série, které se často od standardního vozu lišily jen názvem a výbavou. Výrobci Škoda Auto, a.s. se podařilo vystihnout touhu zákazníků po odlišení  se a tyto série byly velmi oblíbené (Atlanta, </a:t>
            </a:r>
            <a:r>
              <a:rPr lang="cs-CZ" sz="1600" dirty="0" err="1"/>
              <a:t>Color</a:t>
            </a:r>
            <a:r>
              <a:rPr lang="cs-CZ" sz="1600" dirty="0"/>
              <a:t> line, Green line, </a:t>
            </a:r>
            <a:r>
              <a:rPr lang="cs-CZ" sz="1600" dirty="0" err="1"/>
              <a:t>Magic</a:t>
            </a:r>
            <a:r>
              <a:rPr lang="cs-CZ" sz="1600" dirty="0"/>
              <a:t> line a další). Za pozornost stojí i verze </a:t>
            </a:r>
            <a:r>
              <a:rPr lang="cs-CZ" sz="1600" dirty="0" err="1"/>
              <a:t>Laurin</a:t>
            </a:r>
            <a:r>
              <a:rPr lang="cs-CZ" sz="1600" dirty="0"/>
              <a:t> a Klement, kde firma vstoupila do segmentu vozů s maximální výbavou s koženými sedačkami. I na tento trik zákazníci přistoupili a ještě před příchodem Octavie považovali tuto verzi za velmi luxusní a reprezentativní Navíc byl u Felicie provedena měna designu a tím se prodloužila fáze zralosti a nasycení životního cyklu výrobku. </a:t>
            </a:r>
          </a:p>
        </p:txBody>
      </p:sp>
    </p:spTree>
    <p:extLst>
      <p:ext uri="{BB962C8B-B14F-4D97-AF65-F5344CB8AC3E}">
        <p14:creationId xmlns:p14="http://schemas.microsoft.com/office/powerpoint/2010/main" val="42801674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1745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Fáze růstu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824248"/>
            <a:ext cx="7886700" cy="5352715"/>
          </a:xfrm>
        </p:spPr>
        <p:txBody>
          <a:bodyPr>
            <a:normAutofit/>
          </a:bodyPr>
          <a:lstStyle/>
          <a:p>
            <a:pPr algn="just"/>
            <a:r>
              <a:rPr lang="cs-CZ" sz="2000" dirty="0"/>
              <a:t>První vývojovou fází produktu je fáze </a:t>
            </a:r>
            <a:r>
              <a:rPr lang="cs-CZ" sz="2000" b="1" dirty="0"/>
              <a:t>uvedení na trh</a:t>
            </a:r>
            <a:r>
              <a:rPr lang="cs-CZ" sz="2000" dirty="0"/>
              <a:t>, kdy tržby rostou pomalu, protože se zákazníci s produktem teprve seznamují. Zákazníky je třeba informovat o tom, že produkt existuje vhodnou reklamní kampaní, která je ovšem nákladná. Zisky z prodeje jsou minimální z důvodu vysokých výdajů na uvedení produktu na trh. Tržní podíl produktů je poměrně malý v BCG matici tyto produkty můžeme najít </a:t>
            </a:r>
            <a:r>
              <a:rPr lang="cs-CZ" sz="2000" dirty="0" smtClean="0"/>
              <a:t>jako </a:t>
            </a:r>
            <a:r>
              <a:rPr lang="cs-CZ" sz="2000" dirty="0"/>
              <a:t>„otazníky“</a:t>
            </a:r>
            <a:r>
              <a:rPr lang="cs-CZ" dirty="0"/>
              <a:t>. </a:t>
            </a: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54" y="3722935"/>
            <a:ext cx="7852893" cy="245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881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cs-CZ" dirty="0"/>
              <a:t>Náklady převyšují výnosy, produkt lze umístit na trh následovně:</a:t>
            </a:r>
          </a:p>
          <a:p>
            <a:pPr algn="just"/>
            <a:r>
              <a:rPr lang="cs-CZ" b="1" dirty="0"/>
              <a:t>nízká zaváděcí cena versus vysoká zaváděcí cena</a:t>
            </a:r>
            <a:r>
              <a:rPr lang="cs-CZ" dirty="0"/>
              <a:t>: při zavádění produktu na trh se musí prodávající rozhodnout, zda chce na trh uvést luxusní výrobek, prodávaný za vysokou zaváděcí cenu nebo výrobek masového charakteru s nízkou zaváděcí cenou,</a:t>
            </a:r>
          </a:p>
          <a:p>
            <a:pPr algn="just"/>
            <a:r>
              <a:rPr lang="cs-CZ" b="1" dirty="0"/>
              <a:t>cena při strategii rychlého sbírání versus penetrační cena</a:t>
            </a:r>
            <a:r>
              <a:rPr lang="cs-CZ" dirty="0"/>
              <a:t>: každý výrobce má při zavádění nového produktu na trh teoreticky možnost volby, zda chce na trh vstoupit s vysokou cenou, malým množstvím a vysokými jednotkovými náklady nebo s nízkou cenou, větším objem a nízkými jednotkovými náklady.</a:t>
            </a:r>
          </a:p>
          <a:p>
            <a:pPr algn="just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7932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Uvedená funkce ukazuje, že s rostoucím objemem výroby jednotkové náklady klesají, </a:t>
            </a:r>
            <a:r>
              <a:rPr lang="cs-CZ" sz="2000" dirty="0" smtClean="0"/>
              <a:t>protože </a:t>
            </a:r>
            <a:r>
              <a:rPr lang="cs-CZ" sz="2000" dirty="0"/>
              <a:t>se fixní náklady rozpouští do stále většího objemu produkce. Tento jev nazýváme </a:t>
            </a:r>
            <a:r>
              <a:rPr lang="cs-CZ" sz="2000" b="1" dirty="0"/>
              <a:t>degrese fixních nákladů</a:t>
            </a:r>
            <a:r>
              <a:rPr lang="cs-CZ" sz="2000" dirty="0"/>
              <a:t> neboli úspory z rozsahu a je to jeden ze způsobů zvyšování hospodárnosti podniku. </a:t>
            </a:r>
            <a:endParaRPr lang="cs-CZ" sz="2000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56992"/>
            <a:ext cx="4752528" cy="2709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36878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628650" y="283336"/>
            <a:ext cx="7886700" cy="8179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602132"/>
            <a:ext cx="7886700" cy="435133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dirty="0"/>
              <a:t>V následující fázi dochází k </a:t>
            </a:r>
            <a:r>
              <a:rPr lang="cs-CZ" b="1" dirty="0"/>
              <a:t>růstu</a:t>
            </a:r>
            <a:r>
              <a:rPr lang="cs-CZ" dirty="0"/>
              <a:t> tržního podílu produktů, tržby z prodeje začínají rychle </a:t>
            </a:r>
            <a:r>
              <a:rPr lang="cs-CZ" dirty="0" smtClean="0"/>
              <a:t>stoupat. </a:t>
            </a:r>
            <a:r>
              <a:rPr lang="cs-CZ" dirty="0"/>
              <a:t>Zákazníci projevili o produkt zájem a nakupují ho. Náklady na propagaci klesají, protože se rozpočítají na velké množství produktů uvedených na trh, které se dobře prodávají.  </a:t>
            </a:r>
            <a:endParaRPr lang="cs-CZ" dirty="0" smtClean="0"/>
          </a:p>
          <a:p>
            <a:pPr algn="just"/>
            <a:r>
              <a:rPr lang="cs-CZ" dirty="0" smtClean="0"/>
              <a:t>Z</a:t>
            </a:r>
            <a:r>
              <a:rPr lang="cs-CZ" dirty="0"/>
              <a:t> „otazníků“ se postupně stávají „hvězdy“. V průběhu fáze růstu podniky dosahují poměrně vysokých zisků a chtějí, aby se produkt v této fázi udržel co nejdéle. V průběhu fáze růstu podniky zvyšují např. kvalitu produktů, doplňují produkty o nové prvky, vstupují do nových tržních segmentů, zvyšují distribuční pokrytí, zaměřují se na reklamy, které mají v zákaznících vzbudit preferenci jejich produkt. Často dochází i ke snížení ceny produktu ve snaze nalákat další zákazníky.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95551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1442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759855"/>
            <a:ext cx="7886700" cy="5417109"/>
          </a:xfrm>
        </p:spPr>
        <p:txBody>
          <a:bodyPr>
            <a:normAutofit fontScale="92500"/>
          </a:bodyPr>
          <a:lstStyle/>
          <a:p>
            <a:pPr algn="just"/>
            <a:r>
              <a:rPr lang="cs-CZ" sz="3000" dirty="0"/>
              <a:t>Následuje fáze, kdy se růst tržeb postupně zpomalí, až postupně zastaví, tato fáze je nazývána jako </a:t>
            </a:r>
            <a:r>
              <a:rPr lang="cs-CZ" sz="3000" b="1" dirty="0"/>
              <a:t>fáze zralosti</a:t>
            </a:r>
            <a:r>
              <a:rPr lang="cs-CZ" sz="3000" dirty="0"/>
              <a:t>. Na fázi zralosti podniky mohou reagovat buď cestou modifikace trhu, cestou modifikace produktu nebo modifikací celého marketingového mixu. Modifikace trhu zahrnuje způsoby jak z neuživatelů udělat uživatele produktu a to buď rozšířením stávajících trhů zaměřením se na nové tržní segmenty popř. získání zákazníků konkurence. K rozšíření počtu zákazníků ať už na stávajících či nových trzích podniky vyžívají modifikaci produktu tzv. </a:t>
            </a:r>
            <a:r>
              <a:rPr lang="cs-CZ" sz="3000" b="1" dirty="0" smtClean="0"/>
              <a:t>inovace</a:t>
            </a:r>
            <a:r>
              <a:rPr lang="cs-CZ" sz="3000" dirty="0" smtClean="0"/>
              <a:t>. </a:t>
            </a:r>
            <a:endParaRPr lang="cs-CZ" sz="3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61998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BCG matice a životní cyklus produktu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410" y="1825625"/>
            <a:ext cx="4433181" cy="4351338"/>
          </a:xfrm>
        </p:spPr>
      </p:pic>
      <p:sp>
        <p:nvSpPr>
          <p:cNvPr id="3" name="TextovéPole 2"/>
          <p:cNvSpPr txBox="1"/>
          <p:nvPr/>
        </p:nvSpPr>
        <p:spPr>
          <a:xfrm>
            <a:off x="323528" y="609329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www.dreamstime.com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887021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Odbytová funkce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dovršení podnikového reprodukčního procesu, zaměřeného na uspokojování cizích </a:t>
            </a:r>
            <a:r>
              <a:rPr lang="cs-CZ" dirty="0" smtClean="0"/>
              <a:t>potřeb</a:t>
            </a:r>
          </a:p>
          <a:p>
            <a:r>
              <a:rPr lang="cs-CZ" dirty="0"/>
              <a:t>Co bude vyrábět?</a:t>
            </a:r>
          </a:p>
          <a:p>
            <a:r>
              <a:rPr lang="cs-CZ" dirty="0"/>
              <a:t>Za jakou cenu?</a:t>
            </a:r>
          </a:p>
          <a:p>
            <a:r>
              <a:rPr lang="cs-CZ" dirty="0"/>
              <a:t>V jakém množství?</a:t>
            </a:r>
          </a:p>
          <a:p>
            <a:r>
              <a:rPr lang="cs-CZ" dirty="0"/>
              <a:t>Komu to prodá?</a:t>
            </a:r>
          </a:p>
          <a:p>
            <a:r>
              <a:rPr lang="cs-CZ" dirty="0" smtClean="0"/>
              <a:t>Odpovědi z</a:t>
            </a:r>
            <a:r>
              <a:rPr lang="cs-CZ" dirty="0"/>
              <a:t> hlediska </a:t>
            </a:r>
            <a:r>
              <a:rPr lang="cs-CZ" b="1" dirty="0"/>
              <a:t>využívané strategie, technologie, podnikové kultury, velikosti podniku a </a:t>
            </a:r>
            <a:r>
              <a:rPr lang="cs-CZ" b="1" dirty="0" smtClean="0"/>
              <a:t>teritoria.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258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Odbytová funkce v podniku</a:t>
            </a:r>
            <a:endParaRPr lang="cs-CZ" dirty="0"/>
          </a:p>
        </p:txBody>
      </p:sp>
      <p:pic>
        <p:nvPicPr>
          <p:cNvPr id="4" name="Zástupný symbol pro obsah 3" descr="http://www.strateg.cz/images/strategy/Hodnototvorny_retezec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6984776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4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Odbytová funkce v podniku</a:t>
            </a:r>
            <a:endParaRPr lang="cs-CZ" dirty="0"/>
          </a:p>
        </p:txBody>
      </p:sp>
      <p:pic>
        <p:nvPicPr>
          <p:cNvPr id="4" name="Zástupný symbol pro obsah 3" descr="http://www.strateg.cz/images/strategy/Hodnototvorny_retezec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6984776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aoblený obdélník 5"/>
          <p:cNvSpPr/>
          <p:nvPr/>
        </p:nvSpPr>
        <p:spPr>
          <a:xfrm>
            <a:off x="3275856" y="3717032"/>
            <a:ext cx="2016224" cy="151216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707904" y="58865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Odbytová funkce 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4540792" y="5241559"/>
            <a:ext cx="1" cy="707721"/>
          </a:xfrm>
          <a:prstGeom prst="straightConnector1">
            <a:avLst/>
          </a:prstGeom>
          <a:ln w="25400">
            <a:headEnd type="none"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9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Odbyt - primární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 návaznosti na předchozí aktivity a za podmínek respektujících </a:t>
            </a:r>
            <a:r>
              <a:rPr lang="cs-CZ" b="1" dirty="0" smtClean="0"/>
              <a:t>využívané strategie, technologie, podnikovou kulturu, velikost podniku a teritorium.</a:t>
            </a:r>
            <a:endParaRPr lang="cs-CZ" dirty="0" smtClean="0"/>
          </a:p>
          <a:p>
            <a:r>
              <a:rPr lang="cs-CZ" dirty="0" smtClean="0"/>
              <a:t>Logistika </a:t>
            </a:r>
            <a:r>
              <a:rPr lang="cs-CZ" sz="2800" dirty="0" smtClean="0"/>
              <a:t>– řízení výstupních operací, navazuje na výrobu - </a:t>
            </a:r>
            <a:r>
              <a:rPr lang="cs-CZ" altLang="cs-CZ" sz="2800" dirty="0" smtClean="0"/>
              <a:t>(kompletace a vychystávání produktů – balení, manipulace, nakládka, doprava, dokumenty)</a:t>
            </a:r>
          </a:p>
          <a:p>
            <a:r>
              <a:rPr lang="cs-CZ" altLang="cs-CZ" dirty="0" smtClean="0"/>
              <a:t>Marketing – </a:t>
            </a:r>
            <a:r>
              <a:rPr lang="cs-CZ" altLang="cs-CZ" sz="2800" dirty="0" smtClean="0"/>
              <a:t>4P – hledání odbytových trhů, zákazníků, přesvědčování, tvorba nabídky atd.</a:t>
            </a:r>
            <a:endParaRPr lang="cs-CZ" altLang="cs-CZ" sz="2800" dirty="0"/>
          </a:p>
          <a:p>
            <a:r>
              <a:rPr lang="cs-CZ" altLang="cs-CZ" dirty="0" smtClean="0"/>
              <a:t>Služby </a:t>
            </a:r>
            <a:r>
              <a:rPr lang="cs-CZ" altLang="cs-CZ" sz="2800" dirty="0" smtClean="0"/>
              <a:t>– Instalace, Montáž, Doprava, Poradenství, Opravy, Vyřizování reklamací</a:t>
            </a:r>
          </a:p>
          <a:p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908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2 </a:t>
            </a:r>
            <a:r>
              <a:rPr lang="cs-CZ" sz="3200" dirty="0" err="1"/>
              <a:t>Apple’s</a:t>
            </a:r>
            <a:r>
              <a:rPr lang="cs-CZ" sz="3200" dirty="0"/>
              <a:t> </a:t>
            </a:r>
            <a:r>
              <a:rPr lang="cs-CZ" sz="3200" dirty="0" err="1"/>
              <a:t>supply-chain</a:t>
            </a:r>
            <a:r>
              <a:rPr lang="cs-CZ" sz="3200" dirty="0"/>
              <a:t> </a:t>
            </a:r>
            <a:r>
              <a:rPr lang="cs-CZ" sz="3200" dirty="0" smtClean="0"/>
              <a:t>management</a:t>
            </a:r>
            <a:endParaRPr lang="cs-CZ" sz="1200" dirty="0"/>
          </a:p>
        </p:txBody>
      </p:sp>
      <p:pic>
        <p:nvPicPr>
          <p:cNvPr id="4" name="Zástupný symbol pro obsah 3" descr="Apple supply-chain management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090" y="1966628"/>
            <a:ext cx="5868219" cy="40677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/>
          <p:cNvSpPr/>
          <p:nvPr/>
        </p:nvSpPr>
        <p:spPr>
          <a:xfrm>
            <a:off x="899592" y="5877272"/>
            <a:ext cx="4572000" cy="5309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/>
              <a:t> </a:t>
            </a:r>
            <a:r>
              <a:rPr lang="cs-CZ" sz="1050" b="1" dirty="0" smtClean="0"/>
              <a:t>Zdroj: http</a:t>
            </a:r>
            <a:r>
              <a:rPr lang="cs-CZ" sz="1050" b="1" dirty="0"/>
              <a:t>://www.supplychainopz.com/2013/01/is-apple-supply-chain-really-no-1-case.html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143561795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Informace k zajištění odbytové funkce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Kde jsme byli – minulý stav</a:t>
            </a:r>
          </a:p>
          <a:p>
            <a:r>
              <a:rPr lang="cs-CZ" dirty="0" smtClean="0"/>
              <a:t>Kde jsme – současný stav</a:t>
            </a:r>
          </a:p>
          <a:p>
            <a:r>
              <a:rPr lang="cs-CZ" dirty="0" smtClean="0"/>
              <a:t>Kde budeme –budoucí stav prognózy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998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Informace k zajištění odbytové funkce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393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Ve firmě se rozhoduje jaké kombinace VF a jaké výrobní procesy jsou pro podnik nejefektivnější. Pro teoretické určení se využívají produkční a nákladové funkce.</a:t>
            </a:r>
            <a:endParaRPr lang="cs-CZ" dirty="0"/>
          </a:p>
          <a:p>
            <a:r>
              <a:rPr lang="cs-CZ" b="1" u="sng" dirty="0" smtClean="0"/>
              <a:t>Produkční </a:t>
            </a:r>
            <a:r>
              <a:rPr lang="cs-CZ" b="1" u="sng" dirty="0"/>
              <a:t>funkce</a:t>
            </a:r>
            <a:r>
              <a:rPr lang="cs-CZ" dirty="0"/>
              <a:t> – umožňuje určit z počtu možných kombinací VF (substituční funkce) a výrobních procesů (limitované </a:t>
            </a:r>
            <a:r>
              <a:rPr lang="cs-CZ" dirty="0" err="1"/>
              <a:t>fce</a:t>
            </a:r>
            <a:r>
              <a:rPr lang="cs-CZ" dirty="0"/>
              <a:t>) ty, které jsou </a:t>
            </a:r>
            <a:r>
              <a:rPr lang="cs-CZ" dirty="0" smtClean="0"/>
              <a:t>optimální z hlediska technické efektivnosti. </a:t>
            </a:r>
            <a:endParaRPr lang="cs-CZ" dirty="0"/>
          </a:p>
          <a:p>
            <a:pPr lvl="0"/>
            <a:r>
              <a:rPr lang="cs-CZ" dirty="0"/>
              <a:t>Zachycuje kvantitativní vztahy mezi množstvím VF a objemem výroby:    			</a:t>
            </a:r>
            <a:r>
              <a:rPr lang="cs-CZ" i="1" dirty="0" smtClean="0"/>
              <a:t>m </a:t>
            </a:r>
            <a:r>
              <a:rPr lang="cs-CZ" i="1" dirty="0"/>
              <a:t>= f (r</a:t>
            </a:r>
            <a:r>
              <a:rPr lang="cs-CZ" i="1" baseline="-25000" dirty="0"/>
              <a:t>1</a:t>
            </a:r>
            <a:r>
              <a:rPr lang="cs-CZ" i="1" dirty="0"/>
              <a:t>, r</a:t>
            </a:r>
            <a:r>
              <a:rPr lang="cs-CZ" i="1" baseline="-25000" dirty="0"/>
              <a:t>2</a:t>
            </a:r>
            <a:r>
              <a:rPr lang="cs-CZ" i="1" dirty="0"/>
              <a:t>, …, </a:t>
            </a:r>
            <a:r>
              <a:rPr lang="cs-CZ" i="1" dirty="0" err="1"/>
              <a:t>r</a:t>
            </a:r>
            <a:r>
              <a:rPr lang="cs-CZ" i="1" baseline="-25000" dirty="0" err="1"/>
              <a:t>n</a:t>
            </a:r>
            <a:r>
              <a:rPr lang="cs-CZ" i="1" dirty="0" smtClean="0"/>
              <a:t>)</a:t>
            </a:r>
            <a:r>
              <a:rPr lang="cs-CZ" dirty="0" smtClean="0"/>
              <a:t>                  </a:t>
            </a:r>
            <a:endParaRPr lang="cs-CZ" dirty="0"/>
          </a:p>
          <a:p>
            <a:pPr lvl="0"/>
            <a:endParaRPr lang="cs-CZ" b="1" i="1" dirty="0" smtClean="0"/>
          </a:p>
          <a:p>
            <a:pPr lvl="0"/>
            <a:endParaRPr lang="cs-CZ" b="1" i="1" dirty="0"/>
          </a:p>
          <a:p>
            <a:pPr lvl="0"/>
            <a:endParaRPr lang="cs-CZ" b="1" i="1" dirty="0" smtClean="0"/>
          </a:p>
          <a:p>
            <a:pPr lvl="0"/>
            <a:endParaRPr lang="cs-CZ" b="1" i="1" dirty="0"/>
          </a:p>
          <a:p>
            <a:pPr lvl="0"/>
            <a:endParaRPr lang="cs-CZ" b="1" i="1" dirty="0" smtClean="0"/>
          </a:p>
          <a:p>
            <a:pPr lvl="0"/>
            <a:endParaRPr lang="cs-CZ" b="1" i="1" dirty="0" smtClean="0"/>
          </a:p>
          <a:p>
            <a:pPr lvl="0"/>
            <a:endParaRPr lang="cs-CZ" b="1" i="1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 </a:t>
            </a:r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351" y="2764278"/>
            <a:ext cx="1296144" cy="1544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668" y="2830401"/>
            <a:ext cx="1728192" cy="1544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4357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Úrovně v rámci odbytu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600" b="1" dirty="0" smtClean="0"/>
              <a:t>Strategické -</a:t>
            </a:r>
            <a:r>
              <a:rPr lang="cs-CZ" sz="2600" dirty="0" smtClean="0"/>
              <a:t> </a:t>
            </a:r>
            <a:r>
              <a:rPr lang="cs-CZ" altLang="cs-CZ" sz="2600" dirty="0" smtClean="0"/>
              <a:t>(návaznost na strategické cíle podniku) – tvorba strategických cílů a plánů odbytu (kdo, čím se podílí, na jak dlouhou  dobu, na základě jakých informací od koho…) </a:t>
            </a:r>
            <a:endParaRPr lang="cs-CZ" sz="2600" dirty="0" smtClean="0"/>
          </a:p>
          <a:p>
            <a:r>
              <a:rPr lang="cs-CZ" sz="2600" b="1" dirty="0" smtClean="0"/>
              <a:t>Taktické -</a:t>
            </a:r>
            <a:r>
              <a:rPr lang="cs-CZ" sz="2600" dirty="0" smtClean="0"/>
              <a:t> </a:t>
            </a:r>
            <a:r>
              <a:rPr lang="cs-CZ" altLang="cs-CZ" sz="2600" dirty="0" smtClean="0"/>
              <a:t>(např. kdo se podílí na tvorbě ročního obchodního plánu, na základě jakých informací od koho, kdo kontroluje realizaci? Na základě jakých kritérií?, Kdo rozhoduje a na základě čeho o podmínkách smluv – rabatů, dodacích a platebních podmínek)</a:t>
            </a:r>
          </a:p>
          <a:p>
            <a:r>
              <a:rPr lang="cs-CZ" sz="2600" b="1" dirty="0" smtClean="0"/>
              <a:t>Operativní </a:t>
            </a:r>
            <a:r>
              <a:rPr lang="cs-CZ" sz="2600" dirty="0" smtClean="0"/>
              <a:t>- </a:t>
            </a:r>
            <a:r>
              <a:rPr lang="cs-CZ" altLang="cs-CZ" sz="2600" dirty="0" smtClean="0"/>
              <a:t>logistické, finanční, komunikační(+informační) + kontraktační (např. i výše uvedené podmínky smluv u některých typů prodeje 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24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v oblasti odbytu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 smtClean="0"/>
              <a:t>Kvantitativní – finanční a kvalitativní :</a:t>
            </a:r>
          </a:p>
          <a:p>
            <a:pPr lvl="0"/>
            <a:r>
              <a:rPr lang="cs-CZ" dirty="0" smtClean="0"/>
              <a:t>Cílové </a:t>
            </a:r>
            <a:r>
              <a:rPr lang="cs-CZ" dirty="0"/>
              <a:t>trhy a účastníky trhů - Které trhy (části trhu, segmenty, cílové skupiny zákazníků) budou předmětem zájmu podniku.</a:t>
            </a:r>
          </a:p>
          <a:p>
            <a:pPr lvl="0"/>
            <a:r>
              <a:rPr lang="cs-CZ" dirty="0"/>
              <a:t>Obsah cílů - čeho má být na uvedených trzích dosaženo</a:t>
            </a:r>
          </a:p>
          <a:p>
            <a:pPr lvl="0"/>
            <a:r>
              <a:rPr lang="cs-CZ" dirty="0"/>
              <a:t>Cílový efekt – kolik můžeme získat</a:t>
            </a:r>
          </a:p>
          <a:p>
            <a:pPr lvl="0"/>
            <a:r>
              <a:rPr lang="cs-CZ" dirty="0"/>
              <a:t>Cílové období – kdy bude cíle dosaženo.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724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Informace k zajištění odbytové funkce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Informace o vlastním podniku</a:t>
            </a:r>
            <a:r>
              <a:rPr lang="cs-CZ" dirty="0"/>
              <a:t> – a to z oblastí systému cílů, účetnictví, oblast odbytu oblast výroby, používání nástrojů odbytové politiky, údaje o dosavadním obratu a odbytu, podíl jednotlivých výrobků na trhu a jejich postavení, finanční technické a lidské zdroje)</a:t>
            </a:r>
          </a:p>
          <a:p>
            <a:r>
              <a:rPr lang="cs-CZ" b="1" dirty="0"/>
              <a:t>Informace o konkurentech</a:t>
            </a:r>
            <a:r>
              <a:rPr lang="cs-CZ" dirty="0"/>
              <a:t> – jaké využívají nástroje, údaje o obratu a odbytu, podíl na trhu jejich výroků, finančních, technických a lidských zdrojích konkurenčních podniků</a:t>
            </a:r>
          </a:p>
          <a:p>
            <a:r>
              <a:rPr lang="cs-CZ" b="1" dirty="0"/>
              <a:t>Informace o obchodu jako zprostředkovateli odbytu</a:t>
            </a:r>
            <a:r>
              <a:rPr lang="cs-CZ" dirty="0"/>
              <a:t> – utváření sortimentu opatření vedoucí k podpoře prodeje ze strany obchodníků, stávající propojení mezi obchodníky a výrobci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476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odbytu - hierarchie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50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/>
              <a:t>Nástroje odbytové politiky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Výrobková </a:t>
            </a:r>
            <a:r>
              <a:rPr lang="cs-CZ" b="1" dirty="0" smtClean="0"/>
              <a:t>politika</a:t>
            </a:r>
            <a:r>
              <a:rPr lang="cs-CZ" dirty="0" smtClean="0"/>
              <a:t>: určení sortimentu, výrobkové inovace, zajištění </a:t>
            </a:r>
            <a:r>
              <a:rPr lang="cs-CZ" dirty="0"/>
              <a:t>jakosti </a:t>
            </a:r>
            <a:r>
              <a:rPr lang="cs-CZ" dirty="0" smtClean="0"/>
              <a:t>produkce, služby zákazníkům.</a:t>
            </a:r>
          </a:p>
          <a:p>
            <a:r>
              <a:rPr lang="cs-CZ" b="1" dirty="0"/>
              <a:t>Komunikační </a:t>
            </a:r>
            <a:r>
              <a:rPr lang="cs-CZ" b="1" dirty="0" smtClean="0"/>
              <a:t>politika: </a:t>
            </a:r>
            <a:r>
              <a:rPr lang="cs-CZ" dirty="0" smtClean="0"/>
              <a:t>reklama, podpora prodeje, public </a:t>
            </a:r>
            <a:r>
              <a:rPr lang="cs-CZ" dirty="0"/>
              <a:t>relations.</a:t>
            </a:r>
          </a:p>
          <a:p>
            <a:r>
              <a:rPr lang="cs-CZ" b="1" dirty="0" smtClean="0"/>
              <a:t>Distribuční politika</a:t>
            </a:r>
            <a:r>
              <a:rPr lang="cs-CZ" dirty="0" smtClean="0"/>
              <a:t>: odbytové </a:t>
            </a:r>
            <a:r>
              <a:rPr lang="cs-CZ" dirty="0"/>
              <a:t>cesty</a:t>
            </a:r>
            <a:r>
              <a:rPr lang="cs-CZ" dirty="0" smtClean="0"/>
              <a:t>, prodávající </a:t>
            </a:r>
            <a:r>
              <a:rPr lang="cs-CZ" dirty="0"/>
              <a:t>organizace</a:t>
            </a:r>
            <a:r>
              <a:rPr lang="cs-CZ" dirty="0" smtClean="0"/>
              <a:t>, fyzická </a:t>
            </a:r>
            <a:r>
              <a:rPr lang="cs-CZ" dirty="0"/>
              <a:t>distribuce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b="1" dirty="0"/>
              <a:t>Cenová </a:t>
            </a:r>
            <a:r>
              <a:rPr lang="cs-CZ" b="1" dirty="0" err="1" smtClean="0"/>
              <a:t>politika</a:t>
            </a:r>
            <a:r>
              <a:rPr lang="cs-CZ" dirty="0" err="1" smtClean="0"/>
              <a:t>:postupy</a:t>
            </a:r>
            <a:r>
              <a:rPr lang="cs-CZ" dirty="0" smtClean="0"/>
              <a:t> </a:t>
            </a:r>
            <a:r>
              <a:rPr lang="cs-CZ" dirty="0"/>
              <a:t>stanovení ceny</a:t>
            </a:r>
            <a:r>
              <a:rPr lang="cs-CZ" dirty="0" smtClean="0"/>
              <a:t>, rabaty, platební </a:t>
            </a:r>
            <a:r>
              <a:rPr lang="cs-CZ" dirty="0"/>
              <a:t>podmínky.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602501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Výrobková politika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96588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83568" y="4869160"/>
            <a:ext cx="3642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Novotný, J., Suchánek, P., 2004</a:t>
            </a:r>
          </a:p>
        </p:txBody>
      </p:sp>
      <p:sp>
        <p:nvSpPr>
          <p:cNvPr id="5" name="Obdélník 4"/>
          <p:cNvSpPr/>
          <p:nvPr/>
        </p:nvSpPr>
        <p:spPr>
          <a:xfrm>
            <a:off x="711455" y="1340768"/>
            <a:ext cx="7367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Výrobková </a:t>
            </a:r>
            <a:r>
              <a:rPr lang="cs-CZ" sz="2000" dirty="0" smtClean="0"/>
              <a:t>politika je často řešena v rámci výrobní funkce podniku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48635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Výrobková politika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V rámci formulace marketingových strategií ve výrobkové oblasti je nutné uvědomit si </a:t>
            </a:r>
            <a:r>
              <a:rPr lang="cs-CZ" b="1" dirty="0"/>
              <a:t>odlišnosti mezi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Individuálním výrobkem</a:t>
            </a:r>
          </a:p>
          <a:p>
            <a:pPr lvl="1"/>
            <a:r>
              <a:rPr lang="cs-CZ" dirty="0"/>
              <a:t>Výrobkovou řadou</a:t>
            </a:r>
          </a:p>
          <a:p>
            <a:pPr lvl="1"/>
            <a:r>
              <a:rPr lang="cs-CZ" dirty="0"/>
              <a:t>Výrobkovým mixem</a:t>
            </a:r>
          </a:p>
          <a:p>
            <a:r>
              <a:rPr lang="cs-CZ" dirty="0"/>
              <a:t>Strategie pro individuální výrobky -</a:t>
            </a:r>
            <a:r>
              <a:rPr lang="cs-CZ" dirty="0" smtClean="0"/>
              <a:t> </a:t>
            </a:r>
            <a:r>
              <a:rPr lang="cs-CZ" dirty="0"/>
              <a:t>dány životním cyklem </a:t>
            </a:r>
            <a:r>
              <a:rPr lang="cs-CZ" dirty="0" smtClean="0"/>
              <a:t>výrobků</a:t>
            </a:r>
          </a:p>
          <a:p>
            <a:r>
              <a:rPr lang="cs-CZ" b="1" dirty="0" smtClean="0"/>
              <a:t>Životní </a:t>
            </a:r>
            <a:r>
              <a:rPr lang="cs-CZ" b="1" dirty="0"/>
              <a:t>cyklus výrobků </a:t>
            </a:r>
            <a:r>
              <a:rPr lang="cs-CZ" dirty="0"/>
              <a:t>je založen na čtyřech klíčových předpokladech a to : </a:t>
            </a:r>
          </a:p>
          <a:p>
            <a:pPr lvl="1"/>
            <a:r>
              <a:rPr lang="cs-CZ" dirty="0"/>
              <a:t>Výrobky mají omezenou životnost</a:t>
            </a:r>
          </a:p>
          <a:p>
            <a:pPr lvl="1"/>
            <a:r>
              <a:rPr lang="cs-CZ" dirty="0"/>
              <a:t>Prodeje výrobků, které se uskutečňují v jednotlivých stadiích, jsou provázeny rozdílnými marketingovými jevy</a:t>
            </a:r>
          </a:p>
          <a:p>
            <a:pPr lvl="1"/>
            <a:r>
              <a:rPr lang="cs-CZ" dirty="0"/>
              <a:t>Zisk se v jednotlivých fázích mění</a:t>
            </a:r>
          </a:p>
          <a:p>
            <a:pPr lvl="1"/>
            <a:r>
              <a:rPr lang="cs-CZ" dirty="0"/>
              <a:t>Výrobky vyžadují v jednotlivých etapách rozdílné strategie</a:t>
            </a:r>
          </a:p>
        </p:txBody>
      </p:sp>
    </p:spTree>
    <p:extLst>
      <p:ext uri="{BB962C8B-B14F-4D97-AF65-F5344CB8AC3E}">
        <p14:creationId xmlns:p14="http://schemas.microsoft.com/office/powerpoint/2010/main" val="12124951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Produkt a jeho úrovně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16677"/>
            <a:ext cx="7886700" cy="47602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b="0" dirty="0" smtClean="0">
              <a:effectLst/>
            </a:endParaRPr>
          </a:p>
          <a:p>
            <a:pPr algn="just"/>
            <a:r>
              <a:rPr lang="cs-CZ" dirty="0"/>
              <a:t>Podniky ve snaze dosáhnout svého hlavního cíle dlouhodobého dosahování zisku nabízí svým zákazníkům určitý marketingový mix, kterým se podnik snaží vymezit vůči své </a:t>
            </a:r>
            <a:r>
              <a:rPr lang="cs-CZ" dirty="0" smtClean="0"/>
              <a:t>konkurenci. </a:t>
            </a:r>
            <a:r>
              <a:rPr lang="cs-CZ" dirty="0"/>
              <a:t>Vše co podniky nabízí svým zákazníkům ke koupi a co uspokojuje jejich potřeby, nazýváme produkt. Může se jednat nejenom o výrobky, jako takové např. šampon, ale jedná se i o služby jako jsou kadeřnické či kosmetické služby, osoby jako např. najatí dělníci, místa jako je pronájem prostor, organizace př. cateringové služby atd.</a:t>
            </a:r>
            <a:endParaRPr lang="cs-CZ" b="0" dirty="0" smtClean="0">
              <a:effectLst/>
            </a:endParaRPr>
          </a:p>
          <a:p>
            <a:pPr algn="just"/>
            <a:r>
              <a:rPr lang="cs-CZ" b="1" dirty="0"/>
              <a:t>Produkt</a:t>
            </a:r>
            <a:r>
              <a:rPr lang="cs-CZ" dirty="0"/>
              <a:t>  - vše co můžeme nabídnout našim zákazníkům k upoutání pozornosti, ke koupi či použití, vše co uspokojí jejich potřeby a touhy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699393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otázky produktu: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Výrobek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Služba</a:t>
            </a:r>
          </a:p>
          <a:p>
            <a:pPr marL="0" indent="0">
              <a:lnSpc>
                <a:spcPct val="80000"/>
              </a:lnSpc>
              <a:tabLst>
                <a:tab pos="0" algn="l"/>
              </a:tabLst>
            </a:pPr>
            <a:r>
              <a:rPr lang="cs-CZ" altLang="cs-CZ" b="1" dirty="0" smtClean="0"/>
              <a:t> nehmotná povaha</a:t>
            </a:r>
          </a:p>
          <a:p>
            <a:pPr marL="0" indent="0">
              <a:lnSpc>
                <a:spcPct val="80000"/>
              </a:lnSpc>
              <a:tabLst>
                <a:tab pos="0" algn="l"/>
              </a:tabLst>
            </a:pPr>
            <a:r>
              <a:rPr lang="cs-CZ" altLang="cs-CZ" b="1" dirty="0" smtClean="0"/>
              <a:t> pomíjivost</a:t>
            </a:r>
          </a:p>
          <a:p>
            <a:pPr marL="0" indent="0">
              <a:lnSpc>
                <a:spcPct val="80000"/>
              </a:lnSpc>
              <a:tabLst>
                <a:tab pos="0" algn="l"/>
              </a:tabLst>
            </a:pPr>
            <a:r>
              <a:rPr lang="cs-CZ" altLang="cs-CZ" b="1" dirty="0" smtClean="0"/>
              <a:t> nedělitelnost </a:t>
            </a:r>
          </a:p>
          <a:p>
            <a:pPr marL="0" indent="0">
              <a:lnSpc>
                <a:spcPct val="80000"/>
              </a:lnSpc>
              <a:tabLst>
                <a:tab pos="0" algn="l"/>
              </a:tabLst>
            </a:pPr>
            <a:r>
              <a:rPr lang="cs-CZ" altLang="cs-CZ" b="1" dirty="0" smtClean="0"/>
              <a:t> proměnlivost kvality 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  <a:tabLst>
                <a:tab pos="0" algn="l"/>
              </a:tabLst>
            </a:pPr>
            <a:endParaRPr lang="cs-CZ" altLang="cs-CZ" b="1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485623"/>
            <a:ext cx="4020315" cy="358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0512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Úrovně produktu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Produkt, představuje pro zákazníka určitou hodnotu, za kterou je ochoten zaplatit. Hodnotu, kterou produkt zákazníkovi přináší, podnik vnímá ve třech úrovních. První úrovní je tzv. </a:t>
            </a:r>
            <a:r>
              <a:rPr lang="cs-CZ" b="1" dirty="0" smtClean="0"/>
              <a:t>jádro produktu</a:t>
            </a:r>
            <a:r>
              <a:rPr lang="cs-CZ" dirty="0" smtClean="0"/>
              <a:t>, které představuje základní přínos, který zákazník opravdu kupuje např. jádrem produktu – šampon, je umytí špinavých vlasů. Další přidanou hodnotu produktu tvoří základní užitné vlastnosti, které zákazníci očekávají jako je </a:t>
            </a:r>
            <a:r>
              <a:rPr lang="cs-CZ" b="1" dirty="0" smtClean="0"/>
              <a:t>úroveň kvality produktu, jeho funkce, styl a design, značka a balení </a:t>
            </a:r>
            <a:r>
              <a:rPr lang="cs-CZ" dirty="0" smtClean="0"/>
              <a:t>tvoří tzv</a:t>
            </a:r>
            <a:r>
              <a:rPr lang="cs-CZ" b="1" dirty="0" smtClean="0"/>
              <a:t>. reálný produkt. </a:t>
            </a:r>
          </a:p>
          <a:p>
            <a:pPr marL="0" indent="0">
              <a:buNone/>
            </a:pPr>
            <a:r>
              <a:rPr lang="cs-CZ" b="0" dirty="0" smtClean="0">
                <a:effectLst/>
              </a:rPr>
              <a:t/>
            </a:r>
            <a:br>
              <a:rPr lang="cs-CZ" b="0" dirty="0" smtClean="0">
                <a:effectLst/>
              </a:rPr>
            </a:br>
            <a:endParaRPr lang="cs-CZ" b="0" dirty="0" smtClean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0333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10000"/>
          </a:bodyPr>
          <a:lstStyle/>
          <a:p>
            <a:r>
              <a:rPr lang="cs-CZ" b="1" u="sng" dirty="0"/>
              <a:t>Nákladová funkce</a:t>
            </a:r>
            <a:r>
              <a:rPr lang="cs-CZ" dirty="0"/>
              <a:t> – umožňuje vybrat z technicky efektivních kombinací VF u substitučních funkcí a výrobních procesů u limitovaných funkcí ty, které </a:t>
            </a:r>
            <a:r>
              <a:rPr lang="cs-CZ" dirty="0" smtClean="0"/>
              <a:t>vedou k minimálním nákladům a představují </a:t>
            </a:r>
          </a:p>
          <a:p>
            <a:pPr lvl="1"/>
            <a:r>
              <a:rPr lang="cs-CZ" dirty="0" smtClean="0"/>
              <a:t>Ekonomicky nejefektivnější kombinaci VF</a:t>
            </a:r>
          </a:p>
          <a:p>
            <a:pPr lvl="1"/>
            <a:r>
              <a:rPr lang="cs-CZ" dirty="0" smtClean="0"/>
              <a:t>Ekonomicky nejefektivnější výrobní proces</a:t>
            </a:r>
            <a:endParaRPr lang="cs-CZ" dirty="0"/>
          </a:p>
          <a:p>
            <a:pPr lvl="0"/>
            <a:r>
              <a:rPr lang="cs-CZ" dirty="0"/>
              <a:t>Vychází z produkční </a:t>
            </a:r>
            <a:r>
              <a:rPr lang="cs-CZ" dirty="0" smtClean="0"/>
              <a:t>funkce: množství </a:t>
            </a:r>
            <a:r>
              <a:rPr lang="cs-CZ" dirty="0"/>
              <a:t>jednotlivých VF r</a:t>
            </a:r>
            <a:r>
              <a:rPr lang="cs-CZ" baseline="-25000" dirty="0"/>
              <a:t>1</a:t>
            </a:r>
            <a:r>
              <a:rPr lang="cs-CZ" dirty="0"/>
              <a:t>, r</a:t>
            </a:r>
            <a:r>
              <a:rPr lang="cs-CZ" baseline="-25000" dirty="0"/>
              <a:t>2</a:t>
            </a:r>
            <a:r>
              <a:rPr lang="cs-CZ" dirty="0"/>
              <a:t>, …, </a:t>
            </a:r>
            <a:r>
              <a:rPr lang="cs-CZ" dirty="0" err="1"/>
              <a:t>r</a:t>
            </a:r>
            <a:r>
              <a:rPr lang="cs-CZ" baseline="-25000" dirty="0" err="1"/>
              <a:t>n</a:t>
            </a:r>
            <a:r>
              <a:rPr lang="cs-CZ" dirty="0"/>
              <a:t> ohodnotíme cenami c</a:t>
            </a:r>
            <a:r>
              <a:rPr lang="cs-CZ" baseline="-25000" dirty="0"/>
              <a:t>1</a:t>
            </a:r>
            <a:r>
              <a:rPr lang="cs-CZ" dirty="0"/>
              <a:t>, c</a:t>
            </a:r>
            <a:r>
              <a:rPr lang="cs-CZ" baseline="-25000" dirty="0"/>
              <a:t>2</a:t>
            </a:r>
            <a:r>
              <a:rPr lang="cs-CZ" dirty="0"/>
              <a:t>, …, </a:t>
            </a:r>
            <a:r>
              <a:rPr lang="cs-CZ" dirty="0" err="1"/>
              <a:t>c</a:t>
            </a:r>
            <a:r>
              <a:rPr lang="cs-CZ" baseline="-25000" dirty="0" err="1"/>
              <a:t>n</a:t>
            </a:r>
            <a:r>
              <a:rPr lang="cs-CZ" dirty="0"/>
              <a:t>, dostaneme funkci celkových nákladů			</a:t>
            </a:r>
            <a:r>
              <a:rPr lang="cs-CZ" i="1" dirty="0" smtClean="0"/>
              <a:t>N </a:t>
            </a:r>
            <a:r>
              <a:rPr lang="cs-CZ" i="1" dirty="0"/>
              <a:t>= c</a:t>
            </a:r>
            <a:r>
              <a:rPr lang="cs-CZ" i="1" baseline="-25000" dirty="0"/>
              <a:t>1</a:t>
            </a:r>
            <a:r>
              <a:rPr lang="cs-CZ" i="1" dirty="0"/>
              <a:t>r</a:t>
            </a:r>
            <a:r>
              <a:rPr lang="cs-CZ" i="1" baseline="-25000" dirty="0"/>
              <a:t>1</a:t>
            </a:r>
            <a:r>
              <a:rPr lang="cs-CZ" i="1" dirty="0"/>
              <a:t> + c</a:t>
            </a:r>
            <a:r>
              <a:rPr lang="cs-CZ" i="1" baseline="-25000" dirty="0"/>
              <a:t>2</a:t>
            </a:r>
            <a:r>
              <a:rPr lang="cs-CZ" i="1" dirty="0"/>
              <a:t>r</a:t>
            </a:r>
            <a:r>
              <a:rPr lang="cs-CZ" i="1" baseline="-25000" dirty="0"/>
              <a:t>2</a:t>
            </a:r>
            <a:r>
              <a:rPr lang="cs-CZ" i="1" dirty="0"/>
              <a:t> + … + </a:t>
            </a:r>
            <a:r>
              <a:rPr lang="cs-CZ" i="1" dirty="0" err="1"/>
              <a:t>c</a:t>
            </a:r>
            <a:r>
              <a:rPr lang="cs-CZ" i="1" baseline="-25000" dirty="0" err="1"/>
              <a:t>n</a:t>
            </a:r>
            <a:r>
              <a:rPr lang="cs-CZ" i="1" dirty="0" err="1"/>
              <a:t>r</a:t>
            </a:r>
            <a:r>
              <a:rPr lang="cs-CZ" i="1" baseline="-25000" dirty="0" err="1"/>
              <a:t>n</a:t>
            </a:r>
            <a:endParaRPr lang="cs-CZ" dirty="0"/>
          </a:p>
          <a:p>
            <a:pPr lvl="0"/>
            <a:r>
              <a:rPr lang="cs-CZ" dirty="0"/>
              <a:t>Odráží závislost nákladů na objemu výroby </a:t>
            </a:r>
            <a:endParaRPr lang="cs-CZ" dirty="0" smtClean="0"/>
          </a:p>
          <a:p>
            <a:pPr lvl="0"/>
            <a:r>
              <a:rPr lang="cs-CZ" i="1" dirty="0" smtClean="0"/>
              <a:t>N </a:t>
            </a:r>
            <a:r>
              <a:rPr lang="cs-CZ" i="1" dirty="0"/>
              <a:t>= f (m)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67352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2276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628650" y="914401"/>
            <a:ext cx="3886200" cy="5262563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cs-CZ" dirty="0"/>
              <a:t>Společnost </a:t>
            </a:r>
            <a:r>
              <a:rPr lang="cs-CZ" dirty="0" err="1"/>
              <a:t>Head</a:t>
            </a:r>
            <a:r>
              <a:rPr lang="cs-CZ" dirty="0"/>
              <a:t> and </a:t>
            </a:r>
            <a:r>
              <a:rPr lang="cs-CZ" dirty="0" err="1"/>
              <a:t>Shoulders</a:t>
            </a:r>
            <a:r>
              <a:rPr lang="cs-CZ" dirty="0"/>
              <a:t> je od roku 1950 na předním místě v oblasti vědy, týkající se vlasů a pokožky hlavy. Jádrem jejich produktu je základní vlastnost, kterou je zbavit pokožku hlavy lupů. Reálný produkt tvoří  kvalita - šampón, který opravdu vlasy umyje a zbaví lupů, funkce - přináší zákazníků hodnotu tím, že pokožku hlavy zbaví lupů dlouhodobě. Balení – jehož hodnota je dána jeho praktičností, padne pohodlně do ruky a obsahuje odpovídající množství šampónu. Obal má působivý nezaměnitelný design. V  rámci rozšířeného produktu nabízí společnost řadu šamponů, které se liší podle požadavků zákazníků na typ vlasů a pokožku hlavy. Hodnotou rozšířeného produktu je variabilita šampónů proti lupům - pro větší objem vlasů, pro regeneraci, pro citlivou pokožku, pro extrémně namáhané vlasy atd. Kromě toho společnost v rámci rozšířeného produktu také nabízí poradenství v oblasti péče o pokožku hlavy. Zdroj: </a:t>
            </a:r>
            <a:r>
              <a:rPr lang="cs-CZ" dirty="0" smtClean="0"/>
              <a:t>www.headandshoulders.cz</a:t>
            </a:r>
            <a:endParaRPr lang="cs-CZ" b="0" dirty="0" smtClean="0">
              <a:effectLst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49550" y="2014945"/>
            <a:ext cx="3814712" cy="298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2566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Hodnota reálného produktu je dána kombinací uvedených užitných vlastností. </a:t>
            </a:r>
          </a:p>
          <a:p>
            <a:r>
              <a:rPr lang="cs-CZ" b="1" dirty="0" smtClean="0"/>
              <a:t>Kvalita</a:t>
            </a:r>
            <a:r>
              <a:rPr lang="cs-CZ" dirty="0" smtClean="0"/>
              <a:t> je dána tím, jak dokáže produkt plnit své funkce- zahrnuje celkovou trvanlivost, spolehlivost ovládání, přesnost atd. Zákazník také posuzuje, zda kvalita odpovídá požadované úrovni. </a:t>
            </a:r>
          </a:p>
          <a:p>
            <a:r>
              <a:rPr lang="cs-CZ" b="1" dirty="0" smtClean="0"/>
              <a:t>Funkce</a:t>
            </a:r>
            <a:r>
              <a:rPr lang="cs-CZ" dirty="0" smtClean="0"/>
              <a:t> produktu je potřeba vybírat s ohledem na to, zda je zákazníci ocení či nikoliv. </a:t>
            </a:r>
          </a:p>
          <a:p>
            <a:r>
              <a:rPr lang="cs-CZ" b="1" dirty="0" smtClean="0"/>
              <a:t>Styl</a:t>
            </a:r>
            <a:r>
              <a:rPr lang="cs-CZ" dirty="0" smtClean="0"/>
              <a:t> se týká zejména vzhledu produktu, </a:t>
            </a:r>
          </a:p>
          <a:p>
            <a:r>
              <a:rPr lang="cs-CZ" b="1" dirty="0" smtClean="0"/>
              <a:t>Design</a:t>
            </a:r>
            <a:r>
              <a:rPr lang="cs-CZ" dirty="0" smtClean="0"/>
              <a:t> zvyšuje estetickou i funkční prospěšnost produktu. </a:t>
            </a:r>
          </a:p>
          <a:p>
            <a:r>
              <a:rPr lang="cs-CZ" b="1" dirty="0" smtClean="0"/>
              <a:t>Značka</a:t>
            </a:r>
            <a:r>
              <a:rPr lang="cs-CZ" dirty="0" smtClean="0"/>
              <a:t> je jednou z nejdůležitějších součástí produktu, která jej svým logem či názvem odlišuje od konkurence. Značka vypovídá o kvalitě, efektivitě produktu a její použití zvyšuje jeho hodnotu. Podniky využívají tzv. </a:t>
            </a:r>
            <a:r>
              <a:rPr lang="cs-CZ" b="1" dirty="0" err="1" smtClean="0"/>
              <a:t>brand</a:t>
            </a:r>
            <a:r>
              <a:rPr lang="cs-CZ" b="1" dirty="0" smtClean="0"/>
              <a:t>, </a:t>
            </a:r>
            <a:r>
              <a:rPr lang="cs-CZ" dirty="0" smtClean="0"/>
              <a:t>souhrnné</a:t>
            </a:r>
            <a:r>
              <a:rPr lang="cs-CZ" b="1" dirty="0" smtClean="0"/>
              <a:t> </a:t>
            </a:r>
            <a:r>
              <a:rPr lang="cs-CZ" dirty="0" smtClean="0"/>
              <a:t>označení produktů, které produkty jasně identifikuje prostřednictvím jednotné image a odlišuje je od konkurence [3].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985013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cs-CZ" sz="3300" dirty="0" err="1"/>
              <a:t>Coca-cola</a:t>
            </a:r>
            <a:r>
              <a:rPr lang="cs-CZ" sz="3300" dirty="0"/>
              <a:t> jako jeden z nejpopulárnějších </a:t>
            </a:r>
            <a:r>
              <a:rPr lang="cs-CZ" sz="3300" dirty="0" err="1"/>
              <a:t>nealkoholocikých</a:t>
            </a:r>
            <a:r>
              <a:rPr lang="cs-CZ" sz="3300" dirty="0"/>
              <a:t> nápojů na světě vznikla v roce 1886. Dodnes společnost </a:t>
            </a:r>
            <a:r>
              <a:rPr lang="cs-CZ" sz="3300" dirty="0" err="1"/>
              <a:t>The</a:t>
            </a:r>
            <a:r>
              <a:rPr lang="cs-CZ" sz="3300" dirty="0"/>
              <a:t> </a:t>
            </a:r>
            <a:r>
              <a:rPr lang="cs-CZ" sz="3300" dirty="0" err="1"/>
              <a:t>Coca</a:t>
            </a:r>
            <a:r>
              <a:rPr lang="cs-CZ" sz="3300" dirty="0"/>
              <a:t> </a:t>
            </a:r>
            <a:r>
              <a:rPr lang="cs-CZ" sz="3300" dirty="0" err="1"/>
              <a:t>cola</a:t>
            </a:r>
            <a:r>
              <a:rPr lang="cs-CZ" sz="3300" dirty="0"/>
              <a:t> </a:t>
            </a:r>
            <a:r>
              <a:rPr lang="cs-CZ" sz="3300" dirty="0" err="1"/>
              <a:t>Company</a:t>
            </a:r>
            <a:r>
              <a:rPr lang="cs-CZ" sz="3300" dirty="0"/>
              <a:t>  těží zejména ze své značky, pro který je typický bílý nápis na červeném pozadí a specifický tvar láhve. </a:t>
            </a:r>
            <a:r>
              <a:rPr lang="cs-CZ" sz="3300" dirty="0" err="1"/>
              <a:t>Coca</a:t>
            </a:r>
            <a:r>
              <a:rPr lang="cs-CZ" sz="3300" dirty="0"/>
              <a:t> </a:t>
            </a:r>
            <a:r>
              <a:rPr lang="cs-CZ" sz="3300" dirty="0" err="1"/>
              <a:t>Cola</a:t>
            </a:r>
            <a:r>
              <a:rPr lang="cs-CZ" sz="3300" dirty="0"/>
              <a:t> k posílení svého </a:t>
            </a:r>
            <a:r>
              <a:rPr lang="cs-CZ" sz="3300" dirty="0" err="1"/>
              <a:t>brandu</a:t>
            </a:r>
            <a:r>
              <a:rPr lang="cs-CZ" sz="3300" dirty="0"/>
              <a:t>  využívá známých vánočních reklamních kampaní. Ve 30. letech 20.stol. použila poprvé  vyobrazení Santa </a:t>
            </a:r>
            <a:r>
              <a:rPr lang="cs-CZ" sz="3300" dirty="0" err="1"/>
              <a:t>Clause</a:t>
            </a:r>
            <a:r>
              <a:rPr lang="cs-CZ" sz="3300" dirty="0"/>
              <a:t>, který popíjí </a:t>
            </a:r>
            <a:r>
              <a:rPr lang="cs-CZ" sz="3300" dirty="0" err="1"/>
              <a:t>Coca</a:t>
            </a:r>
            <a:r>
              <a:rPr lang="cs-CZ" sz="3300" dirty="0"/>
              <a:t> </a:t>
            </a:r>
            <a:r>
              <a:rPr lang="cs-CZ" sz="3300" dirty="0" err="1"/>
              <a:t>Colu</a:t>
            </a:r>
            <a:r>
              <a:rPr lang="cs-CZ" sz="3300" dirty="0"/>
              <a:t>. Motiv Santa </a:t>
            </a:r>
            <a:r>
              <a:rPr lang="cs-CZ" sz="3300" dirty="0" err="1"/>
              <a:t>Clause</a:t>
            </a:r>
            <a:r>
              <a:rPr lang="cs-CZ" sz="3300" dirty="0"/>
              <a:t> se ujal natolik, že je užíván dodnes a </a:t>
            </a:r>
            <a:r>
              <a:rPr lang="cs-CZ" sz="3300" dirty="0" err="1"/>
              <a:t>Coca</a:t>
            </a:r>
            <a:r>
              <a:rPr lang="cs-CZ" sz="3300" dirty="0"/>
              <a:t> </a:t>
            </a:r>
            <a:r>
              <a:rPr lang="cs-CZ" sz="3300" dirty="0" err="1"/>
              <a:t>Cola</a:t>
            </a:r>
            <a:r>
              <a:rPr lang="cs-CZ" sz="3300" dirty="0"/>
              <a:t> je dnes v USA díky svému </a:t>
            </a:r>
            <a:r>
              <a:rPr lang="cs-CZ" sz="3300" dirty="0" err="1"/>
              <a:t>brandingu</a:t>
            </a:r>
            <a:r>
              <a:rPr lang="cs-CZ" sz="3300" dirty="0"/>
              <a:t> neodmyslitelnou součástí štědrovečerní tabule podobně jako pečený krocan.</a:t>
            </a:r>
            <a:endParaRPr lang="cs-CZ" sz="3300" b="0" dirty="0" smtClean="0">
              <a:effectLst/>
            </a:endParaRPr>
          </a:p>
          <a:p>
            <a:pPr algn="just"/>
            <a:r>
              <a:rPr lang="cs-CZ" sz="3300" dirty="0"/>
              <a:t>Zdroj: </a:t>
            </a:r>
            <a:r>
              <a:rPr lang="cs-CZ" sz="3300" dirty="0" smtClean="0"/>
              <a:t>wikipedia.org</a:t>
            </a:r>
            <a:r>
              <a:rPr lang="cs-CZ" b="0" dirty="0" smtClean="0">
                <a:effectLst/>
              </a:rPr>
              <a:t/>
            </a:r>
            <a:br>
              <a:rPr lang="cs-CZ" b="0" dirty="0" smtClean="0">
                <a:effectLst/>
              </a:rPr>
            </a:b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74843" y="2060620"/>
            <a:ext cx="3429201" cy="256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3556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cs-CZ" b="1" dirty="0" smtClean="0"/>
              <a:t>Balení</a:t>
            </a:r>
            <a:r>
              <a:rPr lang="cs-CZ" dirty="0" smtClean="0"/>
              <a:t> představuje kromě ochrany produktu také významný atribut prodeje. Vhodný obal dokáže zákazníka zaujmout a může být konkurenční výhodou.</a:t>
            </a:r>
            <a:endParaRPr lang="cs-CZ" b="0" dirty="0" smtClean="0">
              <a:effectLst/>
            </a:endParaRPr>
          </a:p>
          <a:p>
            <a:pPr algn="just"/>
            <a:r>
              <a:rPr lang="cs-CZ" dirty="0" smtClean="0"/>
              <a:t>Hodnotu, kterou podniky zákazníkovi přináší, lze dále zvýšit např. prostřednictvím nabídky doplňkových služeb tzv. </a:t>
            </a:r>
            <a:r>
              <a:rPr lang="cs-CZ" b="1" dirty="0" smtClean="0"/>
              <a:t>rozšířený produkt</a:t>
            </a:r>
            <a:r>
              <a:rPr lang="cs-CZ" dirty="0" smtClean="0"/>
              <a:t>.</a:t>
            </a:r>
          </a:p>
          <a:p>
            <a:pPr algn="just"/>
            <a:r>
              <a:rPr lang="cs-CZ" dirty="0" smtClean="0"/>
              <a:t>Podniky tak hledají řešení na otázku, co víc může náš produkt zákazníkovi přinést? Jedná se např. o </a:t>
            </a:r>
            <a:r>
              <a:rPr lang="cs-CZ" b="1" dirty="0" smtClean="0"/>
              <a:t>servis, záruku či doplňkovou službu, </a:t>
            </a:r>
            <a:r>
              <a:rPr lang="cs-CZ" dirty="0" smtClean="0"/>
              <a:t>díky kterým podniky neztratí s e zákazníkem kontakt a mohou být využity pro zlepšení CRM. Samotným produktem se v případě podniků mohou stát i </a:t>
            </a:r>
            <a:r>
              <a:rPr lang="cs-CZ" b="1" dirty="0" smtClean="0"/>
              <a:t>služby</a:t>
            </a:r>
            <a:r>
              <a:rPr lang="cs-CZ" dirty="0" smtClean="0"/>
              <a:t>. V takovém případě se jedná o různé aktivity, výhody či uspokojení, které jsou na prodej, jsou v zásadě nehmotné a zákazníkům nepřinášejí žádné vlastnictví. Jedná se např. o bankovní služby, poradenské služby, kadeřnické, kosmetické či hotelové služby.</a:t>
            </a:r>
            <a:endParaRPr lang="cs-CZ" b="0" dirty="0" smtClean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615454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Produkt vs. Služba </a:t>
            </a:r>
            <a:br>
              <a:rPr lang="cs-CZ" dirty="0" smtClean="0"/>
            </a:br>
            <a:r>
              <a:rPr lang="cs-CZ" sz="1300" dirty="0" smtClean="0"/>
              <a:t>(zdroj: Kašparová, dle </a:t>
            </a:r>
            <a:r>
              <a:rPr kumimoji="1" lang="cs-CZ" altLang="cs-CZ" sz="1300" dirty="0" smtClean="0">
                <a:latin typeface="Arial Narrow" panose="020B0606020202030204" pitchFamily="34" charset="0"/>
                <a:hlinkClick r:id="rId2"/>
              </a:rPr>
              <a:t>http://www.youtube.com/</a:t>
            </a:r>
            <a:r>
              <a:rPr kumimoji="1" lang="cs-CZ" altLang="cs-CZ" sz="1300" dirty="0" err="1" smtClean="0">
                <a:latin typeface="Arial Narrow" panose="020B0606020202030204" pitchFamily="34" charset="0"/>
                <a:hlinkClick r:id="rId2"/>
              </a:rPr>
              <a:t>watch?v</a:t>
            </a:r>
            <a:r>
              <a:rPr kumimoji="1" lang="cs-CZ" altLang="cs-CZ" sz="1300" dirty="0" smtClean="0">
                <a:latin typeface="Arial Narrow" panose="020B0606020202030204" pitchFamily="34" charset="0"/>
                <a:hlinkClick r:id="rId2"/>
              </a:rPr>
              <a:t>=5KRNBxui-RI&amp;feature=</a:t>
            </a:r>
            <a:r>
              <a:rPr kumimoji="1" lang="cs-CZ" altLang="cs-CZ" sz="1300" dirty="0" err="1" smtClean="0">
                <a:latin typeface="Arial Narrow" panose="020B0606020202030204" pitchFamily="34" charset="0"/>
                <a:hlinkClick r:id="rId2"/>
              </a:rPr>
              <a:t>related</a:t>
            </a:r>
            <a:r>
              <a:rPr kumimoji="1" lang="cs-CZ" altLang="cs-CZ" sz="1300" dirty="0" smtClean="0">
                <a:latin typeface="Arial Narrow" panose="020B0606020202030204" pitchFamily="34" charset="0"/>
              </a:rPr>
              <a:t>)</a:t>
            </a:r>
            <a:br>
              <a:rPr kumimoji="1" lang="cs-CZ" altLang="cs-CZ" sz="1300" dirty="0" smtClean="0">
                <a:latin typeface="Arial Narrow" panose="020B0606020202030204" pitchFamily="34" charset="0"/>
              </a:rPr>
            </a:br>
            <a:endParaRPr lang="cs-CZ" sz="1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  <a:tabLst>
                <a:tab pos="0" algn="l"/>
              </a:tabLst>
            </a:pPr>
            <a:r>
              <a:rPr lang="cs-CZ" altLang="cs-CZ" dirty="0" smtClean="0"/>
              <a:t>Vlastnosti služeb:</a:t>
            </a:r>
          </a:p>
          <a:p>
            <a:pPr marL="0" indent="0">
              <a:lnSpc>
                <a:spcPct val="80000"/>
              </a:lnSpc>
              <a:tabLst>
                <a:tab pos="0" algn="l"/>
              </a:tabLst>
            </a:pPr>
            <a:r>
              <a:rPr lang="cs-CZ" altLang="cs-CZ" dirty="0" smtClean="0"/>
              <a:t>  nehmotná povaha</a:t>
            </a:r>
          </a:p>
          <a:p>
            <a:pPr marL="0" indent="0">
              <a:lnSpc>
                <a:spcPct val="80000"/>
              </a:lnSpc>
              <a:tabLst>
                <a:tab pos="0" algn="l"/>
              </a:tabLst>
            </a:pPr>
            <a:r>
              <a:rPr lang="cs-CZ" altLang="cs-CZ" dirty="0" smtClean="0"/>
              <a:t>  pomíjivost</a:t>
            </a:r>
          </a:p>
          <a:p>
            <a:pPr marL="0" indent="0">
              <a:lnSpc>
                <a:spcPct val="80000"/>
              </a:lnSpc>
              <a:tabLst>
                <a:tab pos="0" algn="l"/>
              </a:tabLst>
            </a:pPr>
            <a:r>
              <a:rPr lang="cs-CZ" altLang="cs-CZ" dirty="0" smtClean="0"/>
              <a:t>  nedělitelnost </a:t>
            </a:r>
          </a:p>
          <a:p>
            <a:pPr marL="0" indent="0">
              <a:lnSpc>
                <a:spcPct val="80000"/>
              </a:lnSpc>
              <a:tabLst>
                <a:tab pos="0" algn="l"/>
              </a:tabLst>
            </a:pPr>
            <a:r>
              <a:rPr lang="cs-CZ" altLang="cs-CZ" dirty="0" smtClean="0"/>
              <a:t>  proměnlivost kvality </a:t>
            </a:r>
          </a:p>
          <a:p>
            <a:endParaRPr lang="cs-CZ" dirty="0"/>
          </a:p>
        </p:txBody>
      </p:sp>
      <p:pic>
        <p:nvPicPr>
          <p:cNvPr id="4" name="Picture 14" descr="180px-Service-goods_continuum">
            <a:hlinkClick r:id="rId3" tooltip="Service-Goods continu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24744"/>
            <a:ext cx="2043113" cy="52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17670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b="1" dirty="0"/>
              <a:t>Spotřební </a:t>
            </a:r>
            <a:r>
              <a:rPr lang="cs-CZ" altLang="cs-CZ" b="1" dirty="0" smtClean="0"/>
              <a:t>zboží a kupní chování</a:t>
            </a:r>
            <a:endParaRPr lang="cs-CZ" altLang="cs-CZ" b="1" dirty="0"/>
          </a:p>
        </p:txBody>
      </p:sp>
      <p:graphicFrame>
        <p:nvGraphicFramePr>
          <p:cNvPr id="6231" name="Group 8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380136612"/>
              </p:ext>
            </p:extLst>
          </p:nvPr>
        </p:nvGraphicFramePr>
        <p:xfrm>
          <a:off x="1277541" y="1916115"/>
          <a:ext cx="6561535" cy="4440873"/>
        </p:xfrm>
        <a:graphic>
          <a:graphicData uri="http://schemas.openxmlformats.org/drawingml/2006/table">
            <a:tbl>
              <a:tblPr/>
              <a:tblGrid>
                <a:gridCol w="1144190"/>
                <a:gridCol w="1444229"/>
                <a:gridCol w="1504950"/>
                <a:gridCol w="1194197"/>
                <a:gridCol w="1273969"/>
              </a:tblGrid>
              <a:tr h="36036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Druhy spotřebního zboží</a:t>
                      </a:r>
                    </a:p>
                  </a:txBody>
                  <a:tcPr marL="68580" marR="68580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906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Rychlo</a:t>
                      </a: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-obrátkové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(FMCG)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Dlouhodobé spotřeby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Speciální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Neznámé a nevyhle-dávané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Kupní chování </a:t>
                      </a:r>
                      <a:r>
                        <a:rPr kumimoji="0" lang="cs-CZ" alt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spotřebi-telů</a:t>
                      </a:r>
                      <a:endParaRPr kumimoji="0" lang="cs-CZ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Časté nákupy, impulzivně nakupované zboží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Méně časté, plánované nákupy, porovnávání značek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Loajální </a:t>
                      </a:r>
                      <a:r>
                        <a:rPr kumimoji="0" lang="cs-CZ" alt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spotřebi-telé</a:t>
                      </a: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malá cen. citlivost, </a:t>
                      </a:r>
                      <a:r>
                        <a:rPr kumimoji="0" lang="cs-CZ" alt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porovná-vá</a:t>
                      </a: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se málo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Zboží málo známé n. neznámé n. záměrně </a:t>
                      </a:r>
                      <a:r>
                        <a:rPr kumimoji="0" lang="cs-CZ" alt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nevyhle</a:t>
                      </a: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-dávané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Ceny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Nízké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Vyšší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Vysoké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Různé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80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cap="small" dirty="0" smtClean="0"/>
              <a:t>PRODUKTOVÝ MIX</a:t>
            </a:r>
            <a:r>
              <a:rPr lang="cs-CZ" b="0" dirty="0" smtClean="0">
                <a:effectLst/>
              </a:rPr>
              <a:t/>
            </a:r>
            <a:br>
              <a:rPr lang="cs-CZ" b="0" dirty="0" smtClean="0">
                <a:effectLst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59099"/>
            <a:ext cx="7886700" cy="5017864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Podniky </a:t>
            </a:r>
            <a:r>
              <a:rPr lang="cs-CZ" dirty="0"/>
              <a:t>často nenabízejí pouze jeden produkt, ale např. několik produktových řad, které tvoří tzv. </a:t>
            </a:r>
            <a:r>
              <a:rPr lang="cs-CZ" b="1" dirty="0"/>
              <a:t>produktový mix </a:t>
            </a:r>
            <a:r>
              <a:rPr lang="cs-CZ" dirty="0"/>
              <a:t>neboli</a:t>
            </a:r>
            <a:r>
              <a:rPr lang="cs-CZ" b="1" dirty="0"/>
              <a:t> sortiment</a:t>
            </a:r>
            <a:r>
              <a:rPr lang="cs-CZ" dirty="0"/>
              <a:t>. Díky produktovému mixu mohou podniky ovlivnit svoji nabídku ve čtyřech oblastech a tím jsou </a:t>
            </a:r>
            <a:r>
              <a:rPr lang="cs-CZ" b="1" dirty="0"/>
              <a:t>šíře</a:t>
            </a:r>
            <a:r>
              <a:rPr lang="cs-CZ" b="1" dirty="0" smtClean="0"/>
              <a:t>, </a:t>
            </a:r>
            <a:r>
              <a:rPr lang="cs-CZ" b="1" dirty="0"/>
              <a:t>hloubka a konzistence produktového mixu</a:t>
            </a:r>
            <a:r>
              <a:rPr lang="cs-CZ" dirty="0"/>
              <a:t>.</a:t>
            </a:r>
            <a:endParaRPr lang="cs-CZ" b="0" dirty="0" smtClean="0">
              <a:effectLst/>
            </a:endParaRPr>
          </a:p>
          <a:p>
            <a:r>
              <a:rPr lang="cs-CZ" b="1" dirty="0"/>
              <a:t>Produktový mix</a:t>
            </a:r>
            <a:r>
              <a:rPr lang="cs-CZ" dirty="0"/>
              <a:t> – množina všech produktový řad, které podniky nabízejí zákazníkům ke koupi. Je dán šířkou, délkou hloubkou a konzistencí. </a:t>
            </a:r>
            <a:endParaRPr lang="cs-CZ" b="0" dirty="0" smtClean="0">
              <a:effectLst/>
            </a:endParaRPr>
          </a:p>
          <a:p>
            <a:r>
              <a:rPr lang="cs-CZ" dirty="0"/>
              <a:t>Šířka produktového mixu udává, kolik má podnik produktových řad. Délka produktového mixu udává celkový počet položek v mixu[1]. Hloubka produktového mixu se týká počtu variant výrobku. Konzistence popisuje, jak jsou jednotlivé produktové řady úzce příbuzné např. způsobem používání, nároky na výrobu, distribučními kanály atd.</a:t>
            </a:r>
            <a:endParaRPr lang="cs-CZ" b="0" dirty="0" smtClean="0">
              <a:effectLst/>
            </a:endParaRPr>
          </a:p>
          <a:p>
            <a:r>
              <a:rPr lang="cs-CZ" dirty="0"/>
              <a:t>Podniky mohou v těchto čtyřech dimenzích s produkty pracovat tak, aby dokázaly využít konkurenční výhody, a vhodným doplněním produktového mixu mohou výrobky udržet co nejdéle ve fázích životního cyklu, kdy přináší nejvyšší zisky. Doplnění produktového mixu ovšem znamená pro podnik další značné investice a k tomu, aby mělo doplnění produktového mixu smysl, je třeba znát obrat a zisky, které jednotlivé produkty přináší</a:t>
            </a:r>
            <a:r>
              <a:rPr lang="cs-CZ" dirty="0" smtClean="0"/>
              <a:t>.</a:t>
            </a:r>
            <a:endParaRPr lang="cs-CZ" b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9398754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cs-CZ" dirty="0"/>
              <a:t>Společnost Procter and Gamble byla založena v roce 1875. Do České republiky se  </a:t>
            </a:r>
            <a:r>
              <a:rPr lang="cs-CZ" dirty="0" err="1"/>
              <a:t>PandG</a:t>
            </a:r>
            <a:r>
              <a:rPr lang="cs-CZ" dirty="0"/>
              <a:t> dostává v roce 1991, a na českém trhu nabízí celou řadu drogistických produktů. Příklady jejich produktového mixu produktů ukazuje následující tabulka.</a:t>
            </a:r>
            <a:endParaRPr lang="cs-CZ" b="0" dirty="0" smtClean="0">
              <a:effectLst/>
            </a:endParaRPr>
          </a:p>
          <a:p>
            <a:r>
              <a:rPr lang="cs-CZ" dirty="0"/>
              <a:t>Zdroj: http://www.procter-gamble.cz/</a:t>
            </a:r>
            <a:endParaRPr lang="cs-CZ" b="0" dirty="0" smtClean="0">
              <a:effectLst/>
            </a:endParaRPr>
          </a:p>
          <a:p>
            <a:r>
              <a:rPr lang="cs-CZ" b="0" dirty="0" smtClean="0">
                <a:effectLst/>
              </a:rPr>
              <a:t/>
            </a:r>
            <a:br>
              <a:rPr lang="cs-CZ" b="0" dirty="0" smtClean="0">
                <a:effectLst/>
              </a:rPr>
            </a:b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058194"/>
            <a:ext cx="3886200" cy="3886200"/>
          </a:xfrm>
        </p:spPr>
      </p:pic>
    </p:spTree>
    <p:extLst>
      <p:ext uri="{BB962C8B-B14F-4D97-AF65-F5344CB8AC3E}">
        <p14:creationId xmlns:p14="http://schemas.microsoft.com/office/powerpoint/2010/main" val="244664308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245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584101"/>
            <a:ext cx="3886200" cy="459286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cs-CZ" dirty="0" smtClean="0"/>
              <a:t>Produkty s nejvyšším podílem obratu a zisku, je třeba velice pečlivě monitorovat a hlídat před napadením ze strany konkurence, tak aby podnik o obrat a zisk z produktové řady nepřišel. Podniky mohou přidávat nové produkty a rozšiřovat tak svůj produkční mix, např. prodlužením stávající produktové řady a to jak nahoru, dolů, anebo jejím doplněním[2].</a:t>
            </a:r>
          </a:p>
          <a:p>
            <a:pPr algn="just"/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cs-CZ" i="1" dirty="0"/>
              <a:t>Automobilka BMW protáhla a doplnila svoji  produktovou  řadu a to směrem dolů díky modelům Mini-Cooper a kompaktní řadou1, ale i směrem nahoru prostřednictvím automobilu </a:t>
            </a:r>
            <a:r>
              <a:rPr lang="cs-CZ" i="1" dirty="0" err="1"/>
              <a:t>Rolls</a:t>
            </a:r>
            <a:r>
              <a:rPr lang="cs-CZ" i="1" dirty="0"/>
              <a:t> </a:t>
            </a:r>
            <a:r>
              <a:rPr lang="cs-CZ" i="1" dirty="0" err="1"/>
              <a:t>Royce</a:t>
            </a:r>
            <a:r>
              <a:rPr lang="cs-CZ" i="1" dirty="0"/>
              <a:t>. Mezery mezi řadami vyplnilo BMW modelem X3 a sportovním kupé řady 6. Společnost svoji nabídkou oslovila i další segmenty zákazníků, kterým doposud </a:t>
            </a:r>
            <a:r>
              <a:rPr lang="cs-CZ" i="1" dirty="0" err="1"/>
              <a:t>nedákazala</a:t>
            </a:r>
            <a:r>
              <a:rPr lang="cs-CZ" i="1" dirty="0"/>
              <a:t> nic nabídnout. Během čtyř let se tak automobilce BMW podařilo prodloužit svoji produktovou řadu natolik, že z výrobce jedné značky o třech modelech je dnes společnost vyrábějící tři značky s deseti modely aut. BMW tak patří k producentům tří nejluxusnějších značek, ročně prodá přes milion vozů a v roce 1992 byly vozy BMW označeny za nejoblíbenější na světě v oblasti luxusních vozů.</a:t>
            </a:r>
            <a:endParaRPr lang="cs-CZ" b="0" i="1" dirty="0" smtClean="0">
              <a:effectLst/>
            </a:endParaRPr>
          </a:p>
          <a:p>
            <a:pPr algn="just"/>
            <a:r>
              <a:rPr lang="cs-CZ" i="1" dirty="0"/>
              <a:t>Zdroj: novinky.cz</a:t>
            </a:r>
            <a:endParaRPr lang="cs-CZ" b="0" i="1" dirty="0" smtClean="0">
              <a:effectLst/>
            </a:endParaRPr>
          </a:p>
          <a:p>
            <a:pPr algn="just"/>
            <a:endParaRPr lang="cs-CZ" b="0" i="1" dirty="0" smtClean="0">
              <a:effectLst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54" y="3915177"/>
            <a:ext cx="3788492" cy="226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2293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26548"/>
          </a:xfrm>
        </p:spPr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275009"/>
            <a:ext cx="7803792" cy="4901955"/>
          </a:xfrm>
        </p:spPr>
        <p:txBody>
          <a:bodyPr>
            <a:normAutofit/>
          </a:bodyPr>
          <a:lstStyle/>
          <a:p>
            <a:pPr algn="just"/>
            <a:r>
              <a:rPr lang="cs-CZ" sz="1800" dirty="0" smtClean="0"/>
              <a:t>Mimo to, lze produktovou řadu i „prořezat“ tak, aby se podniky zbavily produktů, které jsou ztrátové a nacházejí se ve fázi úpadku. Kromě přidávání produktových řad, mohou podniky dále uvádět na trh další verze produktů a tím prohlubovat svůj sortiment[3]. Poslední možností je snaha o větší či menší konzistentnost produktového mixu v různých oblastech. </a:t>
            </a:r>
            <a:endParaRPr lang="cs-CZ" sz="1800" b="0" dirty="0" smtClean="0">
              <a:effectLst/>
            </a:endParaRPr>
          </a:p>
          <a:p>
            <a:pPr algn="just"/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81" y="3725986"/>
            <a:ext cx="5051717" cy="2525857"/>
          </a:xfrm>
        </p:spPr>
      </p:pic>
    </p:spTree>
    <p:extLst>
      <p:ext uri="{BB962C8B-B14F-4D97-AF65-F5344CB8AC3E}">
        <p14:creationId xmlns:p14="http://schemas.microsoft.com/office/powerpoint/2010/main" val="2388079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4781</Words>
  <Application>Microsoft Office PowerPoint</Application>
  <PresentationFormat>Předvádění na obrazovce (4:3)</PresentationFormat>
  <Paragraphs>683</Paragraphs>
  <Slides>111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111</vt:i4>
      </vt:variant>
    </vt:vector>
  </HeadingPairs>
  <TitlesOfParts>
    <vt:vector size="112" baseType="lpstr">
      <vt:lpstr>Motiv systému Office</vt:lpstr>
      <vt:lpstr>Primární podnikové funkce</vt:lpstr>
      <vt:lpstr>Analýza nákladů v podniku </vt:lpstr>
      <vt:lpstr>Prezentace aplikace PowerPoint</vt:lpstr>
      <vt:lpstr>Vymezení a klasifikace nákladů  </vt:lpstr>
      <vt:lpstr>Členění nákladů podle závislosti na objemu prováděných výkonů </vt:lpstr>
      <vt:lpstr>Prezentace aplikace PowerPoint</vt:lpstr>
      <vt:lpstr>Prezentace aplikace PowerPoint</vt:lpstr>
      <vt:lpstr>Prezentace aplikace PowerPoint</vt:lpstr>
      <vt:lpstr>Prezentace aplikace PowerPoint</vt:lpstr>
      <vt:lpstr>Izokvanty</vt:lpstr>
      <vt:lpstr>Prezentace aplikace PowerPoint</vt:lpstr>
      <vt:lpstr>Prezentace aplikace PowerPoint</vt:lpstr>
      <vt:lpstr>Prezentace aplikace PowerPoint</vt:lpstr>
      <vt:lpstr>Prezentace aplikace PowerPoint</vt:lpstr>
      <vt:lpstr>Typologie nákladů</vt:lpstr>
      <vt:lpstr>Prezentace aplikace PowerPoint</vt:lpstr>
      <vt:lpstr>Prezentace aplikace PowerPoint</vt:lpstr>
      <vt:lpstr>Primární podnikové funkce</vt:lpstr>
      <vt:lpstr>Řízení vstupních operací</vt:lpstr>
      <vt:lpstr>Prezentace aplikace PowerPoint</vt:lpstr>
      <vt:lpstr>Nákupní marketingový mix</vt:lpstr>
      <vt:lpstr>Prezentace aplikace PowerPoint</vt:lpstr>
      <vt:lpstr>Prezentace aplikace PowerPoint</vt:lpstr>
      <vt:lpstr>Prezentace aplikace PowerPoint</vt:lpstr>
      <vt:lpstr>Prezentace aplikace PowerPoint</vt:lpstr>
      <vt:lpstr>Aktivity marketingového nákupního procesu </vt:lpstr>
      <vt:lpstr>Řízení zásob </vt:lpstr>
      <vt:lpstr>Prezentace aplikace PowerPoint</vt:lpstr>
      <vt:lpstr>Prezentace aplikace PowerPoint</vt:lpstr>
      <vt:lpstr>Doplnění zásob</vt:lpstr>
      <vt:lpstr>Prezentace aplikace PowerPoint</vt:lpstr>
      <vt:lpstr>ABC Klasifikace</vt:lpstr>
      <vt:lpstr>Nákupní logistika a strategické řízení nákupu</vt:lpstr>
      <vt:lpstr>Prezentace aplikace PowerPoint</vt:lpstr>
      <vt:lpstr>Marketingový strategický projekt nákupu</vt:lpstr>
      <vt:lpstr>Hlavní podnikové funkce -zhotovení produktu </vt:lpstr>
      <vt:lpstr>Prezentace aplikace PowerPoint</vt:lpstr>
      <vt:lpstr>Prezentace aplikace PowerPoint</vt:lpstr>
      <vt:lpstr>Prezentace aplikace PowerPoint</vt:lpstr>
      <vt:lpstr>Výrobní program </vt:lpstr>
      <vt:lpstr>Dlouhodobé plánování</vt:lpstr>
      <vt:lpstr>Krátkodobé plánování</vt:lpstr>
      <vt:lpstr>Prezentace aplikace PowerPoint</vt:lpstr>
      <vt:lpstr>Prezentace aplikace PowerPoint</vt:lpstr>
      <vt:lpstr>Výrobní proces</vt:lpstr>
      <vt:lpstr>Prezentace aplikace PowerPoint</vt:lpstr>
      <vt:lpstr>Dlouhodobé plánování výrobního procesu</vt:lpstr>
      <vt:lpstr>Organizační typy výroby</vt:lpstr>
      <vt:lpstr>Proudová výroba</vt:lpstr>
      <vt:lpstr>Dílenská výroba</vt:lpstr>
      <vt:lpstr>Skupinová výroba</vt:lpstr>
      <vt:lpstr>Výroba na stanovišti</vt:lpstr>
      <vt:lpstr>Výrobní hnízdo</vt:lpstr>
      <vt:lpstr>Výrobní typy</vt:lpstr>
      <vt:lpstr>Kusová výroba</vt:lpstr>
      <vt:lpstr>Opakovaná výroba</vt:lpstr>
      <vt:lpstr>Krátkodobé plánování výrobního procesu</vt:lpstr>
      <vt:lpstr>Plánování velikosti výrobní dávky</vt:lpstr>
      <vt:lpstr>Prezentace aplikace PowerPoint</vt:lpstr>
      <vt:lpstr>Prezentace aplikace PowerPoint</vt:lpstr>
      <vt:lpstr>Lhůtové plánování</vt:lpstr>
      <vt:lpstr>Plánování výrobních kapacit</vt:lpstr>
      <vt:lpstr>Životní cyklus produktu</vt:lpstr>
      <vt:lpstr>Životní cyklus produktu</vt:lpstr>
      <vt:lpstr>Prezentace aplikace PowerPoint</vt:lpstr>
      <vt:lpstr>Prezentace aplikace PowerPoint</vt:lpstr>
      <vt:lpstr>Prezentace aplikace PowerPoint</vt:lpstr>
      <vt:lpstr>Fáze růstu</vt:lpstr>
      <vt:lpstr>Prezentace aplikace PowerPoint</vt:lpstr>
      <vt:lpstr>Prezentace aplikace PowerPoint</vt:lpstr>
      <vt:lpstr>Prezentace aplikace PowerPoint</vt:lpstr>
      <vt:lpstr>BCG matice a životní cyklus produktu</vt:lpstr>
      <vt:lpstr>Odbytová funkce </vt:lpstr>
      <vt:lpstr>Odbytová funkce v podniku</vt:lpstr>
      <vt:lpstr>Odbytová funkce v podniku</vt:lpstr>
      <vt:lpstr>Odbyt - primární aktivity</vt:lpstr>
      <vt:lpstr>2 Apple’s supply-chain management</vt:lpstr>
      <vt:lpstr>Informace k zajištění odbytové funkce</vt:lpstr>
      <vt:lpstr>Informace k zajištění odbytové funkce</vt:lpstr>
      <vt:lpstr>Úrovně v rámci odbytu</vt:lpstr>
      <vt:lpstr>Cíle v oblasti odbytu</vt:lpstr>
      <vt:lpstr>Informace k zajištění odbytové funkce</vt:lpstr>
      <vt:lpstr>Cíle odbytu - hierarchie</vt:lpstr>
      <vt:lpstr>Nástroje odbytové politiky</vt:lpstr>
      <vt:lpstr>Výrobková politika</vt:lpstr>
      <vt:lpstr>Výrobková politika</vt:lpstr>
      <vt:lpstr>Produkt a jeho úrovně</vt:lpstr>
      <vt:lpstr>Základní otázky produktu:</vt:lpstr>
      <vt:lpstr>Úrovně produktu</vt:lpstr>
      <vt:lpstr>Prezentace aplikace PowerPoint</vt:lpstr>
      <vt:lpstr>Prezentace aplikace PowerPoint</vt:lpstr>
      <vt:lpstr>Prezentace aplikace PowerPoint</vt:lpstr>
      <vt:lpstr>Prezentace aplikace PowerPoint</vt:lpstr>
      <vt:lpstr>Produkt vs. Služba  (zdroj: Kašparová, dle http://www.youtube.com/watch?v=5KRNBxui-RI&amp;feature=related) </vt:lpstr>
      <vt:lpstr>Spotřební zboží a kupní chování</vt:lpstr>
      <vt:lpstr>PRODUKTOVÝ MIX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Komunikační politika</vt:lpstr>
      <vt:lpstr>Reklama</vt:lpstr>
      <vt:lpstr>Reklama</vt:lpstr>
      <vt:lpstr>Selekce médií</vt:lpstr>
      <vt:lpstr>Účinnost sdělení</vt:lpstr>
      <vt:lpstr>Cenová politika</vt:lpstr>
      <vt:lpstr>Cenová politika</vt:lpstr>
      <vt:lpstr>Distribuční politika</vt:lpstr>
      <vt:lpstr>Distribuce z hlediska výrobce</vt:lpstr>
      <vt:lpstr>Distribuce z hlediska zákazníků</vt:lpstr>
    </vt:vector>
  </TitlesOfParts>
  <Company>Ekonomicko-správní fakulta Masarykovy univerzity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Primární podnikové funkce</dc:title>
  <dc:creator>Odehnalova Pavla</dc:creator>
  <cp:lastModifiedBy>Odehnalova Pavla</cp:lastModifiedBy>
  <cp:revision>29</cp:revision>
  <dcterms:created xsi:type="dcterms:W3CDTF">2016-10-14T12:46:46Z</dcterms:created>
  <dcterms:modified xsi:type="dcterms:W3CDTF">2017-04-08T11:43:23Z</dcterms:modified>
</cp:coreProperties>
</file>