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279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96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009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B92C5-9CF2-4C29-BFF1-E8ABA65F41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553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84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8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1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6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00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68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4574-D56A-4DC6-A8D7-16850E0BF883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EC17-E0BD-4683-9087-730FE34A7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35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 smtClean="0">
                <a:solidFill>
                  <a:schemeClr val="tx1"/>
                </a:solidFill>
              </a:rPr>
              <a:t>9. Majetková a kapitálová výstavba podniku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1916113"/>
            <a:ext cx="7637463" cy="1441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Majetek </a:t>
            </a:r>
            <a:r>
              <a:rPr lang="cs-CZ" altLang="cs-CZ" sz="1400" smtClean="0"/>
              <a:t>je konkrétní složení prostředků, které podnik využívá při uskutečňování své činnosti. Majetek je vyjádřením toho „co podnik vlastní“.</a:t>
            </a:r>
            <a:endParaRPr lang="cs-CZ" altLang="cs-CZ" sz="1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Kapitál </a:t>
            </a:r>
            <a:r>
              <a:rPr lang="cs-CZ" altLang="cs-CZ" sz="1400" smtClean="0"/>
              <a:t>je zdroj krytí</a:t>
            </a:r>
            <a:r>
              <a:rPr lang="cs-CZ" altLang="cs-CZ" sz="1400" b="1" smtClean="0"/>
              <a:t> </a:t>
            </a:r>
            <a:r>
              <a:rPr lang="cs-CZ" altLang="cs-CZ" sz="1400" smtClean="0"/>
              <a:t>majetku, tzn. že vyjadřuje původ, ze kterého majetek vznikl. Kapitál tedy vyjadřuje „komu co patří“.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smtClean="0"/>
              <a:t>Písemným přehledem struktury majetku (aktiv) a struktury kapitálu (pasiv) v peněžním vyjádření je </a:t>
            </a:r>
            <a:r>
              <a:rPr lang="cs-CZ" altLang="cs-CZ" sz="1400" b="1" smtClean="0"/>
              <a:t>rozvaha, </a:t>
            </a:r>
            <a:r>
              <a:rPr lang="cs-CZ" altLang="cs-CZ" sz="1400" smtClean="0"/>
              <a:t>která má formu účtu, kde na levé straně je zachycen majetek (a jeho struktura) a na straně pravé kapitál (a jeho struktura). </a:t>
            </a:r>
          </a:p>
        </p:txBody>
      </p:sp>
      <p:graphicFrame>
        <p:nvGraphicFramePr>
          <p:cNvPr id="2121" name="Group 73"/>
          <p:cNvGraphicFramePr>
            <a:graphicFrameLocks noGrp="1"/>
          </p:cNvGraphicFramePr>
          <p:nvPr>
            <p:ph sz="half" idx="2"/>
          </p:nvPr>
        </p:nvGraphicFramePr>
        <p:xfrm>
          <a:off x="1331913" y="3306763"/>
          <a:ext cx="7200900" cy="3230840"/>
        </p:xfrm>
        <a:graphic>
          <a:graphicData uri="http://schemas.openxmlformats.org/drawingml/2006/table">
            <a:tbl>
              <a:tblPr/>
              <a:tblGrid>
                <a:gridCol w="3106737"/>
                <a:gridCol w="4094163"/>
              </a:tblGrid>
              <a:tr h="304770"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Aktiva                                               Rozvaha k 31.12.20...                                             Pasiva 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37146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majetek 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hmotný majetek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nehmotný majetek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Dlouhodobý finanční majetek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kapitál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Základní kapitál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Kapitálové fondy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Fondy ze zisku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Nerozdělení výsledek hospodaření z minulých let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Hospodářský výsledek z běžného účetního období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7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Oběžný majetek 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Zásoby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Pohledávky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Finanční majetek (krátkodobý)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Cizí kapitál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Dlouhodobé závazky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Krátkodobé závazky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aktiva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pasiva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(bilanční ztráta)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(bilanční zisk)</a:t>
                      </a:r>
                      <a:endParaRPr kumimoji="0" lang="cs-CZ" alt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13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Majetková struktura podniku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1266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Dlouhodobý majetek</a:t>
            </a:r>
            <a:r>
              <a:rPr lang="cs-CZ" altLang="cs-CZ" sz="1400" smtClean="0"/>
              <a:t> (jinak též stálý, zřizovací, fixní nebo neoběžný) slouží v podniku dlouhou dobu (déle než jeden rok), takže se opotřebovává postupně (kromě pozemků, uměleckých děl apod.). Úměrně tomuto postupnému </a:t>
            </a:r>
            <a:r>
              <a:rPr lang="cs-CZ" altLang="cs-CZ" sz="1400" b="1" smtClean="0"/>
              <a:t>opotřebovávání</a:t>
            </a:r>
            <a:r>
              <a:rPr lang="cs-CZ" altLang="cs-CZ" sz="1400" smtClean="0"/>
              <a:t> se přenáší jeho hodnota do nákladů podniku ve formě </a:t>
            </a:r>
            <a:r>
              <a:rPr lang="cs-CZ" altLang="cs-CZ" sz="1400" b="1" smtClean="0"/>
              <a:t>odpisů</a:t>
            </a:r>
            <a:r>
              <a:rPr lang="cs-CZ" altLang="cs-CZ" sz="1400" smtClean="0"/>
              <a:t> </a:t>
            </a:r>
            <a:endParaRPr lang="cs-CZ" altLang="cs-CZ" sz="1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Oběžný majetek </a:t>
            </a:r>
            <a:r>
              <a:rPr lang="cs-CZ" altLang="cs-CZ" sz="1400" smtClean="0"/>
              <a:t>(jinak též krátkodobý, provozovací, provozní) působí v podniku na rozdíl od dlouhodobého majetku krátkodobě a do nákladů se přenáší v okamžiku spotřeby </a:t>
            </a:r>
          </a:p>
        </p:txBody>
      </p:sp>
      <p:sp>
        <p:nvSpPr>
          <p:cNvPr id="4100" name="Rectangle 32"/>
          <p:cNvSpPr>
            <a:spLocks noChangeArrowheads="1"/>
          </p:cNvSpPr>
          <p:nvPr/>
        </p:nvSpPr>
        <p:spPr bwMode="auto">
          <a:xfrm>
            <a:off x="0" y="1531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grpSp>
        <p:nvGrpSpPr>
          <p:cNvPr id="4101" name="Group 4"/>
          <p:cNvGrpSpPr>
            <a:grpSpLocks/>
          </p:cNvGrpSpPr>
          <p:nvPr/>
        </p:nvGrpSpPr>
        <p:grpSpPr bwMode="auto">
          <a:xfrm>
            <a:off x="1692275" y="3213100"/>
            <a:ext cx="5688013" cy="3095625"/>
            <a:chOff x="1247" y="5738"/>
            <a:chExt cx="9210" cy="5400"/>
          </a:xfrm>
        </p:grpSpPr>
        <p:sp>
          <p:nvSpPr>
            <p:cNvPr id="4102" name="Rectangle 31"/>
            <p:cNvSpPr>
              <a:spLocks noChangeArrowheads="1"/>
            </p:cNvSpPr>
            <p:nvPr/>
          </p:nvSpPr>
          <p:spPr bwMode="auto">
            <a:xfrm>
              <a:off x="5207" y="5738"/>
              <a:ext cx="2340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 b="1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Majetek podniku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03" name="Rectangle 30"/>
            <p:cNvSpPr>
              <a:spLocks noChangeArrowheads="1"/>
            </p:cNvSpPr>
            <p:nvPr/>
          </p:nvSpPr>
          <p:spPr bwMode="auto">
            <a:xfrm>
              <a:off x="2327" y="6998"/>
              <a:ext cx="2563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04" name="Rectangle 29"/>
            <p:cNvSpPr>
              <a:spLocks noChangeArrowheads="1"/>
            </p:cNvSpPr>
            <p:nvPr/>
          </p:nvSpPr>
          <p:spPr bwMode="auto">
            <a:xfrm>
              <a:off x="7727" y="6998"/>
              <a:ext cx="2563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Oběžný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05" name="Rectangle 28"/>
            <p:cNvSpPr>
              <a:spLocks noChangeArrowheads="1"/>
            </p:cNvSpPr>
            <p:nvPr/>
          </p:nvSpPr>
          <p:spPr bwMode="auto">
            <a:xfrm>
              <a:off x="1427" y="8258"/>
              <a:ext cx="2017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 hmotný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06" name="Rectangle 27"/>
            <p:cNvSpPr>
              <a:spLocks noChangeArrowheads="1"/>
            </p:cNvSpPr>
            <p:nvPr/>
          </p:nvSpPr>
          <p:spPr bwMode="auto">
            <a:xfrm>
              <a:off x="3587" y="8258"/>
              <a:ext cx="2197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 nehmotný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07" name="Rectangle 26"/>
            <p:cNvSpPr>
              <a:spLocks noChangeArrowheads="1"/>
            </p:cNvSpPr>
            <p:nvPr/>
          </p:nvSpPr>
          <p:spPr bwMode="auto">
            <a:xfrm>
              <a:off x="5927" y="8258"/>
              <a:ext cx="1477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finanční majetek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08" name="Rectangle 25"/>
            <p:cNvSpPr>
              <a:spLocks noChangeArrowheads="1"/>
            </p:cNvSpPr>
            <p:nvPr/>
          </p:nvSpPr>
          <p:spPr bwMode="auto">
            <a:xfrm>
              <a:off x="7547" y="8258"/>
              <a:ext cx="1562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zásoby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09" name="Rectangle 24"/>
            <p:cNvSpPr>
              <a:spLocks noChangeArrowheads="1"/>
            </p:cNvSpPr>
            <p:nvPr/>
          </p:nvSpPr>
          <p:spPr bwMode="auto">
            <a:xfrm>
              <a:off x="9167" y="8258"/>
              <a:ext cx="1290" cy="69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</a:rPr>
                <a:t>peníze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10" name="Rectangle 23"/>
            <p:cNvSpPr>
              <a:spLocks noChangeArrowheads="1"/>
            </p:cNvSpPr>
            <p:nvPr/>
          </p:nvSpPr>
          <p:spPr bwMode="auto">
            <a:xfrm>
              <a:off x="1247" y="10778"/>
              <a:ext cx="1620" cy="3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movitý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11" name="Rectangle 22"/>
            <p:cNvSpPr>
              <a:spLocks noChangeArrowheads="1"/>
            </p:cNvSpPr>
            <p:nvPr/>
          </p:nvSpPr>
          <p:spPr bwMode="auto">
            <a:xfrm>
              <a:off x="3227" y="10778"/>
              <a:ext cx="1620" cy="3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nemovitý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12" name="Rectangle 21"/>
            <p:cNvSpPr>
              <a:spLocks noChangeArrowheads="1"/>
            </p:cNvSpPr>
            <p:nvPr/>
          </p:nvSpPr>
          <p:spPr bwMode="auto">
            <a:xfrm>
              <a:off x="34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pohledávky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13" name="Rectangle 20"/>
            <p:cNvSpPr>
              <a:spLocks noChangeArrowheads="1"/>
            </p:cNvSpPr>
            <p:nvPr/>
          </p:nvSpPr>
          <p:spPr bwMode="auto">
            <a:xfrm>
              <a:off x="52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cenné papíry (krátkodobé)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14" name="Rectangle 19"/>
            <p:cNvSpPr>
              <a:spLocks noChangeArrowheads="1"/>
            </p:cNvSpPr>
            <p:nvPr/>
          </p:nvSpPr>
          <p:spPr bwMode="auto">
            <a:xfrm>
              <a:off x="70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peníze (na účtech, v hotovosti)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4115" name="Rectangle 18"/>
            <p:cNvSpPr>
              <a:spLocks noChangeArrowheads="1"/>
            </p:cNvSpPr>
            <p:nvPr/>
          </p:nvSpPr>
          <p:spPr bwMode="auto">
            <a:xfrm>
              <a:off x="8807" y="9518"/>
              <a:ext cx="1620" cy="9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0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náklady příštích období</a:t>
              </a:r>
              <a:endParaRPr lang="cs-CZ" altLang="cs-CZ">
                <a:latin typeface="Arial" charset="0"/>
              </a:endParaRPr>
            </a:p>
          </p:txBody>
        </p:sp>
        <p:cxnSp>
          <p:nvCxnSpPr>
            <p:cNvPr id="4116" name="AutoShape 17"/>
            <p:cNvCxnSpPr>
              <a:cxnSpLocks noChangeShapeType="1"/>
            </p:cNvCxnSpPr>
            <p:nvPr/>
          </p:nvCxnSpPr>
          <p:spPr bwMode="auto">
            <a:xfrm rot="5400000">
              <a:off x="2777" y="7448"/>
              <a:ext cx="540" cy="108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17" name="AutoShape 16"/>
            <p:cNvCxnSpPr>
              <a:cxnSpLocks noChangeShapeType="1"/>
            </p:cNvCxnSpPr>
            <p:nvPr/>
          </p:nvCxnSpPr>
          <p:spPr bwMode="auto">
            <a:xfrm rot="16200000" flipH="1">
              <a:off x="7457" y="5288"/>
              <a:ext cx="540" cy="288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18" name="AutoShape 15"/>
            <p:cNvCxnSpPr>
              <a:cxnSpLocks noChangeShapeType="1"/>
            </p:cNvCxnSpPr>
            <p:nvPr/>
          </p:nvCxnSpPr>
          <p:spPr bwMode="auto">
            <a:xfrm rot="5400000">
              <a:off x="1365" y="9580"/>
              <a:ext cx="1800" cy="595"/>
            </a:xfrm>
            <a:prstGeom prst="bentConnector3">
              <a:avLst>
                <a:gd name="adj1" fmla="val 8832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19" name="AutoShape 14"/>
            <p:cNvCxnSpPr>
              <a:cxnSpLocks noChangeShapeType="1"/>
            </p:cNvCxnSpPr>
            <p:nvPr/>
          </p:nvCxnSpPr>
          <p:spPr bwMode="auto">
            <a:xfrm rot="5400000">
              <a:off x="8420" y="8285"/>
              <a:ext cx="540" cy="192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0" name="AutoShape 13"/>
            <p:cNvCxnSpPr>
              <a:cxnSpLocks noChangeShapeType="1"/>
            </p:cNvCxnSpPr>
            <p:nvPr/>
          </p:nvCxnSpPr>
          <p:spPr bwMode="auto">
            <a:xfrm rot="16200000" flipH="1">
              <a:off x="9347" y="7538"/>
              <a:ext cx="540" cy="9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1" name="AutoShape 12"/>
            <p:cNvCxnSpPr>
              <a:cxnSpLocks noChangeShapeType="1"/>
            </p:cNvCxnSpPr>
            <p:nvPr/>
          </p:nvCxnSpPr>
          <p:spPr bwMode="auto">
            <a:xfrm rot="5400000">
              <a:off x="7610" y="7475"/>
              <a:ext cx="540" cy="354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2" name="AutoShape 11"/>
            <p:cNvCxnSpPr>
              <a:cxnSpLocks noChangeShapeType="1"/>
            </p:cNvCxnSpPr>
            <p:nvPr/>
          </p:nvCxnSpPr>
          <p:spPr bwMode="auto">
            <a:xfrm rot="5400000">
              <a:off x="6620" y="6485"/>
              <a:ext cx="540" cy="552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3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9500" y="9130"/>
              <a:ext cx="540" cy="235"/>
            </a:xfrm>
            <a:prstGeom prst="bentConnector3">
              <a:avLst>
                <a:gd name="adj1" fmla="val 7055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4" name="AutoShape 9"/>
            <p:cNvCxnSpPr>
              <a:cxnSpLocks noChangeShapeType="1"/>
            </p:cNvCxnSpPr>
            <p:nvPr/>
          </p:nvCxnSpPr>
          <p:spPr bwMode="auto">
            <a:xfrm rot="16200000" flipH="1">
              <a:off x="2355" y="9185"/>
              <a:ext cx="1800" cy="1385"/>
            </a:xfrm>
            <a:prstGeom prst="bentConnector3">
              <a:avLst>
                <a:gd name="adj1" fmla="val 88329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5" name="AutoShape 8"/>
            <p:cNvCxnSpPr>
              <a:cxnSpLocks noChangeShapeType="1"/>
            </p:cNvCxnSpPr>
            <p:nvPr/>
          </p:nvCxnSpPr>
          <p:spPr bwMode="auto">
            <a:xfrm rot="16200000" flipH="1">
              <a:off x="3947" y="7358"/>
              <a:ext cx="540" cy="126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6" name="AutoShape 7"/>
            <p:cNvCxnSpPr>
              <a:cxnSpLocks noChangeShapeType="1"/>
            </p:cNvCxnSpPr>
            <p:nvPr/>
          </p:nvCxnSpPr>
          <p:spPr bwMode="auto">
            <a:xfrm rot="16200000" flipH="1">
              <a:off x="4847" y="6458"/>
              <a:ext cx="540" cy="3060"/>
            </a:xfrm>
            <a:prstGeom prst="bentConnector3">
              <a:avLst>
                <a:gd name="adj1" fmla="val 303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7" name="AutoShape 6"/>
            <p:cNvCxnSpPr>
              <a:cxnSpLocks noChangeShapeType="1"/>
            </p:cNvCxnSpPr>
            <p:nvPr/>
          </p:nvCxnSpPr>
          <p:spPr bwMode="auto">
            <a:xfrm rot="5400000">
              <a:off x="8447" y="7538"/>
              <a:ext cx="540" cy="9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4128" name="AutoShape 5"/>
            <p:cNvCxnSpPr>
              <a:cxnSpLocks noChangeShapeType="1"/>
            </p:cNvCxnSpPr>
            <p:nvPr/>
          </p:nvCxnSpPr>
          <p:spPr bwMode="auto">
            <a:xfrm rot="5400000">
              <a:off x="4667" y="5378"/>
              <a:ext cx="540" cy="270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8650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Pravidla financování a kapitálová struktura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547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Kapitálovou strukturou se rozumí složení zdrojů, které slouží ke krytí majetku podniku </a:t>
            </a:r>
          </a:p>
        </p:txBody>
      </p:sp>
      <p:grpSp>
        <p:nvGrpSpPr>
          <p:cNvPr id="5124" name="Group 4"/>
          <p:cNvGrpSpPr>
            <a:grpSpLocks noChangeAspect="1"/>
          </p:cNvGrpSpPr>
          <p:nvPr/>
        </p:nvGrpSpPr>
        <p:grpSpPr bwMode="auto">
          <a:xfrm>
            <a:off x="1116013" y="2781300"/>
            <a:ext cx="7272337" cy="3475038"/>
            <a:chOff x="624" y="1344"/>
            <a:chExt cx="5040" cy="2304"/>
          </a:xfrm>
        </p:grpSpPr>
        <p:sp>
          <p:nvSpPr>
            <p:cNvPr id="5125" name="Rectangle 16"/>
            <p:cNvSpPr>
              <a:spLocks noChangeAspect="1" noChangeArrowheads="1"/>
            </p:cNvSpPr>
            <p:nvPr/>
          </p:nvSpPr>
          <p:spPr bwMode="auto">
            <a:xfrm>
              <a:off x="1968" y="1344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 b="1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Kapitál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5126" name="Rectangle 15"/>
            <p:cNvSpPr>
              <a:spLocks noChangeAspect="1" noChangeArrowheads="1"/>
            </p:cNvSpPr>
            <p:nvPr/>
          </p:nvSpPr>
          <p:spPr bwMode="auto">
            <a:xfrm>
              <a:off x="720" y="1776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Vlastní kapitál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5127" name="Rectangle 14"/>
            <p:cNvSpPr>
              <a:spLocks noChangeAspect="1" noChangeArrowheads="1"/>
            </p:cNvSpPr>
            <p:nvPr/>
          </p:nvSpPr>
          <p:spPr bwMode="auto">
            <a:xfrm>
              <a:off x="3264" y="1776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Cizí kapitál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5128" name="Rectangle 13"/>
            <p:cNvSpPr>
              <a:spLocks noChangeAspect="1" noChangeArrowheads="1"/>
            </p:cNvSpPr>
            <p:nvPr/>
          </p:nvSpPr>
          <p:spPr bwMode="auto">
            <a:xfrm>
              <a:off x="4128" y="2208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Dlouhodobý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5129" name="Rectangle 12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1008" cy="2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Krátkodobý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5130" name="Rectangle 11"/>
            <p:cNvSpPr>
              <a:spLocks noChangeAspect="1" noChangeArrowheads="1"/>
            </p:cNvSpPr>
            <p:nvPr/>
          </p:nvSpPr>
          <p:spPr bwMode="auto">
            <a:xfrm>
              <a:off x="624" y="2112"/>
              <a:ext cx="1632" cy="15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základní kapitál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emisní ážio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fondy ze zisku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výsledek hospodaření  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(zisk nebo ztráta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běžného období)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nerozdělený zisk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(neuhrazená ztráta)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  minulých let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5131" name="Rectangle 10"/>
            <p:cNvSpPr>
              <a:spLocks noChangeAspect="1" noChangeArrowheads="1"/>
            </p:cNvSpPr>
            <p:nvPr/>
          </p:nvSpPr>
          <p:spPr bwMode="auto">
            <a:xfrm>
              <a:off x="2352" y="2544"/>
              <a:ext cx="1584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krátkodobé bank. úvěry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dodavatelské úvěry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zálohy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nevyplacené mzdy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výdaje příštích období</a:t>
              </a:r>
              <a:endParaRPr lang="cs-CZ" altLang="cs-CZ">
                <a:latin typeface="Arial" charset="0"/>
              </a:endParaRPr>
            </a:p>
          </p:txBody>
        </p:sp>
        <p:sp>
          <p:nvSpPr>
            <p:cNvPr id="5132" name="Rectangle 9"/>
            <p:cNvSpPr>
              <a:spLocks noChangeAspect="1" noChangeArrowheads="1"/>
            </p:cNvSpPr>
            <p:nvPr/>
          </p:nvSpPr>
          <p:spPr bwMode="auto">
            <a:xfrm>
              <a:off x="4032" y="2544"/>
              <a:ext cx="1632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E4A8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dlouhodobé bank. 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úvěry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podnikové obligace</a:t>
              </a:r>
              <a:endParaRPr lang="cs-CZ" altLang="cs-CZ" sz="600">
                <a:latin typeface="Arial" charset="0"/>
              </a:endParaRPr>
            </a:p>
            <a:p>
              <a:r>
                <a:rPr lang="cs-CZ" altLang="cs-CZ" sz="120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- dlužní úpisy</a:t>
              </a:r>
              <a:endParaRPr lang="cs-CZ" altLang="cs-CZ">
                <a:latin typeface="Arial" charset="0"/>
              </a:endParaRPr>
            </a:p>
          </p:txBody>
        </p:sp>
        <p:cxnSp>
          <p:nvCxnSpPr>
            <p:cNvPr id="5133" name="AutoShape 8"/>
            <p:cNvCxnSpPr>
              <a:cxnSpLocks noChangeAspect="1" noChangeShapeType="1"/>
            </p:cNvCxnSpPr>
            <p:nvPr/>
          </p:nvCxnSpPr>
          <p:spPr bwMode="auto">
            <a:xfrm rot="10800000" flipV="1">
              <a:off x="1224" y="1488"/>
              <a:ext cx="744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5134" name="AutoShape 7"/>
            <p:cNvCxnSpPr>
              <a:cxnSpLocks noChangeAspect="1" noChangeShapeType="1"/>
            </p:cNvCxnSpPr>
            <p:nvPr/>
          </p:nvCxnSpPr>
          <p:spPr bwMode="auto">
            <a:xfrm>
              <a:off x="2976" y="1488"/>
              <a:ext cx="792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5135" name="AutoShape 6"/>
            <p:cNvCxnSpPr>
              <a:cxnSpLocks noChangeAspect="1" noChangeShapeType="1"/>
            </p:cNvCxnSpPr>
            <p:nvPr/>
          </p:nvCxnSpPr>
          <p:spPr bwMode="auto">
            <a:xfrm rot="10800000" flipV="1">
              <a:off x="2952" y="1920"/>
              <a:ext cx="312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  <p:cxnSp>
          <p:nvCxnSpPr>
            <p:cNvPr id="5136" name="AutoShape 5"/>
            <p:cNvCxnSpPr>
              <a:cxnSpLocks noChangeAspect="1" noChangeShapeType="1"/>
            </p:cNvCxnSpPr>
            <p:nvPr/>
          </p:nvCxnSpPr>
          <p:spPr bwMode="auto">
            <a:xfrm>
              <a:off x="4272" y="1920"/>
              <a:ext cx="360" cy="288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1C1C1C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6268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35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smtClean="0"/>
              <a:t>Důležité jsou zejména následující pravidla:</a:t>
            </a: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Pravidlo vertikální kapitálové struktury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Pravidlo horizontální majetkově-kapitálové struktury: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smtClean="0"/>
              <a:t>zlaté pravidlo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smtClean="0"/>
              <a:t>zlaté bilanční pravidlo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Pravidlo vertikální kapitálové struktury se týká pouze skladby kapitálu a nemá tedy žádný vztah k použití finančních prostředků. Pravidlo stanovuje, že poměr vlastního a cizího kapitálu by měl být 1:1 (jiní autoři doporučují 60:40 ve prospěch cizího kapitálu).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Pravidlo horizontální struktury kapitál-majetek</a:t>
            </a:r>
            <a:r>
              <a:rPr lang="cs-CZ" altLang="cs-CZ" sz="1800" smtClean="0"/>
              <a:t> se týká vztahu mezi kapitálem a majetkem resp. mezi dobou vázanosti kapitálu v majetku a dobou, po níž je kapitál k dispozici.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Zlaté pravidlo financování </a:t>
            </a:r>
            <a:r>
              <a:rPr lang="cs-CZ" altLang="cs-CZ" sz="1800" smtClean="0"/>
              <a:t>říká, že mezi dobou, po kterou je kapitál vázán v majetku, a dobou, po níž je tento kapitál k dispozici, musí být shoda. Dodržování tohoto pravidla má zajistit platební schopnost podniku.</a:t>
            </a:r>
          </a:p>
        </p:txBody>
      </p:sp>
    </p:spTree>
    <p:extLst>
      <p:ext uri="{BB962C8B-B14F-4D97-AF65-F5344CB8AC3E}">
        <p14:creationId xmlns:p14="http://schemas.microsoft.com/office/powerpoint/2010/main" val="57152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 smtClean="0"/>
              <a:t>Zlaté bilanční pravidlo </a:t>
            </a:r>
            <a:r>
              <a:rPr lang="cs-CZ" altLang="cs-CZ" sz="2400" smtClean="0"/>
              <a:t>má tři pojetí: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V nejužším pojetí</a:t>
            </a:r>
            <a:r>
              <a:rPr lang="cs-CZ" altLang="cs-CZ" sz="2400" smtClean="0"/>
              <a:t> toto pravidlo říká, že </a:t>
            </a:r>
            <a:r>
              <a:rPr lang="cs-CZ" altLang="cs-CZ" sz="2400" b="1" smtClean="0"/>
              <a:t>dlouhodobý majetek je nutno financovat vlastním kapitálem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 </a:t>
            </a:r>
            <a:r>
              <a:rPr lang="cs-CZ" altLang="cs-CZ" sz="2400" b="1" smtClean="0"/>
              <a:t>širším pojetí</a:t>
            </a:r>
            <a:r>
              <a:rPr lang="cs-CZ" altLang="cs-CZ" sz="2400" smtClean="0"/>
              <a:t> stanovuje, že </a:t>
            </a:r>
            <a:r>
              <a:rPr lang="cs-CZ" altLang="cs-CZ" sz="2400" b="1" smtClean="0"/>
              <a:t>dlouhodobý majetek má být financován dlouhodobým</a:t>
            </a:r>
            <a:r>
              <a:rPr lang="cs-CZ" altLang="cs-CZ" sz="2400" smtClean="0"/>
              <a:t> (vlastním a dlouhodobým cizím) </a:t>
            </a:r>
            <a:r>
              <a:rPr lang="cs-CZ" altLang="cs-CZ" sz="2400" b="1" smtClean="0"/>
              <a:t>kapitálem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Nejširšího pojetí</a:t>
            </a:r>
            <a:r>
              <a:rPr lang="cs-CZ" altLang="cs-CZ" sz="2400" smtClean="0"/>
              <a:t> stanovuje, že je vhodné, aby </a:t>
            </a:r>
            <a:r>
              <a:rPr lang="cs-CZ" altLang="cs-CZ" sz="2400" b="1" smtClean="0"/>
              <a:t>všechen dlouhodobě vázaný majetek byl také financován dlouhodobým kapitálem</a:t>
            </a:r>
            <a:r>
              <a:rPr lang="cs-CZ" altLang="cs-CZ" sz="240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158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Analýza cash-flow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148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400" smtClean="0"/>
              <a:t>Zisk, který představuje rozdíl mezi výnosy a náklady je jen účetní veličinou a nevyjadřuje, resp. přesněji nemusí vyjadřovat skutečnou částku (hotových) peněz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smtClean="0"/>
              <a:t>Hotové peníze představuje rozdíl mezi peněžními příjmy a peněžními výdaji, který se také označuje jako „cash flow“ (peněžní tok)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smtClean="0"/>
              <a:t>Tento ukazatel umožňuje získat přehled o likvidní situaci a finančním vývoji podniku. Orientuje se na tokové veličiny, které zachycují strukturní a peněžně měřitelné změny v pohotových finančních prostředcích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smtClean="0"/>
              <a:t>Obvykle se Cash flow zjišťuje </a:t>
            </a:r>
            <a:r>
              <a:rPr lang="cs-CZ" altLang="cs-CZ" sz="1400" b="1" smtClean="0"/>
              <a:t>nepřímo</a:t>
            </a:r>
            <a:r>
              <a:rPr lang="cs-CZ" altLang="cs-CZ" sz="1400" smtClean="0"/>
              <a:t>, prostřednictvím peněžních příjmů a peněžních výdajů a hospodářského výsledku za dané období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Přímo</a:t>
            </a:r>
            <a:r>
              <a:rPr lang="cs-CZ" altLang="cs-CZ" sz="1400" smtClean="0"/>
              <a:t> se cash flow stanoví postupným propočtem, jako rozdíl účetních výnosů, znamenajících zároveň peněžní příjmy a účetních nákladů, které jsou zároveň peněžními výdaji. Výsledky obou způsobů stanovení cash flow musí být stejné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400" smtClean="0"/>
              <a:t>Obě metody výpočtu </a:t>
            </a:r>
            <a:r>
              <a:rPr lang="cs-CZ" altLang="cs-CZ" sz="1400" b="1" smtClean="0"/>
              <a:t>cash flow</a:t>
            </a:r>
            <a:r>
              <a:rPr lang="cs-CZ" altLang="cs-CZ" sz="1400" smtClean="0"/>
              <a:t>, přitom rozlišují </a:t>
            </a:r>
            <a:r>
              <a:rPr lang="cs-CZ" altLang="cs-CZ" sz="1400" b="1" smtClean="0"/>
              <a:t>tři oblasti činnosti podniku</a:t>
            </a:r>
            <a:r>
              <a:rPr lang="cs-CZ" altLang="cs-CZ" sz="1400" smtClean="0"/>
              <a:t>:</a:t>
            </a:r>
            <a:endParaRPr lang="cs-CZ" altLang="cs-CZ" sz="1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provoz, </a:t>
            </a:r>
            <a:r>
              <a:rPr lang="cs-CZ" altLang="cs-CZ" sz="1400" smtClean="0"/>
              <a:t>který zahrnuje výrobu a prodej výrobků a služeb, přičemž této oblasti se týkají výsledky provozní činnosti (provozní zisk), změny pohledávek u odběratelů, změny závazků u dodavatelů, změny zásob apod.,</a:t>
            </a:r>
            <a:endParaRPr lang="cs-CZ" altLang="cs-CZ" sz="1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investice</a:t>
            </a:r>
            <a:r>
              <a:rPr lang="cs-CZ" altLang="cs-CZ" sz="1400" smtClean="0"/>
              <a:t>, které zahrnují změny dlouhodobého majetku podniku a jeho zdrojů,</a:t>
            </a:r>
            <a:endParaRPr lang="cs-CZ" altLang="cs-CZ" sz="14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400" b="1" smtClean="0"/>
              <a:t>finance, </a:t>
            </a:r>
            <a:r>
              <a:rPr lang="cs-CZ" altLang="cs-CZ" sz="1400" smtClean="0"/>
              <a:t>které se týkají fondů, vytvářených s použitím úvěrů a jiných dluhů, splátek dluhů, placení dividend atp. </a:t>
            </a:r>
          </a:p>
        </p:txBody>
      </p:sp>
    </p:spTree>
    <p:extLst>
      <p:ext uri="{BB962C8B-B14F-4D97-AF65-F5344CB8AC3E}">
        <p14:creationId xmlns:p14="http://schemas.microsoft.com/office/powerpoint/2010/main" val="7106821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305</Words>
  <Application>Microsoft Office PowerPoint</Application>
  <PresentationFormat>Předvádění na obrazovce (4:3)</PresentationFormat>
  <Paragraphs>92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9. Majetková a kapitálová výstavba podniku</vt:lpstr>
      <vt:lpstr>Majetková struktura podniku</vt:lpstr>
      <vt:lpstr>Pravidla financování a kapitálová struktura</vt:lpstr>
      <vt:lpstr>Prezentace aplikace PowerPoint</vt:lpstr>
      <vt:lpstr>Prezentace aplikace PowerPoint</vt:lpstr>
      <vt:lpstr>Analýza cash-flow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Majetková a kapitálová výstavba podniku</dc:title>
  <dc:creator>Odehnalova Pavla</dc:creator>
  <cp:lastModifiedBy>Odehnalova Pavla</cp:lastModifiedBy>
  <cp:revision>4</cp:revision>
  <dcterms:created xsi:type="dcterms:W3CDTF">2017-02-08T08:02:29Z</dcterms:created>
  <dcterms:modified xsi:type="dcterms:W3CDTF">2017-02-09T08:06:59Z</dcterms:modified>
</cp:coreProperties>
</file>