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80"/>
  </p:notesMasterIdLst>
  <p:handoutMasterIdLst>
    <p:handoutMasterId r:id="rId81"/>
  </p:handoutMasterIdLst>
  <p:sldIdLst>
    <p:sldId id="405" r:id="rId2"/>
    <p:sldId id="407" r:id="rId3"/>
    <p:sldId id="408" r:id="rId4"/>
    <p:sldId id="409" r:id="rId5"/>
    <p:sldId id="466" r:id="rId6"/>
    <p:sldId id="461" r:id="rId7"/>
    <p:sldId id="412" r:id="rId8"/>
    <p:sldId id="413" r:id="rId9"/>
    <p:sldId id="425" r:id="rId10"/>
    <p:sldId id="415" r:id="rId11"/>
    <p:sldId id="416" r:id="rId12"/>
    <p:sldId id="417" r:id="rId13"/>
    <p:sldId id="447" r:id="rId14"/>
    <p:sldId id="418" r:id="rId15"/>
    <p:sldId id="448" r:id="rId16"/>
    <p:sldId id="419" r:id="rId17"/>
    <p:sldId id="449" r:id="rId18"/>
    <p:sldId id="450" r:id="rId19"/>
    <p:sldId id="420" r:id="rId20"/>
    <p:sldId id="451" r:id="rId21"/>
    <p:sldId id="452" r:id="rId22"/>
    <p:sldId id="444" r:id="rId23"/>
    <p:sldId id="421" r:id="rId24"/>
    <p:sldId id="422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426" r:id="rId37"/>
    <p:sldId id="427" r:id="rId38"/>
    <p:sldId id="481" r:id="rId39"/>
    <p:sldId id="482" r:id="rId40"/>
    <p:sldId id="483" r:id="rId41"/>
    <p:sldId id="484" r:id="rId42"/>
    <p:sldId id="445" r:id="rId43"/>
    <p:sldId id="446" r:id="rId44"/>
    <p:sldId id="485" r:id="rId45"/>
    <p:sldId id="486" r:id="rId46"/>
    <p:sldId id="454" r:id="rId47"/>
    <p:sldId id="463" r:id="rId48"/>
    <p:sldId id="455" r:id="rId49"/>
    <p:sldId id="464" r:id="rId50"/>
    <p:sldId id="465" r:id="rId51"/>
    <p:sldId id="428" r:id="rId52"/>
    <p:sldId id="429" r:id="rId53"/>
    <p:sldId id="430" r:id="rId54"/>
    <p:sldId id="459" r:id="rId55"/>
    <p:sldId id="431" r:id="rId56"/>
    <p:sldId id="432" r:id="rId57"/>
    <p:sldId id="433" r:id="rId58"/>
    <p:sldId id="456" r:id="rId59"/>
    <p:sldId id="434" r:id="rId60"/>
    <p:sldId id="435" r:id="rId61"/>
    <p:sldId id="438" r:id="rId62"/>
    <p:sldId id="381" r:id="rId63"/>
    <p:sldId id="460" r:id="rId64"/>
    <p:sldId id="382" r:id="rId65"/>
    <p:sldId id="383" r:id="rId66"/>
    <p:sldId id="487" r:id="rId67"/>
    <p:sldId id="395" r:id="rId68"/>
    <p:sldId id="384" r:id="rId69"/>
    <p:sldId id="396" r:id="rId70"/>
    <p:sldId id="397" r:id="rId71"/>
    <p:sldId id="399" r:id="rId72"/>
    <p:sldId id="400" r:id="rId73"/>
    <p:sldId id="401" r:id="rId74"/>
    <p:sldId id="402" r:id="rId75"/>
    <p:sldId id="385" r:id="rId76"/>
    <p:sldId id="479" r:id="rId77"/>
    <p:sldId id="480" r:id="rId78"/>
    <p:sldId id="441" r:id="rId79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9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42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7D9AF-FFC6-4975-A148-F0B9D90DDCDA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A6CEF724-1283-42C7-91ED-A0E8225DFF70}">
      <dgm:prSet phldrT="[Text]"/>
      <dgm:spPr/>
      <dgm:t>
        <a:bodyPr/>
        <a:lstStyle/>
        <a:p>
          <a:r>
            <a:rPr lang="cs-CZ" dirty="0"/>
            <a:t>srovnatelné společnosti</a:t>
          </a:r>
        </a:p>
      </dgm:t>
    </dgm:pt>
    <dgm:pt modelId="{9AAB45CD-CE6C-4138-8C70-C0A8424C0AC2}" type="parTrans" cxnId="{0023805F-0026-4D6B-A33F-2E2E4386836D}">
      <dgm:prSet/>
      <dgm:spPr/>
      <dgm:t>
        <a:bodyPr/>
        <a:lstStyle/>
        <a:p>
          <a:endParaRPr lang="cs-CZ"/>
        </a:p>
      </dgm:t>
    </dgm:pt>
    <dgm:pt modelId="{F8C93F90-7382-4559-B376-ED515CC4F9B0}" type="sibTrans" cxnId="{0023805F-0026-4D6B-A33F-2E2E4386836D}">
      <dgm:prSet/>
      <dgm:spPr/>
      <dgm:t>
        <a:bodyPr/>
        <a:lstStyle/>
        <a:p>
          <a:endParaRPr lang="cs-CZ"/>
        </a:p>
      </dgm:t>
    </dgm:pt>
    <dgm:pt modelId="{CA64E1B6-22BA-4B50-B9DC-2387E1EACADC}">
      <dgm:prSet phldrT="[Text]"/>
      <dgm:spPr/>
      <dgm:t>
        <a:bodyPr/>
        <a:lstStyle/>
        <a:p>
          <a:r>
            <a:rPr lang="cs-CZ"/>
            <a:t>nováčči</a:t>
          </a:r>
        </a:p>
      </dgm:t>
    </dgm:pt>
    <dgm:pt modelId="{DA727408-42EE-4493-93CE-63FB3C247E5F}" type="parTrans" cxnId="{13BB3793-2BC4-4F19-A051-2A37AC83CAE6}">
      <dgm:prSet/>
      <dgm:spPr/>
      <dgm:t>
        <a:bodyPr/>
        <a:lstStyle/>
        <a:p>
          <a:endParaRPr lang="cs-CZ"/>
        </a:p>
      </dgm:t>
    </dgm:pt>
    <dgm:pt modelId="{032B06C2-117F-4131-81D4-BFE540C76E3D}" type="sibTrans" cxnId="{13BB3793-2BC4-4F19-A051-2A37AC83CAE6}">
      <dgm:prSet/>
      <dgm:spPr/>
      <dgm:t>
        <a:bodyPr/>
        <a:lstStyle/>
        <a:p>
          <a:endParaRPr lang="cs-CZ"/>
        </a:p>
      </dgm:t>
    </dgm:pt>
    <dgm:pt modelId="{4C33D2E9-6318-4AB6-AB39-7E16785BA20B}">
      <dgm:prSet phldrT="[Text]"/>
      <dgm:spPr/>
      <dgm:t>
        <a:bodyPr/>
        <a:lstStyle/>
        <a:p>
          <a:r>
            <a:rPr lang="cs-CZ"/>
            <a:t>zákazníci</a:t>
          </a:r>
        </a:p>
      </dgm:t>
    </dgm:pt>
    <dgm:pt modelId="{EB3AC806-F8E6-4E7D-8322-BD4297C2A163}" type="parTrans" cxnId="{F9A2D483-4590-40D3-8A74-DFEDBFAFB992}">
      <dgm:prSet/>
      <dgm:spPr/>
      <dgm:t>
        <a:bodyPr/>
        <a:lstStyle/>
        <a:p>
          <a:endParaRPr lang="cs-CZ"/>
        </a:p>
      </dgm:t>
    </dgm:pt>
    <dgm:pt modelId="{DEFFB2AE-70C8-43E7-BCE7-E51CE939459F}" type="sibTrans" cxnId="{F9A2D483-4590-40D3-8A74-DFEDBFAFB992}">
      <dgm:prSet/>
      <dgm:spPr/>
      <dgm:t>
        <a:bodyPr/>
        <a:lstStyle/>
        <a:p>
          <a:endParaRPr lang="cs-CZ"/>
        </a:p>
      </dgm:t>
    </dgm:pt>
    <dgm:pt modelId="{F7643B04-0C7B-4BA4-BAB4-4DDF3A47B997}">
      <dgm:prSet phldrT="[Text]"/>
      <dgm:spPr/>
      <dgm:t>
        <a:bodyPr/>
        <a:lstStyle/>
        <a:p>
          <a:r>
            <a:rPr lang="cs-CZ"/>
            <a:t>alternativní produkty</a:t>
          </a:r>
        </a:p>
      </dgm:t>
    </dgm:pt>
    <dgm:pt modelId="{32C85884-2A31-4907-9BA1-701271449805}" type="parTrans" cxnId="{97ADDF64-0E81-4445-ACAD-2F50D48FE9AF}">
      <dgm:prSet/>
      <dgm:spPr/>
      <dgm:t>
        <a:bodyPr/>
        <a:lstStyle/>
        <a:p>
          <a:endParaRPr lang="cs-CZ"/>
        </a:p>
      </dgm:t>
    </dgm:pt>
    <dgm:pt modelId="{69C8744E-ADD9-4356-B4E2-7C1BF741F8F6}" type="sibTrans" cxnId="{97ADDF64-0E81-4445-ACAD-2F50D48FE9AF}">
      <dgm:prSet/>
      <dgm:spPr/>
      <dgm:t>
        <a:bodyPr/>
        <a:lstStyle/>
        <a:p>
          <a:endParaRPr lang="cs-CZ"/>
        </a:p>
      </dgm:t>
    </dgm:pt>
    <dgm:pt modelId="{D79F58BE-A6BB-4A3B-ADAF-E4A5D61C0B60}">
      <dgm:prSet phldrT="[Text]"/>
      <dgm:spPr/>
      <dgm:t>
        <a:bodyPr/>
        <a:lstStyle/>
        <a:p>
          <a:r>
            <a:rPr lang="cs-CZ"/>
            <a:t>dodavatelé</a:t>
          </a:r>
        </a:p>
      </dgm:t>
    </dgm:pt>
    <dgm:pt modelId="{A86DBA2E-9033-4298-AE6D-F48D446C4C64}" type="parTrans" cxnId="{92C78B4C-7628-4015-82A3-CF2B9CA015C8}">
      <dgm:prSet/>
      <dgm:spPr/>
      <dgm:t>
        <a:bodyPr/>
        <a:lstStyle/>
        <a:p>
          <a:endParaRPr lang="cs-CZ"/>
        </a:p>
      </dgm:t>
    </dgm:pt>
    <dgm:pt modelId="{CED9B81A-8B7A-4A85-972E-D1E960E3BFB8}" type="sibTrans" cxnId="{92C78B4C-7628-4015-82A3-CF2B9CA015C8}">
      <dgm:prSet/>
      <dgm:spPr/>
      <dgm:t>
        <a:bodyPr/>
        <a:lstStyle/>
        <a:p>
          <a:endParaRPr lang="cs-CZ"/>
        </a:p>
      </dgm:t>
    </dgm:pt>
    <dgm:pt modelId="{DD318941-DAFF-4D18-975F-4E1A79D7495F}" type="pres">
      <dgm:prSet presAssocID="{9697D9AF-FFC6-4975-A148-F0B9D90DDC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B06F18-191D-4077-B9A4-EC965D9305E4}" type="pres">
      <dgm:prSet presAssocID="{A6CEF724-1283-42C7-91ED-A0E8225DFF70}" presName="centerShape" presStyleLbl="node0" presStyleIdx="0" presStyleCnt="1"/>
      <dgm:spPr/>
      <dgm:t>
        <a:bodyPr/>
        <a:lstStyle/>
        <a:p>
          <a:endParaRPr lang="cs-CZ"/>
        </a:p>
      </dgm:t>
    </dgm:pt>
    <dgm:pt modelId="{2C83CB65-A179-4BF4-B300-EA5815DE8E3D}" type="pres">
      <dgm:prSet presAssocID="{DA727408-42EE-4493-93CE-63FB3C247E5F}" presName="Name9" presStyleLbl="parChTrans1D2" presStyleIdx="0" presStyleCnt="4"/>
      <dgm:spPr/>
      <dgm:t>
        <a:bodyPr/>
        <a:lstStyle/>
        <a:p>
          <a:endParaRPr lang="cs-CZ"/>
        </a:p>
      </dgm:t>
    </dgm:pt>
    <dgm:pt modelId="{58995C3E-FF9E-4C47-99CF-455394340F0E}" type="pres">
      <dgm:prSet presAssocID="{DA727408-42EE-4493-93CE-63FB3C247E5F}" presName="connTx" presStyleLbl="parChTrans1D2" presStyleIdx="0" presStyleCnt="4"/>
      <dgm:spPr/>
      <dgm:t>
        <a:bodyPr/>
        <a:lstStyle/>
        <a:p>
          <a:endParaRPr lang="cs-CZ"/>
        </a:p>
      </dgm:t>
    </dgm:pt>
    <dgm:pt modelId="{4DC09A67-A4F2-4816-85B7-DA0FFD8D7A0B}" type="pres">
      <dgm:prSet presAssocID="{CA64E1B6-22BA-4B50-B9DC-2387E1EACA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439DA0-876D-4237-8A0B-01DDE2BC2A3D}" type="pres">
      <dgm:prSet presAssocID="{EB3AC806-F8E6-4E7D-8322-BD4297C2A163}" presName="Name9" presStyleLbl="parChTrans1D2" presStyleIdx="1" presStyleCnt="4"/>
      <dgm:spPr/>
      <dgm:t>
        <a:bodyPr/>
        <a:lstStyle/>
        <a:p>
          <a:endParaRPr lang="cs-CZ"/>
        </a:p>
      </dgm:t>
    </dgm:pt>
    <dgm:pt modelId="{BB350711-F6F7-4300-9546-8FC3634D2E97}" type="pres">
      <dgm:prSet presAssocID="{EB3AC806-F8E6-4E7D-8322-BD4297C2A163}" presName="connTx" presStyleLbl="parChTrans1D2" presStyleIdx="1" presStyleCnt="4"/>
      <dgm:spPr/>
      <dgm:t>
        <a:bodyPr/>
        <a:lstStyle/>
        <a:p>
          <a:endParaRPr lang="cs-CZ"/>
        </a:p>
      </dgm:t>
    </dgm:pt>
    <dgm:pt modelId="{A19DE3EE-D466-4B58-834F-0DB570CF6D40}" type="pres">
      <dgm:prSet presAssocID="{4C33D2E9-6318-4AB6-AB39-7E16785BA2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798F9D-D9F7-4D88-B74C-1646E77C38BE}" type="pres">
      <dgm:prSet presAssocID="{32C85884-2A31-4907-9BA1-701271449805}" presName="Name9" presStyleLbl="parChTrans1D2" presStyleIdx="2" presStyleCnt="4"/>
      <dgm:spPr/>
      <dgm:t>
        <a:bodyPr/>
        <a:lstStyle/>
        <a:p>
          <a:endParaRPr lang="cs-CZ"/>
        </a:p>
      </dgm:t>
    </dgm:pt>
    <dgm:pt modelId="{FCE0FEB0-7542-43EB-94E1-3F934BEA6770}" type="pres">
      <dgm:prSet presAssocID="{32C85884-2A31-4907-9BA1-701271449805}" presName="connTx" presStyleLbl="parChTrans1D2" presStyleIdx="2" presStyleCnt="4"/>
      <dgm:spPr/>
      <dgm:t>
        <a:bodyPr/>
        <a:lstStyle/>
        <a:p>
          <a:endParaRPr lang="cs-CZ"/>
        </a:p>
      </dgm:t>
    </dgm:pt>
    <dgm:pt modelId="{2AF8B3A5-0B73-4806-90B5-14D3330C3974}" type="pres">
      <dgm:prSet presAssocID="{F7643B04-0C7B-4BA4-BAB4-4DDF3A47B9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A6CD18-69E2-4569-B929-FE38D4CB0647}" type="pres">
      <dgm:prSet presAssocID="{A86DBA2E-9033-4298-AE6D-F48D446C4C64}" presName="Name9" presStyleLbl="parChTrans1D2" presStyleIdx="3" presStyleCnt="4"/>
      <dgm:spPr/>
      <dgm:t>
        <a:bodyPr/>
        <a:lstStyle/>
        <a:p>
          <a:endParaRPr lang="cs-CZ"/>
        </a:p>
      </dgm:t>
    </dgm:pt>
    <dgm:pt modelId="{F1C7E2EB-AB3E-4B9B-8BF0-2E4B20D64E95}" type="pres">
      <dgm:prSet presAssocID="{A86DBA2E-9033-4298-AE6D-F48D446C4C64}" presName="connTx" presStyleLbl="parChTrans1D2" presStyleIdx="3" presStyleCnt="4"/>
      <dgm:spPr/>
      <dgm:t>
        <a:bodyPr/>
        <a:lstStyle/>
        <a:p>
          <a:endParaRPr lang="cs-CZ"/>
        </a:p>
      </dgm:t>
    </dgm:pt>
    <dgm:pt modelId="{DD144DD4-D0F5-4759-B1CF-CD7D57A28A3F}" type="pres">
      <dgm:prSet presAssocID="{D79F58BE-A6BB-4A3B-ADAF-E4A5D61C0B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9A2D483-4590-40D3-8A74-DFEDBFAFB992}" srcId="{A6CEF724-1283-42C7-91ED-A0E8225DFF70}" destId="{4C33D2E9-6318-4AB6-AB39-7E16785BA20B}" srcOrd="1" destOrd="0" parTransId="{EB3AC806-F8E6-4E7D-8322-BD4297C2A163}" sibTransId="{DEFFB2AE-70C8-43E7-BCE7-E51CE939459F}"/>
    <dgm:cxn modelId="{AEAB9127-AD7F-471D-90DC-7D11E60A5CA6}" type="presOf" srcId="{9697D9AF-FFC6-4975-A148-F0B9D90DDCDA}" destId="{DD318941-DAFF-4D18-975F-4E1A79D7495F}" srcOrd="0" destOrd="0" presId="urn:microsoft.com/office/officeart/2005/8/layout/radial1"/>
    <dgm:cxn modelId="{74728F2B-3998-41E0-9898-9BDA2B4FF19F}" type="presOf" srcId="{DA727408-42EE-4493-93CE-63FB3C247E5F}" destId="{58995C3E-FF9E-4C47-99CF-455394340F0E}" srcOrd="1" destOrd="0" presId="urn:microsoft.com/office/officeart/2005/8/layout/radial1"/>
    <dgm:cxn modelId="{95ABA1C2-E96A-4E18-B42E-D85ED3162BB1}" type="presOf" srcId="{4C33D2E9-6318-4AB6-AB39-7E16785BA20B}" destId="{A19DE3EE-D466-4B58-834F-0DB570CF6D40}" srcOrd="0" destOrd="0" presId="urn:microsoft.com/office/officeart/2005/8/layout/radial1"/>
    <dgm:cxn modelId="{23E48D3E-6CBF-460E-8E47-29C7855212A1}" type="presOf" srcId="{F7643B04-0C7B-4BA4-BAB4-4DDF3A47B997}" destId="{2AF8B3A5-0B73-4806-90B5-14D3330C3974}" srcOrd="0" destOrd="0" presId="urn:microsoft.com/office/officeart/2005/8/layout/radial1"/>
    <dgm:cxn modelId="{7EE9B60B-9B95-4BD9-B278-ECEC96116CBC}" type="presOf" srcId="{A86DBA2E-9033-4298-AE6D-F48D446C4C64}" destId="{DEA6CD18-69E2-4569-B929-FE38D4CB0647}" srcOrd="0" destOrd="0" presId="urn:microsoft.com/office/officeart/2005/8/layout/radial1"/>
    <dgm:cxn modelId="{DFC77AAB-1FA0-440E-B23E-F5396F9583F2}" type="presOf" srcId="{EB3AC806-F8E6-4E7D-8322-BD4297C2A163}" destId="{18439DA0-876D-4237-8A0B-01DDE2BC2A3D}" srcOrd="0" destOrd="0" presId="urn:microsoft.com/office/officeart/2005/8/layout/radial1"/>
    <dgm:cxn modelId="{AFB3D63F-DE0F-46A7-B9CF-E7BD8F5D747A}" type="presOf" srcId="{A6CEF724-1283-42C7-91ED-A0E8225DFF70}" destId="{C9B06F18-191D-4077-B9A4-EC965D9305E4}" srcOrd="0" destOrd="0" presId="urn:microsoft.com/office/officeart/2005/8/layout/radial1"/>
    <dgm:cxn modelId="{5CDAF049-9B95-44B5-9DD7-B38AA3A07523}" type="presOf" srcId="{A86DBA2E-9033-4298-AE6D-F48D446C4C64}" destId="{F1C7E2EB-AB3E-4B9B-8BF0-2E4B20D64E95}" srcOrd="1" destOrd="0" presId="urn:microsoft.com/office/officeart/2005/8/layout/radial1"/>
    <dgm:cxn modelId="{52D7A737-0D01-4B15-9D98-82A23AAEE63A}" type="presOf" srcId="{32C85884-2A31-4907-9BA1-701271449805}" destId="{FCE0FEB0-7542-43EB-94E1-3F934BEA6770}" srcOrd="1" destOrd="0" presId="urn:microsoft.com/office/officeart/2005/8/layout/radial1"/>
    <dgm:cxn modelId="{97ADDF64-0E81-4445-ACAD-2F50D48FE9AF}" srcId="{A6CEF724-1283-42C7-91ED-A0E8225DFF70}" destId="{F7643B04-0C7B-4BA4-BAB4-4DDF3A47B997}" srcOrd="2" destOrd="0" parTransId="{32C85884-2A31-4907-9BA1-701271449805}" sibTransId="{69C8744E-ADD9-4356-B4E2-7C1BF741F8F6}"/>
    <dgm:cxn modelId="{F015B829-EB5F-4A4D-A9C3-E75839F96742}" type="presOf" srcId="{DA727408-42EE-4493-93CE-63FB3C247E5F}" destId="{2C83CB65-A179-4BF4-B300-EA5815DE8E3D}" srcOrd="0" destOrd="0" presId="urn:microsoft.com/office/officeart/2005/8/layout/radial1"/>
    <dgm:cxn modelId="{7FEC0B53-B833-411C-B0A8-1F7722C17F73}" type="presOf" srcId="{32C85884-2A31-4907-9BA1-701271449805}" destId="{61798F9D-D9F7-4D88-B74C-1646E77C38BE}" srcOrd="0" destOrd="0" presId="urn:microsoft.com/office/officeart/2005/8/layout/radial1"/>
    <dgm:cxn modelId="{E72BB87F-CD9A-44A4-AEBF-98CCEBF35CDE}" type="presOf" srcId="{D79F58BE-A6BB-4A3B-ADAF-E4A5D61C0B60}" destId="{DD144DD4-D0F5-4759-B1CF-CD7D57A28A3F}" srcOrd="0" destOrd="0" presId="urn:microsoft.com/office/officeart/2005/8/layout/radial1"/>
    <dgm:cxn modelId="{0023805F-0026-4D6B-A33F-2E2E4386836D}" srcId="{9697D9AF-FFC6-4975-A148-F0B9D90DDCDA}" destId="{A6CEF724-1283-42C7-91ED-A0E8225DFF70}" srcOrd="0" destOrd="0" parTransId="{9AAB45CD-CE6C-4138-8C70-C0A8424C0AC2}" sibTransId="{F8C93F90-7382-4559-B376-ED515CC4F9B0}"/>
    <dgm:cxn modelId="{82208BEC-2F4A-41A8-B53D-BB024F046B7F}" type="presOf" srcId="{EB3AC806-F8E6-4E7D-8322-BD4297C2A163}" destId="{BB350711-F6F7-4300-9546-8FC3634D2E97}" srcOrd="1" destOrd="0" presId="urn:microsoft.com/office/officeart/2005/8/layout/radial1"/>
    <dgm:cxn modelId="{92C78B4C-7628-4015-82A3-CF2B9CA015C8}" srcId="{A6CEF724-1283-42C7-91ED-A0E8225DFF70}" destId="{D79F58BE-A6BB-4A3B-ADAF-E4A5D61C0B60}" srcOrd="3" destOrd="0" parTransId="{A86DBA2E-9033-4298-AE6D-F48D446C4C64}" sibTransId="{CED9B81A-8B7A-4A85-972E-D1E960E3BFB8}"/>
    <dgm:cxn modelId="{13BB3793-2BC4-4F19-A051-2A37AC83CAE6}" srcId="{A6CEF724-1283-42C7-91ED-A0E8225DFF70}" destId="{CA64E1B6-22BA-4B50-B9DC-2387E1EACADC}" srcOrd="0" destOrd="0" parTransId="{DA727408-42EE-4493-93CE-63FB3C247E5F}" sibTransId="{032B06C2-117F-4131-81D4-BFE540C76E3D}"/>
    <dgm:cxn modelId="{91CE0937-9783-4784-9E48-87FC9B1A25B6}" type="presOf" srcId="{CA64E1B6-22BA-4B50-B9DC-2387E1EACADC}" destId="{4DC09A67-A4F2-4816-85B7-DA0FFD8D7A0B}" srcOrd="0" destOrd="0" presId="urn:microsoft.com/office/officeart/2005/8/layout/radial1"/>
    <dgm:cxn modelId="{55CF78CE-F9F5-4EC8-98AA-D81D70CA47C5}" type="presParOf" srcId="{DD318941-DAFF-4D18-975F-4E1A79D7495F}" destId="{C9B06F18-191D-4077-B9A4-EC965D9305E4}" srcOrd="0" destOrd="0" presId="urn:microsoft.com/office/officeart/2005/8/layout/radial1"/>
    <dgm:cxn modelId="{58E4F292-63BD-4763-A038-5AC4648D17C4}" type="presParOf" srcId="{DD318941-DAFF-4D18-975F-4E1A79D7495F}" destId="{2C83CB65-A179-4BF4-B300-EA5815DE8E3D}" srcOrd="1" destOrd="0" presId="urn:microsoft.com/office/officeart/2005/8/layout/radial1"/>
    <dgm:cxn modelId="{7DE0C992-E993-440C-8358-2BAC7DB11513}" type="presParOf" srcId="{2C83CB65-A179-4BF4-B300-EA5815DE8E3D}" destId="{58995C3E-FF9E-4C47-99CF-455394340F0E}" srcOrd="0" destOrd="0" presId="urn:microsoft.com/office/officeart/2005/8/layout/radial1"/>
    <dgm:cxn modelId="{AA6D6360-C596-44A1-9179-0194BCB4EEFE}" type="presParOf" srcId="{DD318941-DAFF-4D18-975F-4E1A79D7495F}" destId="{4DC09A67-A4F2-4816-85B7-DA0FFD8D7A0B}" srcOrd="2" destOrd="0" presId="urn:microsoft.com/office/officeart/2005/8/layout/radial1"/>
    <dgm:cxn modelId="{F5244290-EFB8-4F1B-B02B-03F1EEBE65AF}" type="presParOf" srcId="{DD318941-DAFF-4D18-975F-4E1A79D7495F}" destId="{18439DA0-876D-4237-8A0B-01DDE2BC2A3D}" srcOrd="3" destOrd="0" presId="urn:microsoft.com/office/officeart/2005/8/layout/radial1"/>
    <dgm:cxn modelId="{B0BBFC1E-527D-4B18-AD69-8E5470092380}" type="presParOf" srcId="{18439DA0-876D-4237-8A0B-01DDE2BC2A3D}" destId="{BB350711-F6F7-4300-9546-8FC3634D2E97}" srcOrd="0" destOrd="0" presId="urn:microsoft.com/office/officeart/2005/8/layout/radial1"/>
    <dgm:cxn modelId="{F1563D03-6F4C-4758-9F75-F8E6482EAD3B}" type="presParOf" srcId="{DD318941-DAFF-4D18-975F-4E1A79D7495F}" destId="{A19DE3EE-D466-4B58-834F-0DB570CF6D40}" srcOrd="4" destOrd="0" presId="urn:microsoft.com/office/officeart/2005/8/layout/radial1"/>
    <dgm:cxn modelId="{09BA88A1-BA3C-4AE5-8E08-C6BC500CC3C5}" type="presParOf" srcId="{DD318941-DAFF-4D18-975F-4E1A79D7495F}" destId="{61798F9D-D9F7-4D88-B74C-1646E77C38BE}" srcOrd="5" destOrd="0" presId="urn:microsoft.com/office/officeart/2005/8/layout/radial1"/>
    <dgm:cxn modelId="{A4FC6F49-6CC7-482E-8178-03C1AA9623B8}" type="presParOf" srcId="{61798F9D-D9F7-4D88-B74C-1646E77C38BE}" destId="{FCE0FEB0-7542-43EB-94E1-3F934BEA6770}" srcOrd="0" destOrd="0" presId="urn:microsoft.com/office/officeart/2005/8/layout/radial1"/>
    <dgm:cxn modelId="{AE470E8C-3138-43E0-B1FD-9729A6911D88}" type="presParOf" srcId="{DD318941-DAFF-4D18-975F-4E1A79D7495F}" destId="{2AF8B3A5-0B73-4806-90B5-14D3330C3974}" srcOrd="6" destOrd="0" presId="urn:microsoft.com/office/officeart/2005/8/layout/radial1"/>
    <dgm:cxn modelId="{E0334F72-7BFD-417E-95BC-90795F6F97B3}" type="presParOf" srcId="{DD318941-DAFF-4D18-975F-4E1A79D7495F}" destId="{DEA6CD18-69E2-4569-B929-FE38D4CB0647}" srcOrd="7" destOrd="0" presId="urn:microsoft.com/office/officeart/2005/8/layout/radial1"/>
    <dgm:cxn modelId="{F21766B1-2735-4E7E-8B66-CC022170CF88}" type="presParOf" srcId="{DEA6CD18-69E2-4569-B929-FE38D4CB0647}" destId="{F1C7E2EB-AB3E-4B9B-8BF0-2E4B20D64E95}" srcOrd="0" destOrd="0" presId="urn:microsoft.com/office/officeart/2005/8/layout/radial1"/>
    <dgm:cxn modelId="{1077C9FB-D638-42B8-AC7C-54B1CFA33A2D}" type="presParOf" srcId="{DD318941-DAFF-4D18-975F-4E1A79D7495F}" destId="{DD144DD4-D0F5-4759-B1CF-CD7D57A28A3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5C37D-7EA4-46A9-917D-26A10AD02C65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E5150EC6-9FFB-4CBE-95FA-8F7097C191B5}">
      <dgm:prSet phldrT="[Text]"/>
      <dgm:spPr/>
      <dgm:t>
        <a:bodyPr/>
        <a:lstStyle/>
        <a:p>
          <a:r>
            <a:rPr lang="cs-CZ"/>
            <a:t>Nezisková organizace</a:t>
          </a:r>
        </a:p>
      </dgm:t>
    </dgm:pt>
    <dgm:pt modelId="{A291D2E1-462F-441F-A4A8-BF551D628817}" type="parTrans" cxnId="{26858D67-B94A-4444-AC38-EC151137BD07}">
      <dgm:prSet/>
      <dgm:spPr/>
      <dgm:t>
        <a:bodyPr/>
        <a:lstStyle/>
        <a:p>
          <a:endParaRPr lang="cs-CZ"/>
        </a:p>
      </dgm:t>
    </dgm:pt>
    <dgm:pt modelId="{82F742ED-EE4C-4ED9-AC12-392E9D95AC5D}" type="sibTrans" cxnId="{26858D67-B94A-4444-AC38-EC151137BD07}">
      <dgm:prSet/>
      <dgm:spPr/>
      <dgm:t>
        <a:bodyPr/>
        <a:lstStyle/>
        <a:p>
          <a:endParaRPr lang="cs-CZ"/>
        </a:p>
      </dgm:t>
    </dgm:pt>
    <dgm:pt modelId="{AFC6093C-1A11-40D7-8347-23C79D778A56}">
      <dgm:prSet phldrT="[Text]"/>
      <dgm:spPr/>
      <dgm:t>
        <a:bodyPr/>
        <a:lstStyle/>
        <a:p>
          <a:r>
            <a:rPr lang="cs-CZ"/>
            <a:t>Politické síly</a:t>
          </a:r>
        </a:p>
      </dgm:t>
    </dgm:pt>
    <dgm:pt modelId="{26397F86-6115-4972-AC07-38166832F341}" type="parTrans" cxnId="{A1602395-1042-4C1C-AFE6-1BD2A5A3ED9D}">
      <dgm:prSet/>
      <dgm:spPr/>
      <dgm:t>
        <a:bodyPr/>
        <a:lstStyle/>
        <a:p>
          <a:endParaRPr lang="cs-CZ"/>
        </a:p>
      </dgm:t>
    </dgm:pt>
    <dgm:pt modelId="{F4510F76-E1CB-43EA-A94D-3E714AAB5B55}" type="sibTrans" cxnId="{A1602395-1042-4C1C-AFE6-1BD2A5A3ED9D}">
      <dgm:prSet/>
      <dgm:spPr/>
      <dgm:t>
        <a:bodyPr/>
        <a:lstStyle/>
        <a:p>
          <a:endParaRPr lang="cs-CZ"/>
        </a:p>
      </dgm:t>
    </dgm:pt>
    <dgm:pt modelId="{D9A305F4-E0E2-4BE1-84DB-D90CBC9CF7ED}">
      <dgm:prSet phldrT="[Text]"/>
      <dgm:spPr/>
      <dgm:t>
        <a:bodyPr/>
        <a:lstStyle/>
        <a:p>
          <a:r>
            <a:rPr lang="cs-CZ"/>
            <a:t>Trh práce (dobrovolníci)</a:t>
          </a:r>
        </a:p>
      </dgm:t>
    </dgm:pt>
    <dgm:pt modelId="{EF94624D-A727-442C-902A-22F969F1404E}" type="parTrans" cxnId="{21496D6F-17C8-4D51-9B3E-B6D10C2FF4BD}">
      <dgm:prSet/>
      <dgm:spPr/>
      <dgm:t>
        <a:bodyPr/>
        <a:lstStyle/>
        <a:p>
          <a:endParaRPr lang="cs-CZ"/>
        </a:p>
      </dgm:t>
    </dgm:pt>
    <dgm:pt modelId="{695B12E7-A671-4F8C-86F6-1B5A5B490561}" type="sibTrans" cxnId="{21496D6F-17C8-4D51-9B3E-B6D10C2FF4BD}">
      <dgm:prSet/>
      <dgm:spPr/>
      <dgm:t>
        <a:bodyPr/>
        <a:lstStyle/>
        <a:p>
          <a:endParaRPr lang="cs-CZ"/>
        </a:p>
      </dgm:t>
    </dgm:pt>
    <dgm:pt modelId="{5EAD90A6-E044-4FE8-A2E5-F7DAAFCBB247}">
      <dgm:prSet phldrT="[Text]"/>
      <dgm:spPr/>
      <dgm:t>
        <a:bodyPr/>
        <a:lstStyle/>
        <a:p>
          <a:r>
            <a:rPr lang="cs-CZ"/>
            <a:t>Konkurence</a:t>
          </a:r>
        </a:p>
      </dgm:t>
    </dgm:pt>
    <dgm:pt modelId="{61F48338-A69F-4894-A175-8C05F6CBD35A}" type="parTrans" cxnId="{41B03135-B584-4156-99FC-DE6BBF28E4C7}">
      <dgm:prSet/>
      <dgm:spPr/>
      <dgm:t>
        <a:bodyPr/>
        <a:lstStyle/>
        <a:p>
          <a:endParaRPr lang="cs-CZ"/>
        </a:p>
      </dgm:t>
    </dgm:pt>
    <dgm:pt modelId="{C09D0E8D-E701-411E-9A77-29F8F1D84DCA}" type="sibTrans" cxnId="{41B03135-B584-4156-99FC-DE6BBF28E4C7}">
      <dgm:prSet/>
      <dgm:spPr/>
      <dgm:t>
        <a:bodyPr/>
        <a:lstStyle/>
        <a:p>
          <a:endParaRPr lang="cs-CZ"/>
        </a:p>
      </dgm:t>
    </dgm:pt>
    <dgm:pt modelId="{FE26F42A-1612-4178-8D08-241455651B7B}">
      <dgm:prSet phldrT="[Text]"/>
      <dgm:spPr/>
      <dgm:t>
        <a:bodyPr/>
        <a:lstStyle/>
        <a:p>
          <a:r>
            <a:rPr lang="cs-CZ"/>
            <a:t>Občané / Veřejnost</a:t>
          </a:r>
        </a:p>
      </dgm:t>
    </dgm:pt>
    <dgm:pt modelId="{2A24A201-E7F3-467D-B8EF-8A6F3DBF8CF2}" type="parTrans" cxnId="{6433EAFF-A9DD-4720-BC4E-1C8DF2D80E06}">
      <dgm:prSet/>
      <dgm:spPr/>
      <dgm:t>
        <a:bodyPr/>
        <a:lstStyle/>
        <a:p>
          <a:endParaRPr lang="cs-CZ"/>
        </a:p>
      </dgm:t>
    </dgm:pt>
    <dgm:pt modelId="{47D04277-4136-491A-A3FE-A9D9C8A0BF4D}" type="sibTrans" cxnId="{6433EAFF-A9DD-4720-BC4E-1C8DF2D80E06}">
      <dgm:prSet/>
      <dgm:spPr/>
      <dgm:t>
        <a:bodyPr/>
        <a:lstStyle/>
        <a:p>
          <a:endParaRPr lang="cs-CZ"/>
        </a:p>
      </dgm:t>
    </dgm:pt>
    <dgm:pt modelId="{FFC04C42-64B9-42AE-BB82-36DD0501B901}">
      <dgm:prSet/>
      <dgm:spPr/>
      <dgm:t>
        <a:bodyPr/>
        <a:lstStyle/>
        <a:p>
          <a:r>
            <a:rPr lang="cs-CZ"/>
            <a:t>Klienti</a:t>
          </a:r>
        </a:p>
      </dgm:t>
    </dgm:pt>
    <dgm:pt modelId="{5D6ABEE1-0F55-4194-8EB1-AED085799E0F}" type="parTrans" cxnId="{DE463C35-5D63-49E3-86FC-374A7F72FA85}">
      <dgm:prSet/>
      <dgm:spPr/>
      <dgm:t>
        <a:bodyPr/>
        <a:lstStyle/>
        <a:p>
          <a:endParaRPr lang="cs-CZ"/>
        </a:p>
      </dgm:t>
    </dgm:pt>
    <dgm:pt modelId="{0780F022-D041-4F8F-B228-44425A180D81}" type="sibTrans" cxnId="{DE463C35-5D63-49E3-86FC-374A7F72FA85}">
      <dgm:prSet/>
      <dgm:spPr/>
      <dgm:t>
        <a:bodyPr/>
        <a:lstStyle/>
        <a:p>
          <a:endParaRPr lang="cs-CZ"/>
        </a:p>
      </dgm:t>
    </dgm:pt>
    <dgm:pt modelId="{345CC21D-69AC-4A30-8514-59A47F1D480F}" type="pres">
      <dgm:prSet presAssocID="{2875C37D-7EA4-46A9-917D-26A10AD02C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42F2FF-2703-4FD9-8735-5D76A3FA704A}" type="pres">
      <dgm:prSet presAssocID="{E5150EC6-9FFB-4CBE-95FA-8F7097C191B5}" presName="centerShape" presStyleLbl="node0" presStyleIdx="0" presStyleCnt="1"/>
      <dgm:spPr/>
      <dgm:t>
        <a:bodyPr/>
        <a:lstStyle/>
        <a:p>
          <a:endParaRPr lang="cs-CZ"/>
        </a:p>
      </dgm:t>
    </dgm:pt>
    <dgm:pt modelId="{D4C3D29F-A22F-4229-A884-4D6D10A090CF}" type="pres">
      <dgm:prSet presAssocID="{AFC6093C-1A11-40D7-8347-23C79D778A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27B4A4-7D4A-4EC2-B1F4-C1F8EA842EDD}" type="pres">
      <dgm:prSet presAssocID="{AFC6093C-1A11-40D7-8347-23C79D778A56}" presName="dummy" presStyleCnt="0"/>
      <dgm:spPr/>
    </dgm:pt>
    <dgm:pt modelId="{ED62FF3E-C0DE-4F22-A2FE-8120FE2EC888}" type="pres">
      <dgm:prSet presAssocID="{F4510F76-E1CB-43EA-A94D-3E714AAB5B55}" presName="sibTrans" presStyleLbl="sibTrans2D1" presStyleIdx="0" presStyleCnt="5"/>
      <dgm:spPr/>
      <dgm:t>
        <a:bodyPr/>
        <a:lstStyle/>
        <a:p>
          <a:endParaRPr lang="cs-CZ"/>
        </a:p>
      </dgm:t>
    </dgm:pt>
    <dgm:pt modelId="{5E809BF4-24B2-46AB-A73F-18A94CB603BB}" type="pres">
      <dgm:prSet presAssocID="{D9A305F4-E0E2-4BE1-84DB-D90CBC9CF7E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9D7FD7-F34A-4215-90CB-7EC637664AB2}" type="pres">
      <dgm:prSet presAssocID="{D9A305F4-E0E2-4BE1-84DB-D90CBC9CF7ED}" presName="dummy" presStyleCnt="0"/>
      <dgm:spPr/>
    </dgm:pt>
    <dgm:pt modelId="{365FFBC7-59B1-4477-9D35-CA8BA4ED6D74}" type="pres">
      <dgm:prSet presAssocID="{695B12E7-A671-4F8C-86F6-1B5A5B490561}" presName="sibTrans" presStyleLbl="sibTrans2D1" presStyleIdx="1" presStyleCnt="5"/>
      <dgm:spPr/>
      <dgm:t>
        <a:bodyPr/>
        <a:lstStyle/>
        <a:p>
          <a:endParaRPr lang="cs-CZ"/>
        </a:p>
      </dgm:t>
    </dgm:pt>
    <dgm:pt modelId="{587D22DF-2AAE-47DF-B3AD-7BDE53A2F745}" type="pres">
      <dgm:prSet presAssocID="{5EAD90A6-E044-4FE8-A2E5-F7DAAFCBB24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E0D40C-8A70-42CF-90D6-A3598A8DB219}" type="pres">
      <dgm:prSet presAssocID="{5EAD90A6-E044-4FE8-A2E5-F7DAAFCBB247}" presName="dummy" presStyleCnt="0"/>
      <dgm:spPr/>
    </dgm:pt>
    <dgm:pt modelId="{D0CA7BAA-B28C-4C28-BAC6-509DED9FBAF0}" type="pres">
      <dgm:prSet presAssocID="{C09D0E8D-E701-411E-9A77-29F8F1D84DCA}" presName="sibTrans" presStyleLbl="sibTrans2D1" presStyleIdx="2" presStyleCnt="5"/>
      <dgm:spPr/>
      <dgm:t>
        <a:bodyPr/>
        <a:lstStyle/>
        <a:p>
          <a:endParaRPr lang="cs-CZ"/>
        </a:p>
      </dgm:t>
    </dgm:pt>
    <dgm:pt modelId="{5A77ADFA-1904-49D1-9BE3-F0DE9FAD3DC1}" type="pres">
      <dgm:prSet presAssocID="{FE26F42A-1612-4178-8D08-241455651B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283C9B-66D5-4616-819A-4F65FE16A49E}" type="pres">
      <dgm:prSet presAssocID="{FE26F42A-1612-4178-8D08-241455651B7B}" presName="dummy" presStyleCnt="0"/>
      <dgm:spPr/>
    </dgm:pt>
    <dgm:pt modelId="{D591E87C-6542-4603-8009-BEDF90F2A1E1}" type="pres">
      <dgm:prSet presAssocID="{47D04277-4136-491A-A3FE-A9D9C8A0BF4D}" presName="sibTrans" presStyleLbl="sibTrans2D1" presStyleIdx="3" presStyleCnt="5"/>
      <dgm:spPr/>
      <dgm:t>
        <a:bodyPr/>
        <a:lstStyle/>
        <a:p>
          <a:endParaRPr lang="cs-CZ"/>
        </a:p>
      </dgm:t>
    </dgm:pt>
    <dgm:pt modelId="{E1E64C88-4E01-4031-B582-DB7959672B4F}" type="pres">
      <dgm:prSet presAssocID="{FFC04C42-64B9-42AE-BB82-36DD0501B90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4B6AAD-35FA-4822-920E-7CA52A0B7CDF}" type="pres">
      <dgm:prSet presAssocID="{FFC04C42-64B9-42AE-BB82-36DD0501B901}" presName="dummy" presStyleCnt="0"/>
      <dgm:spPr/>
    </dgm:pt>
    <dgm:pt modelId="{2E3A5732-6EAA-4E32-8203-EEF232A1BCE8}" type="pres">
      <dgm:prSet presAssocID="{0780F022-D041-4F8F-B228-44425A180D81}" presName="sibTrans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9223C997-AECD-49AA-A028-8CBC32FFCB0F}" type="presOf" srcId="{E5150EC6-9FFB-4CBE-95FA-8F7097C191B5}" destId="{2642F2FF-2703-4FD9-8735-5D76A3FA704A}" srcOrd="0" destOrd="0" presId="urn:microsoft.com/office/officeart/2005/8/layout/radial6"/>
    <dgm:cxn modelId="{D34E78B7-CA32-44EB-9E77-462B6974E3D4}" type="presOf" srcId="{695B12E7-A671-4F8C-86F6-1B5A5B490561}" destId="{365FFBC7-59B1-4477-9D35-CA8BA4ED6D74}" srcOrd="0" destOrd="0" presId="urn:microsoft.com/office/officeart/2005/8/layout/radial6"/>
    <dgm:cxn modelId="{A1602395-1042-4C1C-AFE6-1BD2A5A3ED9D}" srcId="{E5150EC6-9FFB-4CBE-95FA-8F7097C191B5}" destId="{AFC6093C-1A11-40D7-8347-23C79D778A56}" srcOrd="0" destOrd="0" parTransId="{26397F86-6115-4972-AC07-38166832F341}" sibTransId="{F4510F76-E1CB-43EA-A94D-3E714AAB5B55}"/>
    <dgm:cxn modelId="{47A493A0-3BE9-46FD-8F72-B183727A6E1E}" type="presOf" srcId="{47D04277-4136-491A-A3FE-A9D9C8A0BF4D}" destId="{D591E87C-6542-4603-8009-BEDF90F2A1E1}" srcOrd="0" destOrd="0" presId="urn:microsoft.com/office/officeart/2005/8/layout/radial6"/>
    <dgm:cxn modelId="{9BAD8475-83A3-4D9D-BBF5-5F21D9545610}" type="presOf" srcId="{FFC04C42-64B9-42AE-BB82-36DD0501B901}" destId="{E1E64C88-4E01-4031-B582-DB7959672B4F}" srcOrd="0" destOrd="0" presId="urn:microsoft.com/office/officeart/2005/8/layout/radial6"/>
    <dgm:cxn modelId="{67DD1EAF-554A-4B96-B38F-139A042B5873}" type="presOf" srcId="{0780F022-D041-4F8F-B228-44425A180D81}" destId="{2E3A5732-6EAA-4E32-8203-EEF232A1BCE8}" srcOrd="0" destOrd="0" presId="urn:microsoft.com/office/officeart/2005/8/layout/radial6"/>
    <dgm:cxn modelId="{21496D6F-17C8-4D51-9B3E-B6D10C2FF4BD}" srcId="{E5150EC6-9FFB-4CBE-95FA-8F7097C191B5}" destId="{D9A305F4-E0E2-4BE1-84DB-D90CBC9CF7ED}" srcOrd="1" destOrd="0" parTransId="{EF94624D-A727-442C-902A-22F969F1404E}" sibTransId="{695B12E7-A671-4F8C-86F6-1B5A5B490561}"/>
    <dgm:cxn modelId="{DE463C35-5D63-49E3-86FC-374A7F72FA85}" srcId="{E5150EC6-9FFB-4CBE-95FA-8F7097C191B5}" destId="{FFC04C42-64B9-42AE-BB82-36DD0501B901}" srcOrd="4" destOrd="0" parTransId="{5D6ABEE1-0F55-4194-8EB1-AED085799E0F}" sibTransId="{0780F022-D041-4F8F-B228-44425A180D81}"/>
    <dgm:cxn modelId="{12B0CE97-1A74-4819-ACD3-EBD5EB8A36AD}" type="presOf" srcId="{AFC6093C-1A11-40D7-8347-23C79D778A56}" destId="{D4C3D29F-A22F-4229-A884-4D6D10A090CF}" srcOrd="0" destOrd="0" presId="urn:microsoft.com/office/officeart/2005/8/layout/radial6"/>
    <dgm:cxn modelId="{D80FEC4D-2592-4649-AD27-BEBEA4E97169}" type="presOf" srcId="{5EAD90A6-E044-4FE8-A2E5-F7DAAFCBB247}" destId="{587D22DF-2AAE-47DF-B3AD-7BDE53A2F745}" srcOrd="0" destOrd="0" presId="urn:microsoft.com/office/officeart/2005/8/layout/radial6"/>
    <dgm:cxn modelId="{04773B56-D531-4F9E-AD07-81D1FF9C1F4F}" type="presOf" srcId="{D9A305F4-E0E2-4BE1-84DB-D90CBC9CF7ED}" destId="{5E809BF4-24B2-46AB-A73F-18A94CB603BB}" srcOrd="0" destOrd="0" presId="urn:microsoft.com/office/officeart/2005/8/layout/radial6"/>
    <dgm:cxn modelId="{6433EAFF-A9DD-4720-BC4E-1C8DF2D80E06}" srcId="{E5150EC6-9FFB-4CBE-95FA-8F7097C191B5}" destId="{FE26F42A-1612-4178-8D08-241455651B7B}" srcOrd="3" destOrd="0" parTransId="{2A24A201-E7F3-467D-B8EF-8A6F3DBF8CF2}" sibTransId="{47D04277-4136-491A-A3FE-A9D9C8A0BF4D}"/>
    <dgm:cxn modelId="{26858D67-B94A-4444-AC38-EC151137BD07}" srcId="{2875C37D-7EA4-46A9-917D-26A10AD02C65}" destId="{E5150EC6-9FFB-4CBE-95FA-8F7097C191B5}" srcOrd="0" destOrd="0" parTransId="{A291D2E1-462F-441F-A4A8-BF551D628817}" sibTransId="{82F742ED-EE4C-4ED9-AC12-392E9D95AC5D}"/>
    <dgm:cxn modelId="{6F46C2E6-EB10-47A4-BD45-A9F37905E1A4}" type="presOf" srcId="{F4510F76-E1CB-43EA-A94D-3E714AAB5B55}" destId="{ED62FF3E-C0DE-4F22-A2FE-8120FE2EC888}" srcOrd="0" destOrd="0" presId="urn:microsoft.com/office/officeart/2005/8/layout/radial6"/>
    <dgm:cxn modelId="{41B03135-B584-4156-99FC-DE6BBF28E4C7}" srcId="{E5150EC6-9FFB-4CBE-95FA-8F7097C191B5}" destId="{5EAD90A6-E044-4FE8-A2E5-F7DAAFCBB247}" srcOrd="2" destOrd="0" parTransId="{61F48338-A69F-4894-A175-8C05F6CBD35A}" sibTransId="{C09D0E8D-E701-411E-9A77-29F8F1D84DCA}"/>
    <dgm:cxn modelId="{749A7F7F-9B23-4CDC-B393-A406BE05EA86}" type="presOf" srcId="{2875C37D-7EA4-46A9-917D-26A10AD02C65}" destId="{345CC21D-69AC-4A30-8514-59A47F1D480F}" srcOrd="0" destOrd="0" presId="urn:microsoft.com/office/officeart/2005/8/layout/radial6"/>
    <dgm:cxn modelId="{27595D35-3F2F-4305-B1BF-28FC569E2CC9}" type="presOf" srcId="{C09D0E8D-E701-411E-9A77-29F8F1D84DCA}" destId="{D0CA7BAA-B28C-4C28-BAC6-509DED9FBAF0}" srcOrd="0" destOrd="0" presId="urn:microsoft.com/office/officeart/2005/8/layout/radial6"/>
    <dgm:cxn modelId="{945F8EB6-B08E-4497-9387-2D54A2C75F29}" type="presOf" srcId="{FE26F42A-1612-4178-8D08-241455651B7B}" destId="{5A77ADFA-1904-49D1-9BE3-F0DE9FAD3DC1}" srcOrd="0" destOrd="0" presId="urn:microsoft.com/office/officeart/2005/8/layout/radial6"/>
    <dgm:cxn modelId="{4D5322D5-0F2E-4F8B-9AB0-1A3A6BE3CC5F}" type="presParOf" srcId="{345CC21D-69AC-4A30-8514-59A47F1D480F}" destId="{2642F2FF-2703-4FD9-8735-5D76A3FA704A}" srcOrd="0" destOrd="0" presId="urn:microsoft.com/office/officeart/2005/8/layout/radial6"/>
    <dgm:cxn modelId="{2B7F323C-EDF8-4D44-B01B-2CB3DB7EA8FF}" type="presParOf" srcId="{345CC21D-69AC-4A30-8514-59A47F1D480F}" destId="{D4C3D29F-A22F-4229-A884-4D6D10A090CF}" srcOrd="1" destOrd="0" presId="urn:microsoft.com/office/officeart/2005/8/layout/radial6"/>
    <dgm:cxn modelId="{FD78250D-2972-4988-8F2D-DB20F0EDF80F}" type="presParOf" srcId="{345CC21D-69AC-4A30-8514-59A47F1D480F}" destId="{BB27B4A4-7D4A-4EC2-B1F4-C1F8EA842EDD}" srcOrd="2" destOrd="0" presId="urn:microsoft.com/office/officeart/2005/8/layout/radial6"/>
    <dgm:cxn modelId="{6AF02C5C-AC81-42D7-9B03-F3DCA88B48DA}" type="presParOf" srcId="{345CC21D-69AC-4A30-8514-59A47F1D480F}" destId="{ED62FF3E-C0DE-4F22-A2FE-8120FE2EC888}" srcOrd="3" destOrd="0" presId="urn:microsoft.com/office/officeart/2005/8/layout/radial6"/>
    <dgm:cxn modelId="{02FE45C3-91F4-46B3-9B06-690316B7EC7B}" type="presParOf" srcId="{345CC21D-69AC-4A30-8514-59A47F1D480F}" destId="{5E809BF4-24B2-46AB-A73F-18A94CB603BB}" srcOrd="4" destOrd="0" presId="urn:microsoft.com/office/officeart/2005/8/layout/radial6"/>
    <dgm:cxn modelId="{754E11F2-2BF2-4505-95BB-FA2F97B61A9F}" type="presParOf" srcId="{345CC21D-69AC-4A30-8514-59A47F1D480F}" destId="{419D7FD7-F34A-4215-90CB-7EC637664AB2}" srcOrd="5" destOrd="0" presId="urn:microsoft.com/office/officeart/2005/8/layout/radial6"/>
    <dgm:cxn modelId="{763879EA-FCC6-422E-A90E-88E83FE3968E}" type="presParOf" srcId="{345CC21D-69AC-4A30-8514-59A47F1D480F}" destId="{365FFBC7-59B1-4477-9D35-CA8BA4ED6D74}" srcOrd="6" destOrd="0" presId="urn:microsoft.com/office/officeart/2005/8/layout/radial6"/>
    <dgm:cxn modelId="{ACB0F89D-F04E-4D43-8DF3-494B998CB1EB}" type="presParOf" srcId="{345CC21D-69AC-4A30-8514-59A47F1D480F}" destId="{587D22DF-2AAE-47DF-B3AD-7BDE53A2F745}" srcOrd="7" destOrd="0" presId="urn:microsoft.com/office/officeart/2005/8/layout/radial6"/>
    <dgm:cxn modelId="{26F1C2C2-C466-4E32-B072-7DEDA84A9DC2}" type="presParOf" srcId="{345CC21D-69AC-4A30-8514-59A47F1D480F}" destId="{ADE0D40C-8A70-42CF-90D6-A3598A8DB219}" srcOrd="8" destOrd="0" presId="urn:microsoft.com/office/officeart/2005/8/layout/radial6"/>
    <dgm:cxn modelId="{05ADCCB8-AA41-4A3A-9109-14797732FB96}" type="presParOf" srcId="{345CC21D-69AC-4A30-8514-59A47F1D480F}" destId="{D0CA7BAA-B28C-4C28-BAC6-509DED9FBAF0}" srcOrd="9" destOrd="0" presId="urn:microsoft.com/office/officeart/2005/8/layout/radial6"/>
    <dgm:cxn modelId="{0693F583-0B86-44DF-800C-A4BF3C2ECC8A}" type="presParOf" srcId="{345CC21D-69AC-4A30-8514-59A47F1D480F}" destId="{5A77ADFA-1904-49D1-9BE3-F0DE9FAD3DC1}" srcOrd="10" destOrd="0" presId="urn:microsoft.com/office/officeart/2005/8/layout/radial6"/>
    <dgm:cxn modelId="{50E73B94-57DE-43F0-9906-990739116D66}" type="presParOf" srcId="{345CC21D-69AC-4A30-8514-59A47F1D480F}" destId="{6E283C9B-66D5-4616-819A-4F65FE16A49E}" srcOrd="11" destOrd="0" presId="urn:microsoft.com/office/officeart/2005/8/layout/radial6"/>
    <dgm:cxn modelId="{72135C35-56BC-4D86-B7AF-4E977DDE2947}" type="presParOf" srcId="{345CC21D-69AC-4A30-8514-59A47F1D480F}" destId="{D591E87C-6542-4603-8009-BEDF90F2A1E1}" srcOrd="12" destOrd="0" presId="urn:microsoft.com/office/officeart/2005/8/layout/radial6"/>
    <dgm:cxn modelId="{66628AE4-DA36-48BF-9863-D257D82C3406}" type="presParOf" srcId="{345CC21D-69AC-4A30-8514-59A47F1D480F}" destId="{E1E64C88-4E01-4031-B582-DB7959672B4F}" srcOrd="13" destOrd="0" presId="urn:microsoft.com/office/officeart/2005/8/layout/radial6"/>
    <dgm:cxn modelId="{DF08AE4D-04CA-4AC9-8F21-1B5583CE4EC0}" type="presParOf" srcId="{345CC21D-69AC-4A30-8514-59A47F1D480F}" destId="{E44B6AAD-35FA-4822-920E-7CA52A0B7CDF}" srcOrd="14" destOrd="0" presId="urn:microsoft.com/office/officeart/2005/8/layout/radial6"/>
    <dgm:cxn modelId="{582AFCB4-5EE2-4EFE-8D44-1BD564AEADE9}" type="presParOf" srcId="{345CC21D-69AC-4A30-8514-59A47F1D480F}" destId="{2E3A5732-6EAA-4E32-8203-EEF232A1BCE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06F18-191D-4077-B9A4-EC965D9305E4}">
      <dsp:nvSpPr>
        <dsp:cNvPr id="0" name=""/>
        <dsp:cNvSpPr/>
      </dsp:nvSpPr>
      <dsp:spPr>
        <a:xfrm>
          <a:off x="3252383" y="1669645"/>
          <a:ext cx="1269221" cy="126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srovnatelné společnosti</a:t>
          </a:r>
        </a:p>
      </dsp:txBody>
      <dsp:txXfrm>
        <a:off x="3438256" y="1855518"/>
        <a:ext cx="897475" cy="897475"/>
      </dsp:txXfrm>
    </dsp:sp>
    <dsp:sp modelId="{2C83CB65-A179-4BF4-B300-EA5815DE8E3D}">
      <dsp:nvSpPr>
        <dsp:cNvPr id="0" name=""/>
        <dsp:cNvSpPr/>
      </dsp:nvSpPr>
      <dsp:spPr>
        <a:xfrm rot="16200000">
          <a:off x="3695150" y="1463107"/>
          <a:ext cx="383687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383687" y="14693"/>
              </a:lnTo>
            </a:path>
          </a:pathLst>
        </a:custGeom>
        <a:noFill/>
        <a:ln w="4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877401" y="1468209"/>
        <a:ext cx="19184" cy="19184"/>
      </dsp:txXfrm>
    </dsp:sp>
    <dsp:sp modelId="{4DC09A67-A4F2-4816-85B7-DA0FFD8D7A0B}">
      <dsp:nvSpPr>
        <dsp:cNvPr id="0" name=""/>
        <dsp:cNvSpPr/>
      </dsp:nvSpPr>
      <dsp:spPr>
        <a:xfrm>
          <a:off x="3252383" y="16735"/>
          <a:ext cx="1269221" cy="126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nováčči</a:t>
          </a:r>
        </a:p>
      </dsp:txBody>
      <dsp:txXfrm>
        <a:off x="3438256" y="202608"/>
        <a:ext cx="897475" cy="897475"/>
      </dsp:txXfrm>
    </dsp:sp>
    <dsp:sp modelId="{18439DA0-876D-4237-8A0B-01DDE2BC2A3D}">
      <dsp:nvSpPr>
        <dsp:cNvPr id="0" name=""/>
        <dsp:cNvSpPr/>
      </dsp:nvSpPr>
      <dsp:spPr>
        <a:xfrm>
          <a:off x="4521604" y="2289562"/>
          <a:ext cx="383687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383687" y="14693"/>
              </a:lnTo>
            </a:path>
          </a:pathLst>
        </a:custGeom>
        <a:noFill/>
        <a:ln w="4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703856" y="2294663"/>
        <a:ext cx="19184" cy="19184"/>
      </dsp:txXfrm>
    </dsp:sp>
    <dsp:sp modelId="{A19DE3EE-D466-4B58-834F-0DB570CF6D40}">
      <dsp:nvSpPr>
        <dsp:cNvPr id="0" name=""/>
        <dsp:cNvSpPr/>
      </dsp:nvSpPr>
      <dsp:spPr>
        <a:xfrm>
          <a:off x="4905292" y="1669645"/>
          <a:ext cx="1269221" cy="126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zákazníci</a:t>
          </a:r>
        </a:p>
      </dsp:txBody>
      <dsp:txXfrm>
        <a:off x="5091165" y="1855518"/>
        <a:ext cx="897475" cy="897475"/>
      </dsp:txXfrm>
    </dsp:sp>
    <dsp:sp modelId="{61798F9D-D9F7-4D88-B74C-1646E77C38BE}">
      <dsp:nvSpPr>
        <dsp:cNvPr id="0" name=""/>
        <dsp:cNvSpPr/>
      </dsp:nvSpPr>
      <dsp:spPr>
        <a:xfrm rot="5400000">
          <a:off x="3695150" y="3116016"/>
          <a:ext cx="383687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383687" y="14693"/>
              </a:lnTo>
            </a:path>
          </a:pathLst>
        </a:custGeom>
        <a:noFill/>
        <a:ln w="4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877401" y="3121118"/>
        <a:ext cx="19184" cy="19184"/>
      </dsp:txXfrm>
    </dsp:sp>
    <dsp:sp modelId="{2AF8B3A5-0B73-4806-90B5-14D3330C3974}">
      <dsp:nvSpPr>
        <dsp:cNvPr id="0" name=""/>
        <dsp:cNvSpPr/>
      </dsp:nvSpPr>
      <dsp:spPr>
        <a:xfrm>
          <a:off x="3252383" y="3322554"/>
          <a:ext cx="1269221" cy="126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alternativní produkty</a:t>
          </a:r>
        </a:p>
      </dsp:txBody>
      <dsp:txXfrm>
        <a:off x="3438256" y="3508427"/>
        <a:ext cx="897475" cy="897475"/>
      </dsp:txXfrm>
    </dsp:sp>
    <dsp:sp modelId="{DEA6CD18-69E2-4569-B929-FE38D4CB0647}">
      <dsp:nvSpPr>
        <dsp:cNvPr id="0" name=""/>
        <dsp:cNvSpPr/>
      </dsp:nvSpPr>
      <dsp:spPr>
        <a:xfrm rot="10800000">
          <a:off x="2868695" y="2289562"/>
          <a:ext cx="383687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383687" y="14693"/>
              </a:lnTo>
            </a:path>
          </a:pathLst>
        </a:custGeom>
        <a:noFill/>
        <a:ln w="4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050947" y="2294663"/>
        <a:ext cx="19184" cy="19184"/>
      </dsp:txXfrm>
    </dsp:sp>
    <dsp:sp modelId="{DD144DD4-D0F5-4759-B1CF-CD7D57A28A3F}">
      <dsp:nvSpPr>
        <dsp:cNvPr id="0" name=""/>
        <dsp:cNvSpPr/>
      </dsp:nvSpPr>
      <dsp:spPr>
        <a:xfrm>
          <a:off x="1599473" y="1669645"/>
          <a:ext cx="1269221" cy="126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dodavatelé</a:t>
          </a:r>
        </a:p>
      </dsp:txBody>
      <dsp:txXfrm>
        <a:off x="1785346" y="1855518"/>
        <a:ext cx="897475" cy="897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A5732-6EAA-4E32-8203-EEF232A1BCE8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1E87C-6542-4603-8009-BEDF90F2A1E1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A7BAA-B28C-4C28-BAC6-509DED9FBAF0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FFBC7-59B1-4477-9D35-CA8BA4ED6D74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2FF3E-C0DE-4F22-A2FE-8120FE2EC888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2F2FF-2703-4FD9-8735-5D76A3FA704A}">
      <dsp:nvSpPr>
        <dsp:cNvPr id="0" name=""/>
        <dsp:cNvSpPr/>
      </dsp:nvSpPr>
      <dsp:spPr>
        <a:xfrm>
          <a:off x="3061387" y="1505408"/>
          <a:ext cx="1651213" cy="1651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Nezisková organizace</a:t>
          </a:r>
        </a:p>
      </dsp:txBody>
      <dsp:txXfrm>
        <a:off x="3303202" y="1747223"/>
        <a:ext cx="1167583" cy="1167583"/>
      </dsp:txXfrm>
    </dsp:sp>
    <dsp:sp modelId="{D4C3D29F-A22F-4229-A884-4D6D10A090CF}">
      <dsp:nvSpPr>
        <dsp:cNvPr id="0" name=""/>
        <dsp:cNvSpPr/>
      </dsp:nvSpPr>
      <dsp:spPr>
        <a:xfrm>
          <a:off x="3309069" y="2108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Politické síly</a:t>
          </a:r>
        </a:p>
      </dsp:txBody>
      <dsp:txXfrm>
        <a:off x="3478339" y="171378"/>
        <a:ext cx="817309" cy="817309"/>
      </dsp:txXfrm>
    </dsp:sp>
    <dsp:sp modelId="{5E809BF4-24B2-46AB-A73F-18A94CB603BB}">
      <dsp:nvSpPr>
        <dsp:cNvPr id="0" name=""/>
        <dsp:cNvSpPr/>
      </dsp:nvSpPr>
      <dsp:spPr>
        <a:xfrm>
          <a:off x="4974352" y="1212007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Trh práce (dobrovolníci)</a:t>
          </a:r>
        </a:p>
      </dsp:txBody>
      <dsp:txXfrm>
        <a:off x="5143622" y="1381277"/>
        <a:ext cx="817309" cy="817309"/>
      </dsp:txXfrm>
    </dsp:sp>
    <dsp:sp modelId="{587D22DF-2AAE-47DF-B3AD-7BDE53A2F745}">
      <dsp:nvSpPr>
        <dsp:cNvPr id="0" name=""/>
        <dsp:cNvSpPr/>
      </dsp:nvSpPr>
      <dsp:spPr>
        <a:xfrm>
          <a:off x="4338270" y="3169665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Konkurence</a:t>
          </a:r>
        </a:p>
      </dsp:txBody>
      <dsp:txXfrm>
        <a:off x="4507540" y="3338935"/>
        <a:ext cx="817309" cy="817309"/>
      </dsp:txXfrm>
    </dsp:sp>
    <dsp:sp modelId="{5A77ADFA-1904-49D1-9BE3-F0DE9FAD3DC1}">
      <dsp:nvSpPr>
        <dsp:cNvPr id="0" name=""/>
        <dsp:cNvSpPr/>
      </dsp:nvSpPr>
      <dsp:spPr>
        <a:xfrm>
          <a:off x="2279867" y="3169665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Občané / Veřejnost</a:t>
          </a:r>
        </a:p>
      </dsp:txBody>
      <dsp:txXfrm>
        <a:off x="2449137" y="3338935"/>
        <a:ext cx="817309" cy="817309"/>
      </dsp:txXfrm>
    </dsp:sp>
    <dsp:sp modelId="{E1E64C88-4E01-4031-B582-DB7959672B4F}">
      <dsp:nvSpPr>
        <dsp:cNvPr id="0" name=""/>
        <dsp:cNvSpPr/>
      </dsp:nvSpPr>
      <dsp:spPr>
        <a:xfrm>
          <a:off x="1643786" y="1212007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Klienti</a:t>
          </a:r>
        </a:p>
      </dsp:txBody>
      <dsp:txXfrm>
        <a:off x="1813056" y="1381277"/>
        <a:ext cx="817309" cy="81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348E61B-2CB3-4A2F-9689-68B23E0E86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1838C7A-8D84-42D4-888E-41BD4A28ED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65C1E5-4FCA-442F-B0B8-675413E5FF70}" type="slidenum">
              <a:rPr lang="cs-CZ" altLang="cs-CZ" sz="1300" smtClean="0"/>
              <a:pPr>
                <a:spcBef>
                  <a:spcPct val="0"/>
                </a:spcBef>
              </a:pPr>
              <a:t>1</a:t>
            </a:fld>
            <a:endParaRPr lang="cs-CZ" altLang="cs-CZ" sz="13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9BCC66-CB41-4276-A816-0F685524D88D}" type="slidenum">
              <a:rPr lang="cs-CZ" altLang="cs-CZ" sz="1300" smtClean="0"/>
              <a:pPr>
                <a:spcBef>
                  <a:spcPct val="0"/>
                </a:spcBef>
              </a:pPr>
              <a:t>14</a:t>
            </a:fld>
            <a:endParaRPr lang="cs-CZ" altLang="cs-CZ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2F49EE-46E0-439C-BF91-E75A612B2281}" type="slidenum">
              <a:rPr lang="cs-CZ" altLang="cs-CZ" sz="1300" smtClean="0"/>
              <a:pPr>
                <a:spcBef>
                  <a:spcPct val="0"/>
                </a:spcBef>
              </a:pPr>
              <a:t>16</a:t>
            </a:fld>
            <a:endParaRPr lang="cs-CZ" altLang="cs-CZ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DDA93-F9A3-49BF-8BAC-7CAF7E0C5E86}" type="slidenum">
              <a:rPr lang="cs-CZ" altLang="cs-CZ" sz="1300" smtClean="0"/>
              <a:pPr>
                <a:spcBef>
                  <a:spcPct val="0"/>
                </a:spcBef>
              </a:pPr>
              <a:t>19</a:t>
            </a:fld>
            <a:endParaRPr lang="cs-CZ" altLang="cs-CZ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490973-8348-4A0F-B41A-5F8668823CC7}" type="slidenum">
              <a:rPr lang="cs-CZ" altLang="cs-CZ" sz="1300" smtClean="0"/>
              <a:pPr>
                <a:spcBef>
                  <a:spcPct val="0"/>
                </a:spcBef>
              </a:pPr>
              <a:t>23</a:t>
            </a:fld>
            <a:endParaRPr lang="cs-CZ" altLang="cs-CZ" sz="13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8F4B7C-7842-4ABC-8797-FFE96FA1AC2E}" type="slidenum">
              <a:rPr lang="cs-CZ" altLang="cs-CZ" sz="1300" smtClean="0"/>
              <a:pPr>
                <a:spcBef>
                  <a:spcPct val="0"/>
                </a:spcBef>
              </a:pPr>
              <a:t>24</a:t>
            </a:fld>
            <a:endParaRPr lang="cs-CZ" altLang="cs-CZ" sz="13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AF645-70B0-44C7-99C8-5F842E4FACB9}" type="slidenum">
              <a:rPr lang="cs-CZ" altLang="cs-CZ" sz="1300" smtClean="0"/>
              <a:pPr>
                <a:spcBef>
                  <a:spcPct val="0"/>
                </a:spcBef>
              </a:pPr>
              <a:t>40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106220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8288B3-1102-4F90-81B4-965C2FE0274A}" type="slidenum">
              <a:rPr lang="cs-CZ" altLang="cs-CZ" sz="1300" smtClean="0"/>
              <a:pPr>
                <a:spcBef>
                  <a:spcPct val="0"/>
                </a:spcBef>
              </a:pPr>
              <a:t>2</a:t>
            </a:fld>
            <a:endParaRPr lang="cs-CZ" altLang="cs-CZ" sz="13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D65AC-29E0-472B-A41A-D948F81D264C}" type="slidenum">
              <a:rPr lang="cs-CZ" altLang="cs-CZ" sz="1300" smtClean="0"/>
              <a:pPr>
                <a:spcBef>
                  <a:spcPct val="0"/>
                </a:spcBef>
              </a:pPr>
              <a:t>3</a:t>
            </a:fld>
            <a:endParaRPr lang="cs-CZ" altLang="cs-CZ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80FF7E-0140-4848-AA27-749F078BAD98}" type="slidenum">
              <a:rPr lang="cs-CZ" altLang="cs-CZ" sz="1300" smtClean="0"/>
              <a:pPr>
                <a:spcBef>
                  <a:spcPct val="0"/>
                </a:spcBef>
              </a:pPr>
              <a:t>4</a:t>
            </a:fld>
            <a:endParaRPr lang="cs-CZ" altLang="cs-CZ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629211-43C1-407D-A6CD-6FABBC6F4F84}" type="slidenum">
              <a:rPr lang="cs-CZ" altLang="cs-CZ" sz="1300" smtClean="0"/>
              <a:pPr>
                <a:spcBef>
                  <a:spcPct val="0"/>
                </a:spcBef>
              </a:pPr>
              <a:t>7</a:t>
            </a:fld>
            <a:endParaRPr lang="cs-CZ" altLang="cs-CZ" sz="13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500C84-47B6-4365-98FB-7A2AE512F666}" type="slidenum">
              <a:rPr lang="cs-CZ" altLang="cs-CZ" sz="1300" smtClean="0"/>
              <a:pPr>
                <a:spcBef>
                  <a:spcPct val="0"/>
                </a:spcBef>
              </a:pPr>
              <a:t>8</a:t>
            </a:fld>
            <a:endParaRPr lang="cs-CZ" altLang="cs-CZ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FA2A18-9B95-4892-A7EF-2A0A973A2065}" type="slidenum">
              <a:rPr lang="cs-CZ" altLang="cs-CZ" sz="1300" smtClean="0"/>
              <a:pPr>
                <a:spcBef>
                  <a:spcPct val="0"/>
                </a:spcBef>
              </a:pPr>
              <a:t>10</a:t>
            </a:fld>
            <a:endParaRPr lang="cs-CZ" altLang="cs-CZ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849C71-079D-4732-A8C3-52E06C49611A}" type="slidenum">
              <a:rPr lang="cs-CZ" altLang="cs-CZ" sz="1300" smtClean="0"/>
              <a:pPr>
                <a:spcBef>
                  <a:spcPct val="0"/>
                </a:spcBef>
              </a:pPr>
              <a:t>11</a:t>
            </a:fld>
            <a:endParaRPr lang="cs-CZ" altLang="cs-CZ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9FDCB4-3210-4AC8-ABB8-4DED0C1CA482}" type="slidenum">
              <a:rPr lang="cs-CZ" altLang="cs-CZ" sz="1300" smtClean="0"/>
              <a:pPr>
                <a:spcBef>
                  <a:spcPct val="0"/>
                </a:spcBef>
              </a:pPr>
              <a:t>12</a:t>
            </a:fld>
            <a:endParaRPr lang="cs-CZ" altLang="cs-CZ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7267D7-C71D-47BF-9DAA-0E786A6447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639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D1FC-D4EE-4E34-A7A0-5AC62086B2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036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0FE0-0C78-4D1B-8BAB-87A519546D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690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5032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98525" y="1773238"/>
            <a:ext cx="7773988" cy="4357687"/>
          </a:xfrm>
        </p:spPr>
        <p:txBody>
          <a:bodyPr>
            <a:normAutofit/>
          </a:bodyPr>
          <a:lstStyle/>
          <a:p>
            <a:pPr lvl="0"/>
            <a:endParaRPr lang="cs-CZ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7667-FB29-47B0-AEB0-88F786C5F4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774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78A0-1A85-48E6-8B8C-2684D60137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149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AE2F-7122-4F19-A17A-59BC7EF4AB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9626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1547-FCF5-4124-BEB7-99A8516C00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504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B3BA-3E40-4829-A939-96E2A77494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668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37C2-A136-4437-B524-63B2AEDB4D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313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9056-85ED-46DA-9B5B-79AAFBBBD9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111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46B7-4321-4E0C-9127-F23BFCFCE0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139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CD3D-EC4B-4DBA-B583-CC35361F2C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732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87FB1C-CD23-42A7-ACAA-31A4E99AE6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5" r:id="rId2"/>
    <p:sldLayoutId id="2147483883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4" r:id="rId9"/>
    <p:sldLayoutId id="2147483881" r:id="rId10"/>
    <p:sldLayoutId id="2147483885" r:id="rId11"/>
    <p:sldLayoutId id="21474838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idnes.cz/?c=A150515_101501_tv-zpravy_nov&amp;idVideo=V150514_173823_webtv_hey" TargetMode="External"/><Relationship Id="rId2" Type="http://schemas.openxmlformats.org/officeDocument/2006/relationships/hyperlink" Target="https://www.youtube.com/watch?v=0RLWLzSLQG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m9D3MatgKw" TargetMode="External"/><Relationship Id="rId4" Type="http://schemas.openxmlformats.org/officeDocument/2006/relationships/hyperlink" Target="http://video.idnes.cz/?c=A150922_162318_vztahy-sex_jup&amp;idvideo=V150922_153301_ona_aki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872" y="980728"/>
            <a:ext cx="5105400" cy="3024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latin typeface="Calibri" pitchFamily="34" charset="0"/>
              </a:rPr>
              <a:t>Marketing, </a:t>
            </a:r>
            <a:r>
              <a:rPr lang="cs-CZ" sz="4000" dirty="0" err="1" smtClean="0">
                <a:latin typeface="Calibri" pitchFamily="34" charset="0"/>
              </a:rPr>
              <a:t>fundraising</a:t>
            </a:r>
            <a:r>
              <a:rPr lang="cs-CZ" sz="4000" dirty="0" smtClean="0">
                <a:latin typeface="Calibri" pitchFamily="34" charset="0"/>
              </a:rPr>
              <a:t> a komunikace v neziskovém sektoru</a:t>
            </a: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                 		</a:t>
            </a:r>
            <a:endParaRPr lang="cs-CZ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219" name="Podnadpis 1"/>
          <p:cNvSpPr>
            <a:spLocks noGrp="1"/>
          </p:cNvSpPr>
          <p:nvPr>
            <p:ph type="subTitle" idx="1"/>
          </p:nvPr>
        </p:nvSpPr>
        <p:spPr>
          <a:xfrm>
            <a:off x="3354388" y="4149725"/>
            <a:ext cx="5114925" cy="18716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</a:pPr>
            <a:endParaRPr lang="cs-CZ" altLang="cs-CZ" sz="2400" b="1" smtClean="0">
              <a:latin typeface="Calisto MT" panose="0204060305050503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</a:pPr>
            <a:endParaRPr lang="cs-CZ" altLang="cs-CZ" sz="2400" b="1" smtClean="0">
              <a:latin typeface="Calisto MT" panose="0204060305050503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cs-CZ" altLang="cs-CZ" sz="2400" b="1" smtClean="0">
                <a:latin typeface="Calisto MT" panose="02040603050505030304" pitchFamily="18" charset="0"/>
              </a:rPr>
              <a:t>Simona   Škarabelová 	</a:t>
            </a:r>
          </a:p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cs-CZ" altLang="cs-CZ" sz="2400" b="1" smtClean="0">
                <a:latin typeface="Calisto MT" panose="02040603050505030304" pitchFamily="18" charset="0"/>
              </a:rPr>
              <a:t>   Filip Hrůza		</a:t>
            </a:r>
            <a:endParaRPr lang="cs-CZ" altLang="cs-CZ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3"/>
          <p:cNvSpPr>
            <a:spLocks noGrp="1"/>
          </p:cNvSpPr>
          <p:nvPr>
            <p:ph type="title"/>
          </p:nvPr>
        </p:nvSpPr>
        <p:spPr>
          <a:xfrm>
            <a:off x="5389098" y="188640"/>
            <a:ext cx="3647398" cy="6336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400" dirty="0" smtClean="0">
                <a:latin typeface="Calibri" pitchFamily="34" charset="0"/>
              </a:rPr>
              <a:t/>
            </a:r>
            <a:br>
              <a:rPr lang="cs-CZ" altLang="cs-CZ" sz="4400" dirty="0" smtClean="0">
                <a:latin typeface="Calibri" pitchFamily="34" charset="0"/>
              </a:rPr>
            </a:br>
            <a:r>
              <a:rPr lang="cs-CZ" altLang="cs-CZ" sz="4400" dirty="0">
                <a:latin typeface="Calibri" pitchFamily="34" charset="0"/>
              </a:rPr>
              <a:t/>
            </a:r>
            <a:br>
              <a:rPr lang="cs-CZ" altLang="cs-CZ" sz="4400" dirty="0">
                <a:latin typeface="Calibri" pitchFamily="34" charset="0"/>
              </a:rPr>
            </a:br>
            <a:r>
              <a:rPr lang="cs-CZ" altLang="cs-CZ" sz="4400" dirty="0" smtClean="0">
                <a:latin typeface="Calibri" pitchFamily="34" charset="0"/>
              </a:rPr>
              <a:t/>
            </a:r>
            <a:br>
              <a:rPr lang="cs-CZ" altLang="cs-CZ" sz="4400" dirty="0" smtClean="0">
                <a:latin typeface="Calibri" pitchFamily="34" charset="0"/>
              </a:rPr>
            </a:br>
            <a:r>
              <a:rPr lang="cs-CZ" altLang="cs-CZ" sz="4400" dirty="0" smtClean="0">
                <a:latin typeface="Calibri" pitchFamily="34" charset="0"/>
              </a:rPr>
              <a:t>V čem? </a:t>
            </a:r>
            <a:r>
              <a:rPr lang="cs-CZ" altLang="cs-CZ" sz="4400" dirty="0">
                <a:latin typeface="Calibri" pitchFamily="34" charset="0"/>
              </a:rPr>
              <a:t>se liší marketing u neziskových a veřejných organizací</a:t>
            </a:r>
            <a:endParaRPr lang="cs-CZ" altLang="cs-CZ" sz="4400" dirty="0" smtClean="0">
              <a:latin typeface="Calibri" pitchFamily="34" charset="0"/>
            </a:endParaRP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r="11323"/>
          <a:stretch>
            <a:fillRect/>
          </a:stretch>
        </p:blipFill>
        <p:spPr>
          <a:xfrm>
            <a:off x="663682" y="1041002"/>
            <a:ext cx="4196350" cy="4206240"/>
          </a:xfr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latin typeface="Calibri" pitchFamily="34" charset="0"/>
              </a:rPr>
              <a:t>Specifika marketingu ve veřejném sektoru: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772400" cy="4114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 smtClean="0">
                <a:latin typeface="Calibri" pitchFamily="34" charset="0"/>
              </a:rPr>
              <a:t>Produkt  je převážně  </a:t>
            </a:r>
            <a:r>
              <a:rPr lang="cs-CZ" altLang="cs-CZ" b="1" dirty="0" smtClean="0">
                <a:latin typeface="Calibri" pitchFamily="34" charset="0"/>
              </a:rPr>
              <a:t>služba</a:t>
            </a:r>
            <a:r>
              <a:rPr lang="cs-CZ" altLang="cs-CZ" dirty="0" smtClean="0">
                <a:latin typeface="Calibri" pitchFamily="34" charset="0"/>
              </a:rPr>
              <a:t>, navíc doprovázená externím užitkem, mnohdy obtížné identifikovat jediného uživatele, tzn. je více cílových skupin.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altLang="cs-CZ" dirty="0" smtClean="0">
                <a:solidFill>
                  <a:schemeClr val="tx1">
                    <a:tint val="85000"/>
                  </a:schemeClr>
                </a:solidFill>
                <a:latin typeface="Calibri" pitchFamily="34" charset="0"/>
              </a:rPr>
              <a:t>Služba je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dirty="0" smtClean="0">
                <a:latin typeface="Calibri" pitchFamily="34" charset="0"/>
              </a:rPr>
              <a:t>Nehmatatelná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dirty="0" smtClean="0">
                <a:latin typeface="Calibri" pitchFamily="34" charset="0"/>
              </a:rPr>
              <a:t>Proměnlivá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dirty="0" smtClean="0">
                <a:latin typeface="Calibri" pitchFamily="34" charset="0"/>
              </a:rPr>
              <a:t>Neoddělitelná od poskytovatele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dirty="0" smtClean="0">
                <a:latin typeface="Calibri" pitchFamily="34" charset="0"/>
              </a:rPr>
              <a:t>Nemožnost ji vlastnit</a:t>
            </a:r>
          </a:p>
          <a:p>
            <a:pPr marL="530352" lvl="2" indent="0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None/>
              <a:defRPr/>
            </a:pPr>
            <a:endParaRPr lang="cs-CZ" altLang="cs-CZ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 smtClean="0">
                <a:latin typeface="Calibri" pitchFamily="34" charset="0"/>
              </a:rPr>
              <a:t>Klienti často nemají svobodný výběr poskytovatele služeb (veřejná správa).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altLang="cs-CZ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latin typeface="Calibri" pitchFamily="34" charset="0"/>
              </a:rPr>
              <a:t>Specifika marketingu ve veřejném sektoru: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Calibri" panose="020F0502020204030204" pitchFamily="34" charset="0"/>
              </a:rPr>
              <a:t>Manažeři organizací mají menší volnost v rozhodování, ovlivňují je statutárně stanovené standardy.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mtClean="0">
                <a:latin typeface="Calibri" panose="020F0502020204030204" pitchFamily="34" charset="0"/>
              </a:rPr>
              <a:t>Cena, pokud se užívá, odráží centrálně stanovené společenské hodnoty, nikoliv hodnotu pro klienta.</a:t>
            </a:r>
          </a:p>
          <a:p>
            <a:pPr eaLnBrk="1" hangingPunct="1"/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mtClean="0">
                <a:latin typeface="Calibri" panose="020F0502020204030204" pitchFamily="34" charset="0"/>
              </a:rPr>
              <a:t>Odlišné marketingové směnné transakce. Viz dále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8"/>
          <p:cNvSpPr>
            <a:spLocks noGrp="1"/>
          </p:cNvSpPr>
          <p:nvPr>
            <p:ph type="title"/>
          </p:nvPr>
        </p:nvSpPr>
        <p:spPr>
          <a:xfrm>
            <a:off x="719138" y="620688"/>
            <a:ext cx="7772400" cy="72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 smtClean="0"/>
              <a:t>Marketingové prostřední komerčních firem </a:t>
            </a:r>
            <a:br>
              <a:rPr lang="cs-CZ" altLang="cs-CZ" sz="2400" dirty="0" smtClean="0"/>
            </a:br>
            <a:r>
              <a:rPr lang="cs-CZ" altLang="cs-CZ" sz="1800" dirty="0" smtClean="0"/>
              <a:t>(</a:t>
            </a:r>
            <a:r>
              <a:rPr lang="cs-CZ" altLang="cs-CZ" sz="1600" dirty="0" err="1" smtClean="0"/>
              <a:t>Bačuvčík</a:t>
            </a:r>
            <a:r>
              <a:rPr lang="cs-CZ" altLang="cs-CZ" sz="1600" dirty="0" smtClean="0"/>
              <a:t>, 2011,str. 73)</a:t>
            </a:r>
          </a:p>
        </p:txBody>
      </p:sp>
      <p:sp>
        <p:nvSpPr>
          <p:cNvPr id="307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t>Zápatí prezentace</a:t>
            </a:r>
          </a:p>
        </p:txBody>
      </p:sp>
      <p:sp>
        <p:nvSpPr>
          <p:cNvPr id="30724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B95CAF-DC4B-42F4-90B2-910C60B1AF34}" type="slidenum"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10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28775"/>
            <a:ext cx="84963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latin typeface="Calibri" pitchFamily="34" charset="0"/>
              </a:rPr>
              <a:t>Marketingové směnné transakce v ziskové organizaci: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>
              <a:latin typeface="Calibri" panose="020F0502020204030204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62000" y="3200400"/>
            <a:ext cx="32004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latin typeface="Tahoma" panose="020B0604030504040204" pitchFamily="34" charset="0"/>
              </a:rPr>
              <a:t>Výrobce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181600" y="3276600"/>
            <a:ext cx="29718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latin typeface="Tahoma" panose="020B0604030504040204" pitchFamily="34" charset="0"/>
              </a:rPr>
              <a:t>Spotřebitel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962400" y="3810000"/>
            <a:ext cx="1219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3886200" y="43434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251325" y="3165475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657600" y="247967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200400" y="2241550"/>
            <a:ext cx="3744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latin typeface="Tahoma" panose="020B0604030504040204" pitchFamily="34" charset="0"/>
              </a:rPr>
              <a:t>Zboží, služby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657600" y="5137150"/>
            <a:ext cx="2519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latin typeface="Tahoma" panose="020B0604030504040204" pitchFamily="34" charset="0"/>
              </a:rPr>
              <a:t>Peníze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5"/>
          <p:cNvSpPr>
            <a:spLocks noGrp="1"/>
          </p:cNvSpPr>
          <p:nvPr>
            <p:ph type="title"/>
          </p:nvPr>
        </p:nvSpPr>
        <p:spPr>
          <a:xfrm>
            <a:off x="914400" y="836613"/>
            <a:ext cx="7772400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smtClean="0"/>
              <a:t>Marketingové prostředí neziskových organizací </a:t>
            </a:r>
            <a:br>
              <a:rPr lang="cs-CZ" altLang="cs-CZ" sz="2400" smtClean="0"/>
            </a:br>
            <a:r>
              <a:rPr lang="cs-CZ" altLang="cs-CZ" sz="2000" smtClean="0"/>
              <a:t>(</a:t>
            </a:r>
            <a:r>
              <a:rPr lang="cs-CZ" altLang="cs-CZ" sz="1800" smtClean="0"/>
              <a:t>Bačuvčík, 2011,str. 74)</a:t>
            </a:r>
            <a:endParaRPr lang="cs-CZ" altLang="cs-CZ" smtClean="0"/>
          </a:p>
        </p:txBody>
      </p:sp>
      <p:sp>
        <p:nvSpPr>
          <p:cNvPr id="3379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t>Zápatí prezentace</a:t>
            </a:r>
          </a:p>
        </p:txBody>
      </p:sp>
      <p:sp>
        <p:nvSpPr>
          <p:cNvPr id="33796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047CE1-2421-42E4-806D-8BFEFD2D3BA3}" type="slidenum"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altLang="cs-CZ" sz="10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2073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smtClean="0">
                <a:latin typeface="Calibri" pitchFamily="34" charset="0"/>
              </a:rPr>
              <a:t>Marketingové směnné transakce v neziskové organizaci: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971800" y="2514600"/>
            <a:ext cx="3048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Dodavatel, resp.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poskytovatel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 služby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838200" y="4648200"/>
            <a:ext cx="3200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latin typeface="Tahoma" panose="020B0604030504040204" pitchFamily="34" charset="0"/>
              </a:rPr>
              <a:t>Donátor,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latin typeface="Tahoma" panose="020B0604030504040204" pitchFamily="34" charset="0"/>
              </a:rPr>
              <a:t>Veřejný rozpočet,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latin typeface="Tahoma" panose="020B0604030504040204" pitchFamily="34" charset="0"/>
              </a:rPr>
              <a:t>Daňový příjem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029200" y="4648200"/>
            <a:ext cx="3276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latin typeface="Tahoma" panose="020B0604030504040204" pitchFamily="34" charset="0"/>
              </a:rPr>
              <a:t>Spotřebitel,klient,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latin typeface="Tahoma" panose="020B0604030504040204" pitchFamily="34" charset="0"/>
              </a:rPr>
              <a:t>Návštěvník,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latin typeface="Tahoma" panose="020B0604030504040204" pitchFamily="34" charset="0"/>
              </a:rPr>
              <a:t>Daňový odvod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1143000" y="2971800"/>
            <a:ext cx="1828800" cy="167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1524000" y="3352800"/>
            <a:ext cx="1447800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038600" y="4953000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4038600" y="5334000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6019800" y="3352800"/>
            <a:ext cx="1371600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 flipV="1">
            <a:off x="6019800" y="2971800"/>
            <a:ext cx="1828800" cy="167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2088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400" dirty="0" smtClean="0"/>
              <a:t>Přesto všechno  - společné rysy </a:t>
            </a:r>
            <a:r>
              <a:rPr lang="cs-CZ" altLang="cs-CZ" sz="1400" dirty="0" smtClean="0"/>
              <a:t>:</a:t>
            </a:r>
            <a:br>
              <a:rPr lang="cs-CZ" altLang="cs-CZ" sz="1400" dirty="0" smtClean="0"/>
            </a:br>
            <a:r>
              <a:rPr lang="en-US" altLang="cs-CZ" sz="1600" dirty="0" smtClean="0"/>
              <a:t>„</a:t>
            </a:r>
            <a:r>
              <a:rPr lang="en-US" altLang="cs-CZ" sz="2400" dirty="0" smtClean="0"/>
              <a:t>Both sectors are in the </a:t>
            </a:r>
            <a:r>
              <a:rPr lang="en-US" altLang="cs-CZ" sz="2400" i="1" dirty="0" smtClean="0"/>
              <a:t>behavioral influence business </a:t>
            </a:r>
            <a:r>
              <a:rPr lang="en-US" altLang="cs-CZ" sz="2400" dirty="0" smtClean="0"/>
              <a:t>and that is precisely what marketing is about.“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1800" dirty="0" smtClean="0"/>
              <a:t>(</a:t>
            </a:r>
            <a:r>
              <a:rPr lang="cs-CZ" altLang="cs-CZ" sz="1800" dirty="0" err="1" smtClean="0"/>
              <a:t>Kotler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Andreasen</a:t>
            </a:r>
            <a:r>
              <a:rPr lang="cs-CZ" altLang="cs-CZ" sz="1800" dirty="0" smtClean="0"/>
              <a:t>, 2006, str. 6)</a:t>
            </a:r>
            <a:endParaRPr lang="en-US" altLang="cs-CZ" sz="2400" dirty="0" smtClean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539750" y="2997200"/>
            <a:ext cx="3671888" cy="3133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Non profit markets –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 have to do, to </a:t>
            </a:r>
            <a:r>
              <a:rPr lang="en-US" sz="2400" i="1" dirty="0" smtClean="0"/>
              <a:t>influence people to be successful </a:t>
            </a:r>
            <a:r>
              <a:rPr lang="en-US" sz="2400" dirty="0" smtClean="0"/>
              <a:t>– volunteers, donors, legislators, people with socially undesirably behaviors, and so on.</a:t>
            </a:r>
            <a:endParaRPr lang="en-US" sz="2400" dirty="0"/>
          </a:p>
        </p:txBody>
      </p:sp>
      <p:sp>
        <p:nvSpPr>
          <p:cNvPr id="36868" name="Zástupný symbol pro obsah 9"/>
          <p:cNvSpPr>
            <a:spLocks noGrp="1"/>
          </p:cNvSpPr>
          <p:nvPr>
            <p:ph sz="half" idx="2"/>
          </p:nvPr>
        </p:nvSpPr>
        <p:spPr>
          <a:xfrm>
            <a:off x="4427538" y="3068638"/>
            <a:ext cx="3744912" cy="3062287"/>
          </a:xfrm>
        </p:spPr>
        <p:txBody>
          <a:bodyPr/>
          <a:lstStyle/>
          <a:p>
            <a:pPr eaLnBrk="1" hangingPunct="1"/>
            <a:endParaRPr lang="cs-CZ" altLang="cs-CZ" sz="2400" smtClean="0"/>
          </a:p>
          <a:p>
            <a:pPr eaLnBrk="1" hangingPunct="1"/>
            <a:r>
              <a:rPr lang="en-US" altLang="cs-CZ" sz="2400" smtClean="0"/>
              <a:t>For profit markets – have to, to </a:t>
            </a:r>
            <a:r>
              <a:rPr lang="en-US" altLang="cs-CZ" sz="2400" i="1" smtClean="0"/>
              <a:t>get people to buy their products</a:t>
            </a:r>
            <a:r>
              <a:rPr lang="en-US" altLang="cs-CZ" sz="2400" smtClean="0"/>
              <a:t> and patronize their services.</a:t>
            </a:r>
          </a:p>
        </p:txBody>
      </p:sp>
      <p:sp>
        <p:nvSpPr>
          <p:cNvPr id="3686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t>Zápatí prezentace</a:t>
            </a:r>
          </a:p>
        </p:txBody>
      </p:sp>
      <p:sp>
        <p:nvSpPr>
          <p:cNvPr id="3687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BF5128-48EE-487F-9AA4-5AD7E9E53214}" type="slidenum"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10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Jinými slovy </a:t>
            </a:r>
            <a:r>
              <a:rPr lang="cs-CZ" altLang="cs-CZ" smtClean="0">
                <a:sym typeface="Wingdings" pitchFamily="2" charset="2"/>
              </a:rPr>
              <a:t></a:t>
            </a:r>
            <a:endParaRPr lang="cs-CZ" altLang="cs-CZ" smtClean="0"/>
          </a:p>
        </p:txBody>
      </p:sp>
      <p:sp>
        <p:nvSpPr>
          <p:cNvPr id="37891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Budeme-li chápat marketingové aktivity jako svého druhu formu sociální komunikace, jejímž cílem je dosáhnout jistého koncensu mezi tím, kdo nabízí určitý produkt, a tím, kdo tento produkt přijímá, musíme konstatovat, že se neziskový marketing od marketingového ve své podstatě lišit nemůže.</a:t>
            </a:r>
          </a:p>
          <a:p>
            <a:pPr eaLnBrk="1" hangingPunct="1"/>
            <a:r>
              <a:rPr lang="cs-CZ" altLang="cs-CZ" b="1" smtClean="0"/>
              <a:t>Odlišné budou jednotlivé nástroje a techniky, resp. způsob jejich použití</a:t>
            </a:r>
            <a:r>
              <a:rPr lang="cs-CZ" altLang="cs-CZ" smtClean="0"/>
              <a:t>, to ale nemění společnou podstatu marketingu.</a:t>
            </a:r>
          </a:p>
        </p:txBody>
      </p:sp>
      <p:sp>
        <p:nvSpPr>
          <p:cNvPr id="3789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t>Zápatí prezentace</a:t>
            </a:r>
          </a:p>
        </p:txBody>
      </p:sp>
      <p:sp>
        <p:nvSpPr>
          <p:cNvPr id="3789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77204-9EE6-4E25-8BCE-95C049055BF9}" type="slidenum"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10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400" dirty="0" smtClean="0">
                <a:latin typeface="Calibri" pitchFamily="34" charset="0"/>
              </a:rPr>
              <a:t>Přesto</a:t>
            </a:r>
            <a:br>
              <a:rPr lang="cs-CZ" altLang="cs-CZ" sz="4400" dirty="0" smtClean="0">
                <a:latin typeface="Calibri" pitchFamily="34" charset="0"/>
              </a:rPr>
            </a:br>
            <a:r>
              <a:rPr lang="cs-CZ" altLang="cs-CZ" sz="4400" dirty="0" smtClean="0">
                <a:latin typeface="Calibri" pitchFamily="34" charset="0"/>
              </a:rPr>
              <a:t>Dopad těchto specifik: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3170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1800" dirty="0"/>
              <a:t>n</a:t>
            </a:r>
            <a:r>
              <a:rPr lang="cs-CZ" sz="1800" dirty="0" smtClean="0"/>
              <a:t>a marketingový mix – jeho rozšiřování v různých marketingových školách, resp. zaměřeních:</a:t>
            </a:r>
          </a:p>
          <a:p>
            <a:pPr marL="285750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1800" dirty="0" err="1" smtClean="0"/>
              <a:t>price</a:t>
            </a:r>
            <a:r>
              <a:rPr lang="cs-CZ" sz="1800" dirty="0" smtClean="0"/>
              <a:t>, </a:t>
            </a:r>
            <a:r>
              <a:rPr lang="cs-CZ" sz="1800" dirty="0" err="1" smtClean="0"/>
              <a:t>product</a:t>
            </a:r>
            <a:r>
              <a:rPr lang="cs-CZ" sz="1800" dirty="0" smtClean="0"/>
              <a:t>, place, </a:t>
            </a:r>
            <a:r>
              <a:rPr lang="cs-CZ" sz="1800" dirty="0" err="1" smtClean="0"/>
              <a:t>promotion</a:t>
            </a:r>
            <a:r>
              <a:rPr lang="cs-CZ" sz="1800" dirty="0" smtClean="0"/>
              <a:t>, </a:t>
            </a:r>
          </a:p>
          <a:p>
            <a:pPr marL="285750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1800" dirty="0" smtClean="0"/>
              <a:t>+</a:t>
            </a:r>
            <a:r>
              <a:rPr lang="cs-CZ" sz="1800" dirty="0" err="1" smtClean="0"/>
              <a:t>politics</a:t>
            </a:r>
            <a:r>
              <a:rPr lang="cs-CZ" sz="1800" dirty="0" smtClean="0"/>
              <a:t>, </a:t>
            </a:r>
            <a:r>
              <a:rPr lang="cs-CZ" sz="1800" dirty="0" err="1" smtClean="0"/>
              <a:t>people</a:t>
            </a:r>
            <a:r>
              <a:rPr lang="cs-CZ" sz="1800" dirty="0" smtClean="0"/>
              <a:t>, atd. viz  kap. 2 v DSO</a:t>
            </a:r>
          </a:p>
          <a:p>
            <a:pPr marL="285750" indent="-285750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1800" dirty="0"/>
          </a:p>
          <a:p>
            <a:pPr marL="285750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1800" dirty="0"/>
              <a:t>a</a:t>
            </a:r>
            <a:r>
              <a:rPr lang="cs-CZ" sz="1800" dirty="0" smtClean="0"/>
              <a:t>kcentace především komunikace a </a:t>
            </a:r>
            <a:r>
              <a:rPr lang="cs-CZ" sz="1800" dirty="0" err="1" smtClean="0"/>
              <a:t>fundraisingu</a:t>
            </a:r>
            <a:endParaRPr lang="cs-CZ" sz="1800" dirty="0"/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r="15253"/>
          <a:stretch>
            <a:fillRect/>
          </a:stretch>
        </p:blipFill>
        <p:spPr/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66868" y="533400"/>
            <a:ext cx="5105400" cy="33996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Základní informace </a:t>
            </a:r>
            <a:br>
              <a:rPr lang="cs-CZ" altLang="cs-CZ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k předmětu</a:t>
            </a:r>
            <a:r>
              <a:rPr lang="cs-CZ" altLang="cs-CZ" sz="4800" dirty="0" smtClean="0">
                <a:latin typeface="Calibri" pitchFamily="34" charset="0"/>
              </a:rPr>
              <a:t/>
            </a:r>
            <a:br>
              <a:rPr lang="cs-CZ" altLang="cs-CZ" sz="4800" dirty="0" smtClean="0">
                <a:latin typeface="Calibri" pitchFamily="34" charset="0"/>
              </a:rPr>
            </a:br>
            <a:r>
              <a:rPr lang="cs-CZ" alt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cs-CZ" alt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cs-CZ" alt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                  		</a:t>
            </a:r>
            <a:endParaRPr lang="cs-CZ" altLang="cs-CZ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267" name="Podnadpis 1"/>
          <p:cNvSpPr>
            <a:spLocks noGrp="1"/>
          </p:cNvSpPr>
          <p:nvPr>
            <p:ph type="subTitle" idx="1"/>
          </p:nvPr>
        </p:nvSpPr>
        <p:spPr>
          <a:xfrm>
            <a:off x="3354388" y="4076700"/>
            <a:ext cx="5249862" cy="216058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Tx/>
              <a:buSzTx/>
            </a:pPr>
            <a:r>
              <a:rPr lang="cs-CZ" altLang="cs-CZ" sz="3600" b="1" smtClean="0">
                <a:latin typeface="Calisto MT" panose="02040603050505030304" pitchFamily="18" charset="0"/>
              </a:rPr>
              <a:t>Tutoriály: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3600" b="1" smtClean="0">
                <a:latin typeface="Calisto MT" panose="02040603050505030304" pitchFamily="18" charset="0"/>
              </a:rPr>
              <a:t>		     23. 2. 2019	                                 16. 3. 2019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cs-CZ" altLang="cs-CZ" sz="3200" b="1" smtClean="0">
              <a:latin typeface="Calisto MT" panose="0204060305050503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endParaRPr lang="cs-CZ" altLang="cs-CZ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Marketingový mix = 4 P(roduct) = 4 C(lient)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endParaRPr lang="cs-CZ" altLang="cs-CZ" dirty="0" smtClean="0">
              <a:cs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r>
              <a:rPr lang="cs-CZ" altLang="cs-CZ" dirty="0" smtClean="0">
                <a:cs typeface="Times New Roman" pitchFamily="18" charset="0"/>
              </a:rPr>
              <a:t>PRICE – </a:t>
            </a:r>
            <a:r>
              <a:rPr lang="cs-CZ" altLang="cs-CZ" dirty="0" smtClean="0"/>
              <a:t>cena</a:t>
            </a:r>
            <a:endParaRPr lang="cs-CZ" altLang="cs-CZ" dirty="0" smtClean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r>
              <a:rPr lang="cs-CZ" altLang="cs-CZ" dirty="0" smtClean="0">
                <a:cs typeface="Times New Roman" pitchFamily="18" charset="0"/>
              </a:rPr>
              <a:t>PRODUCT - </a:t>
            </a:r>
            <a:r>
              <a:rPr lang="cs-CZ" altLang="cs-CZ" dirty="0" smtClean="0"/>
              <a:t>výrobek/služba</a:t>
            </a:r>
            <a:endParaRPr lang="cs-CZ" altLang="cs-CZ" b="1" dirty="0" smtClean="0"/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r>
              <a:rPr lang="cs-CZ" altLang="cs-CZ" dirty="0" smtClean="0">
                <a:cs typeface="Times New Roman" pitchFamily="18" charset="0"/>
              </a:rPr>
              <a:t>P</a:t>
            </a:r>
            <a:r>
              <a:rPr lang="cs-CZ" altLang="cs-CZ" dirty="0" smtClean="0"/>
              <a:t>LACE - místo/distribuce</a:t>
            </a:r>
            <a:endParaRPr lang="cs-CZ" altLang="cs-CZ" dirty="0" smtClean="0">
              <a:cs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r>
              <a:rPr lang="cs-CZ" altLang="cs-CZ" dirty="0" smtClean="0">
                <a:cs typeface="Times New Roman" pitchFamily="18" charset="0"/>
              </a:rPr>
              <a:t>PR</a:t>
            </a:r>
            <a:r>
              <a:rPr lang="cs-CZ" altLang="cs-CZ" dirty="0" smtClean="0"/>
              <a:t>OMOTION</a:t>
            </a:r>
            <a:r>
              <a:rPr lang="cs-CZ" altLang="cs-CZ" dirty="0" smtClean="0">
                <a:cs typeface="Times New Roman" pitchFamily="18" charset="0"/>
              </a:rPr>
              <a:t> - </a:t>
            </a:r>
            <a:r>
              <a:rPr lang="cs-CZ" altLang="cs-CZ" dirty="0" smtClean="0"/>
              <a:t>propagace</a:t>
            </a:r>
            <a:r>
              <a:rPr lang="cs-CZ" altLang="cs-CZ" dirty="0" smtClean="0">
                <a:cs typeface="Times New Roman" pitchFamily="18" charset="0"/>
              </a:rPr>
              <a:t>  </a:t>
            </a:r>
            <a:endParaRPr lang="cs-CZ" altLang="cs-CZ" dirty="0" smtClean="0"/>
          </a:p>
        </p:txBody>
      </p:sp>
      <p:sp>
        <p:nvSpPr>
          <p:cNvPr id="31748" name="Zástupný symbol pro obsah 1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alt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 smtClean="0"/>
              <a:t>CUSTOMER COSTS – zákaznické náklady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 smtClean="0"/>
              <a:t>CUSTOMER VALUE – zákaznická hodnota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 smtClean="0"/>
              <a:t>CONVENIENCE – pohodlí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 smtClean="0"/>
              <a:t>COMMUNICATION</a:t>
            </a:r>
          </a:p>
        </p:txBody>
      </p:sp>
      <p:sp>
        <p:nvSpPr>
          <p:cNvPr id="4096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t>Zápatí prezentace</a:t>
            </a:r>
          </a:p>
        </p:txBody>
      </p:sp>
      <p:sp>
        <p:nvSpPr>
          <p:cNvPr id="40966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3AF65E-4EB2-4EE6-804D-E79504D47623}" type="slidenum"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cs-CZ" sz="10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>Agentura </a:t>
            </a:r>
            <a:r>
              <a:rPr lang="cs-CZ" altLang="cs-CZ" dirty="0" err="1" smtClean="0"/>
              <a:t>Ogilvy</a:t>
            </a:r>
            <a:r>
              <a:rPr lang="cs-CZ" altLang="cs-CZ" dirty="0" smtClean="0"/>
              <a:t> PR hovoří </a:t>
            </a:r>
            <a:br>
              <a:rPr lang="cs-CZ" altLang="cs-CZ" dirty="0" smtClean="0"/>
            </a:br>
            <a:r>
              <a:rPr lang="cs-CZ" altLang="cs-CZ" dirty="0" smtClean="0"/>
              <a:t>o 4 E:</a:t>
            </a:r>
          </a:p>
        </p:txBody>
      </p:sp>
      <p:sp>
        <p:nvSpPr>
          <p:cNvPr id="4198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EXPERIENCE – zkušenost, zážitek z užívání produktu</a:t>
            </a:r>
          </a:p>
          <a:p>
            <a:pPr eaLnBrk="1" hangingPunct="1"/>
            <a:r>
              <a:rPr lang="cs-CZ" altLang="cs-CZ" smtClean="0"/>
              <a:t>EXCHANCE – směna, výměna hodnot</a:t>
            </a:r>
          </a:p>
          <a:p>
            <a:pPr eaLnBrk="1" hangingPunct="1"/>
            <a:r>
              <a:rPr lang="cs-CZ" altLang="cs-CZ" smtClean="0"/>
              <a:t>EVERYPLACE – „kdekoli“ a nejen na vymezeném místě</a:t>
            </a:r>
          </a:p>
          <a:p>
            <a:pPr eaLnBrk="1" hangingPunct="1"/>
            <a:r>
              <a:rPr lang="cs-CZ" altLang="cs-CZ" smtClean="0"/>
              <a:t>EVANGELISM – evangelizace, zvěstování, tj. komunikace s cílem větší emocionální angažovanosti spotřebitele</a:t>
            </a:r>
          </a:p>
        </p:txBody>
      </p:sp>
      <p:sp>
        <p:nvSpPr>
          <p:cNvPr id="4198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t>Zápatí prezentace</a:t>
            </a:r>
          </a:p>
        </p:txBody>
      </p:sp>
      <p:sp>
        <p:nvSpPr>
          <p:cNvPr id="4198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2385A3-E5BB-4177-B82E-21089949B38B}" type="slidenum"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cs-CZ" sz="10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Cyklus marketingového plánování (</a:t>
            </a:r>
            <a:r>
              <a:rPr lang="cs-CZ" dirty="0" err="1" smtClean="0"/>
              <a:t>Kotler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57610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>Struktura POT</a:t>
            </a:r>
            <a:br>
              <a:rPr lang="cs-CZ" altLang="cs-CZ" dirty="0" smtClean="0"/>
            </a:br>
            <a:r>
              <a:rPr lang="cs-CZ" altLang="cs-CZ" dirty="0" smtClean="0"/>
              <a:t>kopíruje:</a:t>
            </a:r>
            <a:br>
              <a:rPr lang="cs-CZ" altLang="cs-CZ" dirty="0" smtClean="0"/>
            </a:br>
            <a:endParaRPr lang="cs-CZ" altLang="cs-CZ" dirty="0" smtClean="0"/>
          </a:p>
        </p:txBody>
      </p:sp>
      <p:sp>
        <p:nvSpPr>
          <p:cNvPr id="44035" name="Podnadpis 4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2400" smtClean="0"/>
              <a:t>jednotlivé kroky marketingového plánování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r="7762"/>
          <a:stretch>
            <a:fillRect/>
          </a:stretch>
        </p:blipFill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latin typeface="Calibri" pitchFamily="34" charset="0"/>
              </a:rPr>
              <a:t>POT - části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altLang="cs-CZ" smtClean="0"/>
              <a:t>Analýzy vnějšího prostředí </a:t>
            </a:r>
          </a:p>
          <a:p>
            <a:pPr lvl="1" eaLnBrk="1" hangingPunct="1"/>
            <a:r>
              <a:rPr lang="cs-CZ" altLang="cs-CZ" smtClean="0"/>
              <a:t>Analýzy vnitřního prostředí</a:t>
            </a:r>
          </a:p>
          <a:p>
            <a:pPr lvl="1" eaLnBrk="1" hangingPunct="1"/>
            <a:r>
              <a:rPr lang="cs-CZ" altLang="cs-CZ" smtClean="0"/>
              <a:t>Souhrnná SWOT analýza + aktuální cíle (SMART), příp. redefinice poslání organizace + výběr strategie  </a:t>
            </a:r>
          </a:p>
          <a:p>
            <a:pPr lvl="1" eaLnBrk="1" hangingPunct="1"/>
            <a:r>
              <a:rPr lang="cs-CZ" altLang="cs-CZ" smtClean="0"/>
              <a:t>Politiky: Komunikační audit</a:t>
            </a:r>
          </a:p>
          <a:p>
            <a:pPr lvl="1" eaLnBrk="1" hangingPunct="1"/>
            <a:r>
              <a:rPr lang="cs-CZ" altLang="cs-CZ" sz="2400" smtClean="0"/>
              <a:t>Mediální plán nebo Komunikační kampaň</a:t>
            </a:r>
          </a:p>
          <a:p>
            <a:pPr lvl="1" eaLnBrk="1" hangingPunct="1"/>
            <a:r>
              <a:rPr lang="cs-CZ" altLang="cs-CZ" sz="2400" smtClean="0"/>
              <a:t>Fundraisingový audit</a:t>
            </a:r>
          </a:p>
          <a:p>
            <a:pPr lvl="1" eaLnBrk="1" hangingPunct="1"/>
            <a:r>
              <a:rPr lang="cs-CZ" altLang="cs-CZ" sz="2400" smtClean="0"/>
              <a:t>Plán sponzorství</a:t>
            </a:r>
          </a:p>
          <a:p>
            <a:pPr lvl="1" eaLnBrk="1" hangingPunct="1"/>
            <a:r>
              <a:rPr lang="cs-CZ" altLang="cs-CZ" sz="2400" smtClean="0"/>
              <a:t>Akční plány </a:t>
            </a:r>
            <a:endParaRPr lang="cs-CZ" altLang="cs-CZ" sz="210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0137C2-A3E0-46B7-92BF-224D9290E1ED}" type="slidenum">
              <a:rPr lang="cs-CZ"/>
              <a:pPr>
                <a:defRPr/>
              </a:pPr>
              <a:t>25</a:t>
            </a:fld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Situační analýzy prostředí – </a:t>
            </a:r>
            <a:br>
              <a:rPr lang="cs-CZ" altLang="cs-CZ" b="1" dirty="0" smtClean="0"/>
            </a:br>
            <a:r>
              <a:rPr lang="cs-CZ" altLang="cs-CZ" b="1" dirty="0" smtClean="0"/>
              <a:t>v konečném sestavení SWOT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2420938"/>
            <a:ext cx="7773988" cy="37099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Analýza vnitřního prostředí organizace,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 tzv. MIKROPROSTŘEDÍ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(silné a  slabé stránky organizace)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+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Analýza vnějšího prostředí organizace,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tzv. MAKROPROSTŘEDÍ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(příležitosti a hrozby)</a:t>
            </a:r>
          </a:p>
        </p:txBody>
      </p:sp>
    </p:spTree>
    <p:extLst>
      <p:ext uri="{BB962C8B-B14F-4D97-AF65-F5344CB8AC3E}">
        <p14:creationId xmlns:p14="http://schemas.microsoft.com/office/powerpoint/2010/main" val="1092899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Začíná se zpravidla MAKROPROSTŘEDÍm: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Prostředí:</a:t>
            </a:r>
          </a:p>
          <a:p>
            <a:pPr lvl="1" eaLnBrk="1" hangingPunct="1"/>
            <a:r>
              <a:rPr lang="cs-CZ" altLang="cs-CZ" dirty="0" smtClean="0"/>
              <a:t>demografické,</a:t>
            </a:r>
          </a:p>
          <a:p>
            <a:pPr lvl="1" eaLnBrk="1" hangingPunct="1"/>
            <a:r>
              <a:rPr lang="cs-CZ" altLang="cs-CZ" dirty="0" smtClean="0"/>
              <a:t>ekonomické,</a:t>
            </a:r>
          </a:p>
          <a:p>
            <a:pPr lvl="1" eaLnBrk="1" hangingPunct="1"/>
            <a:r>
              <a:rPr lang="cs-CZ" altLang="cs-CZ" dirty="0" smtClean="0"/>
              <a:t>technologické </a:t>
            </a:r>
          </a:p>
          <a:p>
            <a:pPr lvl="1" eaLnBrk="1" hangingPunct="1"/>
            <a:r>
              <a:rPr lang="cs-CZ" altLang="cs-CZ" dirty="0" smtClean="0"/>
              <a:t>ekologické, </a:t>
            </a:r>
          </a:p>
          <a:p>
            <a:pPr lvl="1" eaLnBrk="1" hangingPunct="1"/>
            <a:r>
              <a:rPr lang="cs-CZ" altLang="cs-CZ" dirty="0" smtClean="0"/>
              <a:t>politické,  </a:t>
            </a:r>
          </a:p>
          <a:p>
            <a:pPr lvl="1" eaLnBrk="1" hangingPunct="1"/>
            <a:r>
              <a:rPr lang="cs-CZ" altLang="cs-CZ" dirty="0" smtClean="0"/>
              <a:t>legislativní, </a:t>
            </a:r>
          </a:p>
          <a:p>
            <a:pPr lvl="1" eaLnBrk="1" hangingPunct="1"/>
            <a:r>
              <a:rPr lang="cs-CZ" altLang="cs-CZ" dirty="0" smtClean="0"/>
              <a:t>kulturní,  </a:t>
            </a:r>
          </a:p>
          <a:p>
            <a:pPr lvl="1" eaLnBrk="1" hangingPunct="1"/>
            <a:r>
              <a:rPr lang="cs-CZ" altLang="cs-CZ" dirty="0" smtClean="0"/>
              <a:t>sociální. </a:t>
            </a:r>
          </a:p>
        </p:txBody>
      </p:sp>
      <p:sp>
        <p:nvSpPr>
          <p:cNvPr id="3277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dirty="0" smtClean="0"/>
              <a:t>Tržní prostředí, resp. blízké okolí podniku, tj. konkurence, zákazníci, dodavatelé.</a:t>
            </a:r>
          </a:p>
          <a:p>
            <a:endParaRPr lang="cs-CZ" alt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536D94-FD42-433A-B3B2-623524E26C94}" type="slidenum">
              <a:rPr lang="cs-CZ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76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Makroprostředí - </a:t>
            </a:r>
            <a:r>
              <a:rPr lang="cs-CZ" altLang="cs-CZ" sz="2400" dirty="0" smtClean="0"/>
              <a:t>používané analýzy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68760"/>
            <a:ext cx="3520440" cy="485740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/>
              <a:t>STEP/PEST/PESTEL  - sociální (vč. kulturních a demografických), technologické, ekonomické</a:t>
            </a:r>
            <a:r>
              <a:rPr lang="cs-CZ" altLang="cs-CZ" sz="1800" dirty="0" smtClean="0"/>
              <a:t>(</a:t>
            </a:r>
            <a:r>
              <a:rPr lang="cs-CZ" altLang="cs-CZ" sz="1800" dirty="0" err="1" smtClean="0"/>
              <a:t>vč</a:t>
            </a:r>
            <a:r>
              <a:rPr lang="cs-CZ" altLang="cs-CZ" sz="1800" dirty="0" smtClean="0"/>
              <a:t> legislativních)  </a:t>
            </a:r>
            <a:r>
              <a:rPr lang="cs-CZ" altLang="cs-CZ" sz="2400" dirty="0" smtClean="0"/>
              <a:t>a politické vlivy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 smtClean="0"/>
              <a:t>STEEPLE – sociální, technologické, ekonomické, ekologické, politické, legislativní, edukativní </a:t>
            </a:r>
            <a:r>
              <a:rPr lang="cs-CZ" altLang="cs-CZ" sz="2000" dirty="0" smtClean="0"/>
              <a:t>(</a:t>
            </a:r>
            <a:r>
              <a:rPr lang="cs-CZ" altLang="cs-CZ" sz="1800" dirty="0" err="1" smtClean="0"/>
              <a:t>vč</a:t>
            </a:r>
            <a:r>
              <a:rPr lang="cs-CZ" altLang="cs-CZ" sz="1800" dirty="0" smtClean="0"/>
              <a:t> kultury</a:t>
            </a:r>
            <a:r>
              <a:rPr lang="cs-CZ" altLang="cs-CZ" sz="2000" dirty="0" smtClean="0"/>
              <a:t>)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33796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altLang="cs-CZ" dirty="0" err="1" smtClean="0"/>
              <a:t>Porterova</a:t>
            </a:r>
            <a:r>
              <a:rPr lang="cs-CZ" altLang="cs-CZ" dirty="0" smtClean="0"/>
              <a:t> analýza pěti sil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dirty="0" smtClean="0"/>
              <a:t>pozice mezi konkurenty = „jízdní prostor“(střed)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dirty="0" smtClean="0"/>
              <a:t>síla zákazníků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dirty="0" smtClean="0"/>
              <a:t>síla dodavatelů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dirty="0" smtClean="0"/>
              <a:t>hrozba nově vstupujících na trh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dirty="0" smtClean="0"/>
              <a:t>hrozba substituce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075C66-1AAE-472C-BC6C-1D4387782BCE}" type="slidenum">
              <a:rPr lang="cs-CZ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425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Příklad PEST na festivalu Youth for You(th)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1042988" y="1844675"/>
          <a:ext cx="7632700" cy="4248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 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Příležitosti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Hrozby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Politicko-legislativní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nové dotační programy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jiná kulturní politika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dotace na více let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výhodnější úlevy na daních pro dárce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krácení dotačních programů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nestálá politická situace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Ekonomické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ochota obyvatel platit za kulturní akce, vyšší popularita festivalu zdarma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zdražování zboží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vyšší DPH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Sociokulturní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nárůst nových talentů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zvýšení zájmu o podobné akce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posílení dobrovolnictví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úbytek ostatních kulturních událostí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přehlcení publika (zánik festivalu)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vysoká konkurence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Technologické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snižování cen, úspora v rozpočtu festivalu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efektivnější propagace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 dirty="0">
                          <a:effectLst/>
                        </a:rPr>
                        <a:t>posílení konkurence</a:t>
                      </a:r>
                      <a:endParaRPr lang="cs-CZ" sz="1700" kern="17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AB458B-BECE-4CA1-89BE-B0976AD91692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342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Porterova analýza pěti sil  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patří k základním a zároveň nejvýznamnějším nástrojům pro analýzu konkurenčního prostředí firmy a jejího strategického řízení.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Jejím tvůrcem je profesor Michael Eugene Porter (Harvard Business </a:t>
            </a:r>
            <a:r>
              <a:rPr lang="cs-CZ" dirty="0" err="1"/>
              <a:t>School</a:t>
            </a:r>
            <a:r>
              <a:rPr lang="cs-CZ" dirty="0"/>
              <a:t>).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Model se snaží odvodit sílu konkurence v analyzovaném odvětví a tím pádem také ziskovost daného sektoru trhu.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K dosažení tohoto cíle rozebírá pět klíčových vlivů, které konkurenceschopnost firmy přímo či nepřímo ovlivňují.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97AB4B-9072-4FF3-A5D5-F4707EF31475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48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675687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smtClean="0">
                <a:latin typeface="Calibri" pitchFamily="34" charset="0"/>
              </a:rPr>
              <a:t>23. února 2019 (Filip Hrůza)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latin typeface="Calibri" panose="020F0502020204030204" pitchFamily="34" charset="0"/>
              </a:rPr>
              <a:t>Přednáška/Tutoriál</a:t>
            </a:r>
          </a:p>
          <a:p>
            <a:pPr eaLnBrk="1" hangingPunct="1"/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mtClean="0">
                <a:latin typeface="Calibri" panose="020F0502020204030204" pitchFamily="34" charset="0"/>
              </a:rPr>
              <a:t>Základní informace k předmětu</a:t>
            </a:r>
          </a:p>
          <a:p>
            <a:pPr lvl="1" eaLnBrk="1" hangingPunct="1"/>
            <a:r>
              <a:rPr lang="cs-CZ" altLang="cs-CZ" smtClean="0">
                <a:latin typeface="Calibri" panose="020F0502020204030204" pitchFamily="34" charset="0"/>
              </a:rPr>
              <a:t>Podmínky zkoušky</a:t>
            </a:r>
          </a:p>
          <a:p>
            <a:pPr lvl="1" eaLnBrk="1" hangingPunct="1"/>
            <a:r>
              <a:rPr lang="cs-CZ" altLang="cs-CZ" smtClean="0">
                <a:latin typeface="Calibri" panose="020F0502020204030204" pitchFamily="34" charset="0"/>
              </a:rPr>
              <a:t>Literatura</a:t>
            </a:r>
          </a:p>
          <a:p>
            <a:pPr lvl="1" eaLnBrk="1" hangingPunct="1"/>
            <a:r>
              <a:rPr lang="cs-CZ" altLang="cs-CZ" smtClean="0">
                <a:latin typeface="Calibri" panose="020F0502020204030204" pitchFamily="34" charset="0"/>
              </a:rPr>
              <a:t>Obsah předmětu</a:t>
            </a:r>
          </a:p>
          <a:p>
            <a:pPr eaLnBrk="1" hangingPunct="1"/>
            <a:r>
              <a:rPr lang="cs-CZ" altLang="cs-CZ" smtClean="0">
                <a:latin typeface="Calibri" panose="020F0502020204030204" pitchFamily="34" charset="0"/>
              </a:rPr>
              <a:t>Úvod do problematiky</a:t>
            </a:r>
          </a:p>
          <a:p>
            <a:pPr eaLnBrk="1" hangingPunct="1"/>
            <a:r>
              <a:rPr lang="cs-CZ" altLang="cs-CZ" smtClean="0">
                <a:latin typeface="Calibri" panose="020F0502020204030204" pitchFamily="34" charset="0"/>
              </a:rPr>
              <a:t>Marketingové okruhy potřebné pro marketingový plán</a:t>
            </a:r>
          </a:p>
          <a:p>
            <a:pPr eaLnBrk="1" hangingPunct="1"/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/>
            <a:endParaRPr lang="cs-CZ" altLang="cs-CZ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>
                <a:latin typeface="TimesNewRoman"/>
                <a:cs typeface="Times New Roman" pitchFamily="18" charset="0"/>
              </a:rPr>
              <a:t>a) rivalita mezi konkurenty;</a:t>
            </a:r>
            <a:endParaRPr lang="cs-CZ" altLang="cs-CZ" sz="2400" dirty="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NewRoman"/>
                <a:cs typeface="Times New Roman" pitchFamily="18" charset="0"/>
              </a:rPr>
              <a:t>b) vyjednávací síla dodavatelů;</a:t>
            </a:r>
            <a:endParaRPr lang="cs-CZ" altLang="cs-CZ" sz="2400" dirty="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NewRoman"/>
                <a:cs typeface="Times New Roman" pitchFamily="18" charset="0"/>
              </a:rPr>
              <a:t>c) vyjednávací síla odběratelů;</a:t>
            </a:r>
            <a:endParaRPr lang="cs-CZ" altLang="cs-CZ" sz="2400" dirty="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NewRoman"/>
                <a:cs typeface="Times New Roman" pitchFamily="18" charset="0"/>
              </a:rPr>
              <a:t>d) ohrožení ze strany nových konkurentů;</a:t>
            </a:r>
            <a:endParaRPr lang="cs-CZ" altLang="cs-CZ" sz="2400" dirty="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NewRoman"/>
                <a:cs typeface="Times New Roman" pitchFamily="18" charset="0"/>
              </a:rPr>
              <a:t>e) ohrožení ze strany nových substitutů.</a:t>
            </a:r>
          </a:p>
          <a:p>
            <a:pPr eaLnBrk="1" hangingPunct="1"/>
            <a:endParaRPr lang="cs-CZ" altLang="cs-CZ" sz="2400" dirty="0" smtClean="0">
              <a:latin typeface="TimesNewRoman"/>
              <a:cs typeface="Times New Roman" pitchFamily="18" charset="0"/>
            </a:endParaRPr>
          </a:p>
          <a:p>
            <a:pPr lvl="1" eaLnBrk="1" hangingPunct="1"/>
            <a:r>
              <a:rPr lang="cs-CZ" altLang="cs-CZ" sz="2200" dirty="0" smtClean="0">
                <a:latin typeface="TimesNewRoman"/>
                <a:cs typeface="Times New Roman" pitchFamily="18" charset="0"/>
              </a:rPr>
              <a:t>Literatura: </a:t>
            </a:r>
            <a:r>
              <a:rPr lang="cs-CZ" altLang="cs-CZ" sz="2200" dirty="0" err="1" smtClean="0">
                <a:latin typeface="TimesNewRoman"/>
                <a:cs typeface="Times New Roman" pitchFamily="18" charset="0"/>
              </a:rPr>
              <a:t>Kotler</a:t>
            </a:r>
            <a:r>
              <a:rPr lang="cs-CZ" altLang="cs-CZ" sz="2200" dirty="0" smtClean="0">
                <a:latin typeface="TimesNewRoman"/>
                <a:cs typeface="Times New Roman" pitchFamily="18" charset="0"/>
              </a:rPr>
              <a:t> (2000, 10. vydání, str. 219)</a:t>
            </a:r>
            <a:endParaRPr lang="cs-CZ" altLang="cs-CZ" sz="2200" dirty="0" smtClean="0"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400" dirty="0" smtClean="0">
                <a:latin typeface="TimesNewRoman"/>
                <a:cs typeface="Times New Roman" pitchFamily="18" charset="0"/>
              </a:rPr>
              <a:t>PORTER postavil model </a:t>
            </a:r>
            <a:r>
              <a:rPr lang="cs-CZ" altLang="cs-CZ" sz="2400" dirty="0">
                <a:latin typeface="TimesNewRoman"/>
                <a:cs typeface="Times New Roman" pitchFamily="18" charset="0"/>
              </a:rPr>
              <a:t/>
            </a:r>
            <a:br>
              <a:rPr lang="cs-CZ" altLang="cs-CZ" sz="2400" dirty="0">
                <a:latin typeface="TimesNewRoman"/>
                <a:cs typeface="Times New Roman" pitchFamily="18" charset="0"/>
              </a:rPr>
            </a:br>
            <a:r>
              <a:rPr lang="cs-CZ" altLang="cs-CZ" sz="2400" dirty="0" smtClean="0">
                <a:latin typeface="TimesNewRoman"/>
                <a:cs typeface="Times New Roman" pitchFamily="18" charset="0"/>
              </a:rPr>
              <a:t>fungování trhu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latin typeface="TimesNewRoman"/>
                <a:cs typeface="Times New Roman" pitchFamily="18" charset="0"/>
              </a:rPr>
              <a:t>na těchto 5 faktorech: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289659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914400" y="836613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cs-CZ" altLang="cs-CZ" smtClean="0"/>
              <a:t>Grafické znázornění Porterovy analýzy konkurence: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F85661-B7C7-4158-BC7D-F69D4486C198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7267"/>
            <a:ext cx="7776096" cy="439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151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Alternativní „neziskové“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Michael Kaiser:</a:t>
            </a:r>
          </a:p>
          <a:p>
            <a:pPr lvl="1">
              <a:defRPr/>
            </a:pPr>
            <a:r>
              <a:rPr lang="cs-CZ" dirty="0"/>
              <a:t>zkoumání prostředí zahrnuje dvě různé činnosti: 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analýzu </a:t>
            </a:r>
            <a:r>
              <a:rPr lang="cs-CZ" dirty="0"/>
              <a:t>odvětví a 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analýzu </a:t>
            </a:r>
            <a:r>
              <a:rPr lang="cs-CZ" dirty="0"/>
              <a:t>srovnatelných organizací.</a:t>
            </a:r>
            <a:r>
              <a:rPr lang="cs-CZ" dirty="0" smtClean="0"/>
              <a:t> </a:t>
            </a:r>
          </a:p>
          <a:p>
            <a:pPr lvl="3">
              <a:defRPr/>
            </a:pPr>
            <a:endParaRPr lang="cs-CZ" i="1" dirty="0" smtClean="0"/>
          </a:p>
          <a:p>
            <a:pPr lvl="3">
              <a:defRPr/>
            </a:pPr>
            <a:r>
              <a:rPr lang="cs-CZ" i="1" dirty="0" smtClean="0"/>
              <a:t>KAISER</a:t>
            </a:r>
            <a:r>
              <a:rPr lang="cs-CZ" i="1" dirty="0"/>
              <a:t>, Michael M. Strategické plánování v umění: praktický průvodce. 1. vyd. Praha: Institut umění - Divadelní ústav v Praze, 2009.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2998AC-E4DE-4EB2-AB32-9664BC1D16E0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480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914400" y="908050"/>
            <a:ext cx="7772400" cy="792163"/>
          </a:xfrm>
        </p:spPr>
        <p:txBody>
          <a:bodyPr>
            <a:normAutofit fontScale="90000"/>
          </a:bodyPr>
          <a:lstStyle/>
          <a:p>
            <a:r>
              <a:rPr lang="cs-CZ" altLang="cs-CZ" smtClean="0"/>
              <a:t>Porterova analýza pěti sil modifikovaná do uměleckých odvětví dle Kaisera: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B7EEB0-AC9E-411E-9BA3-FB16370CC0DA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214595"/>
              </p:ext>
            </p:extLst>
          </p:nvPr>
        </p:nvGraphicFramePr>
        <p:xfrm>
          <a:off x="899592" y="1916833"/>
          <a:ext cx="77739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93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Joyceova modifikace Porterovy analýzy pěti sil: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Joycův</a:t>
            </a:r>
            <a:r>
              <a:rPr lang="cs-CZ" altLang="cs-CZ" dirty="0" smtClean="0"/>
              <a:t> model pro neziskové organizace</a:t>
            </a:r>
          </a:p>
          <a:p>
            <a:r>
              <a:rPr lang="cs-CZ" altLang="cs-CZ" dirty="0" smtClean="0"/>
              <a:t>V jeho obměně zůstávají dodavatelé (= klienti), odběratelé / zákazníci (= občané) a srovnatelné společnosti (= konkurence), další kategorie jsou nahrazeny skupinami „trh práce“ a „politické síly“, viz. </a:t>
            </a:r>
            <a:r>
              <a:rPr lang="cs-CZ" altLang="cs-CZ" dirty="0"/>
              <a:t>n</a:t>
            </a:r>
            <a:r>
              <a:rPr lang="cs-CZ" altLang="cs-CZ" dirty="0" smtClean="0"/>
              <a:t>ásledující obrázek</a:t>
            </a:r>
          </a:p>
          <a:p>
            <a:pPr lvl="2"/>
            <a:r>
              <a:rPr lang="cs-CZ" altLang="cs-CZ" sz="2000" i="1" dirty="0" err="1" smtClean="0"/>
              <a:t>Joyce</a:t>
            </a:r>
            <a:r>
              <a:rPr lang="cs-CZ" altLang="cs-CZ" sz="2000" i="1" dirty="0" smtClean="0"/>
              <a:t> in BACHMANN, Pavel. Management neziskové organizace. 1. vyd. Hradec Králové: </a:t>
            </a:r>
            <a:r>
              <a:rPr lang="cs-CZ" altLang="cs-CZ" sz="2000" i="1" dirty="0" err="1" smtClean="0"/>
              <a:t>Gaudeamus</a:t>
            </a:r>
            <a:r>
              <a:rPr lang="cs-CZ" altLang="cs-CZ" sz="2000" i="1" dirty="0" smtClean="0"/>
              <a:t>, 2011.</a:t>
            </a:r>
          </a:p>
          <a:p>
            <a:pPr lvl="2"/>
            <a:endParaRPr lang="cs-CZ" alt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5F441-3A6F-4DB5-BD42-B077759DC8E8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352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Model pěti sil dle Joyce: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338A4C-C588-439F-90CF-9E91C14461D3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898525" y="1773238"/>
          <a:ext cx="7773988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973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cs typeface="Times New Roman" pitchFamily="18" charset="0"/>
              </a:rPr>
              <a:t> </a:t>
            </a:r>
            <a:r>
              <a:rPr lang="cs-CZ" altLang="cs-CZ" sz="3600" i="1" smtClean="0">
                <a:solidFill>
                  <a:schemeClr val="tx1"/>
                </a:solidFill>
                <a:cs typeface="Times New Roman" pitchFamily="18" charset="0"/>
              </a:rPr>
              <a:t>Porterova analýza konkurence</a:t>
            </a:r>
            <a:r>
              <a:rPr lang="cs-CZ" altLang="cs-CZ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>
                <a:latin typeface="TimesNewRoman"/>
                <a:cs typeface="Times New Roman" panose="02020603050405020304" pitchFamily="18" charset="0"/>
              </a:rPr>
              <a:t>PORTER postavil model fungování trhu</a:t>
            </a:r>
            <a:r>
              <a:rPr lang="cs-CZ" altLang="cs-CZ" sz="2400" smtClean="0"/>
              <a:t> </a:t>
            </a:r>
            <a:r>
              <a:rPr lang="cs-CZ" altLang="cs-CZ" sz="2400" smtClean="0">
                <a:latin typeface="TimesNewRoman"/>
                <a:cs typeface="Times New Roman" panose="02020603050405020304" pitchFamily="18" charset="0"/>
              </a:rPr>
              <a:t>na těchto 5 faktorech:</a:t>
            </a:r>
            <a:endParaRPr lang="cs-CZ" altLang="cs-CZ" sz="24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anose="02020603050405020304" pitchFamily="18" charset="0"/>
              </a:rPr>
              <a:t>a) rivalita mezi konkurenty;</a:t>
            </a:r>
            <a:endParaRPr lang="cs-CZ" altLang="cs-CZ" sz="24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anose="02020603050405020304" pitchFamily="18" charset="0"/>
              </a:rPr>
              <a:t>b) vyjednávací síla dodavatelů;</a:t>
            </a:r>
            <a:endParaRPr lang="cs-CZ" altLang="cs-CZ" sz="24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anose="02020603050405020304" pitchFamily="18" charset="0"/>
              </a:rPr>
              <a:t>c) vyjednávací síla odběratelů;</a:t>
            </a:r>
            <a:endParaRPr lang="cs-CZ" altLang="cs-CZ" sz="24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anose="02020603050405020304" pitchFamily="18" charset="0"/>
              </a:rPr>
              <a:t>d) ohrožení ze strany nových konkurentů;</a:t>
            </a:r>
            <a:endParaRPr lang="cs-CZ" altLang="cs-CZ" sz="24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anose="02020603050405020304" pitchFamily="18" charset="0"/>
              </a:rPr>
              <a:t>e) ohrožení ze strany nových substitutů.</a:t>
            </a:r>
          </a:p>
          <a:p>
            <a:pPr eaLnBrk="1" hangingPunct="1"/>
            <a:endParaRPr lang="cs-CZ" altLang="cs-CZ" sz="2400" smtClean="0">
              <a:latin typeface="TimesNewRoman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anose="02020603050405020304" pitchFamily="18" charset="0"/>
              </a:rPr>
              <a:t>Literatura: Kotler (2000, 10. vydání, str. 219)</a:t>
            </a:r>
            <a:endParaRPr lang="cs-CZ" altLang="cs-CZ" sz="240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i="1" smtClean="0">
                <a:solidFill>
                  <a:schemeClr val="tx1"/>
                </a:solidFill>
                <a:cs typeface="Times New Roman" pitchFamily="18" charset="0"/>
              </a:rPr>
              <a:t>Porterův model 5 sil</a:t>
            </a:r>
            <a:r>
              <a:rPr lang="cs-CZ" altLang="cs-CZ" smtClean="0"/>
              <a:t> 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324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76342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Analýzy vnitřního prostředí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775"/>
            <a:ext cx="7239000" cy="48466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Analýza postavení na trhu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Postavení v odvětví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Porovnání s nejvýznamnějším konkurentem – tj. Poziční strategie – vymezení svého postavení mezi konkurencí</a:t>
            </a:r>
          </a:p>
          <a:p>
            <a:pPr eaLnBrk="1" hangingPunct="1">
              <a:defRPr/>
            </a:pPr>
            <a:r>
              <a:rPr lang="cs-CZ" altLang="cs-CZ" sz="2400" dirty="0" smtClean="0"/>
              <a:t>Analýza portfolia - produkty a zákazníci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Matice šíře sortimentu </a:t>
            </a:r>
          </a:p>
          <a:p>
            <a:pPr eaLnBrk="1" hangingPunct="1">
              <a:defRPr/>
            </a:pPr>
            <a:r>
              <a:rPr lang="cs-CZ" altLang="cs-CZ" sz="2400" dirty="0" smtClean="0"/>
              <a:t>Analýza strategie (je/není)</a:t>
            </a:r>
          </a:p>
          <a:p>
            <a:pPr eaLnBrk="1" hangingPunct="1">
              <a:defRPr/>
            </a:pPr>
            <a:r>
              <a:rPr lang="cs-CZ" altLang="cs-CZ" sz="2400" dirty="0" smtClean="0"/>
              <a:t>Analýza zdrojů - lidé, procesy, technologie, know-how, značka, apod.</a:t>
            </a:r>
          </a:p>
          <a:p>
            <a:pPr eaLnBrk="1" hangingPunct="1">
              <a:defRPr/>
            </a:pPr>
            <a:r>
              <a:rPr lang="cs-CZ" altLang="cs-CZ" sz="2400" dirty="0" smtClean="0"/>
              <a:t>Finanční analýza (podklad pro </a:t>
            </a:r>
            <a:r>
              <a:rPr lang="cs-CZ" altLang="cs-CZ" sz="2400" dirty="0" err="1" smtClean="0"/>
              <a:t>fundraising</a:t>
            </a:r>
            <a:r>
              <a:rPr lang="cs-CZ" altLang="cs-CZ" sz="2400" dirty="0" smtClean="0"/>
              <a:t>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96114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/>
              <a:t>Analýza postavení na trhu – postavení v odvětví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altLang="cs-CZ" dirty="0" smtClean="0"/>
              <a:t>Odvětví </a:t>
            </a:r>
            <a:r>
              <a:rPr lang="cs-CZ" altLang="cs-CZ" dirty="0"/>
              <a:t>– skupina organizací/firem, nabízející výrobky/služby, které jsou schopny se navzájem nahrazovat </a:t>
            </a:r>
            <a:endParaRPr lang="cs-CZ" altLang="cs-CZ" dirty="0" smtClean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Monopol </a:t>
            </a:r>
            <a:r>
              <a:rPr lang="cs-CZ" altLang="cs-CZ" dirty="0"/>
              <a:t>– </a:t>
            </a:r>
            <a:r>
              <a:rPr lang="cs-CZ" altLang="cs-CZ" sz="2000" dirty="0"/>
              <a:t>jedna firma jeden produkt v jedné zemi (pošta, dráhy) </a:t>
            </a:r>
            <a:endParaRPr lang="cs-CZ" altLang="cs-CZ" sz="2000" dirty="0" smtClean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Oligopol </a:t>
            </a:r>
            <a:r>
              <a:rPr lang="cs-CZ" altLang="cs-CZ" dirty="0"/>
              <a:t>– </a:t>
            </a:r>
            <a:r>
              <a:rPr lang="cs-CZ" altLang="cs-CZ" sz="2000" dirty="0"/>
              <a:t>několik větších firem nabízí značně diferencované i standardizované výrobky (nafta, </a:t>
            </a:r>
            <a:r>
              <a:rPr lang="cs-CZ" altLang="cs-CZ" sz="2000" dirty="0" smtClean="0"/>
              <a:t>energie)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Monopolistická </a:t>
            </a:r>
            <a:r>
              <a:rPr lang="cs-CZ" altLang="cs-CZ" dirty="0"/>
              <a:t>konkurence – </a:t>
            </a:r>
            <a:r>
              <a:rPr lang="cs-CZ" altLang="cs-CZ" sz="2000" dirty="0"/>
              <a:t>mnoho konkurentů, každý je schopný odlišit své nabídky od ostatních zcela nebo částečně (často ve službách) </a:t>
            </a:r>
            <a:endParaRPr lang="cs-CZ" altLang="cs-CZ" sz="2000" dirty="0" smtClean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Dokonalá </a:t>
            </a:r>
            <a:r>
              <a:rPr lang="cs-CZ" altLang="cs-CZ" dirty="0"/>
              <a:t>konkurence- </a:t>
            </a:r>
            <a:r>
              <a:rPr lang="cs-CZ" altLang="cs-CZ" sz="2000" dirty="0"/>
              <a:t>mnoho konkurentů nabízí stejné výrobky a služby (kapitálový či komoditní trh</a:t>
            </a:r>
            <a:r>
              <a:rPr lang="cs-CZ" altLang="cs-CZ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NE PRO POT!!!</a:t>
            </a:r>
            <a:r>
              <a:rPr lang="cs-CZ" altLang="cs-CZ" sz="2000" dirty="0" smtClean="0"/>
              <a:t> 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81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>
                <a:latin typeface="Calibri" pitchFamily="34" charset="0"/>
              </a:rPr>
              <a:t> </a:t>
            </a:r>
            <a:r>
              <a:rPr lang="cs-CZ" altLang="cs-CZ" sz="3600" dirty="0" smtClean="0">
                <a:latin typeface="Calibri" pitchFamily="34" charset="0"/>
              </a:rPr>
              <a:t>obsah Tutoriálu</a:t>
            </a:r>
            <a:br>
              <a:rPr lang="cs-CZ" altLang="cs-CZ" sz="3600" dirty="0" smtClean="0">
                <a:latin typeface="Calibri" pitchFamily="34" charset="0"/>
              </a:rPr>
            </a:br>
            <a:endParaRPr lang="cs-CZ" altLang="cs-CZ" sz="3600" dirty="0" smtClean="0">
              <a:latin typeface="Calibri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09416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Calibri" pitchFamily="34" charset="0"/>
              </a:rPr>
              <a:t>Tutoriál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Calibri" pitchFamily="34" charset="0"/>
              </a:rPr>
              <a:t>Týmová práce nad jednotlivými kroky marketingového plánování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Analýzy 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vnějšího 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prostředí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Analýzy vnitřního 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prostředí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Souhrnná SWOT analýza + 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aktuální cíle (SMART), příp. 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redefinice poslání organizace + výběr strategie 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Politiky 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– komunikační audit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sz="2400" dirty="0" smtClean="0">
                <a:solidFill>
                  <a:schemeClr val="tx1">
                    <a:tint val="85000"/>
                  </a:schemeClr>
                </a:solidFill>
              </a:rPr>
              <a:t>Mediální plán nebo Komunikační kampaň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sz="2400" dirty="0" smtClean="0">
                <a:solidFill>
                  <a:schemeClr val="tx1">
                    <a:tint val="85000"/>
                  </a:schemeClr>
                </a:solidFill>
              </a:rPr>
              <a:t>Fundraisingový audit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sz="2400" dirty="0" smtClean="0">
                <a:solidFill>
                  <a:schemeClr val="tx1">
                    <a:tint val="85000"/>
                  </a:schemeClr>
                </a:solidFill>
              </a:rPr>
              <a:t>Plán sponzorství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sz="2400" dirty="0" smtClean="0">
                <a:solidFill>
                  <a:schemeClr val="tx1">
                    <a:tint val="85000"/>
                  </a:schemeClr>
                </a:solidFill>
              </a:rPr>
              <a:t>Akční </a:t>
            </a: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plány </a:t>
            </a:r>
            <a:endParaRPr lang="cs-CZ" sz="2100" dirty="0" smtClean="0">
              <a:solidFill>
                <a:schemeClr val="tx1">
                  <a:tint val="8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/>
              <a:t>Poziční mapy  - </a:t>
            </a:r>
            <a:r>
              <a:rPr lang="cs-CZ" altLang="cs-CZ" sz="3200" dirty="0" err="1" smtClean="0"/>
              <a:t>př.organizace</a:t>
            </a:r>
            <a:r>
              <a:rPr lang="cs-CZ" altLang="cs-CZ" sz="3200" dirty="0" smtClean="0"/>
              <a:t> Na Zemi</a:t>
            </a: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2" y="2188110"/>
            <a:ext cx="3873500" cy="2672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Dvě </a:t>
            </a:r>
            <a:r>
              <a:rPr lang="cs-CZ" dirty="0" err="1" smtClean="0"/>
              <a:t>osy,různá</a:t>
            </a:r>
            <a:r>
              <a:rPr lang="cs-CZ" dirty="0" smtClean="0"/>
              <a:t> kritéria: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bussinesu</a:t>
            </a:r>
            <a:r>
              <a:rPr lang="cs-CZ" dirty="0" smtClean="0"/>
              <a:t> Cena vs. Kvalita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nezisku</a:t>
            </a:r>
            <a:r>
              <a:rPr lang="cs-CZ" dirty="0"/>
              <a:t> </a:t>
            </a:r>
            <a:r>
              <a:rPr lang="cs-CZ" dirty="0" smtClean="0"/>
              <a:t>to, co je vhodné a měřitelné:</a:t>
            </a:r>
            <a:r>
              <a:rPr lang="cs-CZ" dirty="0"/>
              <a:t> </a:t>
            </a:r>
            <a:r>
              <a:rPr lang="cs-CZ" dirty="0" smtClean="0"/>
              <a:t>např. počet dárců/klientů/rozpočet vs. </a:t>
            </a:r>
            <a:r>
              <a:rPr lang="cs-CZ" dirty="0"/>
              <a:t>n</a:t>
            </a:r>
            <a:r>
              <a:rPr lang="cs-CZ" dirty="0" smtClean="0"/>
              <a:t>abídka </a:t>
            </a:r>
            <a:r>
              <a:rPr lang="cs-CZ" dirty="0" smtClean="0"/>
              <a:t>služeb</a:t>
            </a:r>
          </a:p>
          <a:p>
            <a:r>
              <a:rPr lang="cs-CZ" dirty="0" smtClean="0"/>
              <a:t>V POT MŮŽE ALE NEMUSÍ BÝT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40144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205" y="1125539"/>
            <a:ext cx="8699157" cy="647700"/>
          </a:xfrm>
        </p:spPr>
        <p:txBody>
          <a:bodyPr>
            <a:normAutofit fontScale="90000"/>
          </a:bodyPr>
          <a:lstStyle/>
          <a:p>
            <a:r>
              <a:rPr lang="it-IT" altLang="cs-CZ" dirty="0"/>
              <a:t>Analýza portfolia </a:t>
            </a:r>
            <a:r>
              <a:rPr lang="cs-CZ" altLang="cs-CZ" dirty="0" smtClean="0"/>
              <a:t>-</a:t>
            </a:r>
            <a:r>
              <a:rPr lang="it-IT" altLang="cs-CZ" dirty="0" smtClean="0"/>
              <a:t> </a:t>
            </a:r>
            <a:r>
              <a:rPr lang="it-IT" altLang="cs-CZ" dirty="0"/>
              <a:t>Matice šíře sortimentu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pomáhá </a:t>
            </a:r>
            <a:r>
              <a:rPr lang="cs-CZ" altLang="cs-CZ" dirty="0"/>
              <a:t>zpřehlednit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jaké </a:t>
            </a:r>
            <a:r>
              <a:rPr lang="cs-CZ" altLang="cs-CZ" dirty="0"/>
              <a:t>výrobky/služby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komu/jakým </a:t>
            </a:r>
            <a:r>
              <a:rPr lang="cs-CZ" altLang="cs-CZ" dirty="0"/>
              <a:t>tržním segmentům/cílovým skupinám </a:t>
            </a: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…</a:t>
            </a:r>
            <a:r>
              <a:rPr lang="cs-CZ" altLang="cs-CZ" dirty="0"/>
              <a:t>jako organizace nabízím 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viz</a:t>
            </a:r>
            <a:r>
              <a:rPr lang="cs-CZ" altLang="cs-CZ" dirty="0"/>
              <a:t>. příklad dále – Volnočasové centrum mládeže nebo Muzeum města Brna na Špilberku 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46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Matice šíře sortimentu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pomáhá zpřehlednit</a:t>
            </a:r>
          </a:p>
          <a:p>
            <a:pPr lvl="1" eaLnBrk="1" hangingPunct="1"/>
            <a:r>
              <a:rPr lang="cs-CZ" altLang="cs-CZ" smtClean="0"/>
              <a:t>jaké výrobky/služby</a:t>
            </a:r>
          </a:p>
          <a:p>
            <a:pPr lvl="1" eaLnBrk="1" hangingPunct="1"/>
            <a:r>
              <a:rPr lang="cs-CZ" altLang="cs-CZ" smtClean="0"/>
              <a:t>komu/jakým tržním segmentům/cílovým skupinám</a:t>
            </a:r>
          </a:p>
          <a:p>
            <a:pPr eaLnBrk="1" hangingPunct="1"/>
            <a:r>
              <a:rPr lang="cs-CZ" altLang="cs-CZ" smtClean="0"/>
              <a:t>…jako organizace nabízím</a:t>
            </a:r>
          </a:p>
          <a:p>
            <a:pPr eaLnBrk="1" hangingPunct="1"/>
            <a:r>
              <a:rPr lang="cs-CZ" altLang="cs-CZ" smtClean="0"/>
              <a:t>Viz.příklad dále – organizace NaZemi</a:t>
            </a:r>
          </a:p>
        </p:txBody>
      </p:sp>
      <p:sp>
        <p:nvSpPr>
          <p:cNvPr id="542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t>Zápatí prezentace</a:t>
            </a:r>
          </a:p>
        </p:txBody>
      </p:sp>
      <p:sp>
        <p:nvSpPr>
          <p:cNvPr id="5427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41A966-5D8F-4FA1-90AC-3CC2A6DDB951}" type="slidenum"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cs-CZ" altLang="cs-CZ" sz="10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4246563" y="6557963"/>
            <a:ext cx="2001837" cy="22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t>Zápatí prezentace</a:t>
            </a:r>
          </a:p>
        </p:txBody>
      </p:sp>
      <p:sp>
        <p:nvSpPr>
          <p:cNvPr id="5529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2B320F-E50B-48F4-AA3E-2E8462EEA6F2}" type="slidenum"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cs-CZ" altLang="cs-CZ" sz="10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 smtClean="0">
                <a:solidFill>
                  <a:srgbClr val="FF0000"/>
                </a:solidFill>
              </a:rPr>
              <a:t>Cíl =&gt; vytvoření optimálního portfolia služeb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89" y="2017713"/>
            <a:ext cx="8438468" cy="4114800"/>
          </a:xfrm>
        </p:spPr>
        <p:txBody>
          <a:bodyPr/>
          <a:lstStyle/>
          <a:p>
            <a:endParaRPr lang="cs-CZ" altLang="cs-CZ" i="1" dirty="0" smtClean="0"/>
          </a:p>
          <a:p>
            <a:r>
              <a:rPr lang="cs-CZ" altLang="cs-CZ" i="1" dirty="0" smtClean="0"/>
              <a:t>Vybrat </a:t>
            </a:r>
            <a:r>
              <a:rPr lang="cs-CZ" altLang="cs-CZ" i="1" dirty="0"/>
              <a:t>vhodné služby do produkčního mixu. </a:t>
            </a:r>
            <a:endParaRPr lang="cs-CZ" altLang="cs-CZ" i="1" dirty="0" smtClean="0"/>
          </a:p>
          <a:p>
            <a:endParaRPr lang="cs-CZ" altLang="cs-CZ" i="1" dirty="0" smtClean="0"/>
          </a:p>
          <a:p>
            <a:r>
              <a:rPr lang="cs-CZ" altLang="cs-CZ" i="1" dirty="0" smtClean="0"/>
              <a:t>Stanovit </a:t>
            </a:r>
            <a:r>
              <a:rPr lang="cs-CZ" altLang="cs-CZ" i="1" dirty="0"/>
              <a:t>optimální rozsah nabízeného </a:t>
            </a:r>
            <a:r>
              <a:rPr lang="cs-CZ" altLang="cs-CZ" i="1" dirty="0" smtClean="0"/>
              <a:t>sortimentu </a:t>
            </a:r>
          </a:p>
          <a:p>
            <a:endParaRPr lang="cs-CZ" altLang="cs-CZ" i="1" dirty="0" smtClean="0"/>
          </a:p>
          <a:p>
            <a:r>
              <a:rPr lang="cs-CZ" altLang="cs-CZ" i="1" dirty="0" smtClean="0"/>
              <a:t>Poznat </a:t>
            </a:r>
            <a:r>
              <a:rPr lang="cs-CZ" altLang="cs-CZ" i="1" dirty="0"/>
              <a:t>služby, přinášející co největší </a:t>
            </a:r>
            <a:r>
              <a:rPr lang="cs-CZ" altLang="cs-CZ" i="1" dirty="0" smtClean="0"/>
              <a:t>zisk (ohlas apod.) </a:t>
            </a:r>
          </a:p>
          <a:p>
            <a:endParaRPr lang="cs-CZ" altLang="cs-CZ" i="1" dirty="0" smtClean="0"/>
          </a:p>
          <a:p>
            <a:r>
              <a:rPr lang="cs-CZ" altLang="cs-CZ" i="1" dirty="0" smtClean="0"/>
              <a:t>Vytvořit </a:t>
            </a:r>
            <a:r>
              <a:rPr lang="cs-CZ" altLang="cs-CZ" i="1" dirty="0"/>
              <a:t>pro svou nabídku co nejlepší pozici na trhu, tzn. představit </a:t>
            </a:r>
            <a:r>
              <a:rPr lang="cs-CZ" altLang="cs-CZ" i="1" dirty="0" smtClean="0"/>
              <a:t>zákazníkům </a:t>
            </a:r>
            <a:r>
              <a:rPr lang="cs-CZ" altLang="cs-CZ" i="1" dirty="0"/>
              <a:t>co nejlépe ve vztahu ke konkurenční </a:t>
            </a:r>
            <a:r>
              <a:rPr lang="cs-CZ" altLang="cs-CZ" i="1" dirty="0" smtClean="0"/>
              <a:t>nabídce (ideální propojení </a:t>
            </a:r>
            <a:r>
              <a:rPr lang="cs-CZ" altLang="cs-CZ" b="1" i="1" dirty="0" smtClean="0"/>
              <a:t>služba/produkt </a:t>
            </a:r>
            <a:r>
              <a:rPr lang="cs-CZ" altLang="cs-CZ" b="1" i="1" dirty="0" smtClean="0">
                <a:sym typeface="Wingdings" panose="05000000000000000000" pitchFamily="2" charset="2"/>
              </a:rPr>
              <a:t> segment</a:t>
            </a:r>
            <a:r>
              <a:rPr lang="cs-CZ" altLang="cs-CZ" i="1" dirty="0" smtClean="0">
                <a:sym typeface="Wingdings" panose="05000000000000000000" pitchFamily="2" charset="2"/>
              </a:rPr>
              <a:t>)</a:t>
            </a:r>
            <a:r>
              <a:rPr lang="cs-CZ" altLang="cs-CZ" i="1" dirty="0" smtClean="0"/>
              <a:t> 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95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r>
              <a:rPr lang="cs-CZ" altLang="cs-CZ" dirty="0"/>
              <a:t>Analýzy zdrojů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243" y="1196752"/>
            <a:ext cx="8507186" cy="4935761"/>
          </a:xfrm>
        </p:spPr>
        <p:txBody>
          <a:bodyPr/>
          <a:lstStyle/>
          <a:p>
            <a:r>
              <a:rPr lang="cs-CZ" altLang="cs-CZ" dirty="0" smtClean="0"/>
              <a:t>LIDÉ (HR - zaměstnanci</a:t>
            </a:r>
            <a:r>
              <a:rPr lang="cs-CZ" altLang="cs-CZ" dirty="0"/>
              <a:t>, členové, </a:t>
            </a:r>
            <a:r>
              <a:rPr lang="cs-CZ" altLang="cs-CZ" dirty="0" smtClean="0"/>
              <a:t>dobrovolníci)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PROCESY (způsoby </a:t>
            </a:r>
            <a:r>
              <a:rPr lang="cs-CZ" altLang="cs-CZ" dirty="0"/>
              <a:t>poskytnutí </a:t>
            </a:r>
            <a:r>
              <a:rPr lang="cs-CZ" altLang="cs-CZ" dirty="0" smtClean="0"/>
              <a:t>služby, způsoby komunikace, apod. - jsou vhodně nastavené</a:t>
            </a:r>
            <a:r>
              <a:rPr lang="cs-CZ" altLang="cs-CZ" dirty="0"/>
              <a:t>?) 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KNOW-HOW (Např</a:t>
            </a:r>
            <a:r>
              <a:rPr lang="cs-CZ" altLang="cs-CZ" dirty="0"/>
              <a:t>. ISO </a:t>
            </a:r>
            <a:r>
              <a:rPr lang="cs-CZ" altLang="cs-CZ" dirty="0" smtClean="0"/>
              <a:t>normy)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ZNAČKA (jak </a:t>
            </a:r>
            <a:r>
              <a:rPr lang="cs-CZ" altLang="cs-CZ" dirty="0"/>
              <a:t>je silná, </a:t>
            </a:r>
            <a:r>
              <a:rPr lang="cs-CZ" altLang="cs-CZ" dirty="0" smtClean="0"/>
              <a:t>jak je vnímaná, co </a:t>
            </a:r>
            <a:r>
              <a:rPr lang="cs-CZ" altLang="cs-CZ" dirty="0"/>
              <a:t>zosobňuje, apod</a:t>
            </a:r>
            <a:r>
              <a:rPr lang="cs-CZ" altLang="cs-CZ" dirty="0" smtClean="0"/>
              <a:t>.)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FINANČNÍ ANALÝZA (roční uzávěrka, stav majetku, finanční plány apod.)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35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Situační analýza prostředí - SWOT analýza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7239000" cy="46116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Souhrn analýz vnitřního prostředí organizace,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altLang="cs-CZ" sz="2400" dirty="0" smtClean="0"/>
              <a:t>tzv. MIKROPROSTŘEDÍ (silné a  slabé stránky organizace)</a:t>
            </a:r>
          </a:p>
          <a:p>
            <a:pPr eaLnBrk="1" hangingPunct="1">
              <a:defRPr/>
            </a:pPr>
            <a:r>
              <a:rPr lang="cs-CZ" altLang="cs-CZ" sz="2400" dirty="0" smtClean="0"/>
              <a:t>Souhrn analýz vnějšího prostředí organizace,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altLang="cs-CZ" sz="2400" dirty="0" smtClean="0"/>
              <a:t>tzv. MAKROPROSTŘEDÍ(příležitosti a hrozby)</a:t>
            </a:r>
          </a:p>
          <a:p>
            <a:pPr eaLnBrk="1" hangingPunct="1">
              <a:defRPr/>
            </a:pPr>
            <a:r>
              <a:rPr lang="cs-CZ" altLang="cs-CZ" sz="2400" dirty="0" smtClean="0"/>
              <a:t>Žádná položka se nevyskytuje „tam i tam“. Pokud se nějaká taková objeví, „hoďte si korunou“, kam ji zařadit!</a:t>
            </a:r>
          </a:p>
          <a:p>
            <a:pPr eaLnBrk="1" hangingPunct="1">
              <a:defRPr/>
            </a:pPr>
            <a:r>
              <a:rPr lang="cs-CZ" altLang="cs-CZ" sz="2400" dirty="0" err="1" smtClean="0"/>
              <a:t>Kotler</a:t>
            </a:r>
            <a:r>
              <a:rPr lang="cs-CZ" altLang="cs-CZ" sz="2400" dirty="0" smtClean="0"/>
              <a:t> (2000, 10.vyd. str. 90)</a:t>
            </a:r>
          </a:p>
          <a:p>
            <a:pPr eaLnBrk="1" hangingPunct="1">
              <a:defRPr/>
            </a:pPr>
            <a:r>
              <a:rPr lang="cs-CZ" altLang="cs-CZ" sz="2400" dirty="0" smtClean="0"/>
              <a:t>Viz dále příklad SWOT  v </a:t>
            </a:r>
            <a:r>
              <a:rPr lang="cs-CZ" altLang="cs-CZ" sz="2400" dirty="0" err="1" smtClean="0"/>
              <a:t>POTu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NaZemi</a:t>
            </a:r>
            <a:endParaRPr lang="cs-CZ" altLang="cs-CZ" sz="2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alt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zápatí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t>Zápatí prezentace</a:t>
            </a:r>
          </a:p>
        </p:txBody>
      </p:sp>
      <p:sp>
        <p:nvSpPr>
          <p:cNvPr id="57347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00E69F-7DC6-451F-9DC9-5A61FD2D14BF}" type="slidenum">
              <a:rPr lang="cs-CZ" altLang="cs-CZ" sz="11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cs-CZ" altLang="cs-CZ" sz="11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>Výsledná SWOT analýza</a:t>
            </a:r>
          </a:p>
        </p:txBody>
      </p:sp>
      <p:graphicFrame>
        <p:nvGraphicFramePr>
          <p:cNvPr id="443408" name="Group 16"/>
          <p:cNvGraphicFramePr>
            <a:graphicFrameLocks noGrp="1"/>
          </p:cNvGraphicFramePr>
          <p:nvPr>
            <p:ph type="tbl" idx="1"/>
          </p:nvPr>
        </p:nvGraphicFramePr>
        <p:xfrm>
          <a:off x="323850" y="1844675"/>
          <a:ext cx="7773988" cy="4114800"/>
        </p:xfrm>
        <a:graphic>
          <a:graphicData uri="http://schemas.openxmlformats.org/drawingml/2006/table">
            <a:tbl>
              <a:tblPr/>
              <a:tblGrid>
                <a:gridCol w="388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STRENGHTS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Silné stránky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WEAKNESSES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Slabé stránky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OPPORTUNITIES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Příležitosti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THREATS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Hrozby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81724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Další práce se SWOT – marketingové memorandum</a:t>
            </a:r>
            <a:endParaRPr lang="cs-CZ" dirty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825"/>
            <a:ext cx="923925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mtClean="0"/>
              <a:t>Předpoklady pro ukončení předmětu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  <a:p>
            <a:r>
              <a:rPr lang="cs-CZ" altLang="cs-CZ" smtClean="0"/>
              <a:t>Přihlásit se na termín ústní zkoušky</a:t>
            </a:r>
          </a:p>
          <a:p>
            <a:r>
              <a:rPr lang="cs-CZ" altLang="cs-CZ" smtClean="0"/>
              <a:t>Napsat on-line test ze znalostí </a:t>
            </a:r>
            <a:r>
              <a:rPr lang="cs-CZ" altLang="cs-CZ" i="1" smtClean="0"/>
              <a:t>(3 dny před termínem zkoušky)</a:t>
            </a:r>
          </a:p>
          <a:p>
            <a:r>
              <a:rPr lang="cs-CZ" altLang="cs-CZ" smtClean="0"/>
              <a:t>Odevzdat POT do odevzdávárny ISu </a:t>
            </a:r>
            <a:r>
              <a:rPr lang="cs-CZ" altLang="cs-CZ" i="1" smtClean="0"/>
              <a:t>(3 dnů před termínem zkoušky)</a:t>
            </a:r>
            <a:endParaRPr lang="cs-CZ" altLang="cs-CZ" smtClean="0"/>
          </a:p>
          <a:p>
            <a:r>
              <a:rPr lang="cs-CZ" altLang="cs-CZ" smtClean="0"/>
              <a:t>Přijít na ústní zkoušku</a:t>
            </a: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E90626-6678-4979-882A-8A33AAB03326}" type="slidenum"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cs-CZ" altLang="cs-CZ" sz="10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7575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i="1" dirty="0" smtClean="0">
                <a:cs typeface="Times New Roman" pitchFamily="18" charset="0"/>
              </a:rPr>
              <a:t>Strategie</a:t>
            </a:r>
            <a:endParaRPr lang="cs-CZ" altLang="cs-CZ" sz="3600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cs typeface="Times New Roman" panose="02020603050405020304" pitchFamily="18" charset="0"/>
              </a:rPr>
              <a:t>umění velitele/manažera</a:t>
            </a:r>
          </a:p>
          <a:p>
            <a:pPr eaLnBrk="1" hangingPunct="1"/>
            <a:r>
              <a:rPr lang="cs-CZ" altLang="cs-CZ" sz="2400" smtClean="0">
                <a:cs typeface="Times New Roman" panose="02020603050405020304" pitchFamily="18" charset="0"/>
              </a:rPr>
              <a:t> schopnost rozhodnout se na základě vysoké odbornosti a profesionality</a:t>
            </a:r>
          </a:p>
          <a:p>
            <a:pPr eaLnBrk="1" hangingPunct="1"/>
            <a:r>
              <a:rPr lang="cs-CZ" altLang="cs-CZ" sz="2400" smtClean="0">
                <a:cs typeface="Times New Roman" panose="02020603050405020304" pitchFamily="18" charset="0"/>
              </a:rPr>
              <a:t> schéma postupu, jak za daných podmínek dosáhnout vytyčených cílů</a:t>
            </a:r>
          </a:p>
          <a:p>
            <a:pPr eaLnBrk="1" hangingPunct="1"/>
            <a:r>
              <a:rPr lang="cs-CZ" altLang="cs-CZ" sz="2400" smtClean="0">
                <a:cs typeface="Times New Roman" panose="02020603050405020304" pitchFamily="18" charset="0"/>
              </a:rPr>
              <a:t> přehled možných kroků + činností přijímaných s vědomím částečné neznalosti budoucích  podmínek, okolností a souvislostí</a:t>
            </a:r>
            <a:r>
              <a:rPr lang="cs-CZ" altLang="cs-CZ" sz="2800" smtClean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cs-CZ" altLang="cs-CZ" sz="2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/>
            <a:r>
              <a:rPr lang="cs-CZ" altLang="cs-CZ" sz="2800" b="1" i="1" smtClean="0">
                <a:cs typeface="Times New Roman" panose="02020603050405020304" pitchFamily="18" charset="0"/>
              </a:rPr>
              <a:t>strategické řízení</a:t>
            </a:r>
          </a:p>
          <a:p>
            <a:pPr eaLnBrk="1" hangingPunct="1"/>
            <a:r>
              <a:rPr lang="cs-CZ" altLang="cs-CZ" sz="2400" smtClean="0">
                <a:cs typeface="Times New Roman" panose="02020603050405020304" pitchFamily="18" charset="0"/>
              </a:rPr>
              <a:t>proces (probíhající kontinuálně)</a:t>
            </a:r>
          </a:p>
          <a:p>
            <a:pPr eaLnBrk="1" hangingPunct="1"/>
            <a:r>
              <a:rPr lang="cs-CZ" altLang="cs-CZ" sz="2400" smtClean="0">
                <a:cs typeface="Times New Roman" panose="02020603050405020304" pitchFamily="18" charset="0"/>
              </a:rPr>
              <a:t> plánování, organizování, rozhodování, komunikace, motivace, kontrola</a:t>
            </a:r>
          </a:p>
          <a:p>
            <a:pPr eaLnBrk="1" hangingPunct="1">
              <a:buFontTx/>
              <a:buNone/>
            </a:pPr>
            <a:r>
              <a:rPr lang="cs-CZ" altLang="cs-CZ" sz="2400" u="sng" smtClean="0">
                <a:cs typeface="Times New Roman" panose="02020603050405020304" pitchFamily="18" charset="0"/>
              </a:rPr>
              <a:t>CÍL:</a:t>
            </a:r>
            <a:r>
              <a:rPr lang="cs-CZ" altLang="cs-CZ" sz="2400" smtClean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cs-CZ" sz="2400" smtClean="0">
                <a:cs typeface="Times New Roman" panose="02020603050405020304" pitchFamily="18" charset="0"/>
              </a:rPr>
              <a:t>stanovení efektivního vztahu výrobek/služba – trh</a:t>
            </a:r>
          </a:p>
          <a:p>
            <a:pPr eaLnBrk="1" hangingPunct="1"/>
            <a:r>
              <a:rPr lang="cs-CZ" altLang="cs-CZ" sz="2400" smtClean="0">
                <a:cs typeface="Times New Roman" panose="02020603050405020304" pitchFamily="18" charset="0"/>
              </a:rPr>
              <a:t>optimalizace fin. ukazatelů</a:t>
            </a:r>
          </a:p>
          <a:p>
            <a:pPr eaLnBrk="1" hangingPunct="1"/>
            <a:r>
              <a:rPr lang="cs-CZ" altLang="cs-CZ" sz="2400" smtClean="0">
                <a:cs typeface="Times New Roman" panose="02020603050405020304" pitchFamily="18" charset="0"/>
              </a:rPr>
              <a:t>formování vztahu výrobek/služba – trh ve shodě s cíli</a:t>
            </a:r>
          </a:p>
          <a:p>
            <a:pPr eaLnBrk="1" hangingPunct="1"/>
            <a:endParaRPr lang="cs-CZ" altLang="cs-CZ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i="1" smtClean="0">
                <a:solidFill>
                  <a:schemeClr val="tx1"/>
                </a:solidFill>
                <a:cs typeface="Times New Roman" pitchFamily="18" charset="0"/>
              </a:rPr>
              <a:t>Proces formulace podnikové strategie</a:t>
            </a:r>
            <a:r>
              <a:rPr lang="cs-CZ" altLang="cs-CZ" smtClean="0"/>
              <a:t> </a:t>
            </a: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2967038" y="205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715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Definice cílů</a:t>
            </a:r>
            <a:endParaRPr lang="cs-CZ" dirty="0"/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 pecific</a:t>
            </a:r>
          </a:p>
          <a:p>
            <a:pPr eaLnBrk="1" hangingPunct="1"/>
            <a:r>
              <a:rPr lang="cs-CZ" altLang="cs-CZ" smtClean="0"/>
              <a:t>M easureable</a:t>
            </a:r>
          </a:p>
          <a:p>
            <a:pPr eaLnBrk="1" hangingPunct="1"/>
            <a:r>
              <a:rPr lang="cs-CZ" altLang="cs-CZ" smtClean="0"/>
              <a:t>A chievable</a:t>
            </a:r>
          </a:p>
          <a:p>
            <a:pPr eaLnBrk="1" hangingPunct="1"/>
            <a:r>
              <a:rPr lang="cs-CZ" altLang="cs-CZ" smtClean="0"/>
              <a:t>R elevant</a:t>
            </a:r>
          </a:p>
          <a:p>
            <a:pPr eaLnBrk="1" hangingPunct="1"/>
            <a:r>
              <a:rPr lang="cs-CZ" altLang="cs-CZ" smtClean="0"/>
              <a:t>T imebound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Divadlo Feste chce být oblíbeným a navštěvovaným divadlem…..</a:t>
            </a:r>
          </a:p>
          <a:p>
            <a:pPr eaLnBrk="1" hangingPunct="1"/>
            <a:r>
              <a:rPr lang="cs-CZ" altLang="cs-CZ" smtClean="0"/>
              <a:t>Divadlo Feste odehraje měsíčně cca 10 představení, přičemž do konce roku zvedne jejich návštěvnost z nynějších 50 % na 90 %.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i="1" dirty="0" smtClean="0">
                <a:solidFill>
                  <a:schemeClr val="tx1"/>
                </a:solidFill>
                <a:cs typeface="Times New Roman" pitchFamily="18" charset="0"/>
              </a:rPr>
              <a:t>Typy </a:t>
            </a:r>
            <a:r>
              <a:rPr lang="cs-CZ" altLang="cs-CZ" sz="3600" i="1" dirty="0" smtClean="0">
                <a:solidFill>
                  <a:schemeClr val="tx1"/>
                </a:solidFill>
                <a:cs typeface="Times New Roman" pitchFamily="18" charset="0"/>
              </a:rPr>
              <a:t>strategií –Ne do POT</a:t>
            </a:r>
            <a:endParaRPr lang="cs-CZ" altLang="cs-CZ" sz="3600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Obecné typy strategií</a:t>
            </a:r>
          </a:p>
          <a:p>
            <a:pPr lvl="1" eaLnBrk="1" hangingPunct="1"/>
            <a:r>
              <a:rPr lang="cs-CZ" altLang="cs-CZ" sz="2400" dirty="0" err="1" smtClean="0"/>
              <a:t>Ansoff</a:t>
            </a:r>
            <a:r>
              <a:rPr lang="cs-CZ" altLang="cs-CZ" sz="2400" dirty="0" smtClean="0"/>
              <a:t>;</a:t>
            </a:r>
          </a:p>
          <a:p>
            <a:pPr lvl="1" eaLnBrk="1" hangingPunct="1"/>
            <a:r>
              <a:rPr lang="cs-CZ" altLang="cs-CZ" sz="2400" dirty="0" err="1" smtClean="0"/>
              <a:t>Kotler</a:t>
            </a:r>
            <a:r>
              <a:rPr lang="cs-CZ" altLang="cs-CZ" sz="2400" dirty="0" smtClean="0"/>
              <a:t>;</a:t>
            </a:r>
          </a:p>
          <a:p>
            <a:pPr lvl="1" eaLnBrk="1" hangingPunct="1"/>
            <a:r>
              <a:rPr lang="cs-CZ" altLang="cs-CZ" sz="2400" dirty="0" smtClean="0"/>
              <a:t>Porter.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cs-CZ" sz="3600" i="1" smtClean="0">
                <a:solidFill>
                  <a:schemeClr val="tx1"/>
                </a:solidFill>
                <a:cs typeface="Times New Roman" pitchFamily="18" charset="0"/>
              </a:rPr>
              <a:t>Strategie dle Ansoffa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>
                <a:latin typeface="TimesNewRoman"/>
                <a:cs typeface="Times New Roman" panose="02020603050405020304" pitchFamily="18" charset="0"/>
              </a:rPr>
              <a:t>O první systematický přístup k typologii strategií se zasloužil v roce 1965 Igor H. Ansoff s jeho maticí se 4 typy strategií. </a:t>
            </a:r>
          </a:p>
          <a:p>
            <a:pPr eaLnBrk="1" hangingPunct="1"/>
            <a:endParaRPr lang="cs-CZ" altLang="cs-CZ" sz="2800" smtClean="0">
              <a:latin typeface="TimesNewRoman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800" smtClean="0">
                <a:cs typeface="Times New Roman" panose="02020603050405020304" pitchFamily="18" charset="0"/>
              </a:rPr>
              <a:t>Je založena na </a:t>
            </a:r>
            <a:r>
              <a:rPr lang="cs-CZ" altLang="cs-CZ" sz="2800" b="1" smtClean="0">
                <a:cs typeface="Times New Roman" panose="02020603050405020304" pitchFamily="18" charset="0"/>
              </a:rPr>
              <a:t>kombinaci „novosti“ výrobků a trhů</a:t>
            </a:r>
            <a:r>
              <a:rPr lang="cs-CZ" altLang="cs-CZ" sz="2800" smtClean="0">
                <a:cs typeface="Times New Roman" panose="02020603050405020304" pitchFamily="18" charset="0"/>
              </a:rPr>
              <a:t>. Každá ze čtyř  takto vzniklých kombinací nabízí různé alternativy strategického vývoje. </a:t>
            </a:r>
          </a:p>
          <a:p>
            <a:pPr eaLnBrk="1" hangingPunct="1"/>
            <a:r>
              <a:rPr lang="cs-CZ" altLang="cs-CZ" sz="2800" smtClean="0">
                <a:cs typeface="Times New Roman" panose="02020603050405020304" pitchFamily="18" charset="0"/>
              </a:rPr>
              <a:t>Kap. 4 v DSO, nebo Kotler (2000, 10 vyd. str. 89)</a:t>
            </a:r>
          </a:p>
          <a:p>
            <a:pPr eaLnBrk="1" hangingPunct="1"/>
            <a:endParaRPr lang="cs-CZ" altLang="cs-CZ" sz="2800" smtClean="0"/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i="1" smtClean="0">
                <a:solidFill>
                  <a:schemeClr val="tx1"/>
                </a:solidFill>
                <a:cs typeface="Times New Roman" pitchFamily="18" charset="0"/>
              </a:rPr>
              <a:t>Strategie dle Ansoffa</a:t>
            </a: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306705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67588" name="AutoShape 6"/>
          <p:cNvSpPr>
            <a:spLocks noChangeArrowheads="1"/>
          </p:cNvSpPr>
          <p:nvPr/>
        </p:nvSpPr>
        <p:spPr bwMode="auto">
          <a:xfrm>
            <a:off x="1928813" y="2536825"/>
            <a:ext cx="6464300" cy="36449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67589" name="Line 7"/>
          <p:cNvSpPr>
            <a:spLocks noChangeShapeType="1"/>
          </p:cNvSpPr>
          <p:nvPr/>
        </p:nvSpPr>
        <p:spPr bwMode="auto">
          <a:xfrm>
            <a:off x="5199063" y="2530475"/>
            <a:ext cx="1587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0" name="Line 8"/>
          <p:cNvSpPr>
            <a:spLocks noChangeShapeType="1"/>
          </p:cNvSpPr>
          <p:nvPr/>
        </p:nvSpPr>
        <p:spPr bwMode="auto">
          <a:xfrm>
            <a:off x="1922463" y="4359275"/>
            <a:ext cx="64770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1" name="Rectangle 9"/>
          <p:cNvSpPr>
            <a:spLocks noChangeArrowheads="1"/>
          </p:cNvSpPr>
          <p:nvPr/>
        </p:nvSpPr>
        <p:spPr bwMode="auto">
          <a:xfrm rot="-5340000">
            <a:off x="665956" y="3171032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Existující trh</a:t>
            </a:r>
          </a:p>
        </p:txBody>
      </p:sp>
      <p:sp>
        <p:nvSpPr>
          <p:cNvPr id="67592" name="Rectangle 10"/>
          <p:cNvSpPr>
            <a:spLocks noChangeArrowheads="1"/>
          </p:cNvSpPr>
          <p:nvPr/>
        </p:nvSpPr>
        <p:spPr bwMode="auto">
          <a:xfrm rot="-5460000">
            <a:off x="862013" y="5148263"/>
            <a:ext cx="127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Nový trh</a:t>
            </a:r>
          </a:p>
        </p:txBody>
      </p:sp>
      <p:sp>
        <p:nvSpPr>
          <p:cNvPr id="67593" name="Rectangle 11"/>
          <p:cNvSpPr>
            <a:spLocks noChangeArrowheads="1"/>
          </p:cNvSpPr>
          <p:nvPr/>
        </p:nvSpPr>
        <p:spPr bwMode="auto">
          <a:xfrm>
            <a:off x="2209800" y="2057400"/>
            <a:ext cx="2424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Existující výrobek</a:t>
            </a:r>
          </a:p>
        </p:txBody>
      </p:sp>
      <p:sp>
        <p:nvSpPr>
          <p:cNvPr id="67594" name="Rectangle 12"/>
          <p:cNvSpPr>
            <a:spLocks noChangeArrowheads="1"/>
          </p:cNvSpPr>
          <p:nvPr/>
        </p:nvSpPr>
        <p:spPr bwMode="auto">
          <a:xfrm>
            <a:off x="5638800" y="205740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Nový výrobek</a:t>
            </a:r>
          </a:p>
        </p:txBody>
      </p:sp>
      <p:sp>
        <p:nvSpPr>
          <p:cNvPr id="67595" name="Rectangle 13"/>
          <p:cNvSpPr>
            <a:spLocks noChangeArrowheads="1"/>
          </p:cNvSpPr>
          <p:nvPr/>
        </p:nvSpPr>
        <p:spPr bwMode="auto">
          <a:xfrm>
            <a:off x="2057400" y="3109913"/>
            <a:ext cx="3094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latin typeface="Times New Roman" panose="02020603050405020304" pitchFamily="18" charset="0"/>
              </a:rPr>
              <a:t>Pronikání na trh</a:t>
            </a:r>
          </a:p>
        </p:txBody>
      </p:sp>
      <p:sp>
        <p:nvSpPr>
          <p:cNvPr id="67596" name="Rectangle 14"/>
          <p:cNvSpPr>
            <a:spLocks noChangeArrowheads="1"/>
          </p:cNvSpPr>
          <p:nvPr/>
        </p:nvSpPr>
        <p:spPr bwMode="auto">
          <a:xfrm>
            <a:off x="5334000" y="3109913"/>
            <a:ext cx="297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latin typeface="Times New Roman" panose="02020603050405020304" pitchFamily="18" charset="0"/>
              </a:rPr>
              <a:t>Rozvoj výrobku</a:t>
            </a:r>
          </a:p>
        </p:txBody>
      </p:sp>
      <p:sp>
        <p:nvSpPr>
          <p:cNvPr id="67597" name="Rectangle 15"/>
          <p:cNvSpPr>
            <a:spLocks noChangeArrowheads="1"/>
          </p:cNvSpPr>
          <p:nvPr/>
        </p:nvSpPr>
        <p:spPr bwMode="auto">
          <a:xfrm>
            <a:off x="2590800" y="4862513"/>
            <a:ext cx="2271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latin typeface="Times New Roman" panose="02020603050405020304" pitchFamily="18" charset="0"/>
              </a:rPr>
              <a:t>Rozvoj trhu</a:t>
            </a:r>
          </a:p>
        </p:txBody>
      </p:sp>
      <p:sp>
        <p:nvSpPr>
          <p:cNvPr id="67598" name="Rectangle 16"/>
          <p:cNvSpPr>
            <a:spLocks noChangeArrowheads="1"/>
          </p:cNvSpPr>
          <p:nvPr/>
        </p:nvSpPr>
        <p:spPr bwMode="auto">
          <a:xfrm>
            <a:off x="5562600" y="4862513"/>
            <a:ext cx="2487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latin typeface="Times New Roman" panose="02020603050405020304" pitchFamily="18" charset="0"/>
              </a:rPr>
              <a:t>Diverzifikace</a:t>
            </a: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bdélník 5"/>
          <p:cNvSpPr>
            <a:spLocks noChangeArrowheads="1"/>
          </p:cNvSpPr>
          <p:nvPr/>
        </p:nvSpPr>
        <p:spPr bwMode="auto">
          <a:xfrm>
            <a:off x="827088" y="730250"/>
            <a:ext cx="568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Např. :Ansoffova matice organizace NaZemi</a:t>
            </a:r>
            <a:endParaRPr lang="cs-CZ" altLang="cs-CZ" sz="4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861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04950"/>
            <a:ext cx="88646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i="1" dirty="0" smtClean="0">
                <a:solidFill>
                  <a:schemeClr val="tx1"/>
                </a:solidFill>
                <a:cs typeface="Times New Roman" pitchFamily="18" charset="0"/>
              </a:rPr>
              <a:t>strategie dle </a:t>
            </a:r>
            <a:r>
              <a:rPr lang="cs-CZ" altLang="cs-CZ" sz="3600" i="1" dirty="0" err="1" smtClean="0">
                <a:solidFill>
                  <a:schemeClr val="tx1"/>
                </a:solidFill>
                <a:cs typeface="Times New Roman" pitchFamily="18" charset="0"/>
              </a:rPr>
              <a:t>Portera</a:t>
            </a:r>
            <a:r>
              <a:rPr lang="cs-CZ" altLang="cs-CZ" sz="36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  <a:cs typeface="Times New Roman" panose="02020603050405020304" pitchFamily="18" charset="0"/>
              </a:rPr>
              <a:t>Porter (1970) založil svou typologii na předpokladu, že podnik může dosáhnout konkurenční výhody v zásadě</a:t>
            </a:r>
            <a:r>
              <a:rPr lang="cs-CZ" altLang="cs-CZ" b="1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cs-CZ" altLang="cs-CZ" b="1" smtClean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b="1" smtClean="0">
                <a:solidFill>
                  <a:srgbClr val="000000"/>
                </a:solidFill>
                <a:cs typeface="Times New Roman" panose="02020603050405020304" pitchFamily="18" charset="0"/>
              </a:rPr>
              <a:t>cestou nízkých nákladů</a:t>
            </a:r>
            <a:r>
              <a:rPr lang="cs-CZ" altLang="cs-CZ" smtClean="0">
                <a:solidFill>
                  <a:srgbClr val="000000"/>
                </a:solidFill>
                <a:cs typeface="Times New Roman" panose="02020603050405020304" pitchFamily="18" charset="0"/>
              </a:rPr>
              <a:t> nebo </a:t>
            </a:r>
            <a:endParaRPr lang="cs-CZ" altLang="cs-CZ" smtClean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b="1" smtClean="0">
                <a:solidFill>
                  <a:srgbClr val="000000"/>
                </a:solidFill>
                <a:cs typeface="Times New Roman" panose="02020603050405020304" pitchFamily="18" charset="0"/>
              </a:rPr>
              <a:t>odlišením vlastní produkce od konkurenční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/>
              <a:t>specializací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Pozor – ústní zkouška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Součet hodnocení POTu a hodnocení on-line testu – viz více v organizačních pokynech (Podmínky zkoušky MVVS_POT)</a:t>
            </a:r>
          </a:p>
          <a:p>
            <a:r>
              <a:rPr lang="cs-CZ" altLang="cs-CZ" smtClean="0"/>
              <a:t>Výsledek součtu hodnocení je odrazovým můstkem pro hodnocení na ústní zkoušce</a:t>
            </a:r>
          </a:p>
          <a:p>
            <a:r>
              <a:rPr lang="cs-CZ" altLang="cs-CZ" smtClean="0"/>
              <a:t>Ta je pro kombinované studenty POVINNÁ </a:t>
            </a:r>
          </a:p>
          <a:p>
            <a:r>
              <a:rPr lang="cs-CZ" altLang="cs-CZ" smtClean="0"/>
              <a:t>Spočívá v obhajobě POTu, případně (pokud nesouhlasíte s navrhovanou známkou) ze znalostí z teorie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i="1" dirty="0" smtClean="0">
                <a:solidFill>
                  <a:schemeClr val="tx1"/>
                </a:solidFill>
                <a:cs typeface="Times New Roman" pitchFamily="18" charset="0"/>
              </a:rPr>
              <a:t>strategie dle </a:t>
            </a:r>
            <a:r>
              <a:rPr lang="cs-CZ" altLang="cs-CZ" sz="3600" i="1" dirty="0" err="1" smtClean="0">
                <a:solidFill>
                  <a:schemeClr val="tx1"/>
                </a:solidFill>
                <a:cs typeface="Times New Roman" pitchFamily="18" charset="0"/>
              </a:rPr>
              <a:t>Portera</a:t>
            </a:r>
            <a:endParaRPr lang="cs-CZ" altLang="cs-CZ" sz="3600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0659" name="AutoShape 5"/>
          <p:cNvSpPr>
            <a:spLocks noChangeArrowheads="1"/>
          </p:cNvSpPr>
          <p:nvPr/>
        </p:nvSpPr>
        <p:spPr bwMode="auto">
          <a:xfrm>
            <a:off x="2520950" y="2444750"/>
            <a:ext cx="5549900" cy="3187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70660" name="Line 6"/>
          <p:cNvSpPr>
            <a:spLocks noChangeShapeType="1"/>
          </p:cNvSpPr>
          <p:nvPr/>
        </p:nvSpPr>
        <p:spPr bwMode="auto">
          <a:xfrm>
            <a:off x="2514600" y="4038600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1" name="Line 7"/>
          <p:cNvSpPr>
            <a:spLocks noChangeShapeType="1"/>
          </p:cNvSpPr>
          <p:nvPr/>
        </p:nvSpPr>
        <p:spPr bwMode="auto">
          <a:xfrm>
            <a:off x="5257800" y="24384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973138" y="371792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Cílový trh</a:t>
            </a:r>
          </a:p>
        </p:txBody>
      </p:sp>
      <p:sp>
        <p:nvSpPr>
          <p:cNvPr id="70663" name="Rectangle 9"/>
          <p:cNvSpPr>
            <a:spLocks noChangeArrowheads="1"/>
          </p:cNvSpPr>
          <p:nvPr/>
        </p:nvSpPr>
        <p:spPr bwMode="auto">
          <a:xfrm>
            <a:off x="1430338" y="2544763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Celý trh</a:t>
            </a:r>
          </a:p>
        </p:txBody>
      </p:sp>
      <p:sp>
        <p:nvSpPr>
          <p:cNvPr id="70664" name="Rectangle 10"/>
          <p:cNvSpPr>
            <a:spLocks noChangeArrowheads="1"/>
          </p:cNvSpPr>
          <p:nvPr/>
        </p:nvSpPr>
        <p:spPr bwMode="auto">
          <a:xfrm>
            <a:off x="973138" y="5211763"/>
            <a:ext cx="164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Tržní segment</a:t>
            </a:r>
          </a:p>
        </p:txBody>
      </p:sp>
      <p:sp>
        <p:nvSpPr>
          <p:cNvPr id="70665" name="Rectangle 11"/>
          <p:cNvSpPr>
            <a:spLocks noChangeArrowheads="1"/>
          </p:cNvSpPr>
          <p:nvPr/>
        </p:nvSpPr>
        <p:spPr bwMode="auto">
          <a:xfrm>
            <a:off x="2878138" y="2087563"/>
            <a:ext cx="1585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Nižší náklady</a:t>
            </a:r>
          </a:p>
        </p:txBody>
      </p:sp>
      <p:sp>
        <p:nvSpPr>
          <p:cNvPr id="70666" name="Rectangle 12"/>
          <p:cNvSpPr>
            <a:spLocks noChangeArrowheads="1"/>
          </p:cNvSpPr>
          <p:nvPr/>
        </p:nvSpPr>
        <p:spPr bwMode="auto">
          <a:xfrm>
            <a:off x="6535738" y="2087563"/>
            <a:ext cx="1042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Odlišení</a:t>
            </a:r>
          </a:p>
        </p:txBody>
      </p:sp>
      <p:sp>
        <p:nvSpPr>
          <p:cNvPr id="70667" name="Rectangle 13"/>
          <p:cNvSpPr>
            <a:spLocks noChangeArrowheads="1"/>
          </p:cNvSpPr>
          <p:nvPr/>
        </p:nvSpPr>
        <p:spPr bwMode="auto">
          <a:xfrm>
            <a:off x="2921000" y="2713038"/>
            <a:ext cx="2035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latin typeface="Times New Roman" panose="02020603050405020304" pitchFamily="18" charset="0"/>
              </a:rPr>
              <a:t>Nákladové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latin typeface="Times New Roman" panose="02020603050405020304" pitchFamily="18" charset="0"/>
              </a:rPr>
              <a:t>vedení</a:t>
            </a:r>
          </a:p>
        </p:txBody>
      </p:sp>
      <p:sp>
        <p:nvSpPr>
          <p:cNvPr id="70668" name="Rectangle 14"/>
          <p:cNvSpPr>
            <a:spLocks noChangeArrowheads="1"/>
          </p:cNvSpPr>
          <p:nvPr/>
        </p:nvSpPr>
        <p:spPr bwMode="auto">
          <a:xfrm>
            <a:off x="5545138" y="2865438"/>
            <a:ext cx="2352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latin typeface="Times New Roman" panose="02020603050405020304" pitchFamily="18" charset="0"/>
              </a:rPr>
              <a:t>Diferenciace</a:t>
            </a:r>
          </a:p>
        </p:txBody>
      </p:sp>
      <p:sp>
        <p:nvSpPr>
          <p:cNvPr id="70669" name="Rectangle 15"/>
          <p:cNvSpPr>
            <a:spLocks noChangeArrowheads="1"/>
          </p:cNvSpPr>
          <p:nvPr/>
        </p:nvSpPr>
        <p:spPr bwMode="auto">
          <a:xfrm>
            <a:off x="2438400" y="4541838"/>
            <a:ext cx="59515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latin typeface="Times New Roman" panose="02020603050405020304" pitchFamily="18" charset="0"/>
              </a:rPr>
              <a:t>Zaměření/(ohniska)specializace</a:t>
            </a: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lvl="1" eaLnBrk="1" hangingPunct="1">
              <a:lnSpc>
                <a:spcPct val="18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Char char="ü"/>
            </a:pPr>
            <a:r>
              <a:rPr lang="cs-CZ" altLang="cs-CZ" sz="3200" b="1" i="1" smtClean="0"/>
              <a:t>tržní vůdce; (40%)</a:t>
            </a:r>
          </a:p>
          <a:p>
            <a:pPr lvl="1" eaLnBrk="1" hangingPunct="1">
              <a:lnSpc>
                <a:spcPct val="18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Char char="ü"/>
            </a:pPr>
            <a:r>
              <a:rPr lang="cs-CZ" altLang="cs-CZ" sz="3200" b="1" i="1" smtClean="0"/>
              <a:t>tržní vyzyvatel; (30%)</a:t>
            </a:r>
          </a:p>
          <a:p>
            <a:pPr lvl="1" eaLnBrk="1" hangingPunct="1">
              <a:lnSpc>
                <a:spcPct val="18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Char char="ü"/>
            </a:pPr>
            <a:r>
              <a:rPr lang="cs-CZ" altLang="cs-CZ" sz="3200" b="1" i="1" smtClean="0"/>
              <a:t>tržní následovatel; (20%)</a:t>
            </a:r>
          </a:p>
          <a:p>
            <a:pPr lvl="1" eaLnBrk="1" hangingPunct="1">
              <a:lnSpc>
                <a:spcPct val="18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Char char="ü"/>
            </a:pPr>
            <a:r>
              <a:rPr lang="cs-CZ" altLang="cs-CZ" sz="3200" b="1" i="1" smtClean="0"/>
              <a:t>tržní troškař/výklenkář. (10%)</a:t>
            </a:r>
          </a:p>
          <a:p>
            <a:pPr eaLnBrk="1" hangingPunct="1"/>
            <a:r>
              <a:rPr lang="cs-CZ" altLang="cs-CZ" sz="2800" smtClean="0">
                <a:cs typeface="Times New Roman" panose="02020603050405020304" pitchFamily="18" charset="0"/>
              </a:rPr>
              <a:t>Literatura: Kotler (2000, 10.vydání, str. 235)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i="1" dirty="0" smtClean="0">
                <a:solidFill>
                  <a:schemeClr val="tx1"/>
                </a:solidFill>
                <a:cs typeface="Times New Roman" pitchFamily="18" charset="0"/>
              </a:rPr>
              <a:t>Strategie dle podílu na trhu</a:t>
            </a:r>
            <a:r>
              <a:rPr lang="cs-CZ" altLang="cs-CZ" sz="3600" i="1" dirty="0" smtClean="0">
                <a:solidFill>
                  <a:schemeClr val="tx1"/>
                </a:solidFill>
              </a:rPr>
              <a:t> (</a:t>
            </a:r>
            <a:r>
              <a:rPr lang="cs-CZ" altLang="cs-CZ" sz="3600" i="1" dirty="0" err="1" smtClean="0">
                <a:solidFill>
                  <a:schemeClr val="tx1"/>
                </a:solidFill>
              </a:rPr>
              <a:t>Kotler</a:t>
            </a:r>
            <a:r>
              <a:rPr lang="cs-CZ" altLang="cs-CZ" sz="3600" i="1" dirty="0" smtClean="0">
                <a:solidFill>
                  <a:schemeClr val="tx1"/>
                </a:solidFill>
              </a:rPr>
              <a:t>)</a:t>
            </a:r>
            <a:endParaRPr lang="cs-CZ" altLang="cs-CZ" dirty="0" smtClean="0"/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>Komunikační / PR  audit</a:t>
            </a:r>
          </a:p>
        </p:txBody>
      </p:sp>
      <p:sp>
        <p:nvSpPr>
          <p:cNvPr id="7270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mtClean="0"/>
              <a:t>Vnitřní komunikace</a:t>
            </a:r>
          </a:p>
          <a:p>
            <a:pPr marL="51435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mtClean="0"/>
              <a:t>Vnější komunikace – jaké jsou cílové skupiny pro komunikaci</a:t>
            </a:r>
          </a:p>
          <a:p>
            <a:pPr lvl="2" eaLnBrk="1" hangingPunct="1"/>
            <a:r>
              <a:rPr lang="cs-CZ" altLang="cs-CZ" smtClean="0"/>
              <a:t>potřeby a zájmy ke skupině </a:t>
            </a:r>
          </a:p>
          <a:p>
            <a:pPr lvl="2" eaLnBrk="1" hangingPunct="1"/>
            <a:r>
              <a:rPr lang="cs-CZ" altLang="cs-CZ" smtClean="0"/>
              <a:t>cíle ke skupině</a:t>
            </a:r>
          </a:p>
          <a:p>
            <a:pPr lvl="1" eaLnBrk="1" hangingPunct="1"/>
            <a:r>
              <a:rPr lang="cs-CZ" altLang="cs-CZ" smtClean="0"/>
              <a:t>Stávající používané nástroje</a:t>
            </a:r>
          </a:p>
          <a:p>
            <a:pPr lvl="1" eaLnBrk="1" hangingPunct="1"/>
            <a:r>
              <a:rPr lang="cs-CZ" altLang="cs-CZ" smtClean="0"/>
              <a:t>Nové nástroje</a:t>
            </a:r>
          </a:p>
          <a:p>
            <a:pPr lvl="1" eaLnBrk="1" hangingPunct="1"/>
            <a:r>
              <a:rPr lang="cs-CZ" altLang="cs-CZ" smtClean="0"/>
              <a:t>Náklady</a:t>
            </a:r>
          </a:p>
          <a:p>
            <a:pPr lvl="1" eaLnBrk="1" hangingPunct="1"/>
            <a:r>
              <a:rPr lang="cs-CZ" altLang="cs-CZ" smtClean="0"/>
              <a:t>Výběr optimální kombinace komunikačních nástrojů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dirty="0" smtClean="0"/>
              <a:t>Příklad: cílové skupiny pro </a:t>
            </a:r>
            <a:br>
              <a:rPr lang="cs-CZ" sz="2800" dirty="0" smtClean="0"/>
            </a:br>
            <a:r>
              <a:rPr lang="cs-CZ" sz="2800" dirty="0" smtClean="0"/>
              <a:t>Na Zemi – jsou stejné pro komunikaci?</a:t>
            </a:r>
            <a:endParaRPr lang="cs-CZ" sz="2800" dirty="0"/>
          </a:p>
        </p:txBody>
      </p:sp>
      <p:sp>
        <p:nvSpPr>
          <p:cNvPr id="7373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Děti</a:t>
            </a:r>
          </a:p>
          <a:p>
            <a:r>
              <a:rPr lang="cs-CZ" altLang="cs-CZ" smtClean="0"/>
              <a:t>Studenti (SŠ, VŠ)</a:t>
            </a:r>
          </a:p>
          <a:p>
            <a:r>
              <a:rPr lang="cs-CZ" altLang="cs-CZ" smtClean="0"/>
              <a:t>Pedagogové</a:t>
            </a:r>
          </a:p>
          <a:p>
            <a:r>
              <a:rPr lang="cs-CZ" altLang="cs-CZ" smtClean="0"/>
              <a:t>Základní školy</a:t>
            </a:r>
          </a:p>
          <a:p>
            <a:r>
              <a:rPr lang="cs-CZ" altLang="cs-CZ" smtClean="0"/>
              <a:t>Lidé v produktivním věku</a:t>
            </a:r>
          </a:p>
          <a:p>
            <a:r>
              <a:rPr lang="cs-CZ" altLang="cs-CZ" smtClean="0"/>
              <a:t>Senioři</a:t>
            </a:r>
          </a:p>
          <a:p>
            <a:r>
              <a:rPr lang="cs-CZ" altLang="cs-CZ" smtClean="0"/>
              <a:t>Neziskové subjekty</a:t>
            </a:r>
          </a:p>
          <a:p>
            <a:r>
              <a:rPr lang="cs-CZ" altLang="cs-CZ" smtClean="0"/>
              <a:t>Komerční subjekty</a:t>
            </a:r>
          </a:p>
          <a:p>
            <a:pPr lvl="1"/>
            <a:r>
              <a:rPr lang="cs-CZ" altLang="cs-CZ" smtClean="0"/>
              <a:t>Cílové skupiny NaZemi převzaty z Matice šíře sortimentu NaZemi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latin typeface="Calibri" pitchFamily="34" charset="0"/>
              </a:rPr>
              <a:t>Mediální plán a/nebo</a:t>
            </a:r>
            <a:endParaRPr lang="cs-CZ" altLang="cs-CZ" smtClean="0"/>
          </a:p>
        </p:txBody>
      </p:sp>
      <p:sp>
        <p:nvSpPr>
          <p:cNvPr id="5427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>
                <a:latin typeface="Arial" charset="0"/>
              </a:rPr>
              <a:t>Mediální plánování je rozděleno do několika fází: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sz="2400" dirty="0" smtClean="0">
                <a:latin typeface="Arial" charset="0"/>
              </a:rPr>
              <a:t>posouzení </a:t>
            </a:r>
            <a:r>
              <a:rPr lang="cs-CZ" sz="2400" dirty="0">
                <a:latin typeface="Arial" charset="0"/>
              </a:rPr>
              <a:t>prostředí pro komunikaci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sz="2400" dirty="0" smtClean="0">
                <a:latin typeface="Arial" charset="0"/>
              </a:rPr>
              <a:t>popis </a:t>
            </a:r>
            <a:r>
              <a:rPr lang="cs-CZ" sz="2400" dirty="0">
                <a:latin typeface="Arial" charset="0"/>
              </a:rPr>
              <a:t>cílového </a:t>
            </a:r>
            <a:r>
              <a:rPr lang="cs-CZ" sz="2400" dirty="0" smtClean="0">
                <a:latin typeface="Arial" charset="0"/>
              </a:rPr>
              <a:t>publika – cílové skupiny v komunikaci (</a:t>
            </a:r>
            <a:r>
              <a:rPr lang="cs-CZ" sz="2400" b="1" dirty="0" smtClean="0">
                <a:latin typeface="Arial" charset="0"/>
              </a:rPr>
              <a:t>KOMU</a:t>
            </a:r>
            <a:r>
              <a:rPr lang="cs-CZ" sz="2400" dirty="0" smtClean="0">
                <a:latin typeface="Arial" charset="0"/>
              </a:rPr>
              <a:t> chci komunikovat)</a:t>
            </a:r>
            <a:endParaRPr lang="cs-CZ" sz="2400" dirty="0">
              <a:latin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sz="2400" dirty="0" smtClean="0">
                <a:latin typeface="Arial" charset="0"/>
              </a:rPr>
              <a:t>stanovení </a:t>
            </a:r>
            <a:r>
              <a:rPr lang="cs-CZ" sz="2400" dirty="0">
                <a:latin typeface="Arial" charset="0"/>
              </a:rPr>
              <a:t>mediálních </a:t>
            </a:r>
            <a:r>
              <a:rPr lang="cs-CZ" sz="2400" dirty="0" smtClean="0">
                <a:latin typeface="Arial" charset="0"/>
              </a:rPr>
              <a:t>cílů (</a:t>
            </a:r>
            <a:r>
              <a:rPr lang="cs-CZ" sz="2400" b="1" dirty="0" smtClean="0">
                <a:latin typeface="Arial" charset="0"/>
              </a:rPr>
              <a:t>CO</a:t>
            </a:r>
            <a:r>
              <a:rPr lang="cs-CZ" sz="2400" dirty="0" smtClean="0">
                <a:latin typeface="Arial" charset="0"/>
              </a:rPr>
              <a:t> chci komunikovat)</a:t>
            </a:r>
            <a:endParaRPr lang="cs-CZ" sz="2400" dirty="0">
              <a:latin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sz="2400" dirty="0" smtClean="0">
                <a:latin typeface="Arial" charset="0"/>
              </a:rPr>
              <a:t>výběr </a:t>
            </a:r>
            <a:r>
              <a:rPr lang="cs-CZ" sz="2400" dirty="0">
                <a:latin typeface="Arial" charset="0"/>
              </a:rPr>
              <a:t>mediálního </a:t>
            </a:r>
            <a:r>
              <a:rPr lang="cs-CZ" sz="2400" dirty="0" smtClean="0">
                <a:latin typeface="Arial" charset="0"/>
              </a:rPr>
              <a:t>mixu (</a:t>
            </a:r>
            <a:r>
              <a:rPr lang="cs-CZ" sz="2400" b="1" dirty="0" smtClean="0">
                <a:latin typeface="Arial" charset="0"/>
              </a:rPr>
              <a:t>JAK</a:t>
            </a:r>
            <a:r>
              <a:rPr lang="cs-CZ" sz="2400" dirty="0" smtClean="0">
                <a:latin typeface="Arial" charset="0"/>
              </a:rPr>
              <a:t> chci komunikovat)</a:t>
            </a:r>
            <a:endParaRPr lang="cs-CZ" sz="2400" dirty="0">
              <a:latin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sz="2400" dirty="0" smtClean="0">
                <a:latin typeface="Arial" charset="0"/>
              </a:rPr>
              <a:t>nákup médií – dle mediálních cílů</a:t>
            </a:r>
            <a:endParaRPr lang="cs-CZ" dirty="0" smtClean="0">
              <a:latin typeface="Arial" charset="0"/>
            </a:endParaRPr>
          </a:p>
          <a:p>
            <a:pPr marL="590550" lvl="1" indent="-342900" eaLnBrk="1" hangingPunct="1">
              <a:defRPr/>
            </a:pPr>
            <a:r>
              <a:rPr lang="cs-CZ" sz="2000" dirty="0" smtClean="0">
                <a:latin typeface="Arial" charset="0"/>
              </a:rPr>
              <a:t>Frekvence – jak často</a:t>
            </a:r>
          </a:p>
          <a:p>
            <a:pPr marL="590550" lvl="1" indent="-342900" eaLnBrk="1" hangingPunct="1">
              <a:defRPr/>
            </a:pPr>
            <a:r>
              <a:rPr lang="cs-CZ" sz="2000" dirty="0" smtClean="0">
                <a:latin typeface="Arial" charset="0"/>
              </a:rPr>
              <a:t>Dosah – kolik lidí bylo vystaveno působení</a:t>
            </a:r>
          </a:p>
          <a:p>
            <a:pPr marL="590550" lvl="1" indent="-342900" eaLnBrk="1" hangingPunct="1">
              <a:defRPr/>
            </a:pPr>
            <a:r>
              <a:rPr lang="cs-CZ" sz="2000" dirty="0" smtClean="0">
                <a:latin typeface="Arial" charset="0"/>
              </a:rPr>
              <a:t>Váha – kolik lidí bylo zasaženo</a:t>
            </a:r>
            <a:r>
              <a:rPr lang="cs-CZ" sz="1800" dirty="0" smtClean="0">
                <a:latin typeface="Arial" charset="0"/>
              </a:rPr>
              <a:t>/vidělo reklamu</a:t>
            </a:r>
          </a:p>
          <a:p>
            <a:pPr marL="590550" lvl="1" indent="-342900" eaLnBrk="1" hangingPunct="1">
              <a:defRPr/>
            </a:pPr>
            <a:r>
              <a:rPr lang="cs-CZ" sz="2000" dirty="0">
                <a:latin typeface="Arial" charset="0"/>
              </a:rPr>
              <a:t>Náklady – na zasažení tisíce osob (CPT)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3900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latin typeface="Calibri" pitchFamily="34" charset="0"/>
              </a:rPr>
              <a:t>…a/nebo Komunikační kampaň</a:t>
            </a:r>
            <a:endParaRPr lang="cs-CZ" altLang="cs-CZ" dirty="0" smtClean="0"/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432276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Záznam guerilla kampaní:</a:t>
            </a:r>
          </a:p>
          <a:p>
            <a:pPr lvl="1" eaLnBrk="1" hangingPunct="1"/>
            <a:r>
              <a:rPr lang="cs-CZ" altLang="cs-CZ" sz="2400" smtClean="0">
                <a:solidFill>
                  <a:srgbClr val="002060"/>
                </a:solidFill>
                <a:hlinkClick r:id="rId2"/>
              </a:rPr>
              <a:t>Cholera for sale in New York!</a:t>
            </a:r>
            <a:endParaRPr lang="cs-CZ" altLang="cs-CZ" sz="240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cs-CZ" altLang="cs-CZ" sz="2400" smtClean="0">
                <a:solidFill>
                  <a:srgbClr val="002060"/>
                </a:solidFill>
                <a:hlinkClick r:id="rId3"/>
              </a:rPr>
              <a:t>Tričko v akci za 2 €</a:t>
            </a:r>
            <a:endParaRPr lang="cs-CZ" altLang="cs-CZ" sz="240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cs-CZ" sz="2800" smtClean="0"/>
              <a:t>Záznam čs.verze kampaně Folow the Shoes</a:t>
            </a:r>
          </a:p>
          <a:p>
            <a:pPr lvl="1" eaLnBrk="1" hangingPunct="1"/>
            <a:r>
              <a:rPr lang="cs-CZ" altLang="cs-CZ" sz="2500" smtClean="0">
                <a:hlinkClick r:id="rId4"/>
              </a:rPr>
              <a:t>Obuj se do toho</a:t>
            </a:r>
            <a:endParaRPr lang="cs-CZ" altLang="cs-CZ" sz="2500" smtClean="0"/>
          </a:p>
          <a:p>
            <a:pPr eaLnBrk="1" hangingPunct="1"/>
            <a:r>
              <a:rPr lang="cs-CZ" altLang="cs-CZ" sz="2800" smtClean="0"/>
              <a:t>Fundraisingová kampaň</a:t>
            </a:r>
          </a:p>
          <a:p>
            <a:pPr lvl="1" eaLnBrk="1" hangingPunct="1"/>
            <a:r>
              <a:rPr lang="cs-CZ" altLang="cs-CZ" sz="2400" smtClean="0">
                <a:hlinkClick r:id="rId5"/>
              </a:rPr>
              <a:t>Doctors Without Borders - commercial </a:t>
            </a:r>
            <a:endParaRPr lang="cs-CZ" altLang="cs-CZ" sz="2400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</a:t>
            </a:r>
            <a:r>
              <a:rPr lang="cs-CZ" dirty="0" err="1" smtClean="0"/>
              <a:t>komunik.kampěně</a:t>
            </a:r>
            <a:r>
              <a:rPr lang="cs-CZ" dirty="0" smtClean="0"/>
              <a:t> –Struktura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kampaně (může být fundraisingový i komunikační)</a:t>
            </a:r>
          </a:p>
          <a:p>
            <a:r>
              <a:rPr lang="cs-CZ" dirty="0" smtClean="0"/>
              <a:t>Ideový kreativní nápad/sdělení</a:t>
            </a:r>
          </a:p>
          <a:p>
            <a:r>
              <a:rPr lang="cs-CZ" dirty="0" smtClean="0"/>
              <a:t>Zarámování v čase (jak dlouho bude kampaň trvat)</a:t>
            </a:r>
          </a:p>
          <a:p>
            <a:r>
              <a:rPr lang="cs-CZ" dirty="0" smtClean="0"/>
              <a:t>Jakými cestami bude probíhat? (</a:t>
            </a:r>
            <a:r>
              <a:rPr lang="cs-CZ" dirty="0" err="1" smtClean="0"/>
              <a:t>print,sociální</a:t>
            </a:r>
            <a:r>
              <a:rPr lang="cs-CZ" dirty="0" smtClean="0"/>
              <a:t> média, klasická média, guerilla, apod.)</a:t>
            </a:r>
          </a:p>
          <a:p>
            <a:r>
              <a:rPr lang="cs-CZ" dirty="0" smtClean="0"/>
              <a:t>Jak budeme vyhodnocovat kampaň?</a:t>
            </a:r>
          </a:p>
          <a:p>
            <a:r>
              <a:rPr lang="cs-CZ" dirty="0" smtClean="0"/>
              <a:t>Kolik nás asi bude stát – odhad nákladů vs. </a:t>
            </a:r>
            <a:r>
              <a:rPr lang="cs-CZ" smtClean="0"/>
              <a:t>realizovatelnost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79197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Kampaně v současnosti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Videokampaně</a:t>
            </a:r>
            <a:r>
              <a:rPr lang="cs-CZ" altLang="cs-CZ" dirty="0" smtClean="0"/>
              <a:t> získávají na síle</a:t>
            </a:r>
          </a:p>
          <a:p>
            <a:pPr lvl="1" eaLnBrk="1" hangingPunct="1">
              <a:defRPr/>
            </a:pPr>
            <a:r>
              <a:rPr lang="cs-CZ" altLang="cs-CZ" dirty="0" smtClean="0"/>
              <a:t>Raději jednou vidět, než stokrát poslouchat</a:t>
            </a:r>
          </a:p>
          <a:p>
            <a:pPr lvl="1" eaLnBrk="1" hangingPunct="1">
              <a:defRPr/>
            </a:pPr>
            <a:r>
              <a:rPr lang="cs-CZ" altLang="cs-CZ" dirty="0" smtClean="0"/>
              <a:t>Do konce roku 2012 zabíraly </a:t>
            </a:r>
            <a:r>
              <a:rPr lang="cs-CZ" altLang="cs-CZ" dirty="0" err="1" smtClean="0"/>
              <a:t>videokomunikace</a:t>
            </a:r>
            <a:r>
              <a:rPr lang="cs-CZ" altLang="cs-CZ" dirty="0" smtClean="0"/>
              <a:t> </a:t>
            </a:r>
          </a:p>
          <a:p>
            <a:pPr marL="292100" lvl="1" indent="0" eaLnBrk="1" hangingPunct="1">
              <a:buFont typeface="Wingdings 2" panose="05020102010507070707" pitchFamily="18" charset="2"/>
              <a:buNone/>
              <a:defRPr/>
            </a:pPr>
            <a:r>
              <a:rPr lang="cs-CZ" altLang="cs-CZ" dirty="0" smtClean="0"/>
              <a:t>50 % v komunikaci firem</a:t>
            </a:r>
          </a:p>
          <a:p>
            <a:pPr lvl="1" eaLnBrk="1" hangingPunct="1">
              <a:defRPr/>
            </a:pPr>
            <a:r>
              <a:rPr lang="cs-CZ" altLang="cs-CZ" dirty="0" smtClean="0"/>
              <a:t>Do konce roku 2014 pak až 90 % komunikace</a:t>
            </a:r>
          </a:p>
          <a:p>
            <a:pPr lvl="1" eaLnBrk="1" hangingPunct="1">
              <a:defRPr/>
            </a:pPr>
            <a:endParaRPr lang="cs-CZ" altLang="cs-CZ" dirty="0"/>
          </a:p>
          <a:p>
            <a:pPr marL="292100" lvl="1" indent="0" eaLnBrk="1" hangingPunct="1">
              <a:buFont typeface="Wingdings 2" panose="05020102010507070707" pitchFamily="18" charset="2"/>
              <a:buNone/>
              <a:defRPr/>
            </a:pPr>
            <a:r>
              <a:rPr lang="cs-CZ" altLang="cs-CZ" dirty="0" smtClean="0"/>
              <a:t>Literatura: DSO Komunikace a PR, 2. kapitola + DSO Marketing ve VS, 7. kapitola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err="1" smtClean="0">
                <a:latin typeface="Calibri" pitchFamily="34" charset="0"/>
              </a:rPr>
              <a:t>Fundraising</a:t>
            </a:r>
            <a:r>
              <a:rPr lang="cs-CZ" altLang="cs-CZ" dirty="0" smtClean="0">
                <a:latin typeface="Calibri" pitchFamily="34" charset="0"/>
              </a:rPr>
              <a:t>  - </a:t>
            </a:r>
            <a:r>
              <a:rPr lang="cs-CZ" altLang="cs-CZ" dirty="0" smtClean="0">
                <a:solidFill>
                  <a:srgbClr val="C00000"/>
                </a:solidFill>
                <a:latin typeface="Calibri" pitchFamily="34" charset="0"/>
              </a:rPr>
              <a:t>jeho audit</a:t>
            </a:r>
            <a:endParaRPr lang="cs-CZ" altLang="cs-CZ" dirty="0" smtClean="0">
              <a:solidFill>
                <a:srgbClr val="C00000"/>
              </a:solidFill>
            </a:endParaRPr>
          </a:p>
        </p:txBody>
      </p:sp>
      <p:sp>
        <p:nvSpPr>
          <p:cNvPr id="23555" name="Zástupný symbol pro obsah 1"/>
          <p:cNvSpPr>
            <a:spLocks noGrp="1"/>
          </p:cNvSpPr>
          <p:nvPr>
            <p:ph idx="1"/>
          </p:nvPr>
        </p:nvSpPr>
        <p:spPr>
          <a:xfrm>
            <a:off x="457200" y="1196975"/>
            <a:ext cx="7239000" cy="52593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400" dirty="0" smtClean="0">
                <a:solidFill>
                  <a:srgbClr val="C00000"/>
                </a:solidFill>
              </a:rPr>
              <a:t>Současné zdroje, jejich rozložení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400" dirty="0" smtClean="0">
                <a:solidFill>
                  <a:srgbClr val="C00000"/>
                </a:solidFill>
              </a:rPr>
              <a:t>Budoucí potřeby v horizontu 1 – 3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400" dirty="0" smtClean="0">
                <a:solidFill>
                  <a:srgbClr val="C00000"/>
                </a:solidFill>
              </a:rPr>
              <a:t>Stanovení cílů na rok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altLang="cs-CZ" sz="1800" dirty="0" err="1" smtClean="0">
                <a:solidFill>
                  <a:srgbClr val="C00000"/>
                </a:solidFill>
              </a:rPr>
              <a:t>Specific</a:t>
            </a:r>
            <a:endParaRPr lang="cs-CZ" altLang="cs-CZ" sz="1800" dirty="0" smtClean="0">
              <a:solidFill>
                <a:srgbClr val="C00000"/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altLang="cs-CZ" sz="1800" dirty="0" err="1" smtClean="0">
                <a:solidFill>
                  <a:srgbClr val="C00000"/>
                </a:solidFill>
              </a:rPr>
              <a:t>Measurable</a:t>
            </a:r>
            <a:endParaRPr lang="cs-CZ" altLang="cs-CZ" sz="1800" dirty="0" smtClean="0">
              <a:solidFill>
                <a:srgbClr val="C00000"/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altLang="cs-CZ" sz="1800" dirty="0" err="1" smtClean="0">
                <a:solidFill>
                  <a:srgbClr val="C00000"/>
                </a:solidFill>
              </a:rPr>
              <a:t>Achievable</a:t>
            </a:r>
            <a:endParaRPr lang="cs-CZ" altLang="cs-CZ" sz="1800" dirty="0" smtClean="0">
              <a:solidFill>
                <a:srgbClr val="C00000"/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altLang="cs-CZ" sz="1800" dirty="0" err="1" smtClean="0">
                <a:solidFill>
                  <a:srgbClr val="C00000"/>
                </a:solidFill>
              </a:rPr>
              <a:t>Relevant</a:t>
            </a:r>
            <a:endParaRPr lang="cs-CZ" altLang="cs-CZ" sz="1800" dirty="0" smtClean="0">
              <a:solidFill>
                <a:srgbClr val="C00000"/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altLang="cs-CZ" sz="1800" dirty="0" err="1" smtClean="0">
                <a:solidFill>
                  <a:srgbClr val="C00000"/>
                </a:solidFill>
              </a:rPr>
              <a:t>Timebound</a:t>
            </a:r>
            <a:endParaRPr lang="cs-CZ" altLang="cs-CZ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400" dirty="0" smtClean="0">
                <a:solidFill>
                  <a:srgbClr val="C00000"/>
                </a:solidFill>
              </a:rPr>
              <a:t>Stanovení nejvhodnějších metod, zdrojů a okruhů dárců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400" dirty="0" smtClean="0"/>
              <a:t>Žádat o podporu/získávat dárce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400" dirty="0" smtClean="0"/>
              <a:t>Poděkovat mu do 48 hodin od příspěvku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400" dirty="0" smtClean="0"/>
              <a:t>Informovat ho o využití daru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smtClean="0">
                <a:solidFill>
                  <a:schemeClr val="accent1"/>
                </a:solidFill>
              </a:rPr>
              <a:t>Fundraising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cs typeface="Times New Roman" panose="02020603050405020304" pitchFamily="18" charset="0"/>
              </a:rPr>
              <a:t>Jen prostředky???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cs typeface="Times New Roman" panose="02020603050405020304" pitchFamily="18" charset="0"/>
              </a:rPr>
              <a:t>Jen PENÍZE???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cs typeface="Times New Roman" panose="02020603050405020304" pitchFamily="18" charset="0"/>
              </a:rPr>
              <a:t>Jen DARY???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cs typeface="Times New Roman" panose="02020603050405020304" pitchFamily="18" charset="0"/>
              </a:rPr>
              <a:t>NIKOLI!!!!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cs typeface="Times New Roman" panose="02020603050405020304" pitchFamily="18" charset="0"/>
              </a:rPr>
              <a:t>Jde o to, získat především DÁRCE!!!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  <p:pic>
        <p:nvPicPr>
          <p:cNvPr id="78852" name="Picture 4" descr="D:\Dokumenty\Pictures\church-fundraisers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33825"/>
            <a:ext cx="41338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Základní informace </a:t>
            </a:r>
            <a:br>
              <a:rPr lang="cs-CZ" altLang="cs-CZ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k předmětu</a:t>
            </a:r>
            <a:r>
              <a:rPr lang="cs-CZ" altLang="cs-CZ" sz="4800" dirty="0" smtClean="0">
                <a:latin typeface="Calibri" pitchFamily="34" charset="0"/>
              </a:rPr>
              <a:t/>
            </a:r>
            <a:br>
              <a:rPr lang="cs-CZ" altLang="cs-CZ" sz="4800" dirty="0" smtClean="0">
                <a:latin typeface="Calibri" pitchFamily="34" charset="0"/>
              </a:rPr>
            </a:br>
            <a:r>
              <a:rPr lang="cs-CZ" alt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cs-CZ" alt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cs-CZ" alt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                  		</a:t>
            </a:r>
            <a:endParaRPr lang="cs-CZ" altLang="cs-CZ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9459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5389563" y="2924175"/>
            <a:ext cx="3429000" cy="3673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Informace ve Studijních materiálech</a:t>
            </a:r>
            <a:r>
              <a:rPr lang="cs-CZ" altLang="cs-CZ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předmětu BKV_MVVS na ISu 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Studijní texty v interaktivní osnově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PwPt prezentace s odkazy na literaturu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Vybrané kapitoly z DSO Marketing ve veřejném sektoru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Vzorové práce studentů</a:t>
            </a:r>
            <a:endParaRPr lang="cs-CZ" altLang="cs-CZ" sz="24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smtClean="0"/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b="4815"/>
          <a:stretch>
            <a:fillRect/>
          </a:stretch>
        </p:blipFill>
        <p:spPr/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>Mekka </a:t>
            </a:r>
            <a:r>
              <a:rPr lang="cs-CZ" altLang="cs-CZ" dirty="0" err="1" smtClean="0"/>
              <a:t>fundrasingu</a:t>
            </a:r>
            <a:r>
              <a:rPr lang="cs-CZ" altLang="cs-CZ" dirty="0" smtClean="0"/>
              <a:t>: USA -Zdroje  </a:t>
            </a:r>
            <a:r>
              <a:rPr lang="cs-CZ" altLang="cs-CZ" dirty="0" err="1" smtClean="0"/>
              <a:t>fundrasingu</a:t>
            </a:r>
            <a:r>
              <a:rPr lang="cs-CZ" altLang="cs-CZ" dirty="0" smtClean="0"/>
              <a:t> v USA 2011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Individuální dárci</a:t>
            </a:r>
          </a:p>
          <a:p>
            <a:pPr eaLnBrk="1" hangingPunct="1"/>
            <a:r>
              <a:rPr lang="cs-CZ" altLang="cs-CZ" smtClean="0"/>
              <a:t>Firemní dárci/firmy</a:t>
            </a:r>
          </a:p>
          <a:p>
            <a:pPr eaLnBrk="1" hangingPunct="1"/>
            <a:r>
              <a:rPr lang="cs-CZ" altLang="cs-CZ" smtClean="0"/>
              <a:t>Nadace</a:t>
            </a:r>
          </a:p>
          <a:p>
            <a:pPr eaLnBrk="1" hangingPunct="1"/>
            <a:r>
              <a:rPr lang="cs-CZ" altLang="cs-CZ" smtClean="0"/>
              <a:t>Závěti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294967295"/>
          </p:nvPr>
        </p:nvSpPr>
        <p:spPr>
          <a:xfrm>
            <a:off x="5105400" y="1484313"/>
            <a:ext cx="4038600" cy="3024187"/>
          </a:xfrm>
        </p:spPr>
        <p:txBody>
          <a:bodyPr/>
          <a:lstStyle/>
          <a:p>
            <a:pPr eaLnBrk="1" hangingPunct="1"/>
            <a:r>
              <a:rPr lang="cs-CZ" altLang="cs-CZ" smtClean="0"/>
              <a:t>73 %</a:t>
            </a:r>
          </a:p>
          <a:p>
            <a:pPr eaLnBrk="1" hangingPunct="1"/>
            <a:r>
              <a:rPr lang="cs-CZ" altLang="cs-CZ" smtClean="0"/>
              <a:t>5 %</a:t>
            </a:r>
          </a:p>
          <a:p>
            <a:pPr eaLnBrk="1" hangingPunct="1"/>
            <a:r>
              <a:rPr lang="cs-CZ" altLang="cs-CZ" smtClean="0"/>
              <a:t>14 %</a:t>
            </a:r>
          </a:p>
          <a:p>
            <a:pPr eaLnBrk="1" hangingPunct="1"/>
            <a:r>
              <a:rPr lang="cs-CZ" altLang="cs-CZ" smtClean="0"/>
              <a:t>8 %</a:t>
            </a:r>
          </a:p>
        </p:txBody>
      </p:sp>
      <p:pic>
        <p:nvPicPr>
          <p:cNvPr id="79877" name="Picture 6" descr="D:\Dokumenty\Pictures\380px-Usdollar100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16350"/>
            <a:ext cx="547211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smtClean="0">
                <a:solidFill>
                  <a:schemeClr val="accent1"/>
                </a:solidFill>
                <a:cs typeface="Times New Roman" pitchFamily="18" charset="0"/>
              </a:rPr>
              <a:t>Motivy  dárců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400" b="1" smtClean="0">
                <a:cs typeface="Times New Roman" panose="02020603050405020304" pitchFamily="18" charset="0"/>
              </a:rPr>
              <a:t>Marketingové účely 	</a:t>
            </a:r>
            <a:r>
              <a:rPr lang="cs-CZ" altLang="cs-CZ" sz="2400" smtClean="0">
                <a:cs typeface="Times New Roman" panose="02020603050405020304" pitchFamily="18" charset="0"/>
              </a:rPr>
              <a:t>(reklama dárce nebo jeho produktu, apod.)</a:t>
            </a:r>
            <a:endParaRPr lang="cs-CZ" altLang="cs-CZ" sz="2400" b="1" smtClean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b="1" smtClean="0">
                <a:cs typeface="Times New Roman" panose="02020603050405020304" pitchFamily="18" charset="0"/>
              </a:rPr>
              <a:t>Širší podnikové cíle</a:t>
            </a:r>
            <a:r>
              <a:rPr lang="cs-CZ" altLang="cs-CZ" sz="2400" smtClean="0">
                <a:cs typeface="Times New Roman" panose="02020603050405020304" pitchFamily="18" charset="0"/>
              </a:rPr>
              <a:t> (zlepšení postoje veřejnosti, distribuce jinak těžko použitelných výrobků, získání loajálního postoje ze strany NNO, snížení daňového základu, apod.)</a:t>
            </a:r>
            <a:endParaRPr lang="cs-CZ" altLang="cs-CZ" sz="2400" b="1" smtClean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b="1" smtClean="0">
                <a:cs typeface="Times New Roman" panose="02020603050405020304" pitchFamily="18" charset="0"/>
              </a:rPr>
              <a:t>Negativní motivy</a:t>
            </a:r>
            <a:r>
              <a:rPr lang="cs-CZ" altLang="cs-CZ" sz="2400" smtClean="0">
                <a:cs typeface="Times New Roman" panose="02020603050405020304" pitchFamily="18" charset="0"/>
              </a:rPr>
              <a:t> (osobní prospěch a sláva, pocit moci,praní špinavých peněz)</a:t>
            </a:r>
            <a:endParaRPr lang="cs-CZ" altLang="cs-CZ" sz="2400" b="1" smtClean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b="1" smtClean="0">
                <a:cs typeface="Times New Roman" panose="02020603050405020304" pitchFamily="18" charset="0"/>
              </a:rPr>
              <a:t>Atmosféra altruismu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b="1" smtClean="0">
                <a:cs typeface="Times New Roman" panose="02020603050405020304" pitchFamily="18" charset="0"/>
              </a:rPr>
              <a:t>Vlivy na rozhodování dárců: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cs-CZ" altLang="cs-CZ" sz="2000" b="1" smtClean="0">
                <a:cs typeface="Times New Roman" panose="02020603050405020304" pitchFamily="18" charset="0"/>
              </a:rPr>
              <a:t>Emoce (20 %)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cs-CZ" altLang="cs-CZ" sz="2000" b="1" smtClean="0">
                <a:cs typeface="Times New Roman" panose="02020603050405020304" pitchFamily="18" charset="0"/>
              </a:rPr>
              <a:t>Racionální úvahy (10 %)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cs-CZ" altLang="cs-CZ" sz="2000" b="1" smtClean="0">
                <a:cs typeface="Times New Roman" panose="02020603050405020304" pitchFamily="18" charset="0"/>
              </a:rPr>
              <a:t>Způsob/organizace platby (10 %)</a:t>
            </a:r>
          </a:p>
          <a:p>
            <a:pPr lvl="1" algn="just" eaLnBrk="1" hangingPunct="1">
              <a:lnSpc>
                <a:spcPct val="90000"/>
              </a:lnSpc>
            </a:pPr>
            <a:endParaRPr lang="cs-CZ" altLang="cs-CZ" sz="2000" b="1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8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smtClean="0">
                <a:solidFill>
                  <a:schemeClr val="accent1"/>
                </a:solidFill>
                <a:cs typeface="Times New Roman" pitchFamily="18" charset="0"/>
              </a:rPr>
              <a:t>Co víme o individuálních dárcích?</a:t>
            </a:r>
            <a:r>
              <a:rPr lang="cs-CZ" altLang="cs-CZ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>
                <a:cs typeface="Times New Roman" pitchFamily="18" charset="0"/>
              </a:rPr>
              <a:t>Relativní </a:t>
            </a:r>
            <a:r>
              <a:rPr lang="cs-CZ" dirty="0">
                <a:cs typeface="Times New Roman" pitchFamily="18" charset="0"/>
              </a:rPr>
              <a:t>roční výše daru se naopak zvyšuje s věkem </a:t>
            </a:r>
            <a:r>
              <a:rPr lang="cs-CZ" dirty="0" smtClean="0">
                <a:cs typeface="Times New Roman" pitchFamily="18" charset="0"/>
              </a:rPr>
              <a:t>dárce (nejvíce dárců se rekrutuje z věkové skupiny 50-65 let)</a:t>
            </a:r>
            <a:endParaRPr lang="cs-CZ" dirty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cs typeface="Times New Roman" pitchFamily="18" charset="0"/>
              </a:rPr>
              <a:t>Lidé žijící v manželství mají tendence dávat více nežli svobodní.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cs typeface="Times New Roman" pitchFamily="18" charset="0"/>
              </a:rPr>
              <a:t>Členové různých NO a lidé věřící dávají v průměru více nežli lidé, kteří nejsou členy nějaké NO nebo jsou bez vyznání.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cs typeface="Times New Roman" pitchFamily="18" charset="0"/>
              </a:rPr>
              <a:t>Lidé, kteří někdy dobrovolně pomáhali v nějaké NO, dávají více než ti, kteří </a:t>
            </a:r>
            <a:r>
              <a:rPr lang="cs-CZ" dirty="0" smtClean="0">
                <a:cs typeface="Times New Roman" pitchFamily="18" charset="0"/>
              </a:rPr>
              <a:t>se dobrovolných </a:t>
            </a:r>
            <a:r>
              <a:rPr lang="cs-CZ" dirty="0">
                <a:cs typeface="Times New Roman" pitchFamily="18" charset="0"/>
              </a:rPr>
              <a:t>prací neúčastní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cs typeface="Times New Roman" pitchFamily="18" charset="0"/>
              </a:rPr>
              <a:t>Průměrný roční dar se pohybuje kolem 2 % ročního příjmu dárce. Toto procento se snižuje s narůstajícím příjmem dárce.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smtClean="0">
                <a:solidFill>
                  <a:schemeClr val="accent1"/>
                </a:solidFill>
                <a:cs typeface="Times New Roman" pitchFamily="18" charset="0"/>
              </a:rPr>
              <a:t>Tradiční okruhy dárců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cs typeface="Times New Roman" pitchFamily="18" charset="0"/>
              </a:rPr>
              <a:t>mají vyhrazené prostředky na dobročinnou činnost a poskytují je neziskovým organizacím - nadace, orgány veřejné správy, případně některé podniky.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cs typeface="Times New Roman" pitchFamily="18" charset="0"/>
              </a:rPr>
              <a:t>nemají vymezené prostředky na dané cíle, ale v případě, že je zaujmou, poskytnou je - podnikatelé a podniky, obchodní společnosti, banky, individuální dárci, příznivci, členové, veřejnost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>
                <a:cs typeface="Times New Roman" pitchFamily="18" charset="0"/>
              </a:rPr>
              <a:t>další vhodné členění je na ty, kteří: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  <a:cs typeface="Times New Roman" pitchFamily="18" charset="0"/>
              </a:rPr>
              <a:t>jsou dárci potencionální - domníváme se, že by nám mohli poskytnout podporu,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  <a:cs typeface="Times New Roman" pitchFamily="18" charset="0"/>
              </a:rPr>
              <a:t>dávají poprvé,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  <a:cs typeface="Times New Roman" pitchFamily="18" charset="0"/>
              </a:rPr>
              <a:t>dali již v minulosti.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smtClean="0">
                <a:solidFill>
                  <a:schemeClr val="accent1"/>
                </a:solidFill>
              </a:rPr>
              <a:t>Metody fundraisingu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Char char=""/>
            </a:pPr>
            <a:r>
              <a:rPr lang="cs-CZ" altLang="cs-CZ" smtClean="0"/>
              <a:t>Inzerce 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Char char=""/>
            </a:pPr>
            <a:r>
              <a:rPr lang="en-US" altLang="cs-CZ" smtClean="0"/>
              <a:t>D</a:t>
            </a:r>
            <a:r>
              <a:rPr lang="cs-CZ" altLang="cs-CZ" smtClean="0"/>
              <a:t>irect mail, tj. přímý poštovní 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Char char=""/>
            </a:pPr>
            <a:r>
              <a:rPr lang="cs-CZ" altLang="cs-CZ" smtClean="0"/>
              <a:t>Direct dialogue 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Char char=""/>
            </a:pPr>
            <a:r>
              <a:rPr lang="cs-CZ" altLang="cs-CZ" smtClean="0"/>
              <a:t>Veřejné sbírky - varianta DMS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Char char=""/>
            </a:pPr>
            <a:r>
              <a:rPr lang="cs-CZ" altLang="cs-CZ" smtClean="0"/>
              <a:t>Kampaň 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Char char=""/>
            </a:pPr>
            <a:r>
              <a:rPr lang="cs-CZ" altLang="cs-CZ" smtClean="0"/>
              <a:t>Benefiční akce 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Char char=""/>
            </a:pPr>
            <a:r>
              <a:rPr lang="cs-CZ" altLang="cs-CZ" smtClean="0"/>
              <a:t>Fundraising „od dveří ke dveřím“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Char char=""/>
            </a:pPr>
            <a:r>
              <a:rPr lang="cs-CZ" altLang="cs-CZ" smtClean="0"/>
              <a:t>Osobní dopis či telefonický rozhovor 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Char char=""/>
            </a:pPr>
            <a:r>
              <a:rPr lang="cs-CZ" altLang="cs-CZ" smtClean="0"/>
              <a:t>Osobní setkání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Char char=""/>
            </a:pPr>
            <a:r>
              <a:rPr lang="cs-CZ" altLang="cs-CZ" smtClean="0"/>
              <a:t>Žádost o grant</a:t>
            </a:r>
          </a:p>
          <a:p>
            <a:pPr marL="381000" indent="-381000" eaLnBrk="1" hangingPunct="1">
              <a:lnSpc>
                <a:spcPct val="80000"/>
              </a:lnSpc>
              <a:buFont typeface="Wingdings" panose="05000000000000000000" pitchFamily="2" charset="2"/>
              <a:buChar char=""/>
            </a:pPr>
            <a:endParaRPr lang="cs-CZ" altLang="cs-CZ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Plán/návrh sponzorství</a:t>
            </a:r>
          </a:p>
        </p:txBody>
      </p:sp>
      <p:sp>
        <p:nvSpPr>
          <p:cNvPr id="71683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Například</a:t>
            </a:r>
          </a:p>
          <a:p>
            <a:pPr lvl="1" eaLnBrk="1" hangingPunct="1">
              <a:defRPr/>
            </a:pPr>
            <a:r>
              <a:rPr lang="cs-CZ" altLang="cs-CZ" dirty="0" smtClean="0"/>
              <a:t>Název akce: Zámecká slavnost</a:t>
            </a:r>
          </a:p>
          <a:p>
            <a:pPr lvl="1" eaLnBrk="1" hangingPunct="1">
              <a:defRPr/>
            </a:pPr>
            <a:r>
              <a:rPr lang="cs-CZ" altLang="cs-CZ" dirty="0" smtClean="0"/>
              <a:t>Návrh sponzorů – ČEZ </a:t>
            </a:r>
          </a:p>
          <a:p>
            <a:pPr lvl="1" eaLnBrk="1" hangingPunct="1">
              <a:defRPr/>
            </a:pPr>
            <a:r>
              <a:rPr lang="cs-CZ" altLang="cs-CZ" dirty="0" smtClean="0"/>
              <a:t>Popis firmy</a:t>
            </a:r>
          </a:p>
          <a:p>
            <a:pPr lvl="1" eaLnBrk="1" hangingPunct="1">
              <a:defRPr/>
            </a:pPr>
            <a:r>
              <a:rPr lang="cs-CZ" altLang="cs-CZ" dirty="0" smtClean="0"/>
              <a:t>Druh sponzorství – finanční spoluúčast na akci</a:t>
            </a:r>
          </a:p>
          <a:p>
            <a:pPr lvl="1" eaLnBrk="1" hangingPunct="1">
              <a:defRPr/>
            </a:pPr>
            <a:r>
              <a:rPr lang="cs-CZ" altLang="cs-CZ" dirty="0" smtClean="0"/>
              <a:t>Protiplnění pro sponzora/dárce</a:t>
            </a:r>
          </a:p>
          <a:p>
            <a:pPr lvl="1" eaLnBrk="1" hangingPunct="1">
              <a:defRPr/>
            </a:pPr>
            <a:endParaRPr lang="cs-CZ" altLang="cs-CZ" dirty="0"/>
          </a:p>
          <a:p>
            <a:pPr marL="292100" lvl="1" indent="0" eaLnBrk="1" hangingPunct="1">
              <a:buFont typeface="Wingdings 2" panose="05020102010507070707" pitchFamily="18" charset="2"/>
              <a:buNone/>
              <a:defRPr/>
            </a:pPr>
            <a:r>
              <a:rPr lang="cs-CZ" altLang="cs-CZ" dirty="0" smtClean="0"/>
              <a:t>Literatura: DSO Marketing ve VS, kapitoly 7 a 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3903" y="671895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cs-CZ" dirty="0"/>
              <a:t>Sestavte akční </a:t>
            </a:r>
            <a:r>
              <a:rPr lang="cs-CZ" dirty="0" smtClean="0"/>
              <a:t>plán daného projektu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13903" y="1485423"/>
            <a:ext cx="8082321" cy="4114800"/>
          </a:xfrm>
        </p:spPr>
        <p:txBody>
          <a:bodyPr/>
          <a:lstStyle/>
          <a:p>
            <a:r>
              <a:rPr lang="cs-CZ" altLang="cs-CZ" sz="2800" dirty="0">
                <a:solidFill>
                  <a:srgbClr val="7D1E1E"/>
                </a:solidFill>
              </a:rPr>
              <a:t>Z již vytvořených cílů a podnětů (viz komunikace, PR, </a:t>
            </a:r>
            <a:r>
              <a:rPr lang="cs-CZ" altLang="cs-CZ" sz="2800" dirty="0" err="1">
                <a:solidFill>
                  <a:srgbClr val="7D1E1E"/>
                </a:solidFill>
              </a:rPr>
              <a:t>fundr</a:t>
            </a:r>
            <a:r>
              <a:rPr lang="cs-CZ" altLang="cs-CZ" sz="2800" dirty="0">
                <a:solidFill>
                  <a:srgbClr val="7D1E1E"/>
                </a:solidFill>
              </a:rPr>
              <a:t>., sponzoring, aj.) sestavte dle vás aktuální cíle v horizontu 1 roku, které je zásadní realizovat</a:t>
            </a:r>
            <a:r>
              <a:rPr lang="cs-CZ" altLang="cs-CZ" sz="2800" dirty="0" smtClean="0">
                <a:solidFill>
                  <a:srgbClr val="7D1E1E"/>
                </a:solidFill>
              </a:rPr>
              <a:t>.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7D1E1E"/>
              </a:solidFill>
            </a:endParaRPr>
          </a:p>
          <a:p>
            <a:r>
              <a:rPr lang="cs-CZ" altLang="cs-CZ" sz="2800" dirty="0">
                <a:solidFill>
                  <a:srgbClr val="7D1E1E"/>
                </a:solidFill>
              </a:rPr>
              <a:t>Pokud nutno, rozdělte je na </a:t>
            </a:r>
            <a:r>
              <a:rPr lang="cs-CZ" altLang="cs-CZ" sz="2800">
                <a:solidFill>
                  <a:srgbClr val="7D1E1E"/>
                </a:solidFill>
              </a:rPr>
              <a:t>dílčí </a:t>
            </a:r>
            <a:r>
              <a:rPr lang="cs-CZ" altLang="cs-CZ" sz="2800" smtClean="0">
                <a:solidFill>
                  <a:srgbClr val="7D1E1E"/>
                </a:solidFill>
              </a:rPr>
              <a:t>cíle/aktivity</a:t>
            </a:r>
            <a:r>
              <a:rPr lang="cs-CZ" altLang="cs-CZ" sz="2800" dirty="0">
                <a:solidFill>
                  <a:srgbClr val="7D1E1E"/>
                </a:solidFill>
              </a:rPr>
              <a:t>, přidělte jim časový rámec, zodpovědnost a náklady</a:t>
            </a:r>
          </a:p>
          <a:p>
            <a:endParaRPr lang="cs-CZ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36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10064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Obecná logika akčního plánu</a:t>
            </a:r>
          </a:p>
        </p:txBody>
      </p:sp>
      <p:graphicFrame>
        <p:nvGraphicFramePr>
          <p:cNvPr id="26732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88093"/>
              </p:ext>
            </p:extLst>
          </p:nvPr>
        </p:nvGraphicFramePr>
        <p:xfrm>
          <a:off x="251521" y="1905000"/>
          <a:ext cx="7920880" cy="4035426"/>
        </p:xfrm>
        <a:graphic>
          <a:graphicData uri="http://schemas.openxmlformats.org/drawingml/2006/table">
            <a:tbl>
              <a:tblPr/>
              <a:tblGrid>
                <a:gridCol w="3359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8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Cíle, popř. dílčí cíle pro následující rok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Klíčové akce vedoucí k dosažení akčních cílů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akce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zodpovídá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termín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náklady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zdroje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i="1" dirty="0" smtClean="0">
                <a:solidFill>
                  <a:schemeClr val="tx1"/>
                </a:solidFill>
                <a:cs typeface="Times New Roman" pitchFamily="18" charset="0"/>
              </a:rPr>
              <a:t>Pou</a:t>
            </a:r>
            <a:r>
              <a:rPr lang="cs-CZ" altLang="cs-CZ" sz="3600" i="1" dirty="0" smtClean="0">
                <a:solidFill>
                  <a:schemeClr val="tx1"/>
                </a:solidFill>
              </a:rPr>
              <a:t>ž</a:t>
            </a:r>
            <a:r>
              <a:rPr lang="cs-CZ" altLang="cs-CZ" sz="3600" i="1" dirty="0" smtClean="0">
                <a:solidFill>
                  <a:schemeClr val="tx1"/>
                </a:solidFill>
                <a:cs typeface="Times New Roman" pitchFamily="18" charset="0"/>
              </a:rPr>
              <a:t>itá literatura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000" smtClean="0"/>
              <a:t>KOTLER, Philip a Alan R. ANDREASEN. </a:t>
            </a:r>
            <a:r>
              <a:rPr lang="en-US" altLang="cs-CZ" sz="2000" i="1" smtClean="0"/>
              <a:t>Strategic marketing for nonprofit organizations</a:t>
            </a:r>
            <a:r>
              <a:rPr lang="en-US" altLang="cs-CZ" sz="2000" smtClean="0"/>
              <a:t>. 6th ed. Upper Saddle River: Prentice-Hall, 2003. vii, 536 s. ISBN 0-13-041977-X</a:t>
            </a:r>
            <a:endParaRPr lang="cs-CZ" alt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KOTLER, P.: </a:t>
            </a:r>
            <a:r>
              <a:rPr lang="cs-CZ" altLang="cs-CZ" sz="2000" i="1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management : Analýza, plánování, realizace a kontrola</a:t>
            </a:r>
            <a:r>
              <a:rPr lang="cs-CZ" altLang="cs-CZ" sz="200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; Praha : Victoria Publ.10.vydání, 2000; ISBN 80-247-0016-6</a:t>
            </a:r>
            <a:endParaRPr lang="cs-CZ" altLang="cs-CZ" sz="200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ROLÍNEK, L.: </a:t>
            </a:r>
            <a:r>
              <a:rPr lang="cs-CZ" altLang="cs-CZ" sz="2000" i="1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Strategické řízení</a:t>
            </a:r>
            <a:r>
              <a:rPr lang="cs-CZ" altLang="cs-CZ" sz="200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; JIHOČESKÁ UNIVERZITA V ČESKÝCH BUDĚJOVICÍCH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ŠKARABELOVÁ, SIMONA. </a:t>
            </a:r>
            <a:r>
              <a:rPr lang="cs-CZ" altLang="cs-CZ" sz="2000" i="1" smtClean="0"/>
              <a:t>Marketing ve veřejném sektoru. </a:t>
            </a:r>
            <a:r>
              <a:rPr lang="cs-CZ" altLang="cs-CZ" sz="2000" smtClean="0"/>
              <a:t>Brno: MU, 2007. DSO a elektronická skripta. </a:t>
            </a:r>
            <a:endParaRPr lang="cs-CZ" altLang="cs-CZ" sz="2000" smtClean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TICHÁ, I. a HRON, J.: </a:t>
            </a:r>
            <a:r>
              <a:rPr lang="cs-CZ" altLang="cs-CZ" sz="2000" i="1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Strategické řízení</a:t>
            </a:r>
            <a:r>
              <a:rPr lang="cs-CZ" altLang="cs-CZ" sz="200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 Praha ČZU</a:t>
            </a:r>
            <a:endParaRPr lang="cs-CZ" altLang="cs-CZ" sz="200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170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http://www.bestpractices.cz/praktiky/tvorba_a_rizeni_strategie/strategie_teorie.doc.</a:t>
            </a:r>
            <a:endParaRPr lang="cs-CZ" altLang="cs-CZ" sz="170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170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http://management.unas.cz/dokumenty/teorie_strategickeho_managementu.doc</a:t>
            </a:r>
            <a:endParaRPr lang="cs-CZ" altLang="cs-CZ" sz="170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5897880" cy="11734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>
                <a:latin typeface="Calibri" pitchFamily="34" charset="0"/>
              </a:rPr>
              <a:t>Úvod do problematiky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>
          <a:xfrm>
            <a:off x="611188" y="2349500"/>
            <a:ext cx="5843587" cy="601663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cs-CZ" altLang="cs-CZ" sz="2800" b="1" dirty="0">
                <a:latin typeface="Calibri" pitchFamily="34" charset="0"/>
              </a:rPr>
              <a:t>Co pro vás v organizaci znamená marketing</a:t>
            </a:r>
            <a:r>
              <a:rPr lang="cs-CZ" altLang="cs-CZ" sz="2800" b="1" dirty="0" smtClean="0">
                <a:latin typeface="Calibri" pitchFamily="34" charset="0"/>
              </a:rPr>
              <a:t>?</a:t>
            </a:r>
          </a:p>
          <a:p>
            <a:pPr eaLnBrk="1" fontAlgn="auto" hangingPunct="1"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21508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852738"/>
            <a:ext cx="5722937" cy="3298825"/>
          </a:xfr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3200" smtClean="0">
                <a:latin typeface="Calibri" panose="020F0502020204030204" pitchFamily="34" charset="0"/>
                <a:cs typeface="Calibri" panose="020F0502020204030204" pitchFamily="34" charset="0"/>
              </a:rPr>
              <a:t>Marketing </a:t>
            </a:r>
          </a:p>
          <a:p>
            <a:pPr marL="0" indent="0" eaLnBrk="1" hangingPunct="1"/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 Základ – odhalení spotřebitelských potřeb</a:t>
            </a:r>
          </a:p>
          <a:p>
            <a:pPr marL="0" indent="0" eaLnBrk="1" hangingPunct="1"/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 Potřeba, požadavky, poptávka</a:t>
            </a:r>
          </a:p>
          <a:p>
            <a:pPr marL="0" indent="0" eaLnBrk="1" hangingPunct="1"/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 Produkty - vývoj výrobku, služby vedoucí k uspokojení této potřeby</a:t>
            </a:r>
          </a:p>
          <a:p>
            <a:pPr marL="0" indent="0" eaLnBrk="1" hangingPunct="1"/>
            <a:r>
              <a:rPr lang="pl-PL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 Hodnota – uspokojení a cena - Stanovení ceny v </a:t>
            </a:r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souladu s požadavky dodavatele a představou zákazníka</a:t>
            </a:r>
          </a:p>
          <a:p>
            <a:pPr marL="0" indent="0" eaLnBrk="1" hangingPunct="1"/>
            <a:r>
              <a:rPr lang="cs-CZ" altLang="cs-CZ" sz="2400" smtClean="0">
                <a:latin typeface="Calibri" panose="020F0502020204030204" pitchFamily="34" charset="0"/>
                <a:cs typeface="Calibri" panose="020F0502020204030204" pitchFamily="34" charset="0"/>
              </a:rPr>
              <a:t> Vztahy, směna, transakce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400" i="1" smtClean="0">
                <a:latin typeface="Calibri" panose="020F0502020204030204" pitchFamily="34" charset="0"/>
                <a:cs typeface="Calibri" panose="020F0502020204030204" pitchFamily="34" charset="0"/>
              </a:rPr>
              <a:t>Trend od výroby k zákazníkovi ke společenským potřebám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400" i="1" smtClean="0">
                <a:latin typeface="Calibri" panose="020F0502020204030204" pitchFamily="34" charset="0"/>
                <a:cs typeface="Calibri" panose="020F0502020204030204" pitchFamily="34" charset="0"/>
              </a:rPr>
              <a:t>Trend marketing jako rovnocenná činnost firmy – sjednocující činnosti pro efektivní výstup - k pojímání M jako integrovaného a organického prvku organizace orientovaného na zákazníka</a:t>
            </a:r>
          </a:p>
          <a:p>
            <a:pPr marL="0" indent="0" algn="r" eaLnBrk="1" hangingPunct="1">
              <a:buFont typeface="Wingdings" panose="05000000000000000000" pitchFamily="2" charset="2"/>
              <a:buNone/>
            </a:pPr>
            <a:r>
              <a:rPr lang="cs-CZ" altLang="cs-CZ" sz="2400" i="1" smtClean="0">
                <a:latin typeface="Calibri" panose="020F0502020204030204" pitchFamily="34" charset="0"/>
                <a:cs typeface="Calibri" panose="020F0502020204030204" pitchFamily="34" charset="0"/>
              </a:rPr>
              <a:t>1- 3kapitola DSO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400" i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</TotalTime>
  <Words>2822</Words>
  <Application>Microsoft Office PowerPoint</Application>
  <PresentationFormat>Předvádění na obrazovce (4:3)</PresentationFormat>
  <Paragraphs>583</Paragraphs>
  <Slides>78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89" baseType="lpstr">
      <vt:lpstr>Arial</vt:lpstr>
      <vt:lpstr>Calibri</vt:lpstr>
      <vt:lpstr>Calisto MT</vt:lpstr>
      <vt:lpstr>Tahoma</vt:lpstr>
      <vt:lpstr>Times New Roman</vt:lpstr>
      <vt:lpstr>TimesNewRoman</vt:lpstr>
      <vt:lpstr>Trebuchet MS</vt:lpstr>
      <vt:lpstr>Verdana</vt:lpstr>
      <vt:lpstr>Wingdings</vt:lpstr>
      <vt:lpstr>Wingdings 2</vt:lpstr>
      <vt:lpstr>Bohatý</vt:lpstr>
      <vt:lpstr>Marketing, fundraising a komunikace v neziskovém sektoru                                                </vt:lpstr>
      <vt:lpstr> Základní informace   k předmětu                                                 </vt:lpstr>
      <vt:lpstr>23. února 2019 (Filip Hrůza)</vt:lpstr>
      <vt:lpstr> obsah Tutoriálu </vt:lpstr>
      <vt:lpstr>Předpoklady pro ukončení předmětu</vt:lpstr>
      <vt:lpstr>Pozor – ústní zkouška</vt:lpstr>
      <vt:lpstr> Základní informace   k předmětu                                                 </vt:lpstr>
      <vt:lpstr>Úvod do problematiky</vt:lpstr>
      <vt:lpstr>Prezentace aplikace PowerPoint</vt:lpstr>
      <vt:lpstr>   V čem? se liší marketing u neziskových a veřejných organizací</vt:lpstr>
      <vt:lpstr>Specifika marketingu ve veřejném sektoru:</vt:lpstr>
      <vt:lpstr>Specifika marketingu ve veřejném sektoru:</vt:lpstr>
      <vt:lpstr>Marketingové prostřední komerčních firem  (Bačuvčík, 2011,str. 73)</vt:lpstr>
      <vt:lpstr>Marketingové směnné transakce v ziskové organizaci:</vt:lpstr>
      <vt:lpstr>Marketingové prostředí neziskových organizací  (Bačuvčík, 2011,str. 74)</vt:lpstr>
      <vt:lpstr>Marketingové směnné transakce v neziskové organizaci:</vt:lpstr>
      <vt:lpstr>Přesto všechno  - společné rysy : „Both sectors are in the behavioral influence business and that is precisely what marketing is about.“ (Kotler, Andreasen, 2006, str. 6)</vt:lpstr>
      <vt:lpstr>Jinými slovy </vt:lpstr>
      <vt:lpstr>Přesto Dopad těchto specifik:</vt:lpstr>
      <vt:lpstr>Marketingový mix = 4 P(roduct) = 4 C(lient)</vt:lpstr>
      <vt:lpstr>Agentura Ogilvy PR hovoří  o 4 E:</vt:lpstr>
      <vt:lpstr>Cyklus marketingového plánování (Kotler)</vt:lpstr>
      <vt:lpstr>Struktura POT kopíruje: </vt:lpstr>
      <vt:lpstr>POT - části</vt:lpstr>
      <vt:lpstr>Situační analýzy prostředí –  v konečném sestavení SWOT</vt:lpstr>
      <vt:lpstr>Začíná se zpravidla MAKROPROSTŘEDÍm:</vt:lpstr>
      <vt:lpstr>Makroprostředí - používané analýzy</vt:lpstr>
      <vt:lpstr>Příklad PEST na festivalu Youth for You(th)</vt:lpstr>
      <vt:lpstr>Porterova analýza pěti sil   </vt:lpstr>
      <vt:lpstr>PORTER postavil model  fungování trhu na těchto 5 faktorech:</vt:lpstr>
      <vt:lpstr>Grafické znázornění Porterovy analýzy konkurence:</vt:lpstr>
      <vt:lpstr>Alternativní „neziskové“ přístupy</vt:lpstr>
      <vt:lpstr>Porterova analýza pěti sil modifikovaná do uměleckých odvětví dle Kaisera:</vt:lpstr>
      <vt:lpstr>Joyceova modifikace Porterovy analýzy pěti sil:</vt:lpstr>
      <vt:lpstr>Model pěti sil dle Joyce:</vt:lpstr>
      <vt:lpstr> Porterova analýza konkurence </vt:lpstr>
      <vt:lpstr>Porterův model 5 sil </vt:lpstr>
      <vt:lpstr>Analýzy vnitřního prostředí</vt:lpstr>
      <vt:lpstr>Analýza postavení na trhu – postavení v odvětví </vt:lpstr>
      <vt:lpstr>Poziční mapy  - př.organizace Na Zemi</vt:lpstr>
      <vt:lpstr>Analýza portfolia - Matice šíře sortimentu </vt:lpstr>
      <vt:lpstr>Matice šíře sortimentu</vt:lpstr>
      <vt:lpstr>Prezentace aplikace PowerPoint</vt:lpstr>
      <vt:lpstr>Cíl =&gt; vytvoření optimálního portfolia služeb</vt:lpstr>
      <vt:lpstr>Analýzy zdrojů</vt:lpstr>
      <vt:lpstr>Situační analýza prostředí - SWOT analýza</vt:lpstr>
      <vt:lpstr>Výsledná SWOT analýza</vt:lpstr>
      <vt:lpstr>Prezentace aplikace PowerPoint</vt:lpstr>
      <vt:lpstr>Další práce se SWOT – marketingové memorandum</vt:lpstr>
      <vt:lpstr>Prezentace aplikace PowerPoint</vt:lpstr>
      <vt:lpstr>Strategie</vt:lpstr>
      <vt:lpstr>Prezentace aplikace PowerPoint</vt:lpstr>
      <vt:lpstr>Proces formulace podnikové strategie </vt:lpstr>
      <vt:lpstr>Definice cílů</vt:lpstr>
      <vt:lpstr>Typy strategií –Ne do POT</vt:lpstr>
      <vt:lpstr>Strategie dle Ansoffa</vt:lpstr>
      <vt:lpstr>Strategie dle Ansoffa</vt:lpstr>
      <vt:lpstr>Prezentace aplikace PowerPoint</vt:lpstr>
      <vt:lpstr>strategie dle Portera </vt:lpstr>
      <vt:lpstr>strategie dle Portera</vt:lpstr>
      <vt:lpstr>Strategie dle podílu na trhu (Kotler)</vt:lpstr>
      <vt:lpstr>Komunikační / PR  audit</vt:lpstr>
      <vt:lpstr>Příklad: cílové skupiny pro  Na Zemi – jsou stejné pro komunikaci?</vt:lpstr>
      <vt:lpstr>Mediální plán a/nebo</vt:lpstr>
      <vt:lpstr>…a/nebo Komunikační kampaň</vt:lpstr>
      <vt:lpstr>Návrh komunik.kampěně –Struktura</vt:lpstr>
      <vt:lpstr>Kampaně v současnosti</vt:lpstr>
      <vt:lpstr>Fundraising  - jeho audit</vt:lpstr>
      <vt:lpstr>Fundraising</vt:lpstr>
      <vt:lpstr>Mekka fundrasingu: USA -Zdroje  fundrasingu v USA 2011</vt:lpstr>
      <vt:lpstr>Motivy  dárců</vt:lpstr>
      <vt:lpstr>Co víme o individuálních dárcích? </vt:lpstr>
      <vt:lpstr>Tradiční okruhy dárců</vt:lpstr>
      <vt:lpstr>Metody fundraisingu</vt:lpstr>
      <vt:lpstr>Plán/návrh sponzorství</vt:lpstr>
      <vt:lpstr>Sestavte akční plán daného projektu</vt:lpstr>
      <vt:lpstr>Obecná logika akčního plánu</vt:lpstr>
      <vt:lpstr>Použitá literatura</vt:lpstr>
    </vt:vector>
  </TitlesOfParts>
  <Company>ESF -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marketingu ve veřejném sektoru</dc:title>
  <dc:creator>simona</dc:creator>
  <cp:lastModifiedBy>Skarabelova Simona</cp:lastModifiedBy>
  <cp:revision>82</cp:revision>
  <dcterms:created xsi:type="dcterms:W3CDTF">2006-03-05T18:30:43Z</dcterms:created>
  <dcterms:modified xsi:type="dcterms:W3CDTF">2019-03-16T17:20:24Z</dcterms:modified>
</cp:coreProperties>
</file>