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99"/>
  </p:notesMasterIdLst>
  <p:handoutMasterIdLst>
    <p:handoutMasterId r:id="rId100"/>
  </p:handoutMasterIdLst>
  <p:sldIdLst>
    <p:sldId id="447" r:id="rId2"/>
    <p:sldId id="474" r:id="rId3"/>
    <p:sldId id="475" r:id="rId4"/>
    <p:sldId id="607" r:id="rId5"/>
    <p:sldId id="477" r:id="rId6"/>
    <p:sldId id="478" r:id="rId7"/>
    <p:sldId id="479" r:id="rId8"/>
    <p:sldId id="480" r:id="rId9"/>
    <p:sldId id="481" r:id="rId10"/>
    <p:sldId id="482" r:id="rId11"/>
    <p:sldId id="483" r:id="rId12"/>
    <p:sldId id="484" r:id="rId13"/>
    <p:sldId id="485" r:id="rId14"/>
    <p:sldId id="487" r:id="rId15"/>
    <p:sldId id="490" r:id="rId16"/>
    <p:sldId id="492" r:id="rId17"/>
    <p:sldId id="495" r:id="rId18"/>
    <p:sldId id="497" r:id="rId19"/>
    <p:sldId id="498" r:id="rId20"/>
    <p:sldId id="499" r:id="rId21"/>
    <p:sldId id="500" r:id="rId22"/>
    <p:sldId id="501" r:id="rId23"/>
    <p:sldId id="502" r:id="rId24"/>
    <p:sldId id="562" r:id="rId25"/>
    <p:sldId id="563" r:id="rId26"/>
    <p:sldId id="564" r:id="rId27"/>
    <p:sldId id="565" r:id="rId28"/>
    <p:sldId id="566" r:id="rId29"/>
    <p:sldId id="567" r:id="rId30"/>
    <p:sldId id="568" r:id="rId31"/>
    <p:sldId id="569" r:id="rId32"/>
    <p:sldId id="570" r:id="rId33"/>
    <p:sldId id="571" r:id="rId34"/>
    <p:sldId id="511" r:id="rId35"/>
    <p:sldId id="513" r:id="rId36"/>
    <p:sldId id="514" r:id="rId37"/>
    <p:sldId id="534" r:id="rId38"/>
    <p:sldId id="535" r:id="rId39"/>
    <p:sldId id="536" r:id="rId40"/>
    <p:sldId id="537" r:id="rId41"/>
    <p:sldId id="538" r:id="rId42"/>
    <p:sldId id="539" r:id="rId43"/>
    <p:sldId id="540" r:id="rId44"/>
    <p:sldId id="541" r:id="rId45"/>
    <p:sldId id="542" r:id="rId46"/>
    <p:sldId id="543" r:id="rId47"/>
    <p:sldId id="544" r:id="rId48"/>
    <p:sldId id="545" r:id="rId49"/>
    <p:sldId id="546" r:id="rId50"/>
    <p:sldId id="547" r:id="rId51"/>
    <p:sldId id="548" r:id="rId52"/>
    <p:sldId id="549" r:id="rId53"/>
    <p:sldId id="550" r:id="rId54"/>
    <p:sldId id="551" r:id="rId55"/>
    <p:sldId id="552" r:id="rId56"/>
    <p:sldId id="553" r:id="rId57"/>
    <p:sldId id="556" r:id="rId58"/>
    <p:sldId id="557" r:id="rId59"/>
    <p:sldId id="559" r:id="rId60"/>
    <p:sldId id="560" r:id="rId61"/>
    <p:sldId id="561" r:id="rId62"/>
    <p:sldId id="509" r:id="rId63"/>
    <p:sldId id="572" r:id="rId64"/>
    <p:sldId id="573" r:id="rId65"/>
    <p:sldId id="574" r:id="rId66"/>
    <p:sldId id="575" r:id="rId67"/>
    <p:sldId id="576" r:id="rId68"/>
    <p:sldId id="577" r:id="rId69"/>
    <p:sldId id="578" r:id="rId70"/>
    <p:sldId id="579" r:id="rId71"/>
    <p:sldId id="580" r:id="rId72"/>
    <p:sldId id="581" r:id="rId73"/>
    <p:sldId id="582" r:id="rId74"/>
    <p:sldId id="583" r:id="rId75"/>
    <p:sldId id="584" r:id="rId76"/>
    <p:sldId id="585" r:id="rId77"/>
    <p:sldId id="586" r:id="rId78"/>
    <p:sldId id="587" r:id="rId79"/>
    <p:sldId id="588" r:id="rId80"/>
    <p:sldId id="589" r:id="rId81"/>
    <p:sldId id="590" r:id="rId82"/>
    <p:sldId id="591" r:id="rId83"/>
    <p:sldId id="592" r:id="rId84"/>
    <p:sldId id="593" r:id="rId85"/>
    <p:sldId id="594" r:id="rId86"/>
    <p:sldId id="595" r:id="rId87"/>
    <p:sldId id="596" r:id="rId88"/>
    <p:sldId id="597" r:id="rId89"/>
    <p:sldId id="598" r:id="rId90"/>
    <p:sldId id="599" r:id="rId91"/>
    <p:sldId id="600" r:id="rId92"/>
    <p:sldId id="601" r:id="rId93"/>
    <p:sldId id="602" r:id="rId94"/>
    <p:sldId id="603" r:id="rId95"/>
    <p:sldId id="604" r:id="rId96"/>
    <p:sldId id="605" r:id="rId97"/>
    <p:sldId id="606" r:id="rId98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CC"/>
    <a:srgbClr val="CC3300"/>
    <a:srgbClr val="CCE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43" autoAdjust="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491883-2785-4F58-B1EA-AECB5F24E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02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28663"/>
            <a:ext cx="4862513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9625"/>
            <a:ext cx="5486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C73C7B-3837-4591-B83E-85947D11E4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92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144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6AF52D9-E8E7-473D-80CC-FEC6C24F032A}" type="slidenum">
              <a:rPr lang="cs-CZ" altLang="cs-CZ" smtClean="0">
                <a:latin typeface="Calibri" pitchFamily="34" charset="0"/>
              </a:rPr>
              <a:pPr eaLnBrk="1" hangingPunct="1"/>
              <a:t>94</a:t>
            </a:fld>
            <a:endParaRPr lang="cs-CZ" alt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4FA0C-BF00-4C60-B730-128B2D3A8B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17AF9-9FCD-43CF-B39F-41910BABCF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2CD1C-3FF7-4ED0-8FA3-E830C786934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1AED1-7054-4960-AF53-E73A23B225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56F07-6C4C-4073-B1B0-49DBB5E77C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054D7-1205-421B-8466-92438E925C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0F43F-6A92-4F35-967D-24A8056159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F401-BF00-4393-8EAA-5AC70170ED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9275A-37BA-458C-BFF6-4BF4ACA26E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B6C-018A-4AC3-93B6-E420B8F642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91DFD-3FC0-4ADE-84F2-04E05EE8415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5323B52-1706-4FBA-BB54-B01BAF93A2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399784" cy="1296144"/>
          </a:xfrm>
        </p:spPr>
        <p:txBody>
          <a:bodyPr anchor="b"/>
          <a:lstStyle/>
          <a:p>
            <a:pPr algn="ctr"/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ÚČETNICTVÍ A ROZBORY 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VE VEŘEJNÉM SEKTORU </a:t>
            </a:r>
            <a:endParaRPr lang="cs-CZ" altLang="cs-CZ" sz="4000" dirty="0">
              <a:solidFill>
                <a:schemeClr val="tx1">
                  <a:lumMod val="95000"/>
                  <a:lumOff val="5000"/>
                </a:schemeClr>
              </a:solidFill>
              <a:latin typeface="Impact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411760" y="5085184"/>
            <a:ext cx="5976664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cs-CZ" sz="2000" i="1" kern="0" dirty="0" smtClean="0"/>
              <a:t>BKV URVS jaro 2017</a:t>
            </a:r>
          </a:p>
          <a:p>
            <a:pPr marL="0" indent="0" algn="r">
              <a:buNone/>
            </a:pPr>
            <a:r>
              <a:rPr lang="cs-CZ" sz="2000" i="1" kern="0" dirty="0" smtClean="0"/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/>
              <a:t>Katedra regionální ekonomie a správy</a:t>
            </a: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88699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474024" cy="777875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Druhové členění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052736"/>
            <a:ext cx="8388424" cy="532923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ekonomický charakter operace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      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› třídy       ›seskupení položek	   ›</a:t>
            </a:r>
            <a:r>
              <a:rPr lang="cs-CZ" altLang="cs-CZ" sz="2000" dirty="0" err="1" smtClean="0">
                <a:latin typeface="Gentium Basic" panose="02000503060000020004" pitchFamily="2" charset="-18"/>
              </a:rPr>
              <a:t>podseskupení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 položek	      ›položky</a:t>
            </a:r>
          </a:p>
          <a:p>
            <a:pPr marL="0" indent="0" algn="just">
              <a:spcBef>
                <a:spcPts val="300"/>
              </a:spcBef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třída </a:t>
            </a:r>
            <a:r>
              <a:rPr lang="cs-CZ" altLang="cs-CZ" sz="2800" dirty="0">
                <a:latin typeface="Gentium Basic" panose="02000503060000020004" pitchFamily="2" charset="-18"/>
              </a:rPr>
              <a:t>1 – 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2 – nedaňové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3 – kapitálové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4 – přijaté transfery</a:t>
            </a:r>
          </a:p>
          <a:p>
            <a:pPr algn="just">
              <a:spcBef>
                <a:spcPts val="300"/>
              </a:spcBef>
            </a:pPr>
            <a:endParaRPr lang="cs-CZ" altLang="cs-CZ" sz="11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5 – běžné výdaje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6 – kapitálové výdaje</a:t>
            </a:r>
          </a:p>
          <a:p>
            <a:pPr algn="just">
              <a:spcBef>
                <a:spcPts val="300"/>
              </a:spcBef>
            </a:pPr>
            <a:endParaRPr lang="cs-CZ" altLang="cs-CZ" sz="11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8 -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49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11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Financující operace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683568" y="1989138"/>
            <a:ext cx="8460432" cy="41417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Z jakých zdrojů byl kryt deficit rozpočtu?</a:t>
            </a: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Jak bylo naloženo s přebytkem rozpočtu?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4446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5967" y="6381750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12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  <p:graphicFrame>
        <p:nvGraphicFramePr>
          <p:cNvPr id="34850" name="Group 3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2351193382"/>
              </p:ext>
            </p:extLst>
          </p:nvPr>
        </p:nvGraphicFramePr>
        <p:xfrm>
          <a:off x="0" y="620688"/>
          <a:ext cx="9144000" cy="6187440"/>
        </p:xfrm>
        <a:graphic>
          <a:graphicData uri="http://schemas.openxmlformats.org/drawingml/2006/table">
            <a:tbl>
              <a:tblPr/>
              <a:tblGrid>
                <a:gridCol w="1290237"/>
                <a:gridCol w="1596571"/>
                <a:gridCol w="1524000"/>
                <a:gridCol w="4733192"/>
              </a:tblGrid>
              <a:tr h="57606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– financující operace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financování z tuzemska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financování ze zahraničí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a ostatní</a:t>
                      </a: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krátkodobé financování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dlouhodobé financování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vydané dluhopisy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splátky vydaných dluhopisů 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3 – přijaté půjčené prostředky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4 – splátky přijatých půjčených prostředků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5 – změna stavu prostředků na bank. účtech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(+/-)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7 – aktivní operace řízení likvidity – příjmy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8 - aktivní operace řízení likvidity – výdaje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7299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>
          <a:xfrm>
            <a:off x="780097" y="494880"/>
            <a:ext cx="7959725" cy="5588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Odvětvové členění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72816"/>
            <a:ext cx="7740724" cy="352839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1 –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zemědělství a </a:t>
            </a:r>
            <a:r>
              <a:rPr lang="cs-CZ" altLang="cs-CZ" sz="2800" dirty="0">
                <a:latin typeface="Gentium Basic" panose="02000503060000020004" pitchFamily="2" charset="-18"/>
              </a:rPr>
              <a:t>lesní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hospodářství</a:t>
            </a: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2 – průmyslová a ostatní odvětví hospodářství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3 – služby pro obyvatelstvo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4 – sociální věci a politika zaměstnanosti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5 – bezpečnost státu a právní ochrana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6 – všeobecná veřejná správa a služby</a:t>
            </a:r>
          </a:p>
        </p:txBody>
      </p:sp>
    </p:spTree>
    <p:extLst>
      <p:ext uri="{BB962C8B-B14F-4D97-AF65-F5344CB8AC3E}">
        <p14:creationId xmlns:p14="http://schemas.microsoft.com/office/powerpoint/2010/main" val="10482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476672"/>
            <a:ext cx="7959725" cy="576262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Arial" charset="0"/>
              </a:rPr>
              <a:t>Vztah účetnictví a rozpočtu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124744"/>
            <a:ext cx="8712967" cy="504056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Rozpočet 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několik pohledů na peněžní operace (klasifikace podle různých na sobě nezávislých hledisek) 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peněžní toky jednotky v rozpočtové činnosti v průběhu jednoho roku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příjmově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– výdajový</a:t>
            </a:r>
          </a:p>
          <a:p>
            <a:pPr algn="just">
              <a:spcBef>
                <a:spcPts val="0"/>
              </a:spcBef>
            </a:pPr>
            <a:r>
              <a:rPr lang="cs-CZ" altLang="cs-CZ" dirty="0" smtClean="0">
                <a:latin typeface="Gentium Basic" panose="02000503060000020004" pitchFamily="2" charset="-18"/>
              </a:rPr>
              <a:t>Účetnictví </a:t>
            </a:r>
            <a:endParaRPr lang="cs-CZ" altLang="cs-CZ" dirty="0">
              <a:latin typeface="Gentium Basic" panose="02000503060000020004" pitchFamily="2" charset="-18"/>
            </a:endParaRP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jednoúrovňový systém, osnova syntetických účtů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komplexnější, obsahuje i informace o majetku, závazcích, pohledávkách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kontinuita v čase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nákladově –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výnosový</a:t>
            </a:r>
          </a:p>
          <a:p>
            <a:pPr algn="just">
              <a:spcBef>
                <a:spcPts val="0"/>
              </a:spcBef>
            </a:pPr>
            <a:r>
              <a:rPr lang="cs-CZ" altLang="cs-CZ" dirty="0" smtClean="0">
                <a:latin typeface="Gentium Basic" panose="02000503060000020004" pitchFamily="2" charset="-18"/>
              </a:rPr>
              <a:t>Účetnictví </a:t>
            </a:r>
            <a:r>
              <a:rPr lang="cs-CZ" altLang="cs-CZ" dirty="0">
                <a:latin typeface="Gentium Basic" panose="02000503060000020004" pitchFamily="2" charset="-18"/>
              </a:rPr>
              <a:t>a rozpočet spolu souvisí, doplňují se, jsou provázané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:p14="http://schemas.microsoft.com/office/powerpoint/2010/main" val="128670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1187624" y="404664"/>
            <a:ext cx="6781800" cy="11525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/>
              <a:t>ÚČETNÍ REFORMA </a:t>
            </a:r>
            <a:br>
              <a:rPr lang="cs-CZ" altLang="cs-CZ" sz="3600" dirty="0"/>
            </a:br>
            <a:r>
              <a:rPr lang="cs-CZ" altLang="cs-CZ" sz="3600" dirty="0"/>
              <a:t>v oblasti veřejných financí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0"/>
            <a:ext cx="8136904" cy="4497363"/>
          </a:xfrm>
          <a:ln/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Usnesení vlády č. 561 ze dne 23.5.2007</a:t>
            </a:r>
          </a:p>
          <a:p>
            <a:pPr lvl="1"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Schválení vytvoření účetnictví státu od 1.1.2010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 smtClean="0">
                <a:latin typeface="Gentium Basic" panose="02000503060000020004" pitchFamily="2" charset="-18"/>
              </a:rPr>
              <a:t>CÍL </a:t>
            </a:r>
            <a:r>
              <a:rPr lang="cs-CZ" altLang="cs-CZ" sz="3200" dirty="0">
                <a:latin typeface="Gentium Basic" panose="02000503060000020004" pitchFamily="2" charset="-18"/>
              </a:rPr>
              <a:t>– vytvoření podmínek pro efektivní zajištění správných, úplných a včasných informací o hospodářské situaci státu a příslušných účetních jednotek</a:t>
            </a:r>
          </a:p>
          <a:p>
            <a:pPr algn="just">
              <a:spcBef>
                <a:spcPts val="0"/>
              </a:spcBef>
            </a:pPr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03269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88265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cs-CZ" altLang="cs-CZ" sz="3200" dirty="0"/>
              <a:t>Základní cíle účetní </a:t>
            </a:r>
            <a:r>
              <a:rPr lang="cs-CZ" altLang="cs-CZ" sz="3200" dirty="0" smtClean="0"/>
              <a:t>reformy</a:t>
            </a:r>
            <a:endParaRPr lang="cs-CZ" altLang="cs-CZ" sz="3200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5" y="1412875"/>
            <a:ext cx="8569077" cy="4680421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účetnictví státu v analogii s účetnictvím podnikatelských subjektů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zjišťování informací za celou ČR, zkvalitnění informací za jednotlivé vybrané účetní jednotky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odstranění </a:t>
            </a:r>
            <a:r>
              <a:rPr lang="cs-CZ" altLang="cs-CZ" sz="2800" dirty="0">
                <a:latin typeface="Gentium Basic" panose="02000503060000020004" pitchFamily="2" charset="-18"/>
              </a:rPr>
              <a:t>roztříštěnosti jednotlivých evidencí a výkazů účetních jednotek napojených na veřejné rozpočty a majetek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státu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elektronizace a digitalizace účetních záznamů - snížení administrativní náročnosti (?)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centrální úložiště účetních dat vybraných účetních jednotek - základ pro sestavení konsolidovaných účetních výkazů za ČR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9923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75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39552" y="1628775"/>
            <a:ext cx="8425061" cy="4464521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akruální princip,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změny v závěrkových výkazech,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nové účetní metody,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rozšíření oceňování vybraného majetku státu na reálnou hodnotu,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podrozvahové účetnictví,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změna účtové osnovy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;</a:t>
            </a:r>
          </a:p>
          <a:p>
            <a:pPr marL="274320" lvl="1"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možnost získávat důvěryhodné informace v reálném čase – dosud výhradně rozpočtové řízení založené na cash bázi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.</a:t>
            </a:r>
            <a:endParaRPr lang="cs-CZ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17413" name="Nadpis 1"/>
          <p:cNvSpPr>
            <a:spLocks/>
          </p:cNvSpPr>
          <p:nvPr/>
        </p:nvSpPr>
        <p:spPr bwMode="auto">
          <a:xfrm>
            <a:off x="460375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dirty="0">
                <a:latin typeface="+mj-lt"/>
              </a:rPr>
              <a:t>Hlavní změny v </a:t>
            </a:r>
            <a:r>
              <a:rPr lang="cs-CZ" altLang="cs-CZ" sz="3600" dirty="0" smtClean="0">
                <a:latin typeface="+mj-lt"/>
              </a:rPr>
              <a:t>účetnictví</a:t>
            </a:r>
            <a:endParaRPr lang="cs-CZ" altLang="cs-CZ" sz="3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4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Základní pojmy – specifika ÚSC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Účetní období – kalendářní rok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Rozsah vedení účetnictví – v plném rozsahu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082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63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619125" y="365125"/>
            <a:ext cx="7956550" cy="5969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Právní úprava účetnictví ÚSC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395535" y="1268413"/>
            <a:ext cx="8497639" cy="482488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563/1991 Sb., o účetnictví (v platném znění),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600" dirty="0">
                <a:latin typeface="Gentium Basic" panose="02000503060000020004" pitchFamily="2" charset="-18"/>
              </a:rPr>
              <a:t>Zásadní změna zákonem č. 304/2008 Sb.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Vyhláška č. 410/2009 Sb., kterou se provádějí některá ustanovení zákona č. 563/1991 Sb., o účetnictví, ve znění pozdějších předpisů, pro některé vybrané účetní jednotky,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České účetní standardy pro účetní jednotky, které účtují podle vyhlášky č. 410/2009 Sb.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600" dirty="0">
                <a:latin typeface="Gentium Basic" panose="02000503060000020004" pitchFamily="2" charset="-18"/>
              </a:rPr>
              <a:t>701 a následující – jsou průběžně vydávány (v současnosti 701-710)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3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60840" cy="657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 a zdroje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543800" cy="38862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dirty="0" smtClean="0">
                <a:latin typeface="Gentium Basic" panose="02000503060000020004" pitchFamily="2" charset="-18"/>
              </a:rPr>
              <a:t>Zejména: příslušné právní normy. </a:t>
            </a:r>
          </a:p>
          <a:p>
            <a:pPr marL="0" indent="0" algn="just">
              <a:buNone/>
            </a:pPr>
            <a:r>
              <a:rPr lang="cs-CZ" b="1" dirty="0">
                <a:latin typeface="Gentium Basic" panose="02000503060000020004" pitchFamily="2" charset="-18"/>
              </a:rPr>
              <a:t> </a:t>
            </a:r>
            <a:r>
              <a:rPr lang="cs-CZ" b="1" dirty="0" smtClean="0">
                <a:latin typeface="Gentium Basic" panose="02000503060000020004" pitchFamily="2" charset="-18"/>
              </a:rPr>
              <a:t>   Pro účetnictví ÚSC </a:t>
            </a:r>
            <a:r>
              <a:rPr lang="cs-CZ" dirty="0" smtClean="0">
                <a:latin typeface="Gentium Basic" panose="02000503060000020004" pitchFamily="2" charset="-18"/>
              </a:rPr>
              <a:t>můžete využít </a:t>
            </a: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ÚZ č. </a:t>
            </a:r>
            <a:r>
              <a:rPr lang="cs-CZ" dirty="0" smtClean="0">
                <a:latin typeface="Gentium Basic" panose="02000503060000020004" pitchFamily="2" charset="-18"/>
              </a:rPr>
              <a:t>1250 </a:t>
            </a:r>
            <a:r>
              <a:rPr lang="cs-CZ" dirty="0" smtClean="0">
                <a:latin typeface="Gentium Basic" panose="02000503060000020004" pitchFamily="2" charset="-18"/>
              </a:rPr>
              <a:t>– Účetnictví </a:t>
            </a:r>
            <a:r>
              <a:rPr lang="cs-CZ" dirty="0" smtClean="0">
                <a:latin typeface="Gentium Basic" panose="02000503060000020004" pitchFamily="2" charset="-18"/>
              </a:rPr>
              <a:t>2018</a:t>
            </a:r>
            <a:endParaRPr lang="cs-CZ" dirty="0" smtClean="0">
              <a:latin typeface="Gentium Basic" panose="02000503060000020004" pitchFamily="2" charset="-18"/>
            </a:endParaRP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ÚZ č. </a:t>
            </a:r>
            <a:r>
              <a:rPr lang="cs-CZ" dirty="0" smtClean="0">
                <a:latin typeface="Gentium Basic" panose="02000503060000020004" pitchFamily="2" charset="-18"/>
              </a:rPr>
              <a:t>125187 </a:t>
            </a:r>
            <a:r>
              <a:rPr lang="cs-CZ" dirty="0" smtClean="0">
                <a:latin typeface="Gentium Basic" panose="02000503060000020004" pitchFamily="2" charset="-18"/>
              </a:rPr>
              <a:t>– Rozpočet a financování </a:t>
            </a:r>
            <a:r>
              <a:rPr lang="cs-CZ" dirty="0" smtClean="0">
                <a:latin typeface="Gentium Basic" panose="02000503060000020004" pitchFamily="2" charset="-18"/>
              </a:rPr>
              <a:t>2018</a:t>
            </a:r>
            <a:endParaRPr lang="cs-CZ" dirty="0" smtClean="0">
              <a:latin typeface="Gentium Basic" panose="02000503060000020004" pitchFamily="2" charset="-18"/>
            </a:endParaRP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Pozn. tato úplná znění můžete mít při sobě u zkoušky</a:t>
            </a:r>
          </a:p>
          <a:p>
            <a:pPr algn="just"/>
            <a:r>
              <a:rPr lang="cs-CZ" dirty="0" smtClean="0">
                <a:latin typeface="Gentium Basic" panose="02000503060000020004" pitchFamily="2" charset="-18"/>
              </a:rPr>
              <a:t>Další zdroje budou vždy vloženy v příslušné složce studijních materiálů k předmětu v </a:t>
            </a:r>
            <a:r>
              <a:rPr lang="cs-CZ" dirty="0" err="1" smtClean="0">
                <a:latin typeface="Gentium Basic" panose="02000503060000020004" pitchFamily="2" charset="-18"/>
              </a:rPr>
              <a:t>ISu</a:t>
            </a:r>
            <a:r>
              <a:rPr lang="cs-CZ" dirty="0" smtClean="0">
                <a:latin typeface="Gentium Basic" panose="02000503060000020004" pitchFamily="2" charset="-18"/>
              </a:rPr>
              <a:t>, mohou být též uvedeny odkazy na další zdroje.</a:t>
            </a:r>
            <a:endParaRPr lang="cs-CZ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0287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778098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Další vyhlášky </a:t>
            </a:r>
            <a:r>
              <a:rPr lang="cs-CZ" altLang="cs-CZ" sz="3200" dirty="0" smtClean="0">
                <a:solidFill>
                  <a:schemeClr val="tx2"/>
                </a:solidFill>
                <a:ea typeface="+mn-ea"/>
                <a:cs typeface="+mn-cs"/>
              </a:rPr>
              <a:t>upravující účetnictví ÚSC</a:t>
            </a:r>
            <a:endParaRPr lang="cs-CZ" altLang="cs-CZ" sz="3200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980728"/>
            <a:ext cx="8424936" cy="518457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Vyhláška č. 220/2013 Sb. - o požadavcích na schvalování účetních závěrek některých vybraných účetních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jednotek</a:t>
            </a:r>
          </a:p>
          <a:p>
            <a:pPr algn="just">
              <a:spcBef>
                <a:spcPts val="0"/>
              </a:spcBef>
            </a:pPr>
            <a:endParaRPr lang="cs-CZ" altLang="cs-CZ" sz="1600" dirty="0" smtClean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„Technická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vyhláška“ o 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státu</a:t>
            </a:r>
          </a:p>
          <a:p>
            <a:pPr algn="just">
              <a:spcBef>
                <a:spcPts val="0"/>
              </a:spcBef>
            </a:pPr>
            <a:endParaRPr lang="cs-CZ" altLang="cs-CZ" sz="1600" dirty="0" smtClean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Vyhláška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č. 449/2009 Sb., o způsobu, termínech a rozsahu údajů státních fondů, rozpočtů územních samosprávných celků, rozpočtů dobrovolných svazků obcí a rozpočtů Regionálních rad regionů soudržnosti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…</a:t>
            </a:r>
          </a:p>
          <a:p>
            <a:pPr algn="just">
              <a:spcBef>
                <a:spcPts val="0"/>
              </a:spcBef>
            </a:pPr>
            <a:endParaRPr lang="cs-CZ" altLang="cs-CZ" sz="1600" dirty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Inventarizační vyhláška“ – vyhláška č. 270/2010 Sb., o inventarizaci majetku a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závazků</a:t>
            </a:r>
          </a:p>
          <a:p>
            <a:pPr algn="just">
              <a:spcBef>
                <a:spcPts val="0"/>
              </a:spcBef>
            </a:pPr>
            <a:endParaRPr lang="cs-CZ" altLang="cs-CZ" sz="1600" dirty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Konsolidační vyhláška“ – vyhláška č.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312/2014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Sb.,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o podmínkách sestavení účetních výkazů za Českou republiku.</a:t>
            </a:r>
            <a:endParaRPr lang="cs-CZ" altLang="cs-CZ" sz="2000" dirty="0">
              <a:latin typeface="Gentium Basic" panose="02000503060000020004" pitchFamily="2" charset="-18"/>
              <a:cs typeface="Arial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53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323528" y="548680"/>
            <a:ext cx="8641085" cy="936104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Normy, které vymezují postavení a hospodaření ÚSC – zejména: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1"/>
            <a:ext cx="8604448" cy="49688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128/2000 sb., o obcích,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129/2000 sb., o krajích,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218/2000 sb., o rozpočtových pravidlech,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243/2000 sb., o rozpočtovém určení výnosů některých daní ÚSC a některým státním fondům,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250/2000 sb., o rozpočtových pravidlech územních rozpočtů,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Vyhláška MF č. 323/2002 Sb., o rozpočtové skladbě,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a další.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21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404664"/>
            <a:ext cx="8424936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Rozdílnost účetnictví ÚSC oproti podnikatelským subjektům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916832"/>
            <a:ext cx="8136904" cy="44644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ÚSC je veřejnoprávní korporace –</a:t>
            </a:r>
            <a:r>
              <a:rPr lang="en-US" altLang="cs-CZ" sz="2800" dirty="0">
                <a:latin typeface="Gentium Basic" panose="02000503060000020004" pitchFamily="2" charset="-18"/>
              </a:rPr>
              <a:t>»</a:t>
            </a: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  <a:buNone/>
            </a:pPr>
            <a:r>
              <a:rPr lang="cs-CZ" altLang="cs-CZ" sz="2800" dirty="0">
                <a:latin typeface="Gentium Basic" panose="02000503060000020004" pitchFamily="2" charset="-18"/>
              </a:rPr>
              <a:t>					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jiná </a:t>
            </a:r>
            <a:r>
              <a:rPr lang="cs-CZ" altLang="cs-CZ" sz="2800" dirty="0">
                <a:latin typeface="Gentium Basic" panose="02000503060000020004" pitchFamily="2" charset="-18"/>
              </a:rPr>
              <a:t>směrná účtová osnova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pozn.: obce a kraje mohou mít i podnikatelskou činnost 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účty vztahujících se k rozpočtu ÚSC, které jsou odlišné od podnikatelských subjektů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peněžní fondy (pozn. dříve i majetkové)</a:t>
            </a:r>
            <a:endParaRPr lang="en-US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22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404664"/>
            <a:ext cx="8534400" cy="936625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Rozlišení mezi rozpočtovou </a:t>
            </a:r>
            <a:b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a podnikatelskou činností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412776"/>
            <a:ext cx="8496944" cy="489654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Rozpočtová činnost 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činnost, která je hlavním posláním ÚSC – cílem není dosažení zisku, ale snaha o rozvoj území a  uspokojování potřeb obyvatel</a:t>
            </a:r>
          </a:p>
          <a:p>
            <a:pPr marL="274320" lvl="1" algn="just">
              <a:spcBef>
                <a:spcPts val="0"/>
              </a:spcBef>
              <a:buFont typeface="Arial" pitchFamily="34" charset="0"/>
              <a:buChar char="•"/>
            </a:pPr>
            <a:endParaRPr lang="cs-CZ" altLang="cs-CZ" sz="24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Podnikatelská (hospodářská) činnost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ÚSC může vykonávat i činnosti, při kterých se snaží dosahovat zisku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účetně sledována mimo rozpočtové V a N (AE, vybrané SÚ)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výsledky se promítají do rozpočtu vždy nejpozději ke konci kalendářního roku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mělo by být vnitřním předpisem upraveno, které činnosti sem patří, jaký majetek je při nich využíván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6762328" cy="1015008"/>
          </a:xfrm>
        </p:spPr>
        <p:txBody>
          <a:bodyPr/>
          <a:lstStyle/>
          <a:p>
            <a:r>
              <a:rPr lang="cs-CZ" dirty="0" smtClean="0"/>
              <a:t>Rozpočtové účty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Účtová skupina 23 – SÚ 231, 236</a:t>
            </a:r>
          </a:p>
          <a:p>
            <a:r>
              <a:rPr lang="cs-CZ" dirty="0" smtClean="0">
                <a:latin typeface="Georgia" panose="02040502050405020303" pitchFamily="18" charset="0"/>
              </a:rPr>
              <a:t>Ale také další, zjednodušeně –jakýkoliv účet který se „chová“ jako bankovní účet v rozpočtové činnosti</a:t>
            </a:r>
          </a:p>
          <a:p>
            <a:pPr lvl="1"/>
            <a:r>
              <a:rPr lang="cs-CZ" dirty="0" smtClean="0">
                <a:latin typeface="Georgia" panose="02040502050405020303" pitchFamily="18" charset="0"/>
              </a:rPr>
              <a:t>Termínované vklady, </a:t>
            </a:r>
          </a:p>
          <a:p>
            <a:pPr lvl="1"/>
            <a:r>
              <a:rPr lang="cs-CZ" dirty="0" smtClean="0">
                <a:latin typeface="Georgia" panose="02040502050405020303" pitchFamily="18" charset="0"/>
              </a:rPr>
              <a:t>bankovní úvěry jsou-li výdaje hrazené přímo z úvěrového účtu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9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>
          <a:xfrm>
            <a:off x="0" y="-2299"/>
            <a:ext cx="9144000" cy="90872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231 – Základní běžný účet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785225" cy="45259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Georgia" panose="02040502050405020303" pitchFamily="18" charset="0"/>
              </a:rPr>
              <a:t>veškeré peněžní prostředky (rozpočtové příjmy)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bankovní účet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pokud ÚSC nezřizuje peněžní fondy, přebytek hospodaření minulých let 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přijaté prostředky z poskytnutých úvěrů 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inkasované částky z prodeje vydaných dlužných CP</a:t>
            </a:r>
          </a:p>
          <a:p>
            <a:pPr algn="just"/>
            <a:endParaRPr lang="cs-CZ" altLang="cs-CZ" dirty="0">
              <a:latin typeface="Georgia" panose="02040502050405020303" pitchFamily="18" charset="0"/>
            </a:endParaRP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provázání informací v účetnictví a v rozpočtu</a:t>
            </a:r>
          </a:p>
        </p:txBody>
      </p:sp>
    </p:spTree>
    <p:extLst>
      <p:ext uri="{BB962C8B-B14F-4D97-AF65-F5344CB8AC3E}">
        <p14:creationId xmlns:p14="http://schemas.microsoft.com/office/powerpoint/2010/main" val="13545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9080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261 – Pokladna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28775"/>
            <a:ext cx="8569325" cy="50403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stav a pohyb peněz v hotovosti, šeků přijatých místo hotových peněz, poukázek k zúčtování</a:t>
            </a:r>
          </a:p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pokladní </a:t>
            </a:r>
            <a:r>
              <a:rPr lang="cs-CZ" altLang="cs-CZ" sz="2800" dirty="0" smtClean="0">
                <a:latin typeface="Georgia" panose="02040502050405020303" pitchFamily="18" charset="0"/>
              </a:rPr>
              <a:t>doklady</a:t>
            </a:r>
          </a:p>
          <a:p>
            <a:pPr algn="just"/>
            <a:r>
              <a:rPr lang="cs-CZ" altLang="cs-CZ" sz="2800" dirty="0" smtClean="0">
                <a:latin typeface="Georgia" panose="02040502050405020303" pitchFamily="18" charset="0"/>
              </a:rPr>
              <a:t>Od r. 2016 dva možné způsoby propojení s rozpočtovou skladbou</a:t>
            </a:r>
            <a:endParaRPr lang="cs-CZ" altLang="cs-CZ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Původní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276872"/>
            <a:ext cx="7543800" cy="3886200"/>
          </a:xfrm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neklasifikuje se rozpočtovou skladbou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převod prostředků do pokladny ze ZBÚ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	» záloha poskytnutá pokladně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po konečném vydání prostředků z pokladny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	» snížení položky záloha, zatřídění na položku – interní účetní doklad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15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52525"/>
          </a:xfrm>
          <a:solidFill>
            <a:srgbClr val="92D050"/>
          </a:solidFill>
          <a:ln/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prostředky přijaté v hotovosti odvedeny na bankovní účet (ZBÚ)</a:t>
            </a:r>
          </a:p>
        </p:txBody>
      </p:sp>
      <p:graphicFrame>
        <p:nvGraphicFramePr>
          <p:cNvPr id="42048" name="Group 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12198719"/>
              </p:ext>
            </p:extLst>
          </p:nvPr>
        </p:nvGraphicFramePr>
        <p:xfrm>
          <a:off x="0" y="1600200"/>
          <a:ext cx="9143999" cy="4486911"/>
        </p:xfrm>
        <a:graphic>
          <a:graphicData uri="http://schemas.openxmlformats.org/drawingml/2006/table">
            <a:tbl>
              <a:tblPr/>
              <a:tblGrid>
                <a:gridCol w="4450035"/>
                <a:gridCol w="1253531"/>
                <a:gridCol w="860532"/>
                <a:gridCol w="860532"/>
                <a:gridCol w="858837"/>
                <a:gridCol w="860532"/>
              </a:tblGrid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Odvod příjmů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Přijetí prostředků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3433300"/>
              </p:ext>
            </p:extLst>
          </p:nvPr>
        </p:nvGraphicFramePr>
        <p:xfrm>
          <a:off x="-2" y="1484784"/>
          <a:ext cx="9144002" cy="4744403"/>
        </p:xfrm>
        <a:graphic>
          <a:graphicData uri="http://schemas.openxmlformats.org/drawingml/2006/table">
            <a:tbl>
              <a:tblPr/>
              <a:tblGrid>
                <a:gridCol w="4456812"/>
                <a:gridCol w="1160363"/>
                <a:gridCol w="882554"/>
                <a:gridCol w="882553"/>
                <a:gridCol w="879167"/>
                <a:gridCol w="882553"/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9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Zúčtování příjmů – vnitřní účetní doklad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Navýšení poskytnuté zálohy pokladně o inkasované příjmy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3068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záloha pokladně je navýšena o prostředky přijaté v hotovosti</a:t>
            </a:r>
          </a:p>
        </p:txBody>
      </p:sp>
    </p:spTree>
    <p:extLst>
      <p:ext uri="{BB962C8B-B14F-4D97-AF65-F5344CB8AC3E}">
        <p14:creationId xmlns:p14="http://schemas.microsoft.com/office/powerpoint/2010/main" val="36356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781800" cy="8709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Požadavky ke zkoušce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ntium Basic" panose="02000503060000020004" pitchFamily="2" charset="-18"/>
              </a:rPr>
              <a:t>Zkouška z účetnictví ÚSC probíhá písemnou formou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Zkouška se skládá ze 2 dílčích zkoušek</a:t>
            </a:r>
          </a:p>
          <a:p>
            <a:pPr lvl="1"/>
            <a:r>
              <a:rPr lang="cs-CZ" dirty="0" smtClean="0">
                <a:latin typeface="Gentium Basic" panose="02000503060000020004" pitchFamily="2" charset="-18"/>
              </a:rPr>
              <a:t>účetnictví ÚSC</a:t>
            </a:r>
          </a:p>
          <a:p>
            <a:pPr lvl="1"/>
            <a:r>
              <a:rPr lang="cs-CZ" dirty="0" smtClean="0">
                <a:latin typeface="Gentium Basic" panose="02000503060000020004" pitchFamily="2" charset="-18"/>
              </a:rPr>
              <a:t>účetnictví NNO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Každá dílčí zkouška se skládá z obecné části a z praktické části (zaúčtování vybraných operací)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Každá dílčí zkouška se podílí 50 % na celkové známce</a:t>
            </a:r>
          </a:p>
          <a:p>
            <a:endParaRPr lang="cs-CZ" dirty="0" smtClean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07302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>
            <a:normAutofit fontScale="90000"/>
          </a:bodyPr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Pokladna – příklad – výdaje uhrazené v hotovosti</a:t>
            </a:r>
          </a:p>
        </p:txBody>
      </p:sp>
      <p:graphicFrame>
        <p:nvGraphicFramePr>
          <p:cNvPr id="44096" name="Group 6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1361905148"/>
              </p:ext>
            </p:extLst>
          </p:nvPr>
        </p:nvGraphicFramePr>
        <p:xfrm>
          <a:off x="-3" y="1773238"/>
          <a:ext cx="9144002" cy="3997325"/>
        </p:xfrm>
        <a:graphic>
          <a:graphicData uri="http://schemas.openxmlformats.org/drawingml/2006/table">
            <a:tbl>
              <a:tblPr/>
              <a:tblGrid>
                <a:gridCol w="4332606"/>
                <a:gridCol w="1229728"/>
                <a:gridCol w="838298"/>
                <a:gridCol w="838299"/>
                <a:gridCol w="918936"/>
                <a:gridCol w="986135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 bank. účtu do pokladny 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 b.ú. do pokladny dle výpisu z banky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Nákup kancelářských potřeb – v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Změna rozpočtové skladby dle účelu užití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5139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3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44816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Nový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9592" y="2636912"/>
            <a:ext cx="7194376" cy="3767328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Rozpočtová skladba od 1.1.2016 umožňuje přiřadit položky rozpočtu přímo k SÚ 261</a:t>
            </a:r>
          </a:p>
          <a:p>
            <a:endParaRPr lang="cs-CZ" dirty="0">
              <a:latin typeface="Georgia" panose="02040502050405020303" pitchFamily="18" charset="0"/>
            </a:endParaRPr>
          </a:p>
          <a:p>
            <a:r>
              <a:rPr lang="cs-CZ" dirty="0" smtClean="0">
                <a:latin typeface="Georgia" panose="02040502050405020303" pitchFamily="18" charset="0"/>
              </a:rPr>
              <a:t>pol. 4138, pol. 5348 (obojí § 6330)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7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5576" y="609601"/>
            <a:ext cx="7550224" cy="3767328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Lze používat pouze jeden z uvedených způsobů.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64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676456" cy="723556"/>
          </a:xfrm>
          <a:noFill/>
          <a:ln/>
        </p:spPr>
        <p:txBody>
          <a:bodyPr>
            <a:normAutofit/>
          </a:bodyPr>
          <a:lstStyle/>
          <a:p>
            <a:r>
              <a:rPr lang="cs-CZ" altLang="cs-CZ" sz="3600" b="1" dirty="0">
                <a:latin typeface="Impact" pitchFamily="34" charset="0"/>
                <a:cs typeface="Arial" charset="0"/>
              </a:rPr>
              <a:t>Peněžní fondy ÚSC</a:t>
            </a:r>
          </a:p>
        </p:txBody>
      </p:sp>
      <p:sp>
        <p:nvSpPr>
          <p:cNvPr id="45059" name="Rectangle 3"/>
          <p:cNvSpPr>
            <a:spLocks noGrp="1"/>
          </p:cNvSpPr>
          <p:nvPr>
            <p:ph sz="quarter" idx="4294967295"/>
          </p:nvPr>
        </p:nvSpPr>
        <p:spPr>
          <a:xfrm>
            <a:off x="539552" y="1340769"/>
            <a:ext cx="7920880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/>
          </a:bodyPr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č. 704 – Fondy účetní jednotky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zřizují peněžní fondy dobrovolně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zastupitelstvo obce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rada kraje, pokud si tuto působnost nevyhradí zastupitelstvo kraje 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nemusí mít zřízený žádný peněžní fond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prostředky soustředěny pouze na bankovním účtu (ZBÚ)</a:t>
            </a:r>
          </a:p>
        </p:txBody>
      </p:sp>
    </p:spTree>
    <p:extLst>
      <p:ext uri="{BB962C8B-B14F-4D97-AF65-F5344CB8AC3E}">
        <p14:creationId xmlns:p14="http://schemas.microsoft.com/office/powerpoint/2010/main" val="41992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611561" y="692696"/>
            <a:ext cx="8064896" cy="792088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Statut peněžního fondu</a:t>
            </a:r>
          </a:p>
        </p:txBody>
      </p:sp>
      <p:sp>
        <p:nvSpPr>
          <p:cNvPr id="46083" name="Rectangle 3"/>
          <p:cNvSpPr>
            <a:spLocks noGrp="1"/>
          </p:cNvSpPr>
          <p:nvPr>
            <p:ph sz="quarter" idx="4294967295"/>
          </p:nvPr>
        </p:nvSpPr>
        <p:spPr>
          <a:xfrm>
            <a:off x="683567" y="1700808"/>
            <a:ext cx="8152457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statut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vydává ten orgán ÚSC, který peněžní fond zřídil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příjmy a výdaje peněžního fondu, specifikace použití prostředků fondu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může být vydán formou OZV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532440" cy="598636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peněžního fondu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4294967295"/>
          </p:nvPr>
        </p:nvSpPr>
        <p:spPr>
          <a:xfrm>
            <a:off x="611559" y="1773239"/>
            <a:ext cx="7848873" cy="42480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Fond je napojen na rozpočet ÚSC </a:t>
            </a:r>
          </a:p>
          <a:p>
            <a:pPr marL="548640" lvl="2"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prostředky se ve fondu pouze ukládají, pokud mají být použity, převedou se zpět do rozpočtu</a:t>
            </a:r>
          </a:p>
          <a:p>
            <a:pPr algn="just"/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operace jsou realizovány přímo z účtu </a:t>
            </a: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peněžního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fondu.</a:t>
            </a:r>
          </a:p>
          <a:p>
            <a:pPr algn="just"/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.: </a:t>
            </a: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konsolidace</a:t>
            </a: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77838" y="1698625"/>
            <a:ext cx="8135937" cy="44243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236 – běžné účty peněžních fondů – peněžní prostředky fondu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419 – ostatní fondy – pasivní účet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548 – tvorba fondů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648 – čerpání fondů</a:t>
            </a:r>
          </a:p>
          <a:p>
            <a:pPr algn="just"/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992888" cy="72008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Transfery 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556792"/>
            <a:ext cx="7992888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Projev přerozdělovacích procesů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uvnitř veřejného sektoru,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směřující k jiným subjektům – NNO, ziskový sektor</a:t>
            </a:r>
          </a:p>
          <a:p>
            <a:pPr lvl="1" algn="just">
              <a:buFontTx/>
              <a:buNone/>
            </a:pP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přijaté dotace, 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poskytované dotace </a:t>
            </a:r>
          </a:p>
          <a:p>
            <a:pPr algn="just">
              <a:buFontTx/>
              <a:buNone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		– rozdíl ve zobrazených informacích v rozpočtové skladbě</a:t>
            </a:r>
          </a:p>
          <a:p>
            <a:pPr lvl="1" algn="just">
              <a:buFontTx/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…..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ČÚS č. 703</a:t>
            </a:r>
          </a:p>
        </p:txBody>
      </p:sp>
    </p:spTree>
    <p:extLst>
      <p:ext uri="{BB962C8B-B14F-4D97-AF65-F5344CB8AC3E}">
        <p14:creationId xmlns:p14="http://schemas.microsoft.com/office/powerpoint/2010/main" val="11259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332656"/>
            <a:ext cx="7992888" cy="864096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transfery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>
          <a:xfrm>
            <a:off x="467545" y="1340768"/>
            <a:ext cx="8064896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Dotace, které plynou do rozpočtů ÚSC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Členění dle různých kritérií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poskytovatele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účelovosti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účelové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neúčelové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</a:t>
            </a:r>
            <a:r>
              <a:rPr lang="cs-CZ" altLang="cs-CZ" sz="24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nárokovosti</a:t>
            </a: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nárokové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nenárokové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vypořádání dotací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(ne)podléhající finančnímu vypořádání s poskytovatelem po skončení rozpočtového roku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jiné zaúčtování</a:t>
            </a:r>
          </a:p>
        </p:txBody>
      </p:sp>
    </p:spTree>
    <p:extLst>
      <p:ext uri="{BB962C8B-B14F-4D97-AF65-F5344CB8AC3E}">
        <p14:creationId xmlns:p14="http://schemas.microsoft.com/office/powerpoint/2010/main" val="27043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108012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Podrozvahové</a:t>
            </a:r>
            <a:r>
              <a:rPr lang="cs-CZ" sz="3600" dirty="0" smtClean="0"/>
              <a:t> účty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33813"/>
              </p:ext>
            </p:extLst>
          </p:nvPr>
        </p:nvGraphicFramePr>
        <p:xfrm>
          <a:off x="395536" y="1700213"/>
          <a:ext cx="828092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61"/>
                <a:gridCol w="711397"/>
                <a:gridCol w="2213233"/>
                <a:gridCol w="361802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 poskytovatel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913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KPP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podání žádosti o transfer nebo pokud dojde ke skutečnosti, která zakládá možnost získání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953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DPP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Tuzemský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poskytovatel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915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KPP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 účtuje o skutečnosti,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955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DPP z transferů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57606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Struktura přednášky: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ntium Basic" panose="02000503060000020004" pitchFamily="2" charset="-18"/>
              </a:rPr>
              <a:t>Rozpočet ÚSC, rozpočtová skladba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Legislativní vymezení účetnictví ÚSC, účetní reforma VF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Základní postupy účtování ÚSC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Organizace zřizované ÚSC (organizační složky, příspěvkové organizace</a:t>
            </a:r>
            <a:endParaRPr lang="cs-CZ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965097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Pohledávky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06344"/>
              </p:ext>
            </p:extLst>
          </p:nvPr>
        </p:nvGraphicFramePr>
        <p:xfrm>
          <a:off x="684213" y="1700213"/>
          <a:ext cx="75438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Poskytovatel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Státní rozpočet, státní fondy, Národní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fond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346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vybranými ústředními vládními institucemi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348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vybranými místními vládními institucemi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subjekty (např.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344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osobami mimo vybrané vládní instituce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Zálohy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77604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20080"/>
                <a:gridCol w="2232248"/>
                <a:gridCol w="372802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zálohy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Podmínky použití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Přijatá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374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přijaté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přijaté zálohy na transfery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Transfery na pořízení dlouhodobého majetku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Výnosy vybraných místních vládních institucí z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Rozvahové účty - dohady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43801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971"/>
                <a:gridCol w="199983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Případy, kdy musí mít účetní jednotka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Projekt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realizován ve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Projekt je realizován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 vypořádán v rámci jednoho účetního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Zařazení majetku do užívání předchází závěrečnému vyúčtování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 idx="4294967295"/>
          </p:nvPr>
        </p:nvSpPr>
        <p:spPr>
          <a:xfrm>
            <a:off x="323528" y="548679"/>
            <a:ext cx="8820472" cy="1440161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Přijetí neinvestičního transferu bez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povinnosti finančního vypořádání, realizace a přijetí transferu proběhne ve stejném účetním období</a:t>
            </a: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323850" y="2492375"/>
          <a:ext cx="8640763" cy="2103120"/>
        </p:xfrm>
        <a:graphic>
          <a:graphicData uri="http://schemas.openxmlformats.org/drawingml/2006/table">
            <a:tbl>
              <a:tblPr/>
              <a:tblGrid>
                <a:gridCol w="609600"/>
                <a:gridCol w="5494338"/>
                <a:gridCol w="1373187"/>
                <a:gridCol w="1163638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Neinvestiční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Vznik pohledávky za poskytovatelem transferu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090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408712" cy="57606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200" dirty="0" smtClean="0">
                <a:latin typeface="Impact" pitchFamily="34" charset="0"/>
                <a:cs typeface="Arial" charset="0"/>
              </a:rPr>
              <a:t>Souhrnný dotační vztah</a:t>
            </a:r>
            <a:endParaRPr lang="cs-CZ" altLang="cs-CZ" sz="32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611560" y="1484784"/>
          <a:ext cx="7543801" cy="1383565"/>
        </p:xfrm>
        <a:graphic>
          <a:graphicData uri="http://schemas.openxmlformats.org/drawingml/2006/table">
            <a:tbl>
              <a:tblPr/>
              <a:tblGrid>
                <a:gridCol w="532210"/>
                <a:gridCol w="5084414"/>
                <a:gridCol w="1008112"/>
                <a:gridCol w="919065"/>
              </a:tblGrid>
              <a:tr h="27833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70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Předpis transferu v celkové roční výši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5307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 (ve výši 1/12)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67544" y="836712"/>
            <a:ext cx="6997824" cy="65496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a)  bez časového rozlišení – stejné jako předchozí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3068960"/>
            <a:ext cx="6781800" cy="43204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s časovým rozlišením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611560" y="3429001"/>
          <a:ext cx="7543801" cy="1531837"/>
        </p:xfrm>
        <a:graphic>
          <a:graphicData uri="http://schemas.openxmlformats.org/drawingml/2006/table">
            <a:tbl>
              <a:tblPr/>
              <a:tblGrid>
                <a:gridCol w="532210"/>
                <a:gridCol w="5084414"/>
                <a:gridCol w="1008112"/>
                <a:gridCol w="919065"/>
              </a:tblGrid>
              <a:tr h="31119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1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Předpis transferu v celkové roční výši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384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1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Měsíční rozpouštění časového rozlišení transferu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384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345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 (ve výši 1/12)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090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136904" cy="93610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>- 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vypořádání v běžném účetním období, záloha</a:t>
            </a:r>
          </a:p>
        </p:txBody>
      </p:sp>
      <p:graphicFrame>
        <p:nvGraphicFramePr>
          <p:cNvPr id="7685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41771"/>
              </p:ext>
            </p:extLst>
          </p:nvPr>
        </p:nvGraphicFramePr>
        <p:xfrm>
          <a:off x="179512" y="1628775"/>
          <a:ext cx="8712968" cy="4513263"/>
        </p:xfrm>
        <a:graphic>
          <a:graphicData uri="http://schemas.openxmlformats.org/drawingml/2006/table">
            <a:tbl>
              <a:tblPr/>
              <a:tblGrid>
                <a:gridCol w="699157"/>
                <a:gridCol w="5997587"/>
                <a:gridCol w="1008112"/>
                <a:gridCol w="1008112"/>
              </a:tblGrid>
              <a:tr h="5762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transferu na běžný účet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dotace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(vyšší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  <a:defRPr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(Odúčtování podmíněné pohledávky)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doplatku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transferu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(nižší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nespotřebované části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6372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8092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>- 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vypořádání v následujícím účetním období, záloha</a:t>
            </a:r>
          </a:p>
        </p:txBody>
      </p:sp>
      <p:graphicFrame>
        <p:nvGraphicFramePr>
          <p:cNvPr id="7788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38808"/>
              </p:ext>
            </p:extLst>
          </p:nvPr>
        </p:nvGraphicFramePr>
        <p:xfrm>
          <a:off x="467544" y="1268760"/>
          <a:ext cx="8135937" cy="5090160"/>
        </p:xfrm>
        <a:graphic>
          <a:graphicData uri="http://schemas.openxmlformats.org/drawingml/2006/table">
            <a:tbl>
              <a:tblPr/>
              <a:tblGrid>
                <a:gridCol w="582612"/>
                <a:gridCol w="5438775"/>
                <a:gridCol w="1089025"/>
                <a:gridCol w="1025525"/>
              </a:tblGrid>
              <a:tr h="2667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Příjem transferu 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Převod alikvotní části nároku (náklady kryté dotací) do příštího období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rok – vypořádání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(Odúčtování podmíněné pohledávky 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Doplatek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5244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Poskytování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transferů</a:t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1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1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err="1" smtClean="0">
                <a:latin typeface="Impact" pitchFamily="34" charset="0"/>
                <a:cs typeface="Arial" charset="0"/>
              </a:rPr>
              <a:t>Podrozvahové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 účty</a:t>
            </a: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955352"/>
              </p:ext>
            </p:extLst>
          </p:nvPr>
        </p:nvGraphicFramePr>
        <p:xfrm>
          <a:off x="395536" y="1556792"/>
          <a:ext cx="8280920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61"/>
                <a:gridCol w="711397"/>
                <a:gridCol w="2213233"/>
                <a:gridCol w="361802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Tuzemský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KPZ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 účtuje o skutečnosti,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DPZ z transferů</a:t>
                      </a: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KPZ ze 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schválení poskytnutí transferu nebo pokud dojde k jiné skutečnosti, která zakládá možnost poskytnutí nebo zprostředkování takového transferu příjemci.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DPZ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548680"/>
            <a:ext cx="7848872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Závazky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Příjemce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349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Závazky k vybraným místním vládním institucím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subjekty (např.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Závazky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 osobám mimo vybrané vládní instituce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Nadpis 3"/>
          <p:cNvSpPr txBox="1">
            <a:spLocks/>
          </p:cNvSpPr>
          <p:nvPr/>
        </p:nvSpPr>
        <p:spPr>
          <a:xfrm>
            <a:off x="611560" y="3933056"/>
            <a:ext cx="7848872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(Případně 347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– obcí se prakticky netýká)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96633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3813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/>
              <a:t>Rozpočet obcí a krajů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00808"/>
            <a:ext cx="7704856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jeden z nástrojů finančního</a:t>
            </a:r>
            <a:r>
              <a:rPr lang="cs-CZ" altLang="cs-CZ" sz="3600" dirty="0">
                <a:latin typeface="Gentium Basic" panose="02000503060000020004" pitchFamily="2" charset="-18"/>
              </a:rPr>
              <a:t> </a:t>
            </a:r>
            <a:r>
              <a:rPr lang="cs-CZ" altLang="cs-CZ" sz="3200" dirty="0">
                <a:latin typeface="Gentium Basic" panose="02000503060000020004" pitchFamily="2" charset="-18"/>
              </a:rPr>
              <a:t>řízení ÚSC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zobrazení finančního hospodaření obce či města na daný kalendářní rok </a:t>
            </a:r>
            <a:endParaRPr lang="cs-CZ" altLang="cs-CZ" sz="3200" dirty="0" smtClean="0">
              <a:latin typeface="Gentium Basic" panose="02000503060000020004" pitchFamily="2" charset="-18"/>
            </a:endParaRPr>
          </a:p>
          <a:p>
            <a:pPr marL="0" indent="0" algn="just">
              <a:buNone/>
            </a:pPr>
            <a:r>
              <a:rPr lang="cs-CZ" altLang="cs-CZ" sz="3200" dirty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3200" dirty="0" smtClean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3600" dirty="0" smtClean="0">
                <a:solidFill>
                  <a:srgbClr val="FF0000"/>
                </a:solidFill>
                <a:latin typeface="Gentium Basic" panose="02000503060000020004" pitchFamily="2" charset="-18"/>
                <a:sym typeface="Wingdings" pitchFamily="2" charset="2"/>
              </a:rPr>
              <a:t>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 </a:t>
            </a:r>
            <a:r>
              <a:rPr lang="cs-CZ" altLang="cs-CZ" sz="3200" dirty="0">
                <a:latin typeface="Gentium Basic" panose="02000503060000020004" pitchFamily="2" charset="-18"/>
              </a:rPr>
              <a:t>krátkodobý nástroj řízení obce 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513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Zálohy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320352"/>
              </p:ext>
            </p:extLst>
          </p:nvPr>
        </p:nvGraphicFramePr>
        <p:xfrm>
          <a:off x="539552" y="1700808"/>
          <a:ext cx="77604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20080"/>
                <a:gridCol w="2016224"/>
                <a:gridCol w="372802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zálohy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Podmínky použití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Poskytnutá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poskytnuté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poskytnuté zálohy na transfery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1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555"/>
                <a:gridCol w="648072"/>
                <a:gridCol w="2448272"/>
                <a:gridCol w="26479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Jmění účetní jednotky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Pouze u transferu vlastní zřízené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příspěvkové organizaci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Neinvestiční i 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Náklady vybraných místních vládních institucí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 ostatních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subjektů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Rozvahové účty - dohady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43801" cy="2059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971"/>
                <a:gridCol w="1999830"/>
              </a:tblGrid>
              <a:tr h="110092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Případy, kdy musí mít účetní jednotka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874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poskytnut na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04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</a:t>
                      </a:r>
                      <a:r>
                        <a:rPr lang="cs-CZ" baseline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poskytnut pouze na dané účetní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Průtokové transfery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82186"/>
              </p:ext>
            </p:extLst>
          </p:nvPr>
        </p:nvGraphicFramePr>
        <p:xfrm>
          <a:off x="684212" y="1673489"/>
          <a:ext cx="5687987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81"/>
                <a:gridCol w="470500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903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9984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704856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Průtokové transfery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– vypořádání v běžném účetním období</a:t>
            </a:r>
          </a:p>
        </p:txBody>
      </p:sp>
      <p:graphicFrame>
        <p:nvGraphicFramePr>
          <p:cNvPr id="79908" name="Group 3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79482485"/>
              </p:ext>
            </p:extLst>
          </p:nvPr>
        </p:nvGraphicFramePr>
        <p:xfrm>
          <a:off x="323850" y="1924050"/>
          <a:ext cx="8640763" cy="3017520"/>
        </p:xfrm>
        <a:graphic>
          <a:graphicData uri="http://schemas.openxmlformats.org/drawingml/2006/table">
            <a:tbl>
              <a:tblPr/>
              <a:tblGrid>
                <a:gridCol w="533400"/>
                <a:gridCol w="6103938"/>
                <a:gridCol w="1066800"/>
                <a:gridCol w="936625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Průtokový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Převod transferu konečnému příjemci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Inkaso nespotřebované části transferu od příjemce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Vrácení nespotřebované části transferu poskytovateli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0947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90805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Půjčky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340769"/>
            <a:ext cx="8569077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buNone/>
            </a:pPr>
            <a:r>
              <a:rPr lang="cs-CZ" altLang="cs-CZ" b="1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Zobrazení v rozpočtu</a:t>
            </a:r>
          </a:p>
          <a:p>
            <a:pPr marL="274320" lvl="1" algn="just"/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přijatá půjčka – vždy ve tř. 8 – financování</a:t>
            </a:r>
          </a:p>
          <a:p>
            <a:pPr marL="274320" lvl="2" indent="-274320" algn="just"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(8xx3, splátky jistiny 8xx4, úroky, další náklady tř. 5)</a:t>
            </a:r>
          </a:p>
          <a:p>
            <a:pPr marL="274320" lvl="1" algn="just"/>
            <a:r>
              <a:rPr lang="cs-CZ" altLang="cs-CZ" sz="24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poskytnutá půjčka – důvod poskytnutí ?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řízení likvidity, snaha o lepší zhodnocení dočasně volných peněžních prostředků 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tř. 8 – financování (8xx8)</a:t>
            </a:r>
          </a:p>
          <a:p>
            <a:pPr marL="777240" lvl="5" indent="-274320" algn="just"/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 splátky jistiny ve tř. 8 (8xx7), výnos operace tř. 2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sledování rozpočtové politiky 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ve výdajích (56xx, 64xx)</a:t>
            </a:r>
          </a:p>
          <a:p>
            <a:pPr marL="777240" lvl="5" indent="-274320" algn="just"/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splátky v nedaňových příjmech  (24xx)</a:t>
            </a:r>
          </a:p>
          <a:p>
            <a:pPr marL="502920" lvl="4" indent="-274320" algn="just">
              <a:buNone/>
            </a:pPr>
            <a:r>
              <a:rPr lang="cs-CZ" altLang="cs-CZ" sz="24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pozn. 62xx Nákup akcií a majetkových podílů	</a:t>
            </a: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85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půjčky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844824"/>
            <a:ext cx="8532440" cy="396044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Vznik závazku tyto prostředky v budoucnosti splatit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Zobrazí se jako financující operace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 závazky (do 1 roku)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Dlouhodobé závazky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Návratné finanční výpomoci</a:t>
            </a:r>
          </a:p>
        </p:txBody>
      </p:sp>
    </p:spTree>
    <p:extLst>
      <p:ext uri="{BB962C8B-B14F-4D97-AF65-F5344CB8AC3E}">
        <p14:creationId xmlns:p14="http://schemas.microsoft.com/office/powerpoint/2010/main" val="20988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 idx="4294967295"/>
          </p:nvPr>
        </p:nvSpPr>
        <p:spPr>
          <a:xfrm>
            <a:off x="-16768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přijatý na ZBÚ – na pořízení DM</a:t>
            </a:r>
          </a:p>
        </p:txBody>
      </p:sp>
      <p:sp>
        <p:nvSpPr>
          <p:cNvPr id="89091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251520" y="1340768"/>
            <a:ext cx="864393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krátkodobého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	D 	pol. 	  §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8113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281      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281		  ----	  ----</a:t>
            </a:r>
          </a:p>
          <a:p>
            <a:pPr algn="just"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8114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dlouhodobého 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</a:t>
            </a:r>
            <a:endParaRPr lang="cs-CZ" altLang="cs-CZ" sz="18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MD 	D 	pol. 	  §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8123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451      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451		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8124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Dále účtujeme o úvěrovém rámci v </a:t>
            </a:r>
            <a:r>
              <a:rPr lang="cs-CZ" altLang="cs-CZ" sz="1800" dirty="0" err="1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podrozvaze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(blíže viz následující příklad)</a:t>
            </a:r>
          </a:p>
        </p:txBody>
      </p:sp>
    </p:spTree>
    <p:extLst>
      <p:ext uri="{BB962C8B-B14F-4D97-AF65-F5344CB8AC3E}">
        <p14:creationId xmlns:p14="http://schemas.microsoft.com/office/powerpoint/2010/main" val="3314093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 idx="4294967295"/>
          </p:nvPr>
        </p:nvSpPr>
        <p:spPr>
          <a:xfrm>
            <a:off x="-6063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čerpaný přímo z úvěrového účtu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1124744"/>
            <a:ext cx="8424936" cy="496855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457200" indent="-457200" algn="just">
              <a:buFontTx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Předpis výše úvěrového rámce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991 nebo 992  MD/999 D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faktury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(např. na výstavbu kanalizace)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dlouhodobého podmíněného závazku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(smlouva o dílo)     	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999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Faktura přijatá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042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321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  <a:p>
            <a:pPr lvl="1" algn="just">
              <a:buFontTx/>
              <a:buNone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Odúčtování podmíněného závazku 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321 )</a:t>
            </a:r>
          </a:p>
          <a:p>
            <a:pPr lvl="1"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MD / 999 D</a:t>
            </a:r>
            <a:endParaRPr lang="cs-CZ" altLang="cs-CZ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Úhrada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faktury z úvěru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(pokud lze softwarově zajistit zobrazení přijetí úvěru v rozpočtu) 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321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  6121 pol.   2321 § </a:t>
            </a:r>
          </a:p>
          <a:p>
            <a:pPr lvl="3" algn="just">
              <a:buFontTx/>
              <a:buNone/>
            </a:pPr>
            <a:r>
              <a:rPr lang="cs-CZ" alt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Pozn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 Neúčtováno o položce 8123 (příp. 8113), v rozpočtu se ale musejí projevit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Splátka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: 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231 D   8124 pol.  0000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§</a:t>
            </a:r>
          </a:p>
          <a:p>
            <a:pPr marL="457200" indent="-457200" algn="just">
              <a:buNone/>
            </a:pP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dúčtování části úvěrového rámce 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281, 451)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	999 MD / 991, 992 D</a:t>
            </a:r>
            <a:endParaRPr lang="cs-CZ" altLang="cs-CZ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821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půjčky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>
          <a:xfrm>
            <a:off x="539553" y="1412776"/>
            <a:ext cx="8353622" cy="46085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pohledávka ÚSC vůči jinému subjektu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důvod poskytování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krátkodobé, dlouhodobé poskytnuté půjčky</a:t>
            </a:r>
          </a:p>
        </p:txBody>
      </p:sp>
    </p:spTree>
    <p:extLst>
      <p:ext uri="{BB962C8B-B14F-4D97-AF65-F5344CB8AC3E}">
        <p14:creationId xmlns:p14="http://schemas.microsoft.com/office/powerpoint/2010/main" val="15401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430213" y="2276475"/>
            <a:ext cx="8174235" cy="2808709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sz="4000" b="1" dirty="0" smtClean="0">
                <a:latin typeface="Gentium Basic" panose="02000503060000020004" pitchFamily="2" charset="-18"/>
              </a:rPr>
              <a:t>příjmy </a:t>
            </a:r>
            <a:r>
              <a:rPr lang="cs-CZ" altLang="cs-CZ" sz="4000" b="1" dirty="0">
                <a:latin typeface="Gentium Basic" panose="02000503060000020004" pitchFamily="2" charset="-18"/>
              </a:rPr>
              <a:t>– výdaje = </a:t>
            </a:r>
            <a:r>
              <a:rPr lang="cs-CZ" altLang="cs-CZ" sz="6000" b="1" dirty="0">
                <a:latin typeface="Gentium Basic" panose="02000503060000020004" pitchFamily="2" charset="-18"/>
              </a:rPr>
              <a:t>-</a:t>
            </a:r>
            <a:r>
              <a:rPr lang="cs-CZ" altLang="cs-CZ" sz="4000" b="1" dirty="0">
                <a:latin typeface="Gentium Basic" panose="02000503060000020004" pitchFamily="2" charset="-18"/>
              </a:rPr>
              <a:t> financování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39750" y="404813"/>
            <a:ext cx="7920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Základní rovnice </a:t>
            </a:r>
          </a:p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rozpočtového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9675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návratné finanční výpomoci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556792"/>
            <a:ext cx="8496944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990600" lvl="1" indent="-533400" algn="just">
              <a:buFontTx/>
              <a:buNone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316 – Poskytnuté návratné finanční výpomoci krátkodobé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462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Poskytnuté návratné finanční výpomoci dlouhodobé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067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Dlouhodobé půjčky</a:t>
            </a: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49273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 idx="4294967295"/>
          </p:nvPr>
        </p:nvSpPr>
        <p:spPr>
          <a:xfrm>
            <a:off x="-2817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o termínovaných vkladech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700808"/>
            <a:ext cx="8136904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244 – Termínované vklady krátkodobé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068 – Termínované vklady dlouhodobé</a:t>
            </a: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Rozpočtová skladba: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8117, 8127 – přijetí prostředků na termínovaném vkladu</a:t>
            </a:r>
          </a:p>
          <a:p>
            <a:pPr marL="990600" lvl="1" indent="-533400" algn="just">
              <a:buNone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8118, 8128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převod prostředků z termínovaného vkladu (rušení termínovaného vkladu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990600" lvl="1" indent="-533400" algn="just">
              <a:buNone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Pozn. obdobně RS u ZBÚ - pro převod prostředků ze ZBÚ ve prospěch TV a zpět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9063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600" dirty="0">
                <a:latin typeface="+mj-lt"/>
              </a:rPr>
              <a:t>DĚKUJI </a:t>
            </a:r>
            <a:r>
              <a:rPr lang="cs-CZ" altLang="cs-CZ" sz="2600" dirty="0" smtClean="0">
                <a:latin typeface="+mj-lt"/>
              </a:rPr>
              <a:t> ZA  POZORNOST</a:t>
            </a:r>
            <a:endParaRPr lang="cs-CZ" altLang="cs-CZ" sz="2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62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515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399784" cy="1512168"/>
          </a:xfrm>
        </p:spPr>
        <p:txBody>
          <a:bodyPr anchor="b"/>
          <a:lstStyle/>
          <a:p>
            <a:pPr algn="ctr"/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ÚČETNICTVÍ A ROZBORY 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VE VEŘEJNÉM SEKTORU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- doplnění  účetních postupů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- ORGANIZACE ZŘIZOVANÉ ÚSC</a:t>
            </a:r>
            <a:endParaRPr lang="cs-CZ" altLang="cs-CZ" sz="4000" dirty="0">
              <a:solidFill>
                <a:schemeClr val="tx1">
                  <a:lumMod val="95000"/>
                  <a:lumOff val="5000"/>
                </a:schemeClr>
              </a:solidFill>
              <a:latin typeface="Impact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411760" y="5085184"/>
            <a:ext cx="5976664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cs-CZ" sz="2000" i="1" kern="0" dirty="0" smtClean="0"/>
              <a:t>BPV URVS jaro 2017</a:t>
            </a:r>
          </a:p>
          <a:p>
            <a:pPr marL="0" indent="0" algn="r">
              <a:buNone/>
            </a:pPr>
            <a:r>
              <a:rPr lang="cs-CZ" sz="2000" i="1" kern="0" dirty="0" smtClean="0"/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/>
              <a:t>Katedra regionální ekonomie a správy</a:t>
            </a: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32893187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3663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Druhy organizací ÚSC</a:t>
            </a:r>
          </a:p>
        </p:txBody>
      </p:sp>
      <p:sp>
        <p:nvSpPr>
          <p:cNvPr id="10243" name="Rectangle 3"/>
          <p:cNvSpPr>
            <a:spLocks noGrp="1"/>
          </p:cNvSpPr>
          <p:nvPr>
            <p:ph sz="quarter" idx="4294967295"/>
          </p:nvPr>
        </p:nvSpPr>
        <p:spPr>
          <a:xfrm>
            <a:off x="467543" y="1773239"/>
            <a:ext cx="8497069" cy="432005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ÚSC může zřizovat či zakládat: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vlastní organizační složky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příspěvkové organizace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obchodní společnosti (a.s., s.r.o.)</a:t>
            </a:r>
          </a:p>
          <a:p>
            <a:pPr lvl="1" algn="just"/>
            <a:r>
              <a:rPr lang="cs-CZ" altLang="cs-CZ" sz="30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ústavy</a:t>
            </a:r>
          </a:p>
          <a:p>
            <a:pPr lvl="1" algn="just"/>
            <a:r>
              <a:rPr lang="cs-CZ" altLang="cs-CZ" sz="30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školské </a:t>
            </a:r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právnické osoby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veřejné výzkumné </a:t>
            </a:r>
            <a:r>
              <a:rPr lang="cs-CZ" altLang="cs-CZ" sz="30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instituce</a:t>
            </a:r>
            <a:endParaRPr lang="cs-CZ" altLang="cs-CZ" sz="30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59444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3663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>
                <a:latin typeface="Impact" pitchFamily="34" charset="0"/>
                <a:cs typeface="Arial" charset="0"/>
              </a:rPr>
              <a:t>Organizační složky ÚSC</a:t>
            </a:r>
          </a:p>
        </p:txBody>
      </p:sp>
      <p:sp>
        <p:nvSpPr>
          <p:cNvPr id="1024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412777"/>
            <a:ext cx="8641655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Organizace bez právní subjektivity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h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ospodaří jménem svého zřizovatele</a:t>
            </a:r>
          </a:p>
          <a:p>
            <a:pPr lvl="1" algn="just">
              <a:buFontTx/>
              <a:buChar char="•"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Pro takové činnosti, které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nevyžadují velký počet zaměstnanců,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nepotřebují složité a rozsáhlé strojní nebo jiné technické vybavení,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nejsou vnitřně odvětvově či jinak organizačně členěné,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nevstupují do složitých ekonomických nebo právních vztahů.</a:t>
            </a:r>
          </a:p>
        </p:txBody>
      </p:sp>
    </p:spTree>
    <p:extLst>
      <p:ext uri="{BB962C8B-B14F-4D97-AF65-F5344CB8AC3E}">
        <p14:creationId xmlns:p14="http://schemas.microsoft.com/office/powerpoint/2010/main" val="21875864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Organizační složky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Zastupitelstvo ÚSC </a:t>
            </a:r>
          </a:p>
          <a:p>
            <a:pPr lvl="1" algn="just">
              <a:buFontTx/>
              <a:buChar char="•"/>
            </a:pPr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zřizuje OS </a:t>
            </a:r>
          </a:p>
          <a:p>
            <a:pPr lvl="1" algn="just">
              <a:buFontTx/>
              <a:buChar char="•"/>
            </a:pPr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jmenuje vedoucího OS, určí jeho práva a povinnosti</a:t>
            </a:r>
          </a:p>
          <a:p>
            <a:pPr algn="just"/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Pracovníci OS jsou zaměstnanci OÚ </a:t>
            </a:r>
          </a:p>
          <a:p>
            <a:pPr algn="just"/>
            <a:endParaRPr lang="cs-CZ" altLang="cs-CZ" sz="32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Př. OS: knihovny, informační střediska,..</a:t>
            </a:r>
          </a:p>
          <a:p>
            <a:pPr algn="just"/>
            <a:endParaRPr lang="cs-CZ" altLang="cs-CZ" sz="320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4247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>
                <a:latin typeface="Impact" pitchFamily="34" charset="0"/>
                <a:cs typeface="Arial" charset="0"/>
              </a:rPr>
              <a:t>Hospodaření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8" y="1600200"/>
            <a:ext cx="8370887" cy="48529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OS není účetní jednotkou ani samostatnou právnickou osobou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veškeré příjmy a výdaje OS v rozpočtu zřizovatele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rozpočet OS je součástí rozpočtu zřizovatele. 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Obec dává oprávnění k dispozicím s rozpočtem OS svému úřadu a také podle potřeby odpovědnému vedoucímu OS</a:t>
            </a:r>
          </a:p>
        </p:txBody>
      </p:sp>
    </p:spTree>
    <p:extLst>
      <p:ext uri="{BB962C8B-B14F-4D97-AF65-F5344CB8AC3E}">
        <p14:creationId xmlns:p14="http://schemas.microsoft.com/office/powerpoint/2010/main" val="10769265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/>
          <p:cNvSpPr>
            <a:spLocks noGrp="1"/>
          </p:cNvSpPr>
          <p:nvPr>
            <p:ph type="title" idx="4294967295"/>
          </p:nvPr>
        </p:nvSpPr>
        <p:spPr>
          <a:xfrm>
            <a:off x="-31846" y="0"/>
            <a:ext cx="9175846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endParaRPr lang="cs-CZ" altLang="cs-CZ" sz="3600" dirty="0">
              <a:latin typeface="Impact" pitchFamily="34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8" y="1600200"/>
            <a:ext cx="8370887" cy="46370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oprávnění disponovat jen s prostředky, které zabezpečují běžný provoz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provozní záloha v hotovosti nebo na běžném účtu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nevyčerpaná záloha se vrací zřizovateli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OS může být oprávněna vybírat některé příjmy z její činnosti. 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273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E0000"/>
          </a:solidFill>
          <a:ln/>
        </p:spPr>
        <p:txBody>
          <a:bodyPr anchor="t"/>
          <a:lstStyle/>
          <a:p>
            <a:pPr marL="342900" indent="-342900" algn="just">
              <a:spcBef>
                <a:spcPct val="20000"/>
              </a:spcBef>
            </a:pPr>
            <a:r>
              <a:rPr lang="cs-CZ" altLang="cs-CZ" sz="2000" b="1" dirty="0">
                <a:solidFill>
                  <a:schemeClr val="tx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Př.(1) OS – knihovna. Obec poskytuje provozní zálohu 20 000 Kč. OS nakoupí knihy za 5 000 Kč, hradí 6 000 Kč za internetové připojení a nakupuje materiál za 1 500 Kč. </a:t>
            </a:r>
          </a:p>
        </p:txBody>
      </p:sp>
      <p:sp>
        <p:nvSpPr>
          <p:cNvPr id="314371" name="Rectangle 3"/>
          <p:cNvSpPr>
            <a:spLocks noGrp="1"/>
          </p:cNvSpPr>
          <p:nvPr>
            <p:ph sz="quarter" idx="4294967295"/>
          </p:nvPr>
        </p:nvSpPr>
        <p:spPr>
          <a:xfrm>
            <a:off x="0" y="1268760"/>
            <a:ext cx="9144000" cy="51117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     	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Kč	MD	Dal	pol.	  §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1) Poskytování provozní zálohy           	20 000	314	231	5181	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2) Vyúčtování operací knihovny na základě údajů z peněžního deníku koncem měsíce: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nákup knih		         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 000	501	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platba za internetové připojení  	6 000	518	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c) platba za materiál			1 500	501	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3) Zúčtování výdajů s poskytnutou zálohou na konci měsíce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snížení zálohy	           	            - 12 500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231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5181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nákup knih		         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 000		231	5136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c) platba za internetové připojení     	6 000 		231	5162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d) platba za materiál	         	    	1 500		231	5139	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77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4087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Omezení rozpočtu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600200"/>
            <a:ext cx="8136904" cy="413305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krátkodobost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         </a:t>
            </a:r>
          </a:p>
          <a:p>
            <a:pPr marL="320040" lvl="1" indent="0" algn="just"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	postihuje </a:t>
            </a:r>
            <a:r>
              <a:rPr lang="cs-CZ" altLang="cs-CZ" sz="2800" dirty="0">
                <a:latin typeface="Gentium Basic" panose="02000503060000020004" pitchFamily="2" charset="-18"/>
              </a:rPr>
              <a:t>pouze pohyby prostředků na bankovních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účtech, nevypovídá </a:t>
            </a:r>
            <a:r>
              <a:rPr lang="cs-CZ" altLang="cs-CZ" sz="2800" dirty="0">
                <a:latin typeface="Gentium Basic" panose="02000503060000020004" pitchFamily="2" charset="-18"/>
              </a:rPr>
              <a:t>o stavu majetku, o závazcích a pohledávkách </a:t>
            </a:r>
          </a:p>
          <a:p>
            <a:pPr algn="just"/>
            <a:endParaRPr lang="cs-CZ" altLang="cs-CZ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finanční operace, které rozpočtem neprocházejí 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cizí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prostředky,</a:t>
            </a:r>
            <a:endParaRPr lang="cs-CZ" altLang="cs-CZ" sz="32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sdružené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prostředky,</a:t>
            </a:r>
            <a:endParaRPr lang="cs-CZ" altLang="cs-CZ" sz="32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operace podnikatelské činnosti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obce.</a:t>
            </a:r>
            <a:endParaRPr lang="cs-CZ" altLang="cs-CZ" sz="3200" dirty="0">
              <a:latin typeface="Gentium Basic" panose="02000503060000020004" pitchFamily="2" charset="-18"/>
            </a:endParaRP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827584" y="1916832"/>
            <a:ext cx="4318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/>
          </p:cNvSpPr>
          <p:nvPr>
            <p:ph type="title" idx="4294967295"/>
          </p:nvPr>
        </p:nvSpPr>
        <p:spPr>
          <a:xfrm>
            <a:off x="-10570" y="0"/>
            <a:ext cx="9144000" cy="1242046"/>
          </a:xfrm>
          <a:solidFill>
            <a:srgbClr val="9E0000"/>
          </a:solidFill>
          <a:ln/>
        </p:spPr>
        <p:txBody>
          <a:bodyPr anchor="t">
            <a:normAutofit fontScale="90000"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cs-CZ" altLang="cs-CZ" sz="2000" b="1">
                <a:solidFill>
                  <a:schemeClr val="tx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(2) OS – knihovna. Přijímá poplatky za půjčovné 2 000 Kč a za poskytování přístupu k internetu 1 000 Kč v hotovosti, které převádí do rozpočtu obce. Na konci období vrací do rozpočtu nevyčerpanou zálohu.</a:t>
            </a:r>
          </a:p>
        </p:txBody>
      </p:sp>
      <p:sp>
        <p:nvSpPr>
          <p:cNvPr id="315395" name="Rectangle 3"/>
          <p:cNvSpPr>
            <a:spLocks noGrp="1"/>
          </p:cNvSpPr>
          <p:nvPr>
            <p:ph sz="quarter" idx="4294967295"/>
          </p:nvPr>
        </p:nvSpPr>
        <p:spPr>
          <a:xfrm>
            <a:off x="107950" y="1412875"/>
            <a:ext cx="9036050" cy="50688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lnSpcReduction="10000"/>
          </a:bodyPr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Kč	MD	Dal          pol.	  §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5) Příjem z půjčovného			2 000	261	602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6) Příjem za poskytování internetu	1 000	261	602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7) Převod do rozpočtu obce – pokladní deník		  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3 000	262	261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8) Příjem do rozpočtu obce – bankovní výpis: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příjem z půjčovného		2 000	231	262      2111    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příjem za poskytování internetu	1 000	231	262      2111    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9) Převod nevyčerpaných prostředků na konci roku	  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7 500	231	314	5181   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180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Příspěvkové organizace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196752"/>
            <a:ext cx="8515350" cy="49974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Právnické osoby - </a:t>
            </a:r>
            <a:r>
              <a:rPr lang="cs-CZ" altLang="cs-CZ" sz="3200" b="1" dirty="0">
                <a:latin typeface="Gentium Basic"/>
                <a:ea typeface="Arial Unicode MS" pitchFamily="34" charset="-128"/>
                <a:cs typeface="Arial Unicode MS" pitchFamily="34" charset="-128"/>
              </a:rPr>
              <a:t>právní subjektivita</a:t>
            </a:r>
          </a:p>
          <a:p>
            <a:pPr algn="just">
              <a:buFontTx/>
              <a:buChar char="•"/>
            </a:pP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Takové činnosti, které jsou zpravidla neziskové a jejichž rozsah, struktura a složitost vyžadují samostatnou právní subjektivitu</a:t>
            </a:r>
          </a:p>
          <a:p>
            <a:pPr algn="just">
              <a:buFontTx/>
              <a:buChar char="•"/>
            </a:pP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Př. ZŠ, MŠ, divadla, kina,..</a:t>
            </a:r>
          </a:p>
          <a:p>
            <a:pPr algn="just">
              <a:buFontTx/>
              <a:buChar char="•"/>
            </a:pP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Zřízena zastupitelstvem ÚSC, rozhodnutí o zřízení + zřizovací listina v Ústředním věstníku ČR, zápis PO do obchodního rejstříku ČR</a:t>
            </a:r>
          </a:p>
        </p:txBody>
      </p:sp>
    </p:spTree>
    <p:extLst>
      <p:ext uri="{BB962C8B-B14F-4D97-AF65-F5344CB8AC3E}">
        <p14:creationId xmlns:p14="http://schemas.microsoft.com/office/powerpoint/2010/main" val="190028632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Hospodaření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39552" y="1484784"/>
            <a:ext cx="8064896" cy="453650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Hlavní činnost</a:t>
            </a:r>
          </a:p>
          <a:p>
            <a:pPr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Doplňková činnost (souhlas zřizovatele) </a:t>
            </a:r>
          </a:p>
          <a:p>
            <a:pPr algn="just">
              <a:buFontTx/>
              <a:buChar char="•"/>
            </a:pPr>
            <a:endParaRPr lang="cs-CZ" altLang="cs-CZ" sz="36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Zřizovatel poskytuje příspěvek na provoz </a:t>
            </a:r>
          </a:p>
          <a:p>
            <a:pPr marL="274320" lvl="1"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zpravidla v návaznosti na výkony nebo jiná kritéria jejích potřeb</a:t>
            </a:r>
          </a:p>
          <a:p>
            <a:pPr algn="just">
              <a:buFontTx/>
              <a:buChar char="•"/>
            </a:pPr>
            <a:endParaRPr lang="cs-CZ" altLang="cs-CZ" sz="360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541284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95536" y="1412776"/>
            <a:ext cx="8568952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Zřizovatel může uložit odvod do svého rozpočtu, jestliže</a:t>
            </a:r>
          </a:p>
          <a:p>
            <a:pPr marL="548640" lvl="2" algn="just">
              <a:buFontTx/>
              <a:buChar char="•"/>
            </a:pPr>
            <a:r>
              <a:rPr lang="cs-CZ" altLang="cs-CZ" sz="3400" dirty="0">
                <a:latin typeface="Gentium Basic"/>
                <a:ea typeface="Arial Unicode MS" pitchFamily="34" charset="-128"/>
                <a:cs typeface="Arial Unicode MS" pitchFamily="34" charset="-128"/>
              </a:rPr>
              <a:t>plánované V překračují plánované N</a:t>
            </a:r>
          </a:p>
          <a:p>
            <a:pPr marL="548640" lvl="2" algn="just">
              <a:buFontTx/>
              <a:buChar char="•"/>
            </a:pPr>
            <a:r>
              <a:rPr lang="cs-CZ" altLang="cs-CZ" sz="34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zdroje jsou větší, než je jejich potřeba užití podle rozhodnutí </a:t>
            </a:r>
            <a:r>
              <a:rPr lang="cs-CZ" altLang="cs-CZ" sz="34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zřizovatele</a:t>
            </a:r>
            <a:endParaRPr lang="cs-CZ" altLang="cs-CZ" sz="3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548640" lvl="2" algn="just">
              <a:buFontTx/>
              <a:buChar char="•"/>
            </a:pPr>
            <a:r>
              <a:rPr lang="cs-CZ" altLang="cs-CZ" sz="34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 porušila rozpočtovou kázeň</a:t>
            </a:r>
          </a:p>
          <a:p>
            <a:pPr marL="274320" lvl="1" algn="just">
              <a:buFontTx/>
              <a:buChar char="•"/>
            </a:pPr>
            <a:endParaRPr lang="cs-CZ" altLang="cs-CZ" sz="3600" dirty="0" smtClean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Vztah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rozpočtu PO k rozpočtu zřizovatele lze během roku změnit v neprospěch PO jen ze závažných, objektivně působících příčin.</a:t>
            </a:r>
          </a:p>
        </p:txBody>
      </p:sp>
    </p:spTree>
    <p:extLst>
      <p:ext uri="{BB962C8B-B14F-4D97-AF65-F5344CB8AC3E}">
        <p14:creationId xmlns:p14="http://schemas.microsoft.com/office/powerpoint/2010/main" val="22569589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Porušení rozpočtové kázně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512" y="1556793"/>
            <a:ext cx="8640960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 prostředků od zřizovatele v rozporu se stanoveným účelem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převedení do PF více finančních prostředků, než stanoví zákon nebo než rozhodl zřizovatel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 prostředků svého PF na jiný účel, než stanoví zákon nebo jiný právní předpis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 provozních prostředků na účel, na který měly být použity prostředky PF podle zákona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překročení stanoveného nebo přípustného objem prostředků na platy, pokud toto překročení do 31. prosince nekryla ze svého fondu </a:t>
            </a:r>
            <a:r>
              <a:rPr lang="cs-CZ" altLang="cs-CZ" sz="33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odměn</a:t>
            </a: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450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Majetek příspěvkových organizací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95536" y="1556793"/>
            <a:ext cx="835292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hospodaří se svěřeným majetkem v rozsahu stanoveném zřizovací listinou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nabývá majetek pro svého zřizovatele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zřizovatel může stanovit, ve kterých případech je k nabytí takového majetku třeba jeho předchozí písemný </a:t>
            </a:r>
            <a:r>
              <a:rPr lang="cs-CZ" altLang="cs-CZ" sz="33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souhlas</a:t>
            </a: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0655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556792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 může nabýt pouze majetek potřebný k výkonu činnosti, pro kterou byla zřízena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2060848"/>
            <a:ext cx="8424936" cy="403244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a to: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bezúplatným převodem od svého zřizovatele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darem s předchozím písemným souhlasem zřizovatele,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děděním; bez předchozího písemného souhlasu zřizovatele je příspěvková organizace povinna dědictví odmítnout, nebo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jiným způsobem na základě rozhodnutí zřizovatele.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284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1. Smlouva o výpůjčce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1" y="1412776"/>
            <a:ext cx="8606730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Vlastnictví: ÚSC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Evidence: ÚSC v rozvaze, PO v podrozvaze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Smlouva o výpůjčce je bezúplatná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Lze povolit pořízení TZ ze zdrojů PO a evidovat v PO, PO může TZ odepisovat účetně (nikoliv daňově)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– kromě běžných oprav a údržby nemá PO ve vztahu k majetku žádný daňově uznatelný náklad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– příjemcem je ÚSC</a:t>
            </a:r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00063" y="6492875"/>
            <a:ext cx="8248650" cy="365125"/>
          </a:xfrm>
          <a:noFill/>
          <a:ln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cs-CZ" altLang="cs-CZ">
                <a:solidFill>
                  <a:schemeClr val="tx2"/>
                </a:solidFill>
                <a:latin typeface="Tw Cen MT" pitchFamily="34" charset="-18"/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29548485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Nadpis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1. Smlouva o výpůjčce mezi ÚSC a PO</a:t>
            </a:r>
          </a:p>
        </p:txBody>
      </p:sp>
      <p:sp>
        <p:nvSpPr>
          <p:cNvPr id="10957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14313" y="2500313"/>
            <a:ext cx="8551862" cy="35956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Vhodné u malých PO bez vedlejší hospodářské činnosti, s malým počtem zaměstnanců, které by nebyly schopny zajistit větší opravy užívané budovy ve své režii.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endParaRPr lang="cs-CZ" altLang="cs-CZ" sz="330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9572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23404774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73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2. Smlouva nájemní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57188" y="1600200"/>
            <a:ext cx="8643937" cy="49720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ÚSC v rozvaze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PO v </a:t>
            </a:r>
            <a:r>
              <a:rPr lang="cs-CZ" altLang="cs-CZ" sz="31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podrozvaze</a:t>
            </a:r>
            <a:endParaRPr lang="cs-CZ" altLang="cs-CZ" sz="31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marL="274320" lvl="1"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Lze povolit pořízení TZ ze zdrojů PO a evidovat v PO, </a:t>
            </a:r>
            <a:r>
              <a:rPr lang="cs-CZ" altLang="cs-CZ" sz="33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PO</a:t>
            </a: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 může TZ odepisovat účetně i daňově</a:t>
            </a:r>
          </a:p>
        </p:txBody>
      </p:sp>
      <p:sp>
        <p:nvSpPr>
          <p:cNvPr id="110596" name="Obdélník 3"/>
          <p:cNvSpPr>
            <a:spLocks noChangeArrowheads="1"/>
          </p:cNvSpPr>
          <p:nvPr/>
        </p:nvSpPr>
        <p:spPr bwMode="auto">
          <a:xfrm>
            <a:off x="395288" y="6550025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320811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29600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Rozpočtová skladba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556792"/>
            <a:ext cx="8229600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Vyhláška MF č. 323/2002 Sb.</a:t>
            </a: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Klasifikace peněžních operací v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rozpočtu</a:t>
            </a:r>
          </a:p>
          <a:p>
            <a:pPr lvl="1" algn="just"/>
            <a:r>
              <a:rPr lang="cs-CZ" altLang="cs-CZ" sz="2600" dirty="0" smtClean="0">
                <a:latin typeface="Gentium Basic" panose="02000503060000020004" pitchFamily="2" charset="-18"/>
              </a:rPr>
              <a:t>Pohyb peněžních prostředků na bankovních účtech ÚSC (v rozpočtové činnosti ÚSC)</a:t>
            </a:r>
            <a:endParaRPr lang="cs-CZ" altLang="cs-CZ" sz="2600" dirty="0">
              <a:latin typeface="Gentium Basic" panose="02000503060000020004" pitchFamily="2" charset="-18"/>
            </a:endParaRP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Rozpočtové hospodaření a peněžní fondy</a:t>
            </a:r>
          </a:p>
          <a:p>
            <a:pPr algn="just">
              <a:buFontTx/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35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2. Smlouva nájemní mezi ÚSC a PO</a:t>
            </a:r>
          </a:p>
        </p:txBody>
      </p:sp>
      <p:sp>
        <p:nvSpPr>
          <p:cNvPr id="11161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850" y="1600200"/>
            <a:ext cx="8568630" cy="47085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je nájemné, náklady na běžné opravy a údržbu, TZ (pokud je pořízeno ze zdrojů PO, PO jej účetně eviduje)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ÚSC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Vhodné u PO, která část budovy využívá např. pro hospodářskou činnost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Není vhodné, pokud by smlouva byla pouze účelová</a:t>
            </a:r>
          </a:p>
        </p:txBody>
      </p:sp>
      <p:sp>
        <p:nvSpPr>
          <p:cNvPr id="111620" name="Obdélník 3"/>
          <p:cNvSpPr>
            <a:spLocks noChangeArrowheads="1"/>
          </p:cNvSpPr>
          <p:nvPr/>
        </p:nvSpPr>
        <p:spPr bwMode="auto">
          <a:xfrm>
            <a:off x="323850" y="6550025"/>
            <a:ext cx="846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141677753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999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3. Předání k hospodaření („svěřený“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643938" cy="46863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PO v rozvaze, analyticky odděleně od  majetku, který má ve vlastnictví; PO odepisuje.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ÚSC v podrozvaze. 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2644" name="Obdélník 3"/>
          <p:cNvSpPr>
            <a:spLocks noChangeArrowheads="1"/>
          </p:cNvSpPr>
          <p:nvPr/>
        </p:nvSpPr>
        <p:spPr bwMode="auto">
          <a:xfrm>
            <a:off x="323850" y="6550025"/>
            <a:ext cx="8569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183049665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999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3. Předání k hospodaření („svěřený“ majetek)</a:t>
            </a:r>
          </a:p>
        </p:txBody>
      </p:sp>
      <p:sp>
        <p:nvSpPr>
          <p:cNvPr id="11366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1556792"/>
            <a:ext cx="8606160" cy="472970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</a:t>
            </a:r>
            <a:r>
              <a:rPr lang="cs-CZ" altLang="cs-CZ" sz="33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</a:t>
            </a: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3668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8891079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556792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4. Bezúplatný převod od svého zřizovatele</a:t>
            </a:r>
          </a:p>
        </p:txBody>
      </p:sp>
      <p:sp>
        <p:nvSpPr>
          <p:cNvPr id="1146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1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PO v rozvaze, analyticky odděleně od  majetku, který je svěřený (ve vlastnictví jiné osoby); PO odepisuje.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ÚSC nikde.  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4692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31177263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4. Bezúplatný převod od svého zřizovatele</a:t>
            </a:r>
          </a:p>
        </p:txBody>
      </p:sp>
      <p:sp>
        <p:nvSpPr>
          <p:cNvPr id="1157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10000"/>
          </a:bodyPr>
          <a:lstStyle/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eviduje).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Daňové odpisy majetku bezúplatně převedeného od r. 2007 nejsou uznatelné.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PO, </a:t>
            </a:r>
            <a:r>
              <a:rPr lang="cs-CZ" altLang="cs-CZ" sz="31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i přímo, ale správně prostřednictvím </a:t>
            </a: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zřizovatele</a:t>
            </a:r>
          </a:p>
        </p:txBody>
      </p:sp>
      <p:sp>
        <p:nvSpPr>
          <p:cNvPr id="115716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49770051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4076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28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5. Darování s předchozím písemným souhlasem zřizovatele</a:t>
            </a:r>
          </a:p>
        </p:txBody>
      </p:sp>
      <p:sp>
        <p:nvSpPr>
          <p:cNvPr id="1167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39725" y="1675401"/>
            <a:ext cx="8480425" cy="46863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Evidence – PO v rozvaze, analyticky odděleně od majetku, který je svěřený (ve vlastnictví jiné osoby); ÚSC nikde.  PO odepisuje.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Peněžní převody – zřizovatel pokrývá v rámci příspěvku na provoz odpisy staveb; v případě, že zdroje IF z odpisů jsou vyšší než investiční potřeba PO, lze nařídit odvod z odpisů do rozpočtu zřizovatele.</a:t>
            </a:r>
          </a:p>
        </p:txBody>
      </p:sp>
      <p:sp>
        <p:nvSpPr>
          <p:cNvPr id="116740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115265147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2775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28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5. Darování s předchozím písemným souhlasem zřizovatele</a:t>
            </a:r>
          </a:p>
        </p:txBody>
      </p:sp>
      <p:sp>
        <p:nvSpPr>
          <p:cNvPr id="1177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6863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marL="548640" lvl="2" algn="just">
              <a:lnSpc>
                <a:spcPct val="90000"/>
              </a:lnSpc>
              <a:buFontTx/>
              <a:buChar char="•"/>
            </a:pP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</a:t>
            </a:r>
            <a:r>
              <a:rPr lang="cs-CZ" altLang="cs-CZ" sz="27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PO</a:t>
            </a: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 jej účetně eviduje). </a:t>
            </a:r>
          </a:p>
          <a:p>
            <a:pPr marL="548640" lvl="2" algn="just">
              <a:lnSpc>
                <a:spcPct val="90000"/>
              </a:lnSpc>
              <a:buFontTx/>
              <a:buChar char="•"/>
            </a:pP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Daňové odpisy majetku darovaného od r. 2007 nejsou uznatelné.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marL="548640" lvl="2" algn="just">
              <a:lnSpc>
                <a:spcPct val="90000"/>
              </a:lnSpc>
              <a:buFontTx/>
              <a:buChar char="•"/>
            </a:pP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PO, </a:t>
            </a:r>
            <a:r>
              <a:rPr lang="cs-CZ" altLang="cs-CZ" sz="27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i přímo, ale </a:t>
            </a: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správně prostřednictvím zřizovatele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7764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30644349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4076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Omezení PO </a:t>
            </a:r>
            <a:br>
              <a:rPr lang="cs-CZ" altLang="cs-CZ" sz="3200" dirty="0">
                <a:latin typeface="Impact" pitchFamily="34" charset="0"/>
                <a:cs typeface="Arial" charset="0"/>
              </a:rPr>
            </a:br>
            <a:r>
              <a:rPr lang="cs-CZ" altLang="cs-CZ" sz="3200" dirty="0">
                <a:latin typeface="Impact" pitchFamily="34" charset="0"/>
                <a:cs typeface="Arial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00200"/>
            <a:ext cx="8713788" cy="49244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PO je oprávněna uzavírat smlouvy o půjčce nebo o úvěru jen po předchozím písemném souhlasu zřizovatele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(kromě půjček zaměstnancům z FKSP)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Příspěvková organizace není oprávněna zajišťovat závazky. 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Může pořizovat věci nákupem na splátky nebo smlouvou o nájmu s právem koupě jen po předchozím písemném souhlasu zřizovatele</a:t>
            </a:r>
          </a:p>
        </p:txBody>
      </p:sp>
    </p:spTree>
    <p:extLst>
      <p:ext uri="{BB962C8B-B14F-4D97-AF65-F5344CB8AC3E}">
        <p14:creationId xmlns:p14="http://schemas.microsoft.com/office/powerpoint/2010/main" val="402161485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4076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Omezení PO </a:t>
            </a:r>
            <a:br>
              <a:rPr lang="cs-CZ" altLang="cs-CZ" sz="3200" dirty="0">
                <a:latin typeface="Impact" pitchFamily="34" charset="0"/>
                <a:cs typeface="Arial" charset="0"/>
              </a:rPr>
            </a:br>
            <a:r>
              <a:rPr lang="cs-CZ" altLang="cs-CZ" sz="3200" dirty="0">
                <a:latin typeface="Impact" pitchFamily="34" charset="0"/>
                <a:cs typeface="Arial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1340768"/>
            <a:ext cx="8713788" cy="49244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Není oprávněna nakupovat akcie či jiné CP.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Přijímat je jako protihodnotu za své pohledávky vůči jiným subjektům je oprávněna jen po předchozím písemném souhlasu zřizovatele.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Není oprávněna poskytovat dary jiným subjektům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Výjimka: obvyklé dary svým zaměstnancům a jiným osobám z FKSP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PO nesmí</a:t>
            </a:r>
          </a:p>
          <a:p>
            <a:pPr lvl="2" indent="-274320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zřizovat nebo zakládat právnické osoby,</a:t>
            </a:r>
          </a:p>
          <a:p>
            <a:pPr lvl="2" indent="-274320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mít majetkovou účast v právnické osobě zřízené nebo založené za účelem podnikání.</a:t>
            </a:r>
          </a:p>
        </p:txBody>
      </p:sp>
    </p:spTree>
    <p:extLst>
      <p:ext uri="{BB962C8B-B14F-4D97-AF65-F5344CB8AC3E}">
        <p14:creationId xmlns:p14="http://schemas.microsoft.com/office/powerpoint/2010/main" val="220046482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3625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Účetnictví PO</a:t>
            </a:r>
          </a:p>
        </p:txBody>
      </p:sp>
      <p:sp>
        <p:nvSpPr>
          <p:cNvPr id="120835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557338"/>
            <a:ext cx="8857108" cy="460796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PO je samostatnou účetní jednotkou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Bankovní účty – </a:t>
            </a:r>
            <a:r>
              <a:rPr lang="cs-CZ" altLang="cs-CZ" sz="2900" dirty="0" err="1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účty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24x 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fondy – účty 41x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Vztahy k zřizovateli – účty 348, 349, 672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Odpisování majetku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Účtování o svěřeném </a:t>
            </a:r>
            <a:r>
              <a:rPr lang="cs-CZ" altLang="cs-CZ" sz="29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majetku - zřizovatel 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vymezí práva a povinnosti spojené s využíváním tohoto majetku</a:t>
            </a:r>
          </a:p>
        </p:txBody>
      </p:sp>
    </p:spTree>
    <p:extLst>
      <p:ext uri="{BB962C8B-B14F-4D97-AF65-F5344CB8AC3E}">
        <p14:creationId xmlns:p14="http://schemas.microsoft.com/office/powerpoint/2010/main" val="1656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850900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Základní členění rozpočtové skladby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18837441"/>
              </p:ext>
            </p:extLst>
          </p:nvPr>
        </p:nvGraphicFramePr>
        <p:xfrm>
          <a:off x="251520" y="1196752"/>
          <a:ext cx="8569325" cy="5486400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710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 roku 2012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 roku 2013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Zdrojové 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Podkladové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Prostorové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Nástrojové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Doplňkové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Programové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Účelové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Strukturní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Transferové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Peněžní fondy PO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4294967295"/>
          </p:nvPr>
        </p:nvSpPr>
        <p:spPr>
          <a:xfrm>
            <a:off x="323528" y="1484784"/>
            <a:ext cx="835292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77500" lnSpcReduction="2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ČÚS č. 704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Rezervní fond: 413, 414 – Fond rezervní 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</a:t>
            </a:r>
            <a:r>
              <a:rPr lang="cs-CZ" altLang="cs-CZ" sz="29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fond – nově FOND INVESTIC: 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416 – Fond reprodukce majetku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Fond odměn: 411 – Fond odměn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FKSP: 412 – Fond kulturních a sociálních potřeb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Pozn. pozor neplést s peněžními fondy ÚSC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Zůstatky fondů se převádí do následujícího roku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Bankovní účet peněžního fondu příspěvkové organizace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prostředky na </a:t>
            </a:r>
            <a:r>
              <a:rPr lang="cs-CZ" altLang="cs-CZ" sz="29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b.ú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. příspěvkové organizace - 241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zvláštní bankovní účet – 245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FKSP - 243</a:t>
            </a:r>
          </a:p>
        </p:txBody>
      </p:sp>
    </p:spTree>
    <p:extLst>
      <p:ext uri="{BB962C8B-B14F-4D97-AF65-F5344CB8AC3E}">
        <p14:creationId xmlns:p14="http://schemas.microsoft.com/office/powerpoint/2010/main" val="88292896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Rezervní fond (účet 413, 414)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268413"/>
            <a:ext cx="8713788" cy="496887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</a:rPr>
              <a:t>Motivační nástroj pro to, aby se PO snažila dosahovat zlepšeného hospodářského výsledku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ZHV = výsledek hospodaření po zdanění a  odvodu nevyužitých účelových prostředků</a:t>
            </a:r>
          </a:p>
          <a:p>
            <a:pPr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ze ZHV (až po převodu do fondu odměn) - 413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peněžní neinvestiční dary - 414</a:t>
            </a:r>
          </a:p>
          <a:p>
            <a:pPr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dalšímu rozvoji organizace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časovému překlenutí rozdílu mezi výnosy a náklady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úhradě ztráty z předchozích let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úhradě sankcí za porušení rozpočtové kázně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posílení investičního fondu (po souhlasu zřizovatele)</a:t>
            </a:r>
          </a:p>
        </p:txBody>
      </p:sp>
    </p:spTree>
    <p:extLst>
      <p:ext uri="{BB962C8B-B14F-4D97-AF65-F5344CB8AC3E}">
        <p14:creationId xmlns:p14="http://schemas.microsoft.com/office/powerpoint/2010/main" val="40952558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Fond odměn (účet 411)</a:t>
            </a:r>
          </a:p>
        </p:txBody>
      </p:sp>
      <p:sp>
        <p:nvSpPr>
          <p:cNvPr id="125955" name="Rectangle 3"/>
          <p:cNvSpPr>
            <a:spLocks noGrp="1"/>
          </p:cNvSpPr>
          <p:nvPr>
            <p:ph sz="quarter" idx="4294967295"/>
          </p:nvPr>
        </p:nvSpPr>
        <p:spPr>
          <a:xfrm>
            <a:off x="395288" y="1643063"/>
            <a:ext cx="8353425" cy="49545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Ze ZHV </a:t>
            </a:r>
          </a:p>
          <a:p>
            <a:pPr lvl="2" indent="-274320" algn="just"/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Maximálně 80 % limitu prostředků na platy nebo přípustného objemu prostředků na platy</a:t>
            </a:r>
          </a:p>
          <a:p>
            <a:pPr lvl="2" indent="-274320" algn="just"/>
            <a:endParaRPr lang="cs-CZ" altLang="cs-CZ" sz="28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Přednostně překročení prostředků na platy</a:t>
            </a:r>
          </a:p>
          <a:p>
            <a:pPr lvl="1" algn="just">
              <a:buFontTx/>
              <a:buChar char="•"/>
            </a:pPr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Odměny zaměstnancům</a:t>
            </a:r>
          </a:p>
        </p:txBody>
      </p:sp>
    </p:spTree>
    <p:extLst>
      <p:ext uri="{BB962C8B-B14F-4D97-AF65-F5344CB8AC3E}">
        <p14:creationId xmlns:p14="http://schemas.microsoft.com/office/powerpoint/2010/main" val="93506449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FKSP (účet 412)</a:t>
            </a:r>
          </a:p>
        </p:txBody>
      </p:sp>
      <p:sp>
        <p:nvSpPr>
          <p:cNvPr id="128003" name="Rectangle 3"/>
          <p:cNvSpPr>
            <a:spLocks noGrp="1"/>
          </p:cNvSpPr>
          <p:nvPr>
            <p:ph sz="quarter" idx="4294967295"/>
          </p:nvPr>
        </p:nvSpPr>
        <p:spPr>
          <a:xfrm>
            <a:off x="251520" y="1052737"/>
            <a:ext cx="8568952" cy="511256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Vyhláška 114/2002 Sb., o FKSP</a:t>
            </a:r>
          </a:p>
          <a:p>
            <a:pPr algn="just"/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základní příděl -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% z ročního objemu nákladů zúčtovaných na platy a náhrady platů, popř. na mzdy a náhradu mezd a odměn za pracovní pohotovost, na odměny a ostatní plnění za vykonávanou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práci</a:t>
            </a:r>
          </a:p>
          <a:p>
            <a:pPr lvl="2" algn="just">
              <a:buFontTx/>
              <a:buChar char="•"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Pozn. od 1.1.2017 zvýšení přídělu z 1 na 2 %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naplňován zálohově, vyúčtování skutečného základního přídělu v rámci účetní závěrky</a:t>
            </a:r>
          </a:p>
        </p:txBody>
      </p:sp>
    </p:spTree>
    <p:extLst>
      <p:ext uri="{BB962C8B-B14F-4D97-AF65-F5344CB8AC3E}">
        <p14:creationId xmlns:p14="http://schemas.microsoft.com/office/powerpoint/2010/main" val="14612449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FKSP (účet 412)</a:t>
            </a:r>
          </a:p>
        </p:txBody>
      </p:sp>
      <p:sp>
        <p:nvSpPr>
          <p:cNvPr id="129027" name="Rectangle 3"/>
          <p:cNvSpPr>
            <a:spLocks noGrp="1"/>
          </p:cNvSpPr>
          <p:nvPr>
            <p:ph sz="quarter" idx="4294967295"/>
          </p:nvPr>
        </p:nvSpPr>
        <p:spPr>
          <a:xfrm>
            <a:off x="611560" y="1412776"/>
            <a:ext cx="8136904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k zabezpečování kulturních, sociálních a dalších potřeb 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určen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zaměstnancům v pracovním poměru k PO,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žákům SOU a U,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interním vědeckým aspirantům,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důchodcům, kteří při prvém odchodu do důchodu pracovali u PO,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případně rodinným příslušníkům zaměstnanců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jiným fyzickým nebo i právnickým osobám</a:t>
            </a:r>
          </a:p>
        </p:txBody>
      </p:sp>
    </p:spTree>
    <p:extLst>
      <p:ext uri="{BB962C8B-B14F-4D97-AF65-F5344CB8AC3E}">
        <p14:creationId xmlns:p14="http://schemas.microsoft.com/office/powerpoint/2010/main" val="3854476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 smtClean="0">
                <a:latin typeface="Impact" pitchFamily="34" charset="0"/>
                <a:cs typeface="Arial" charset="0"/>
              </a:rPr>
              <a:t>Fond investic (účet </a:t>
            </a:r>
            <a:r>
              <a:rPr lang="cs-CZ" altLang="cs-CZ" sz="3200" dirty="0">
                <a:latin typeface="Impact" pitchFamily="34" charset="0"/>
                <a:cs typeface="Arial" charset="0"/>
              </a:rPr>
              <a:t>416)</a:t>
            </a:r>
          </a:p>
        </p:txBody>
      </p:sp>
      <p:sp>
        <p:nvSpPr>
          <p:cNvPr id="139267" name="Rectangle 3"/>
          <p:cNvSpPr>
            <a:spLocks noGrp="1"/>
          </p:cNvSpPr>
          <p:nvPr>
            <p:ph sz="quarter" idx="4294967295"/>
          </p:nvPr>
        </p:nvSpPr>
        <p:spPr>
          <a:xfrm>
            <a:off x="395536" y="1196752"/>
            <a:ext cx="8352928" cy="489654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odpisy DNM a DHM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příspěvek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 rozpočtu zřizovatele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dotace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ze státních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fondů a jiných veřejných rozpočtů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výnosy z prodeje DHM – pouze při schválení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zřizovatelem – pozn. povolení se týká pouze svěřeného majetku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Peněžní dary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a příspěvky od jiných subjektů určené nebo použitelné k investičním účelům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převody z rezervního fondu</a:t>
            </a:r>
          </a:p>
        </p:txBody>
      </p:sp>
    </p:spTree>
    <p:extLst>
      <p:ext uri="{BB962C8B-B14F-4D97-AF65-F5344CB8AC3E}">
        <p14:creationId xmlns:p14="http://schemas.microsoft.com/office/powerpoint/2010/main" val="278194035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 smtClean="0">
                <a:latin typeface="Impact" pitchFamily="34" charset="0"/>
                <a:cs typeface="Arial" charset="0"/>
              </a:rPr>
              <a:t>Fond investic (účet </a:t>
            </a:r>
            <a:r>
              <a:rPr lang="cs-CZ" altLang="cs-CZ" sz="3200" dirty="0">
                <a:latin typeface="Impact" pitchFamily="34" charset="0"/>
                <a:cs typeface="Arial" charset="0"/>
              </a:rPr>
              <a:t>416)</a:t>
            </a:r>
          </a:p>
        </p:txBody>
      </p:sp>
      <p:sp>
        <p:nvSpPr>
          <p:cNvPr id="140291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196752"/>
            <a:ext cx="8785100" cy="496855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k financování investičních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výdajů – pořízení a technické zhodnocení DHM a DNM s výjimkou drobného majetku</a:t>
            </a:r>
          </a:p>
          <a:p>
            <a:pPr lvl="1" algn="just">
              <a:buFontTx/>
              <a:buChar char="•"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k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úhradě investičních úvěrů nebo půjček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k odvodu do rozpočtu zřizovatele, pokud takový odvod uloží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k posílení zdrojů na financování údržby a oprav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majetku, který příspěvková organizace používá pro svou činnost.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058216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600" dirty="0">
                <a:latin typeface="+mj-lt"/>
              </a:rPr>
              <a:t>DĚKUJI </a:t>
            </a:r>
            <a:r>
              <a:rPr lang="cs-CZ" altLang="cs-CZ" sz="2600" dirty="0" smtClean="0">
                <a:latin typeface="+mj-lt"/>
              </a:rPr>
              <a:t> ZA  POZORNOST</a:t>
            </a:r>
            <a:endParaRPr lang="cs-CZ" altLang="cs-CZ" sz="2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97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05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4510</Words>
  <Application>Microsoft Office PowerPoint</Application>
  <PresentationFormat>Předvádění na obrazovce (4:3)</PresentationFormat>
  <Paragraphs>1031</Paragraphs>
  <Slides>97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97</vt:i4>
      </vt:variant>
    </vt:vector>
  </HeadingPairs>
  <TitlesOfParts>
    <vt:vector size="98" baseType="lpstr">
      <vt:lpstr>NewsPrint</vt:lpstr>
      <vt:lpstr>ÚČETNICTVÍ A ROZBORY  VE VEŘEJNÉM SEKTORU </vt:lpstr>
      <vt:lpstr>Literatura a zdroje ke studiu</vt:lpstr>
      <vt:lpstr>Požadavky ke zkoušce</vt:lpstr>
      <vt:lpstr>Struktura přednášky:</vt:lpstr>
      <vt:lpstr>Rozpočet obcí a krajů</vt:lpstr>
      <vt:lpstr>Prezentace aplikace PowerPoint</vt:lpstr>
      <vt:lpstr>Omezení rozpočtu</vt:lpstr>
      <vt:lpstr>Rozpočtová skladba</vt:lpstr>
      <vt:lpstr>Základní členění rozpočtové skladby</vt:lpstr>
      <vt:lpstr>Druhové členění</vt:lpstr>
      <vt:lpstr>Financující operace</vt:lpstr>
      <vt:lpstr>Prezentace aplikace PowerPoint</vt:lpstr>
      <vt:lpstr>Odvětvové členění</vt:lpstr>
      <vt:lpstr>Vztah účetnictví a rozpočtu</vt:lpstr>
      <vt:lpstr>ÚČETNÍ REFORMA  v oblasti veřejných financí</vt:lpstr>
      <vt:lpstr>Základní cíle účetní reformy</vt:lpstr>
      <vt:lpstr>Prezentace aplikace PowerPoint</vt:lpstr>
      <vt:lpstr>Základní pojmy – specifika ÚSC </vt:lpstr>
      <vt:lpstr>Právní úprava účetnictví ÚSC</vt:lpstr>
      <vt:lpstr>Další vyhlášky upravující účetnictví ÚSC</vt:lpstr>
      <vt:lpstr>Normy, které vymezují postavení a hospodaření ÚSC – zejména:</vt:lpstr>
      <vt:lpstr>Rozdílnost účetnictví ÚSC oproti podnikatelským subjektům</vt:lpstr>
      <vt:lpstr>Rozlišení mezi rozpočtovou  a podnikatelskou činností</vt:lpstr>
      <vt:lpstr>Rozpočtové účty</vt:lpstr>
      <vt:lpstr>231 – Základní běžný účet</vt:lpstr>
      <vt:lpstr>261 – Pokladna</vt:lpstr>
      <vt:lpstr>Původní způsob účtování pokladny</vt:lpstr>
      <vt:lpstr>Pokladna – příklad – prostředky přijaté v hotovosti odvedeny na bankovní účet (ZBÚ)</vt:lpstr>
      <vt:lpstr>Pokladna – příklad – záloha pokladně je navýšena o prostředky přijaté v hotovosti</vt:lpstr>
      <vt:lpstr>Pokladna – příklad – výdaje uhrazené v hotovosti</vt:lpstr>
      <vt:lpstr>Nový způsob účtování pokladny</vt:lpstr>
      <vt:lpstr>Prezentace aplikace PowerPoint</vt:lpstr>
      <vt:lpstr>Peněžní fondy ÚSC</vt:lpstr>
      <vt:lpstr>Statut peněžního fondu</vt:lpstr>
      <vt:lpstr>Účtování peněžního fondu</vt:lpstr>
      <vt:lpstr>Prezentace aplikace PowerPoint</vt:lpstr>
      <vt:lpstr>Transfery </vt:lpstr>
      <vt:lpstr>Přijaté transfery</vt:lpstr>
      <vt:lpstr>Podrozvahové účty</vt:lpstr>
      <vt:lpstr>Pohledávky</vt:lpstr>
      <vt:lpstr>Zálohy</vt:lpstr>
      <vt:lpstr>Rozvahové a výsledkové účty</vt:lpstr>
      <vt:lpstr>Rozvahové účty - dohady</vt:lpstr>
      <vt:lpstr>Přijetí neinvestičního transferu bez povinnosti finančního vypořádání, realizace a přijetí transferu proběhne ve stejném účetním období</vt:lpstr>
      <vt:lpstr>Souhrnný dotační vztah</vt:lpstr>
      <vt:lpstr>Neinvestiční transfer  - vypořádání v běžném účetním období, záloha</vt:lpstr>
      <vt:lpstr>Neinvestiční transfer  - vypořádání v následujícím účetním období, záloha</vt:lpstr>
      <vt:lpstr>Poskytování transferů  Podrozvahové účty</vt:lpstr>
      <vt:lpstr>Závazky</vt:lpstr>
      <vt:lpstr>Zálohy</vt:lpstr>
      <vt:lpstr>Rozvahové a výsledkové účty</vt:lpstr>
      <vt:lpstr>Rozvahové účty - dohady</vt:lpstr>
      <vt:lpstr>Průtokové transfery</vt:lpstr>
      <vt:lpstr>Průtokové transfery  – vypořádání v běžném účetním období</vt:lpstr>
      <vt:lpstr>Půjčky</vt:lpstr>
      <vt:lpstr>Přijaté půjčky</vt:lpstr>
      <vt:lpstr>Úvěr přijatý na ZBÚ – na pořízení DM</vt:lpstr>
      <vt:lpstr>Úvěr čerpaný přímo z úvěrového účtu</vt:lpstr>
      <vt:lpstr>Poskytnuté půjčky</vt:lpstr>
      <vt:lpstr>Poskytnuté návratné finanční výpomoci</vt:lpstr>
      <vt:lpstr>Účtování o termínovaných vkladech</vt:lpstr>
      <vt:lpstr>Prezentace aplikace PowerPoint</vt:lpstr>
      <vt:lpstr>ÚČETNICTVÍ A ROZBORY  VE VEŘEJNÉM SEKTORU - doplnění  účetních postupů - ORGANIZACE ZŘIZOVANÉ ÚSC</vt:lpstr>
      <vt:lpstr>Druhy organizací ÚSC</vt:lpstr>
      <vt:lpstr>Organizační složky ÚSC</vt:lpstr>
      <vt:lpstr>Organizační složky ÚSC</vt:lpstr>
      <vt:lpstr>Hospodaření OS</vt:lpstr>
      <vt:lpstr>Prezentace aplikace PowerPoint</vt:lpstr>
      <vt:lpstr>Př.(1) OS – knihovna. Obec poskytuje provozní zálohu 20 000 Kč. OS nakoupí knihy za 5 000 Kč, hradí 6 000 Kč za internetové připojení a nakupuje materiál za 1 500 Kč. </vt:lpstr>
      <vt:lpstr>Př. (2) OS – knihovna. Přijímá poplatky za půjčovné 2 000 Kč a za poskytování přístupu k internetu 1 000 Kč v hotovosti, které převádí do rozpočtu obce. Na konci období vrací do rozpočtu nevyčerpanou zálohu.</vt:lpstr>
      <vt:lpstr>Příspěvkové organizace ÚSC</vt:lpstr>
      <vt:lpstr>Hospodaření PO</vt:lpstr>
      <vt:lpstr>Prezentace aplikace PowerPoint</vt:lpstr>
      <vt:lpstr>Porušení rozpočtové kázně</vt:lpstr>
      <vt:lpstr>Majetek příspěvkových organizací</vt:lpstr>
      <vt:lpstr>PO může nabýt pouze majetek potřebný k výkonu činnosti, pro kterou byla zřízena </vt:lpstr>
      <vt:lpstr>Dlouhodobý majetek  1. Smlouva o výpůjčce mezi ÚSC a PO</vt:lpstr>
      <vt:lpstr>Dlouhodobý majetek  1. Smlouva o výpůjčce mezi ÚSC a PO</vt:lpstr>
      <vt:lpstr>Dlouhodobý majetek  2. Smlouva nájemní mezi ÚSC a PO</vt:lpstr>
      <vt:lpstr>Dlouhodobý majetek  2. Smlouva nájemní mezi ÚSC a PO</vt:lpstr>
      <vt:lpstr>Dlouhodobý majetek  3. Předání k hospodaření („svěřený“ majetek)</vt:lpstr>
      <vt:lpstr>Dlouhodobý majetek  3. Předání k hospodaření („svěřený“ majetek)</vt:lpstr>
      <vt:lpstr>Dlouhodobý majetek  4. Bezúplatný převod od svého zřizovatele</vt:lpstr>
      <vt:lpstr>Dlouhodobý majetek  4. Bezúplatný převod od svého zřizovatele</vt:lpstr>
      <vt:lpstr>Dlouhodobý majetek  5. Darování s předchozím písemným souhlasem zřizovatele</vt:lpstr>
      <vt:lpstr>Dlouhodobý majetek  5. Darování s předchozím písemným souhlasem zřizovatele</vt:lpstr>
      <vt:lpstr>Omezení PO  při vstupování do právních vztahů</vt:lpstr>
      <vt:lpstr>Omezení PO  při vstupování do právních vztahů</vt:lpstr>
      <vt:lpstr>Účetnictví PO</vt:lpstr>
      <vt:lpstr>Peněžní fondy PO</vt:lpstr>
      <vt:lpstr>Rezervní fond (účet 413, 414)</vt:lpstr>
      <vt:lpstr>Fond odměn (účet 411)</vt:lpstr>
      <vt:lpstr>FKSP (účet 412)</vt:lpstr>
      <vt:lpstr>FKSP (účet 412)</vt:lpstr>
      <vt:lpstr>Fond investic (účet 416)</vt:lpstr>
      <vt:lpstr>Fond investic (účet 416)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samospráva</dc:title>
  <dc:creator>oplustii</dc:creator>
  <cp:lastModifiedBy>HJurajdova</cp:lastModifiedBy>
  <cp:revision>76</cp:revision>
  <dcterms:created xsi:type="dcterms:W3CDTF">2011-04-08T08:10:10Z</dcterms:created>
  <dcterms:modified xsi:type="dcterms:W3CDTF">2018-04-06T07:49:01Z</dcterms:modified>
</cp:coreProperties>
</file>