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8" r:id="rId3"/>
    <p:sldId id="290" r:id="rId4"/>
    <p:sldId id="291" r:id="rId5"/>
    <p:sldId id="292" r:id="rId6"/>
    <p:sldId id="293" r:id="rId7"/>
    <p:sldId id="294" r:id="rId8"/>
    <p:sldId id="295" r:id="rId9"/>
    <p:sldId id="296" r:id="rId10"/>
    <p:sldId id="297" r:id="rId11"/>
    <p:sldId id="298" r:id="rId12"/>
    <p:sldId id="299" r:id="rId13"/>
    <p:sldId id="300" r:id="rId14"/>
    <p:sldId id="301" r:id="rId15"/>
    <p:sldId id="302" r:id="rId16"/>
    <p:sldId id="303" r:id="rId17"/>
    <p:sldId id="304" r:id="rId18"/>
    <p:sldId id="305" r:id="rId19"/>
    <p:sldId id="306" r:id="rId20"/>
  </p:sldIdLst>
  <p:sldSz cx="4610100" cy="3460750"/>
  <p:notesSz cx="4610100" cy="346075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477" autoAdjust="0"/>
  </p:normalViewPr>
  <p:slideViewPr>
    <p:cSldViewPr>
      <p:cViewPr varScale="1">
        <p:scale>
          <a:sx n="218" d="100"/>
          <a:sy n="218" d="100"/>
        </p:scale>
        <p:origin x="1788" y="15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1050;&#1085;&#1080;&#1075;&#1072;1"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Лист1!$B$1</c:f>
              <c:strCache>
                <c:ptCount val="1"/>
                <c:pt idx="0">
                  <c:v>Simple Interest</c:v>
                </c:pt>
              </c:strCache>
            </c:strRef>
          </c:tx>
          <c:marker>
            <c:symbol val="none"/>
          </c:marker>
          <c:cat>
            <c:numRef>
              <c:f>Лист1!$A$2:$A$21</c:f>
              <c:numCache>
                <c:formatCode>General</c:formatCode>
                <c:ptCount val="11"/>
                <c:pt idx="0">
                  <c:v>0</c:v>
                </c:pt>
                <c:pt idx="1">
                  <c:v>1</c:v>
                </c:pt>
                <c:pt idx="2">
                  <c:v>2</c:v>
                </c:pt>
                <c:pt idx="3">
                  <c:v>3</c:v>
                </c:pt>
                <c:pt idx="4">
                  <c:v>4</c:v>
                </c:pt>
                <c:pt idx="5">
                  <c:v>5</c:v>
                </c:pt>
                <c:pt idx="6">
                  <c:v>6</c:v>
                </c:pt>
                <c:pt idx="7">
                  <c:v>7</c:v>
                </c:pt>
                <c:pt idx="8">
                  <c:v>8</c:v>
                </c:pt>
                <c:pt idx="9">
                  <c:v>9</c:v>
                </c:pt>
                <c:pt idx="10">
                  <c:v>10</c:v>
                </c:pt>
              </c:numCache>
            </c:numRef>
          </c:cat>
          <c:val>
            <c:numRef>
              <c:f>Лист1!$B$2:$B$21</c:f>
              <c:numCache>
                <c:formatCode>General</c:formatCode>
                <c:ptCount val="11"/>
                <c:pt idx="0">
                  <c:v>1000</c:v>
                </c:pt>
                <c:pt idx="1">
                  <c:v>1100</c:v>
                </c:pt>
                <c:pt idx="2">
                  <c:v>1200</c:v>
                </c:pt>
                <c:pt idx="3">
                  <c:v>1300</c:v>
                </c:pt>
                <c:pt idx="4">
                  <c:v>1400</c:v>
                </c:pt>
                <c:pt idx="5">
                  <c:v>1500</c:v>
                </c:pt>
                <c:pt idx="6">
                  <c:v>1600</c:v>
                </c:pt>
                <c:pt idx="7">
                  <c:v>1700.0000000000002</c:v>
                </c:pt>
                <c:pt idx="8">
                  <c:v>1800</c:v>
                </c:pt>
                <c:pt idx="9">
                  <c:v>1900</c:v>
                </c:pt>
                <c:pt idx="10">
                  <c:v>2000</c:v>
                </c:pt>
              </c:numCache>
            </c:numRef>
          </c:val>
          <c:smooth val="0"/>
          <c:extLst>
            <c:ext xmlns:c16="http://schemas.microsoft.com/office/drawing/2014/chart" uri="{C3380CC4-5D6E-409C-BE32-E72D297353CC}">
              <c16:uniqueId val="{00000000-C1E0-40DA-BFAE-B5E225269F45}"/>
            </c:ext>
          </c:extLst>
        </c:ser>
        <c:ser>
          <c:idx val="1"/>
          <c:order val="1"/>
          <c:tx>
            <c:strRef>
              <c:f>Лист1!$C$1</c:f>
              <c:strCache>
                <c:ptCount val="1"/>
                <c:pt idx="0">
                  <c:v>Compound Interest</c:v>
                </c:pt>
              </c:strCache>
            </c:strRef>
          </c:tx>
          <c:marker>
            <c:symbol val="none"/>
          </c:marker>
          <c:cat>
            <c:numRef>
              <c:f>Лист1!$A$2:$A$21</c:f>
              <c:numCache>
                <c:formatCode>General</c:formatCode>
                <c:ptCount val="11"/>
                <c:pt idx="0">
                  <c:v>0</c:v>
                </c:pt>
                <c:pt idx="1">
                  <c:v>1</c:v>
                </c:pt>
                <c:pt idx="2">
                  <c:v>2</c:v>
                </c:pt>
                <c:pt idx="3">
                  <c:v>3</c:v>
                </c:pt>
                <c:pt idx="4">
                  <c:v>4</c:v>
                </c:pt>
                <c:pt idx="5">
                  <c:v>5</c:v>
                </c:pt>
                <c:pt idx="6">
                  <c:v>6</c:v>
                </c:pt>
                <c:pt idx="7">
                  <c:v>7</c:v>
                </c:pt>
                <c:pt idx="8">
                  <c:v>8</c:v>
                </c:pt>
                <c:pt idx="9">
                  <c:v>9</c:v>
                </c:pt>
                <c:pt idx="10">
                  <c:v>10</c:v>
                </c:pt>
              </c:numCache>
            </c:numRef>
          </c:cat>
          <c:val>
            <c:numRef>
              <c:f>Лист1!$C$2:$C$21</c:f>
              <c:numCache>
                <c:formatCode>General</c:formatCode>
                <c:ptCount val="11"/>
                <c:pt idx="0">
                  <c:v>1000</c:v>
                </c:pt>
                <c:pt idx="1">
                  <c:v>1100</c:v>
                </c:pt>
                <c:pt idx="2">
                  <c:v>1210.0000000000002</c:v>
                </c:pt>
                <c:pt idx="3">
                  <c:v>1331.0000000000005</c:v>
                </c:pt>
                <c:pt idx="4">
                  <c:v>1464.1000000000004</c:v>
                </c:pt>
                <c:pt idx="5">
                  <c:v>1610.5100000000004</c:v>
                </c:pt>
                <c:pt idx="6">
                  <c:v>1771.5610000000008</c:v>
                </c:pt>
                <c:pt idx="7">
                  <c:v>1948.7171000000012</c:v>
                </c:pt>
                <c:pt idx="8">
                  <c:v>2143.5888100000011</c:v>
                </c:pt>
                <c:pt idx="9">
                  <c:v>2357.9476910000017</c:v>
                </c:pt>
                <c:pt idx="10">
                  <c:v>2593.7424601000021</c:v>
                </c:pt>
              </c:numCache>
            </c:numRef>
          </c:val>
          <c:smooth val="0"/>
          <c:extLst>
            <c:ext xmlns:c16="http://schemas.microsoft.com/office/drawing/2014/chart" uri="{C3380CC4-5D6E-409C-BE32-E72D297353CC}">
              <c16:uniqueId val="{00000001-C1E0-40DA-BFAE-B5E225269F45}"/>
            </c:ext>
          </c:extLst>
        </c:ser>
        <c:ser>
          <c:idx val="2"/>
          <c:order val="2"/>
          <c:tx>
            <c:strRef>
              <c:f>Лист1!$D$1</c:f>
              <c:strCache>
                <c:ptCount val="1"/>
                <c:pt idx="0">
                  <c:v>%</c:v>
                </c:pt>
              </c:strCache>
            </c:strRef>
          </c:tx>
          <c:marker>
            <c:symbol val="none"/>
          </c:marker>
          <c:cat>
            <c:numRef>
              <c:f>Лист1!$A$2:$A$21</c:f>
              <c:numCache>
                <c:formatCode>General</c:formatCode>
                <c:ptCount val="11"/>
                <c:pt idx="0">
                  <c:v>0</c:v>
                </c:pt>
                <c:pt idx="1">
                  <c:v>1</c:v>
                </c:pt>
                <c:pt idx="2">
                  <c:v>2</c:v>
                </c:pt>
                <c:pt idx="3">
                  <c:v>3</c:v>
                </c:pt>
                <c:pt idx="4">
                  <c:v>4</c:v>
                </c:pt>
                <c:pt idx="5">
                  <c:v>5</c:v>
                </c:pt>
                <c:pt idx="6">
                  <c:v>6</c:v>
                </c:pt>
                <c:pt idx="7">
                  <c:v>7</c:v>
                </c:pt>
                <c:pt idx="8">
                  <c:v>8</c:v>
                </c:pt>
                <c:pt idx="9">
                  <c:v>9</c:v>
                </c:pt>
                <c:pt idx="10">
                  <c:v>10</c:v>
                </c:pt>
              </c:numCache>
            </c:numRef>
          </c:cat>
          <c:val>
            <c:numRef>
              <c:f>Лист1!$D$2:$D$21</c:f>
              <c:numCache>
                <c:formatCode>General</c:formatCode>
                <c:ptCount val="11"/>
                <c:pt idx="0">
                  <c:v>0.1</c:v>
                </c:pt>
              </c:numCache>
            </c:numRef>
          </c:val>
          <c:smooth val="0"/>
          <c:extLst>
            <c:ext xmlns:c16="http://schemas.microsoft.com/office/drawing/2014/chart" uri="{C3380CC4-5D6E-409C-BE32-E72D297353CC}">
              <c16:uniqueId val="{00000002-C1E0-40DA-BFAE-B5E225269F45}"/>
            </c:ext>
          </c:extLst>
        </c:ser>
        <c:dLbls>
          <c:showLegendKey val="0"/>
          <c:showVal val="0"/>
          <c:showCatName val="0"/>
          <c:showSerName val="0"/>
          <c:showPercent val="0"/>
          <c:showBubbleSize val="0"/>
        </c:dLbls>
        <c:smooth val="0"/>
        <c:axId val="94349184"/>
        <c:axId val="94350720"/>
      </c:lineChart>
      <c:catAx>
        <c:axId val="94349184"/>
        <c:scaling>
          <c:orientation val="minMax"/>
        </c:scaling>
        <c:delete val="0"/>
        <c:axPos val="b"/>
        <c:numFmt formatCode="General" sourceLinked="1"/>
        <c:majorTickMark val="out"/>
        <c:minorTickMark val="none"/>
        <c:tickLblPos val="nextTo"/>
        <c:crossAx val="94350720"/>
        <c:crosses val="autoZero"/>
        <c:auto val="1"/>
        <c:lblAlgn val="ctr"/>
        <c:lblOffset val="100"/>
        <c:noMultiLvlLbl val="0"/>
      </c:catAx>
      <c:valAx>
        <c:axId val="94350720"/>
        <c:scaling>
          <c:orientation val="minMax"/>
        </c:scaling>
        <c:delete val="0"/>
        <c:axPos val="l"/>
        <c:majorGridlines/>
        <c:numFmt formatCode="General" sourceLinked="1"/>
        <c:majorTickMark val="out"/>
        <c:minorTickMark val="none"/>
        <c:tickLblPos val="none"/>
        <c:crossAx val="94349184"/>
        <c:crosses val="autoZero"/>
        <c:crossBetween val="between"/>
      </c:valAx>
    </c:plotArea>
    <c:legend>
      <c:legendPos val="r"/>
      <c:legendEntry>
        <c:idx val="2"/>
        <c:delete val="1"/>
      </c:legendEntry>
      <c:overlay val="0"/>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1997075" cy="17303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2611438" y="0"/>
            <a:ext cx="1997075" cy="173038"/>
          </a:xfrm>
          <a:prstGeom prst="rect">
            <a:avLst/>
          </a:prstGeom>
        </p:spPr>
        <p:txBody>
          <a:bodyPr vert="horz" lIns="91440" tIns="45720" rIns="91440" bIns="45720" rtlCol="0"/>
          <a:lstStyle>
            <a:lvl1pPr algn="r">
              <a:defRPr sz="1200"/>
            </a:lvl1pPr>
          </a:lstStyle>
          <a:p>
            <a:fld id="{E36F78F4-4A06-440D-873A-2B0562AC4B14}" type="datetimeFigureOut">
              <a:rPr lang="ru-RU" smtClean="0"/>
              <a:t>11.03.2019</a:t>
            </a:fld>
            <a:endParaRPr lang="ru-RU"/>
          </a:p>
        </p:txBody>
      </p:sp>
      <p:sp>
        <p:nvSpPr>
          <p:cNvPr id="4" name="Образ слайда 3"/>
          <p:cNvSpPr>
            <a:spLocks noGrp="1" noRot="1" noChangeAspect="1"/>
          </p:cNvSpPr>
          <p:nvPr>
            <p:ph type="sldImg" idx="2"/>
          </p:nvPr>
        </p:nvSpPr>
        <p:spPr>
          <a:xfrm>
            <a:off x="1441450" y="260350"/>
            <a:ext cx="1727200" cy="1296988"/>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460375" y="1644650"/>
            <a:ext cx="3689350" cy="1557338"/>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3287713"/>
            <a:ext cx="1997075" cy="17303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2611438" y="3287713"/>
            <a:ext cx="1997075" cy="173037"/>
          </a:xfrm>
          <a:prstGeom prst="rect">
            <a:avLst/>
          </a:prstGeom>
        </p:spPr>
        <p:txBody>
          <a:bodyPr vert="horz" lIns="91440" tIns="45720" rIns="91440" bIns="45720" rtlCol="0" anchor="b"/>
          <a:lstStyle>
            <a:lvl1pPr algn="r">
              <a:defRPr sz="1200"/>
            </a:lvl1pPr>
          </a:lstStyle>
          <a:p>
            <a:fld id="{01EA10B2-0817-41E2-8C0A-3BA3B8DAFD80}" type="slidenum">
              <a:rPr lang="ru-RU" smtClean="0"/>
              <a:t>‹#›</a:t>
            </a:fld>
            <a:endParaRPr lang="ru-RU"/>
          </a:p>
        </p:txBody>
      </p:sp>
    </p:spTree>
    <p:extLst>
      <p:ext uri="{BB962C8B-B14F-4D97-AF65-F5344CB8AC3E}">
        <p14:creationId xmlns:p14="http://schemas.microsoft.com/office/powerpoint/2010/main" val="6677979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01EA10B2-0817-41E2-8C0A-3BA3B8DAFD80}" type="slidenum">
              <a:rPr lang="ru-RU" smtClean="0"/>
              <a:t>1</a:t>
            </a:fld>
            <a:endParaRPr lang="ru-RU"/>
          </a:p>
        </p:txBody>
      </p:sp>
    </p:spTree>
    <p:extLst>
      <p:ext uri="{BB962C8B-B14F-4D97-AF65-F5344CB8AC3E}">
        <p14:creationId xmlns:p14="http://schemas.microsoft.com/office/powerpoint/2010/main" val="28230384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dirty="0" smtClean="0"/>
              <a:t>e number is equal to 2,718281828</a:t>
            </a:r>
          </a:p>
          <a:p>
            <a:r>
              <a:rPr lang="en-US" dirty="0" smtClean="0"/>
              <a:t>there is a tip how to memorise it:</a:t>
            </a:r>
            <a:r>
              <a:rPr lang="en-US" baseline="0" dirty="0" smtClean="0"/>
              <a:t> it is just 2,7 and then two times we have the birth year of Leo Tolstoy, which is 1828</a:t>
            </a:r>
          </a:p>
          <a:p>
            <a:r>
              <a:rPr lang="en-US" baseline="0" dirty="0" smtClean="0"/>
              <a:t>probably, it is the best way to memorise the writer’s year of birth, but</a:t>
            </a:r>
            <a:r>
              <a:rPr lang="ru-RU" baseline="0" dirty="0" smtClean="0"/>
              <a:t> </a:t>
            </a:r>
            <a:r>
              <a:rPr lang="en-US" baseline="0" dirty="0" smtClean="0"/>
              <a:t>nevertheless, it works</a:t>
            </a:r>
            <a:endParaRPr lang="ru-RU" dirty="0"/>
          </a:p>
        </p:txBody>
      </p:sp>
      <p:sp>
        <p:nvSpPr>
          <p:cNvPr id="4" name="Номер слайда 3"/>
          <p:cNvSpPr>
            <a:spLocks noGrp="1"/>
          </p:cNvSpPr>
          <p:nvPr>
            <p:ph type="sldNum" sz="quarter" idx="10"/>
          </p:nvPr>
        </p:nvSpPr>
        <p:spPr/>
        <p:txBody>
          <a:bodyPr/>
          <a:lstStyle/>
          <a:p>
            <a:fld id="{01EA10B2-0817-41E2-8C0A-3BA3B8DAFD80}" type="slidenum">
              <a:rPr lang="ru-RU" smtClean="0"/>
              <a:t>10</a:t>
            </a:fld>
            <a:endParaRPr lang="ru-RU"/>
          </a:p>
        </p:txBody>
      </p:sp>
    </p:spTree>
    <p:extLst>
      <p:ext uri="{BB962C8B-B14F-4D97-AF65-F5344CB8AC3E}">
        <p14:creationId xmlns:p14="http://schemas.microsoft.com/office/powerpoint/2010/main" val="31372973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dirty="0" smtClean="0"/>
              <a:t>How</a:t>
            </a:r>
            <a:r>
              <a:rPr lang="en-US" baseline="0" dirty="0" smtClean="0"/>
              <a:t> we derive FV=PV*e^ft:</a:t>
            </a:r>
          </a:p>
          <a:p>
            <a:r>
              <a:rPr lang="en-US" baseline="0" dirty="0" smtClean="0"/>
              <a:t>1) FV=PV(1+r)^n     - future value formula</a:t>
            </a:r>
          </a:p>
          <a:p>
            <a:r>
              <a:rPr lang="en-US" baseline="0" dirty="0" smtClean="0"/>
              <a:t>2)FV=PV(1+e^r -1)^t   - replace r by the effective rate (e^r – 1) and n by the number of years t</a:t>
            </a:r>
          </a:p>
          <a:p>
            <a:r>
              <a:rPr lang="en-US" baseline="0" dirty="0" smtClean="0"/>
              <a:t>3)FV=PV*e^rt - simplify</a:t>
            </a:r>
            <a:endParaRPr lang="ru-RU" dirty="0"/>
          </a:p>
        </p:txBody>
      </p:sp>
      <p:sp>
        <p:nvSpPr>
          <p:cNvPr id="4" name="Номер слайда 3"/>
          <p:cNvSpPr>
            <a:spLocks noGrp="1"/>
          </p:cNvSpPr>
          <p:nvPr>
            <p:ph type="sldNum" sz="quarter" idx="10"/>
          </p:nvPr>
        </p:nvSpPr>
        <p:spPr/>
        <p:txBody>
          <a:bodyPr/>
          <a:lstStyle/>
          <a:p>
            <a:fld id="{01EA10B2-0817-41E2-8C0A-3BA3B8DAFD80}" type="slidenum">
              <a:rPr lang="ru-RU" smtClean="0"/>
              <a:t>11</a:t>
            </a:fld>
            <a:endParaRPr lang="ru-RU"/>
          </a:p>
        </p:txBody>
      </p:sp>
    </p:spTree>
    <p:extLst>
      <p:ext uri="{BB962C8B-B14F-4D97-AF65-F5344CB8AC3E}">
        <p14:creationId xmlns:p14="http://schemas.microsoft.com/office/powerpoint/2010/main" val="31372973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01EA10B2-0817-41E2-8C0A-3BA3B8DAFD80}" type="slidenum">
              <a:rPr lang="ru-RU" smtClean="0"/>
              <a:t>12</a:t>
            </a:fld>
            <a:endParaRPr lang="ru-RU"/>
          </a:p>
        </p:txBody>
      </p:sp>
    </p:spTree>
    <p:extLst>
      <p:ext uri="{BB962C8B-B14F-4D97-AF65-F5344CB8AC3E}">
        <p14:creationId xmlns:p14="http://schemas.microsoft.com/office/powerpoint/2010/main" val="31372973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01EA10B2-0817-41E2-8C0A-3BA3B8DAFD80}" type="slidenum">
              <a:rPr lang="ru-RU" smtClean="0"/>
              <a:t>13</a:t>
            </a:fld>
            <a:endParaRPr lang="ru-RU"/>
          </a:p>
        </p:txBody>
      </p:sp>
    </p:spTree>
    <p:extLst>
      <p:ext uri="{BB962C8B-B14F-4D97-AF65-F5344CB8AC3E}">
        <p14:creationId xmlns:p14="http://schemas.microsoft.com/office/powerpoint/2010/main" val="31372973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01EA10B2-0817-41E2-8C0A-3BA3B8DAFD80}" type="slidenum">
              <a:rPr lang="ru-RU" smtClean="0"/>
              <a:t>14</a:t>
            </a:fld>
            <a:endParaRPr lang="ru-RU"/>
          </a:p>
        </p:txBody>
      </p:sp>
    </p:spTree>
    <p:extLst>
      <p:ext uri="{BB962C8B-B14F-4D97-AF65-F5344CB8AC3E}">
        <p14:creationId xmlns:p14="http://schemas.microsoft.com/office/powerpoint/2010/main" val="31372973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01EA10B2-0817-41E2-8C0A-3BA3B8DAFD80}" type="slidenum">
              <a:rPr lang="ru-RU" smtClean="0"/>
              <a:t>15</a:t>
            </a:fld>
            <a:endParaRPr lang="ru-RU"/>
          </a:p>
        </p:txBody>
      </p:sp>
    </p:spTree>
    <p:extLst>
      <p:ext uri="{BB962C8B-B14F-4D97-AF65-F5344CB8AC3E}">
        <p14:creationId xmlns:p14="http://schemas.microsoft.com/office/powerpoint/2010/main" val="31372973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01EA10B2-0817-41E2-8C0A-3BA3B8DAFD80}" type="slidenum">
              <a:rPr lang="ru-RU" smtClean="0"/>
              <a:t>16</a:t>
            </a:fld>
            <a:endParaRPr lang="ru-RU"/>
          </a:p>
        </p:txBody>
      </p:sp>
    </p:spTree>
    <p:extLst>
      <p:ext uri="{BB962C8B-B14F-4D97-AF65-F5344CB8AC3E}">
        <p14:creationId xmlns:p14="http://schemas.microsoft.com/office/powerpoint/2010/main" val="31372973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01EA10B2-0817-41E2-8C0A-3BA3B8DAFD80}" type="slidenum">
              <a:rPr lang="ru-RU" smtClean="0"/>
              <a:t>17</a:t>
            </a:fld>
            <a:endParaRPr lang="ru-RU"/>
          </a:p>
        </p:txBody>
      </p:sp>
    </p:spTree>
    <p:extLst>
      <p:ext uri="{BB962C8B-B14F-4D97-AF65-F5344CB8AC3E}">
        <p14:creationId xmlns:p14="http://schemas.microsoft.com/office/powerpoint/2010/main" val="31372973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01EA10B2-0817-41E2-8C0A-3BA3B8DAFD80}" type="slidenum">
              <a:rPr lang="ru-RU" smtClean="0"/>
              <a:t>18</a:t>
            </a:fld>
            <a:endParaRPr lang="ru-RU"/>
          </a:p>
        </p:txBody>
      </p:sp>
    </p:spTree>
    <p:extLst>
      <p:ext uri="{BB962C8B-B14F-4D97-AF65-F5344CB8AC3E}">
        <p14:creationId xmlns:p14="http://schemas.microsoft.com/office/powerpoint/2010/main" val="31372973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01EA10B2-0817-41E2-8C0A-3BA3B8DAFD80}" type="slidenum">
              <a:rPr lang="ru-RU" smtClean="0"/>
              <a:t>19</a:t>
            </a:fld>
            <a:endParaRPr lang="ru-RU"/>
          </a:p>
        </p:txBody>
      </p:sp>
    </p:spTree>
    <p:extLst>
      <p:ext uri="{BB962C8B-B14F-4D97-AF65-F5344CB8AC3E}">
        <p14:creationId xmlns:p14="http://schemas.microsoft.com/office/powerpoint/2010/main" val="31372973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01EA10B2-0817-41E2-8C0A-3BA3B8DAFD80}" type="slidenum">
              <a:rPr lang="ru-RU" smtClean="0"/>
              <a:t>2</a:t>
            </a:fld>
            <a:endParaRPr lang="ru-RU"/>
          </a:p>
        </p:txBody>
      </p:sp>
    </p:spTree>
    <p:extLst>
      <p:ext uri="{BB962C8B-B14F-4D97-AF65-F5344CB8AC3E}">
        <p14:creationId xmlns:p14="http://schemas.microsoft.com/office/powerpoint/2010/main" val="14315049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dirty="0" smtClean="0"/>
              <a:t>Derivation of the formula: as</a:t>
            </a:r>
            <a:r>
              <a:rPr lang="en-US" baseline="0" dirty="0" smtClean="0"/>
              <a:t> it was mentioned, to find the amount of money in an account, one should add an interest to a principal. Hence, we have:</a:t>
            </a:r>
          </a:p>
          <a:p>
            <a:r>
              <a:rPr lang="en-US" dirty="0" smtClean="0"/>
              <a:t>PV+Interest=PV+PVr=PV(1+r)</a:t>
            </a:r>
            <a:r>
              <a:rPr lang="en-US" baseline="0" dirty="0" smtClean="0"/>
              <a:t> -1</a:t>
            </a:r>
            <a:r>
              <a:rPr lang="en-US" baseline="30000" dirty="0" smtClean="0"/>
              <a:t>st</a:t>
            </a:r>
            <a:r>
              <a:rPr lang="en-US" baseline="0" dirty="0" smtClean="0"/>
              <a:t> year</a:t>
            </a:r>
          </a:p>
          <a:p>
            <a:r>
              <a:rPr lang="en-US" baseline="0" dirty="0" smtClean="0"/>
              <a:t>PV+PVr+PVr=PV(1+2r) – 2</a:t>
            </a:r>
            <a:r>
              <a:rPr lang="en-US" baseline="30000" dirty="0" smtClean="0"/>
              <a:t>nd</a:t>
            </a:r>
            <a:r>
              <a:rPr lang="en-US" baseline="0" dirty="0" smtClean="0"/>
              <a:t> year</a:t>
            </a:r>
          </a:p>
          <a:p>
            <a:r>
              <a:rPr lang="en-US" baseline="0" dirty="0" smtClean="0"/>
              <a:t>PV+PVr+PVr+PVr=PV(1+3r) – 3</a:t>
            </a:r>
            <a:r>
              <a:rPr lang="en-US" baseline="30000" dirty="0" smtClean="0"/>
              <a:t>rd</a:t>
            </a:r>
            <a:r>
              <a:rPr lang="en-US" baseline="0" dirty="0" smtClean="0"/>
              <a:t> year</a:t>
            </a:r>
          </a:p>
          <a:p>
            <a:r>
              <a:rPr lang="en-US" baseline="0" dirty="0" smtClean="0"/>
              <a:t>So, at the and of t-th year we have PV(1+tr)</a:t>
            </a:r>
            <a:endParaRPr lang="ru-RU" dirty="0"/>
          </a:p>
        </p:txBody>
      </p:sp>
      <p:sp>
        <p:nvSpPr>
          <p:cNvPr id="4" name="Номер слайда 3"/>
          <p:cNvSpPr>
            <a:spLocks noGrp="1"/>
          </p:cNvSpPr>
          <p:nvPr>
            <p:ph type="sldNum" sz="quarter" idx="10"/>
          </p:nvPr>
        </p:nvSpPr>
        <p:spPr/>
        <p:txBody>
          <a:bodyPr/>
          <a:lstStyle/>
          <a:p>
            <a:fld id="{01EA10B2-0817-41E2-8C0A-3BA3B8DAFD80}" type="slidenum">
              <a:rPr lang="ru-RU" smtClean="0"/>
              <a:t>3</a:t>
            </a:fld>
            <a:endParaRPr lang="ru-RU"/>
          </a:p>
        </p:txBody>
      </p:sp>
    </p:spTree>
    <p:extLst>
      <p:ext uri="{BB962C8B-B14F-4D97-AF65-F5344CB8AC3E}">
        <p14:creationId xmlns:p14="http://schemas.microsoft.com/office/powerpoint/2010/main" val="31372973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dirty="0" smtClean="0"/>
              <a:t>Derivation of the formula:</a:t>
            </a:r>
          </a:p>
          <a:p>
            <a:r>
              <a:rPr lang="en-US" dirty="0" smtClean="0"/>
              <a:t>FV=PV+PVr=PV(1+r) – 1</a:t>
            </a:r>
            <a:r>
              <a:rPr lang="en-US" baseline="30000" dirty="0" smtClean="0"/>
              <a:t>st</a:t>
            </a:r>
            <a:r>
              <a:rPr lang="en-US" dirty="0" smtClean="0"/>
              <a:t> year</a:t>
            </a:r>
          </a:p>
          <a:p>
            <a:r>
              <a:rPr lang="en-US" dirty="0" smtClean="0"/>
              <a:t>FV=PV(1+r)+rPV(1+r)=PV(1+r)[1+r]=PV(1+r)^2</a:t>
            </a:r>
            <a:r>
              <a:rPr lang="en-US" baseline="0" dirty="0" smtClean="0"/>
              <a:t> – 2</a:t>
            </a:r>
            <a:r>
              <a:rPr lang="en-US" baseline="30000" dirty="0" smtClean="0"/>
              <a:t>nd</a:t>
            </a:r>
            <a:r>
              <a:rPr lang="en-US" baseline="0" dirty="0" smtClean="0"/>
              <a:t> year</a:t>
            </a:r>
          </a:p>
          <a:p>
            <a:r>
              <a:rPr lang="en-US" baseline="0" dirty="0" smtClean="0"/>
              <a:t>FV=PV(1+r)^2+rPV(1+r)^2=PV(1+r)^2[1+r]=PV(1+r)^3 – 3</a:t>
            </a:r>
            <a:r>
              <a:rPr lang="en-US" baseline="30000" dirty="0" smtClean="0"/>
              <a:t>rd</a:t>
            </a:r>
            <a:r>
              <a:rPr lang="en-US" baseline="0" dirty="0" smtClean="0"/>
              <a:t> year</a:t>
            </a:r>
          </a:p>
          <a:p>
            <a:r>
              <a:rPr lang="en-US" baseline="0" dirty="0" smtClean="0"/>
              <a:t>So, at the end of t-th year we have FV=PV(1+r)^n</a:t>
            </a:r>
            <a:endParaRPr lang="ru-RU" dirty="0"/>
          </a:p>
        </p:txBody>
      </p:sp>
      <p:sp>
        <p:nvSpPr>
          <p:cNvPr id="4" name="Номер слайда 3"/>
          <p:cNvSpPr>
            <a:spLocks noGrp="1"/>
          </p:cNvSpPr>
          <p:nvPr>
            <p:ph type="sldNum" sz="quarter" idx="10"/>
          </p:nvPr>
        </p:nvSpPr>
        <p:spPr/>
        <p:txBody>
          <a:bodyPr/>
          <a:lstStyle/>
          <a:p>
            <a:fld id="{01EA10B2-0817-41E2-8C0A-3BA3B8DAFD80}" type="slidenum">
              <a:rPr lang="ru-RU" smtClean="0"/>
              <a:t>4</a:t>
            </a:fld>
            <a:endParaRPr lang="ru-RU"/>
          </a:p>
        </p:txBody>
      </p:sp>
    </p:spTree>
    <p:extLst>
      <p:ext uri="{BB962C8B-B14F-4D97-AF65-F5344CB8AC3E}">
        <p14:creationId xmlns:p14="http://schemas.microsoft.com/office/powerpoint/2010/main" val="31372973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dirty="0" smtClean="0"/>
              <a:t>If we have non-integer</a:t>
            </a:r>
            <a:r>
              <a:rPr lang="en-US" baseline="0" dirty="0" smtClean="0"/>
              <a:t> number of interest periods, then we can maximise our investment using a compound interest for an integer number of interest periods and simple interest for the rest.</a:t>
            </a:r>
            <a:endParaRPr lang="ru-RU" dirty="0"/>
          </a:p>
        </p:txBody>
      </p:sp>
      <p:sp>
        <p:nvSpPr>
          <p:cNvPr id="4" name="Номер слайда 3"/>
          <p:cNvSpPr>
            <a:spLocks noGrp="1"/>
          </p:cNvSpPr>
          <p:nvPr>
            <p:ph type="sldNum" sz="quarter" idx="10"/>
          </p:nvPr>
        </p:nvSpPr>
        <p:spPr/>
        <p:txBody>
          <a:bodyPr/>
          <a:lstStyle/>
          <a:p>
            <a:fld id="{01EA10B2-0817-41E2-8C0A-3BA3B8DAFD80}" type="slidenum">
              <a:rPr lang="ru-RU" smtClean="0"/>
              <a:t>5</a:t>
            </a:fld>
            <a:endParaRPr lang="ru-RU"/>
          </a:p>
        </p:txBody>
      </p:sp>
    </p:spTree>
    <p:extLst>
      <p:ext uri="{BB962C8B-B14F-4D97-AF65-F5344CB8AC3E}">
        <p14:creationId xmlns:p14="http://schemas.microsoft.com/office/powerpoint/2010/main" val="31372973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dirty="0" smtClean="0"/>
              <a:t>If we have non-integer</a:t>
            </a:r>
            <a:r>
              <a:rPr lang="en-US" baseline="0" dirty="0" smtClean="0"/>
              <a:t> number of interest periods, then we can maximise our investment using a compound interest for an integer number of interest periods and simple interest for the rest.</a:t>
            </a:r>
            <a:endParaRPr lang="ru-RU" dirty="0"/>
          </a:p>
        </p:txBody>
      </p:sp>
      <p:sp>
        <p:nvSpPr>
          <p:cNvPr id="4" name="Номер слайда 3"/>
          <p:cNvSpPr>
            <a:spLocks noGrp="1"/>
          </p:cNvSpPr>
          <p:nvPr>
            <p:ph type="sldNum" sz="quarter" idx="10"/>
          </p:nvPr>
        </p:nvSpPr>
        <p:spPr/>
        <p:txBody>
          <a:bodyPr/>
          <a:lstStyle/>
          <a:p>
            <a:fld id="{01EA10B2-0817-41E2-8C0A-3BA3B8DAFD80}" type="slidenum">
              <a:rPr lang="ru-RU" smtClean="0"/>
              <a:t>6</a:t>
            </a:fld>
            <a:endParaRPr lang="ru-RU"/>
          </a:p>
        </p:txBody>
      </p:sp>
    </p:spTree>
    <p:extLst>
      <p:ext uri="{BB962C8B-B14F-4D97-AF65-F5344CB8AC3E}">
        <p14:creationId xmlns:p14="http://schemas.microsoft.com/office/powerpoint/2010/main" val="31372973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01EA10B2-0817-41E2-8C0A-3BA3B8DAFD80}" type="slidenum">
              <a:rPr lang="ru-RU" smtClean="0"/>
              <a:t>7</a:t>
            </a:fld>
            <a:endParaRPr lang="ru-RU"/>
          </a:p>
        </p:txBody>
      </p:sp>
    </p:spTree>
    <p:extLst>
      <p:ext uri="{BB962C8B-B14F-4D97-AF65-F5344CB8AC3E}">
        <p14:creationId xmlns:p14="http://schemas.microsoft.com/office/powerpoint/2010/main" val="31372973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01EA10B2-0817-41E2-8C0A-3BA3B8DAFD80}" type="slidenum">
              <a:rPr lang="ru-RU" smtClean="0"/>
              <a:t>8</a:t>
            </a:fld>
            <a:endParaRPr lang="ru-RU"/>
          </a:p>
        </p:txBody>
      </p:sp>
    </p:spTree>
    <p:extLst>
      <p:ext uri="{BB962C8B-B14F-4D97-AF65-F5344CB8AC3E}">
        <p14:creationId xmlns:p14="http://schemas.microsoft.com/office/powerpoint/2010/main" val="31372973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01EA10B2-0817-41E2-8C0A-3BA3B8DAFD80}" type="slidenum">
              <a:rPr lang="ru-RU" smtClean="0"/>
              <a:t>9</a:t>
            </a:fld>
            <a:endParaRPr lang="ru-RU"/>
          </a:p>
        </p:txBody>
      </p:sp>
    </p:spTree>
    <p:extLst>
      <p:ext uri="{BB962C8B-B14F-4D97-AF65-F5344CB8AC3E}">
        <p14:creationId xmlns:p14="http://schemas.microsoft.com/office/powerpoint/2010/main" val="31372973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345757" y="1072832"/>
            <a:ext cx="3918585" cy="726757"/>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691515" y="1938020"/>
            <a:ext cx="3227070" cy="865187"/>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600" b="0" i="0">
                <a:solidFill>
                  <a:schemeClr val="bg1"/>
                </a:solidFill>
                <a:latin typeface="Times New Roman"/>
                <a:cs typeface="Times New Roman"/>
              </a:defRPr>
            </a:lvl1pPr>
          </a:lstStyle>
          <a:p>
            <a:pPr marL="12700">
              <a:lnSpc>
                <a:spcPts val="650"/>
              </a:lnSpc>
            </a:pPr>
            <a:r>
              <a:rPr spc="40" dirty="0"/>
              <a:t>Lud¥k</a:t>
            </a:r>
            <a:r>
              <a:rPr spc="25" dirty="0"/>
              <a:t> </a:t>
            </a:r>
            <a:r>
              <a:rPr spc="60" dirty="0"/>
              <a:t>Benada</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3/11/2019</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defRPr sz="600" b="0" i="0">
                <a:solidFill>
                  <a:schemeClr val="bg1"/>
                </a:solidFill>
                <a:latin typeface="Times New Roman"/>
                <a:cs typeface="Times New Roman"/>
              </a:defRPr>
            </a:lvl1pPr>
          </a:lstStyle>
          <a:p>
            <a:pPr marL="12700">
              <a:lnSpc>
                <a:spcPts val="650"/>
              </a:lnSpc>
            </a:pPr>
            <a:r>
              <a:rPr spc="40" dirty="0"/>
              <a:t>Lud¥k</a:t>
            </a:r>
            <a:r>
              <a:rPr spc="25" dirty="0"/>
              <a:t> </a:t>
            </a:r>
            <a:r>
              <a:rPr spc="60" dirty="0"/>
              <a:t>Benada</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3/11/2019</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230505" y="795972"/>
            <a:ext cx="2005393" cy="2284095"/>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2374201" y="795972"/>
            <a:ext cx="2005393" cy="2284095"/>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600" b="0" i="0">
                <a:solidFill>
                  <a:schemeClr val="bg1"/>
                </a:solidFill>
                <a:latin typeface="Times New Roman"/>
                <a:cs typeface="Times New Roman"/>
              </a:defRPr>
            </a:lvl1pPr>
          </a:lstStyle>
          <a:p>
            <a:pPr marL="12700">
              <a:lnSpc>
                <a:spcPts val="650"/>
              </a:lnSpc>
            </a:pPr>
            <a:r>
              <a:rPr spc="40" dirty="0"/>
              <a:t>Lud¥k</a:t>
            </a:r>
            <a:r>
              <a:rPr spc="25" dirty="0"/>
              <a:t> </a:t>
            </a:r>
            <a:r>
              <a:rPr spc="60" dirty="0"/>
              <a:t>Benada</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3/11/2019</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defRPr sz="600" b="0" i="0">
                <a:solidFill>
                  <a:schemeClr val="bg1"/>
                </a:solidFill>
                <a:latin typeface="Times New Roman"/>
                <a:cs typeface="Times New Roman"/>
              </a:defRPr>
            </a:lvl1pPr>
          </a:lstStyle>
          <a:p>
            <a:pPr marL="12700">
              <a:lnSpc>
                <a:spcPts val="650"/>
              </a:lnSpc>
            </a:pPr>
            <a:r>
              <a:rPr spc="40" dirty="0"/>
              <a:t>Lud¥k</a:t>
            </a:r>
            <a:r>
              <a:rPr spc="25" dirty="0"/>
              <a:t> </a:t>
            </a:r>
            <a:r>
              <a:rPr spc="60" dirty="0"/>
              <a:t>Benada</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3/11/2019</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600" b="0" i="0">
                <a:solidFill>
                  <a:schemeClr val="bg1"/>
                </a:solidFill>
                <a:latin typeface="Times New Roman"/>
                <a:cs typeface="Times New Roman"/>
              </a:defRPr>
            </a:lvl1pPr>
          </a:lstStyle>
          <a:p>
            <a:pPr marL="12700">
              <a:lnSpc>
                <a:spcPts val="650"/>
              </a:lnSpc>
            </a:pPr>
            <a:r>
              <a:rPr spc="40" dirty="0"/>
              <a:t>Lud¥k</a:t>
            </a:r>
            <a:r>
              <a:rPr spc="25" dirty="0"/>
              <a:t> </a:t>
            </a:r>
            <a:r>
              <a:rPr spc="60" dirty="0"/>
              <a:t>Benada</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3/11/2019</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3023667" y="3248849"/>
            <a:ext cx="43180" cy="30480"/>
          </a:xfrm>
          <a:custGeom>
            <a:avLst/>
            <a:gdLst/>
            <a:ahLst/>
            <a:cxnLst/>
            <a:rect l="l" t="t" r="r" b="b"/>
            <a:pathLst>
              <a:path w="43180" h="30479">
                <a:moveTo>
                  <a:pt x="0" y="30366"/>
                </a:moveTo>
                <a:lnTo>
                  <a:pt x="43019" y="30366"/>
                </a:lnTo>
                <a:lnTo>
                  <a:pt x="43019" y="0"/>
                </a:lnTo>
                <a:lnTo>
                  <a:pt x="0" y="0"/>
                </a:lnTo>
                <a:lnTo>
                  <a:pt x="0" y="30366"/>
                </a:lnTo>
                <a:close/>
              </a:path>
            </a:pathLst>
          </a:custGeom>
          <a:ln w="5060">
            <a:solidFill>
              <a:srgbClr val="ADADE0"/>
            </a:solidFill>
          </a:ln>
        </p:spPr>
        <p:txBody>
          <a:bodyPr wrap="square" lIns="0" tIns="0" rIns="0" bIns="0" rtlCol="0"/>
          <a:lstStyle/>
          <a:p>
            <a:endParaRPr/>
          </a:p>
        </p:txBody>
      </p:sp>
      <p:sp>
        <p:nvSpPr>
          <p:cNvPr id="17" name="bk object 17"/>
          <p:cNvSpPr/>
          <p:nvPr/>
        </p:nvSpPr>
        <p:spPr>
          <a:xfrm>
            <a:off x="2944050" y="3244887"/>
            <a:ext cx="25400" cy="38100"/>
          </a:xfrm>
          <a:custGeom>
            <a:avLst/>
            <a:gdLst/>
            <a:ahLst/>
            <a:cxnLst/>
            <a:rect l="l" t="t" r="r" b="b"/>
            <a:pathLst>
              <a:path w="25400" h="38100">
                <a:moveTo>
                  <a:pt x="25400" y="0"/>
                </a:moveTo>
                <a:lnTo>
                  <a:pt x="0" y="19050"/>
                </a:lnTo>
                <a:lnTo>
                  <a:pt x="25400" y="38100"/>
                </a:lnTo>
                <a:lnTo>
                  <a:pt x="25400" y="0"/>
                </a:lnTo>
                <a:close/>
              </a:path>
            </a:pathLst>
          </a:custGeom>
          <a:solidFill>
            <a:srgbClr val="D6D6EF"/>
          </a:solidFill>
        </p:spPr>
        <p:txBody>
          <a:bodyPr wrap="square" lIns="0" tIns="0" rIns="0" bIns="0" rtlCol="0"/>
          <a:lstStyle/>
          <a:p>
            <a:endParaRPr/>
          </a:p>
        </p:txBody>
      </p:sp>
      <p:sp>
        <p:nvSpPr>
          <p:cNvPr id="18" name="bk object 18"/>
          <p:cNvSpPr/>
          <p:nvPr/>
        </p:nvSpPr>
        <p:spPr>
          <a:xfrm>
            <a:off x="3121853" y="3244887"/>
            <a:ext cx="25400" cy="38100"/>
          </a:xfrm>
          <a:custGeom>
            <a:avLst/>
            <a:gdLst/>
            <a:ahLst/>
            <a:cxnLst/>
            <a:rect l="l" t="t" r="r" b="b"/>
            <a:pathLst>
              <a:path w="25400" h="38100">
                <a:moveTo>
                  <a:pt x="0" y="0"/>
                </a:moveTo>
                <a:lnTo>
                  <a:pt x="0" y="38100"/>
                </a:lnTo>
                <a:lnTo>
                  <a:pt x="25399" y="19050"/>
                </a:lnTo>
                <a:lnTo>
                  <a:pt x="0" y="0"/>
                </a:lnTo>
                <a:close/>
              </a:path>
            </a:pathLst>
          </a:custGeom>
          <a:solidFill>
            <a:srgbClr val="D6D6EF"/>
          </a:solidFill>
        </p:spPr>
        <p:txBody>
          <a:bodyPr wrap="square" lIns="0" tIns="0" rIns="0" bIns="0" rtlCol="0"/>
          <a:lstStyle/>
          <a:p>
            <a:endParaRPr/>
          </a:p>
        </p:txBody>
      </p:sp>
      <p:sp>
        <p:nvSpPr>
          <p:cNvPr id="19" name="bk object 19"/>
          <p:cNvSpPr/>
          <p:nvPr/>
        </p:nvSpPr>
        <p:spPr>
          <a:xfrm>
            <a:off x="3287279" y="3258972"/>
            <a:ext cx="43180" cy="30480"/>
          </a:xfrm>
          <a:custGeom>
            <a:avLst/>
            <a:gdLst/>
            <a:ahLst/>
            <a:cxnLst/>
            <a:rect l="l" t="t" r="r" b="b"/>
            <a:pathLst>
              <a:path w="43179" h="30479">
                <a:moveTo>
                  <a:pt x="0" y="30366"/>
                </a:moveTo>
                <a:lnTo>
                  <a:pt x="43019" y="30366"/>
                </a:lnTo>
                <a:lnTo>
                  <a:pt x="43019" y="0"/>
                </a:lnTo>
                <a:lnTo>
                  <a:pt x="0" y="0"/>
                </a:lnTo>
                <a:lnTo>
                  <a:pt x="0" y="30366"/>
                </a:lnTo>
                <a:close/>
              </a:path>
            </a:pathLst>
          </a:custGeom>
          <a:ln w="5060">
            <a:solidFill>
              <a:srgbClr val="ADADE0"/>
            </a:solidFill>
          </a:ln>
        </p:spPr>
        <p:txBody>
          <a:bodyPr wrap="square" lIns="0" tIns="0" rIns="0" bIns="0" rtlCol="0"/>
          <a:lstStyle/>
          <a:p>
            <a:endParaRPr/>
          </a:p>
        </p:txBody>
      </p:sp>
      <p:sp>
        <p:nvSpPr>
          <p:cNvPr id="20" name="bk object 20"/>
          <p:cNvSpPr/>
          <p:nvPr/>
        </p:nvSpPr>
        <p:spPr>
          <a:xfrm>
            <a:off x="3297771" y="3248697"/>
            <a:ext cx="43180" cy="30480"/>
          </a:xfrm>
          <a:custGeom>
            <a:avLst/>
            <a:gdLst/>
            <a:ahLst/>
            <a:cxnLst/>
            <a:rect l="l" t="t" r="r" b="b"/>
            <a:pathLst>
              <a:path w="43179" h="30479">
                <a:moveTo>
                  <a:pt x="0" y="10160"/>
                </a:moveTo>
                <a:lnTo>
                  <a:pt x="0" y="0"/>
                </a:lnTo>
                <a:lnTo>
                  <a:pt x="43180" y="0"/>
                </a:lnTo>
                <a:lnTo>
                  <a:pt x="43180" y="30480"/>
                </a:lnTo>
                <a:lnTo>
                  <a:pt x="33020" y="30480"/>
                </a:lnTo>
              </a:path>
            </a:pathLst>
          </a:custGeom>
          <a:ln w="5060">
            <a:solidFill>
              <a:srgbClr val="ADADE0"/>
            </a:solidFill>
          </a:ln>
        </p:spPr>
        <p:txBody>
          <a:bodyPr wrap="square" lIns="0" tIns="0" rIns="0" bIns="0" rtlCol="0"/>
          <a:lstStyle/>
          <a:p>
            <a:endParaRPr/>
          </a:p>
        </p:txBody>
      </p:sp>
      <p:sp>
        <p:nvSpPr>
          <p:cNvPr id="21" name="bk object 21"/>
          <p:cNvSpPr/>
          <p:nvPr/>
        </p:nvSpPr>
        <p:spPr>
          <a:xfrm>
            <a:off x="3307932" y="3238537"/>
            <a:ext cx="43180" cy="30480"/>
          </a:xfrm>
          <a:custGeom>
            <a:avLst/>
            <a:gdLst/>
            <a:ahLst/>
            <a:cxnLst/>
            <a:rect l="l" t="t" r="r" b="b"/>
            <a:pathLst>
              <a:path w="43179" h="30479">
                <a:moveTo>
                  <a:pt x="0" y="10160"/>
                </a:moveTo>
                <a:lnTo>
                  <a:pt x="0" y="0"/>
                </a:lnTo>
                <a:lnTo>
                  <a:pt x="43181" y="0"/>
                </a:lnTo>
                <a:lnTo>
                  <a:pt x="43181" y="30480"/>
                </a:lnTo>
                <a:lnTo>
                  <a:pt x="33019" y="30480"/>
                </a:lnTo>
              </a:path>
            </a:pathLst>
          </a:custGeom>
          <a:ln w="5060">
            <a:solidFill>
              <a:srgbClr val="ADADE0"/>
            </a:solidFill>
          </a:ln>
        </p:spPr>
        <p:txBody>
          <a:bodyPr wrap="square" lIns="0" tIns="0" rIns="0" bIns="0" rtlCol="0"/>
          <a:lstStyle/>
          <a:p>
            <a:endParaRPr/>
          </a:p>
        </p:txBody>
      </p:sp>
      <p:sp>
        <p:nvSpPr>
          <p:cNvPr id="22" name="bk object 22"/>
          <p:cNvSpPr/>
          <p:nvPr/>
        </p:nvSpPr>
        <p:spPr>
          <a:xfrm>
            <a:off x="3224111" y="3244887"/>
            <a:ext cx="203200" cy="38100"/>
          </a:xfrm>
          <a:custGeom>
            <a:avLst/>
            <a:gdLst/>
            <a:ahLst/>
            <a:cxnLst/>
            <a:rect l="l" t="t" r="r" b="b"/>
            <a:pathLst>
              <a:path w="203200" h="38100">
                <a:moveTo>
                  <a:pt x="25400" y="0"/>
                </a:moveTo>
                <a:lnTo>
                  <a:pt x="0" y="19050"/>
                </a:lnTo>
                <a:lnTo>
                  <a:pt x="25400" y="38100"/>
                </a:lnTo>
                <a:lnTo>
                  <a:pt x="25400" y="0"/>
                </a:lnTo>
                <a:close/>
              </a:path>
              <a:path w="203200" h="38100">
                <a:moveTo>
                  <a:pt x="177802" y="0"/>
                </a:moveTo>
                <a:lnTo>
                  <a:pt x="177802" y="38100"/>
                </a:lnTo>
                <a:lnTo>
                  <a:pt x="203202" y="19050"/>
                </a:lnTo>
                <a:lnTo>
                  <a:pt x="177802" y="0"/>
                </a:lnTo>
                <a:close/>
              </a:path>
            </a:pathLst>
          </a:custGeom>
          <a:solidFill>
            <a:srgbClr val="D6D6EF"/>
          </a:solidFill>
        </p:spPr>
        <p:txBody>
          <a:bodyPr wrap="square" lIns="0" tIns="0" rIns="0" bIns="0" rtlCol="0"/>
          <a:lstStyle/>
          <a:p>
            <a:endParaRPr/>
          </a:p>
        </p:txBody>
      </p:sp>
      <p:sp>
        <p:nvSpPr>
          <p:cNvPr id="23" name="bk object 23"/>
          <p:cNvSpPr/>
          <p:nvPr/>
        </p:nvSpPr>
        <p:spPr>
          <a:xfrm>
            <a:off x="3593072" y="3251237"/>
            <a:ext cx="38100" cy="0"/>
          </a:xfrm>
          <a:custGeom>
            <a:avLst/>
            <a:gdLst/>
            <a:ahLst/>
            <a:cxnLst/>
            <a:rect l="l" t="t" r="r" b="b"/>
            <a:pathLst>
              <a:path w="38100">
                <a:moveTo>
                  <a:pt x="0" y="0"/>
                </a:moveTo>
                <a:lnTo>
                  <a:pt x="38101" y="0"/>
                </a:lnTo>
              </a:path>
            </a:pathLst>
          </a:custGeom>
          <a:ln w="7591">
            <a:solidFill>
              <a:srgbClr val="ADADE0"/>
            </a:solidFill>
          </a:ln>
        </p:spPr>
        <p:txBody>
          <a:bodyPr wrap="square" lIns="0" tIns="0" rIns="0" bIns="0" rtlCol="0"/>
          <a:lstStyle/>
          <a:p>
            <a:endParaRPr/>
          </a:p>
        </p:txBody>
      </p:sp>
      <p:sp>
        <p:nvSpPr>
          <p:cNvPr id="24" name="bk object 24"/>
          <p:cNvSpPr/>
          <p:nvPr/>
        </p:nvSpPr>
        <p:spPr>
          <a:xfrm>
            <a:off x="3504171" y="3244887"/>
            <a:ext cx="203200" cy="38100"/>
          </a:xfrm>
          <a:custGeom>
            <a:avLst/>
            <a:gdLst/>
            <a:ahLst/>
            <a:cxnLst/>
            <a:rect l="l" t="t" r="r" b="b"/>
            <a:pathLst>
              <a:path w="203200" h="38100">
                <a:moveTo>
                  <a:pt x="25400" y="0"/>
                </a:moveTo>
                <a:lnTo>
                  <a:pt x="0" y="19050"/>
                </a:lnTo>
                <a:lnTo>
                  <a:pt x="25400" y="38100"/>
                </a:lnTo>
                <a:lnTo>
                  <a:pt x="25400" y="0"/>
                </a:lnTo>
                <a:close/>
              </a:path>
              <a:path w="203200" h="38100">
                <a:moveTo>
                  <a:pt x="177802" y="0"/>
                </a:moveTo>
                <a:lnTo>
                  <a:pt x="177802" y="38100"/>
                </a:lnTo>
                <a:lnTo>
                  <a:pt x="203202" y="19050"/>
                </a:lnTo>
                <a:lnTo>
                  <a:pt x="177802" y="0"/>
                </a:lnTo>
                <a:close/>
              </a:path>
            </a:pathLst>
          </a:custGeom>
          <a:solidFill>
            <a:srgbClr val="D6D6EF"/>
          </a:solidFill>
        </p:spPr>
        <p:txBody>
          <a:bodyPr wrap="square" lIns="0" tIns="0" rIns="0" bIns="0" rtlCol="0"/>
          <a:lstStyle/>
          <a:p>
            <a:endParaRPr/>
          </a:p>
        </p:txBody>
      </p:sp>
      <p:sp>
        <p:nvSpPr>
          <p:cNvPr id="25" name="bk object 25"/>
          <p:cNvSpPr/>
          <p:nvPr/>
        </p:nvSpPr>
        <p:spPr>
          <a:xfrm>
            <a:off x="3580372" y="3238537"/>
            <a:ext cx="38100" cy="0"/>
          </a:xfrm>
          <a:custGeom>
            <a:avLst/>
            <a:gdLst/>
            <a:ahLst/>
            <a:cxnLst/>
            <a:rect l="l" t="t" r="r" b="b"/>
            <a:pathLst>
              <a:path w="38100">
                <a:moveTo>
                  <a:pt x="0" y="0"/>
                </a:moveTo>
                <a:lnTo>
                  <a:pt x="38100" y="0"/>
                </a:lnTo>
              </a:path>
            </a:pathLst>
          </a:custGeom>
          <a:ln w="7591">
            <a:solidFill>
              <a:srgbClr val="D6D6EF"/>
            </a:solidFill>
          </a:ln>
        </p:spPr>
        <p:txBody>
          <a:bodyPr wrap="square" lIns="0" tIns="0" rIns="0" bIns="0" rtlCol="0"/>
          <a:lstStyle/>
          <a:p>
            <a:endParaRPr/>
          </a:p>
        </p:txBody>
      </p:sp>
      <p:sp>
        <p:nvSpPr>
          <p:cNvPr id="26" name="bk object 26"/>
          <p:cNvSpPr/>
          <p:nvPr/>
        </p:nvSpPr>
        <p:spPr>
          <a:xfrm>
            <a:off x="3593072" y="3263937"/>
            <a:ext cx="38100" cy="0"/>
          </a:xfrm>
          <a:custGeom>
            <a:avLst/>
            <a:gdLst/>
            <a:ahLst/>
            <a:cxnLst/>
            <a:rect l="l" t="t" r="r" b="b"/>
            <a:pathLst>
              <a:path w="38100">
                <a:moveTo>
                  <a:pt x="0" y="0"/>
                </a:moveTo>
                <a:lnTo>
                  <a:pt x="38101" y="0"/>
                </a:lnTo>
              </a:path>
            </a:pathLst>
          </a:custGeom>
          <a:ln w="7591">
            <a:solidFill>
              <a:srgbClr val="D6D6EF"/>
            </a:solidFill>
          </a:ln>
        </p:spPr>
        <p:txBody>
          <a:bodyPr wrap="square" lIns="0" tIns="0" rIns="0" bIns="0" rtlCol="0"/>
          <a:lstStyle/>
          <a:p>
            <a:endParaRPr/>
          </a:p>
        </p:txBody>
      </p:sp>
      <p:sp>
        <p:nvSpPr>
          <p:cNvPr id="27" name="bk object 27"/>
          <p:cNvSpPr/>
          <p:nvPr/>
        </p:nvSpPr>
        <p:spPr>
          <a:xfrm>
            <a:off x="3580372" y="3276638"/>
            <a:ext cx="38100" cy="0"/>
          </a:xfrm>
          <a:custGeom>
            <a:avLst/>
            <a:gdLst/>
            <a:ahLst/>
            <a:cxnLst/>
            <a:rect l="l" t="t" r="r" b="b"/>
            <a:pathLst>
              <a:path w="38100">
                <a:moveTo>
                  <a:pt x="0" y="0"/>
                </a:moveTo>
                <a:lnTo>
                  <a:pt x="38100" y="0"/>
                </a:lnTo>
              </a:path>
            </a:pathLst>
          </a:custGeom>
          <a:ln w="7591">
            <a:solidFill>
              <a:srgbClr val="D6D6EF"/>
            </a:solidFill>
          </a:ln>
        </p:spPr>
        <p:txBody>
          <a:bodyPr wrap="square" lIns="0" tIns="0" rIns="0" bIns="0" rtlCol="0"/>
          <a:lstStyle/>
          <a:p>
            <a:endParaRPr/>
          </a:p>
        </p:txBody>
      </p:sp>
      <p:sp>
        <p:nvSpPr>
          <p:cNvPr id="28" name="bk object 28"/>
          <p:cNvSpPr/>
          <p:nvPr/>
        </p:nvSpPr>
        <p:spPr>
          <a:xfrm>
            <a:off x="3593072" y="3289338"/>
            <a:ext cx="38100" cy="0"/>
          </a:xfrm>
          <a:custGeom>
            <a:avLst/>
            <a:gdLst/>
            <a:ahLst/>
            <a:cxnLst/>
            <a:rect l="l" t="t" r="r" b="b"/>
            <a:pathLst>
              <a:path w="38100">
                <a:moveTo>
                  <a:pt x="0" y="0"/>
                </a:moveTo>
                <a:lnTo>
                  <a:pt x="38101" y="0"/>
                </a:lnTo>
              </a:path>
            </a:pathLst>
          </a:custGeom>
          <a:ln w="7591">
            <a:solidFill>
              <a:srgbClr val="D6D6EF"/>
            </a:solidFill>
          </a:ln>
        </p:spPr>
        <p:txBody>
          <a:bodyPr wrap="square" lIns="0" tIns="0" rIns="0" bIns="0" rtlCol="0"/>
          <a:lstStyle/>
          <a:p>
            <a:endParaRPr/>
          </a:p>
        </p:txBody>
      </p:sp>
      <p:sp>
        <p:nvSpPr>
          <p:cNvPr id="29" name="bk object 29"/>
          <p:cNvSpPr/>
          <p:nvPr/>
        </p:nvSpPr>
        <p:spPr>
          <a:xfrm>
            <a:off x="3860432" y="3238537"/>
            <a:ext cx="38100" cy="0"/>
          </a:xfrm>
          <a:custGeom>
            <a:avLst/>
            <a:gdLst/>
            <a:ahLst/>
            <a:cxnLst/>
            <a:rect l="l" t="t" r="r" b="b"/>
            <a:pathLst>
              <a:path w="38100">
                <a:moveTo>
                  <a:pt x="0" y="0"/>
                </a:moveTo>
                <a:lnTo>
                  <a:pt x="38100" y="0"/>
                </a:lnTo>
              </a:path>
            </a:pathLst>
          </a:custGeom>
          <a:ln w="7591">
            <a:solidFill>
              <a:srgbClr val="ADADE0"/>
            </a:solidFill>
          </a:ln>
        </p:spPr>
        <p:txBody>
          <a:bodyPr wrap="square" lIns="0" tIns="0" rIns="0" bIns="0" rtlCol="0"/>
          <a:lstStyle/>
          <a:p>
            <a:endParaRPr/>
          </a:p>
        </p:txBody>
      </p:sp>
      <p:sp>
        <p:nvSpPr>
          <p:cNvPr id="30" name="bk object 30"/>
          <p:cNvSpPr/>
          <p:nvPr/>
        </p:nvSpPr>
        <p:spPr>
          <a:xfrm>
            <a:off x="3873132" y="3251237"/>
            <a:ext cx="38100" cy="0"/>
          </a:xfrm>
          <a:custGeom>
            <a:avLst/>
            <a:gdLst/>
            <a:ahLst/>
            <a:cxnLst/>
            <a:rect l="l" t="t" r="r" b="b"/>
            <a:pathLst>
              <a:path w="38100">
                <a:moveTo>
                  <a:pt x="0" y="0"/>
                </a:moveTo>
                <a:lnTo>
                  <a:pt x="38101" y="0"/>
                </a:lnTo>
              </a:path>
            </a:pathLst>
          </a:custGeom>
          <a:ln w="7591">
            <a:solidFill>
              <a:srgbClr val="ADADE0"/>
            </a:solidFill>
          </a:ln>
        </p:spPr>
        <p:txBody>
          <a:bodyPr wrap="square" lIns="0" tIns="0" rIns="0" bIns="0" rtlCol="0"/>
          <a:lstStyle/>
          <a:p>
            <a:endParaRPr/>
          </a:p>
        </p:txBody>
      </p:sp>
      <p:sp>
        <p:nvSpPr>
          <p:cNvPr id="31" name="bk object 31"/>
          <p:cNvSpPr/>
          <p:nvPr/>
        </p:nvSpPr>
        <p:spPr>
          <a:xfrm>
            <a:off x="3873132" y="3263937"/>
            <a:ext cx="38100" cy="0"/>
          </a:xfrm>
          <a:custGeom>
            <a:avLst/>
            <a:gdLst/>
            <a:ahLst/>
            <a:cxnLst/>
            <a:rect l="l" t="t" r="r" b="b"/>
            <a:pathLst>
              <a:path w="38100">
                <a:moveTo>
                  <a:pt x="0" y="0"/>
                </a:moveTo>
                <a:lnTo>
                  <a:pt x="38101" y="0"/>
                </a:lnTo>
              </a:path>
            </a:pathLst>
          </a:custGeom>
          <a:ln w="7591">
            <a:solidFill>
              <a:srgbClr val="ADADE0"/>
            </a:solidFill>
          </a:ln>
        </p:spPr>
        <p:txBody>
          <a:bodyPr wrap="square" lIns="0" tIns="0" rIns="0" bIns="0" rtlCol="0"/>
          <a:lstStyle/>
          <a:p>
            <a:endParaRPr/>
          </a:p>
        </p:txBody>
      </p:sp>
      <p:sp>
        <p:nvSpPr>
          <p:cNvPr id="32" name="bk object 32"/>
          <p:cNvSpPr/>
          <p:nvPr/>
        </p:nvSpPr>
        <p:spPr>
          <a:xfrm>
            <a:off x="3784231" y="3244887"/>
            <a:ext cx="203200" cy="38100"/>
          </a:xfrm>
          <a:custGeom>
            <a:avLst/>
            <a:gdLst/>
            <a:ahLst/>
            <a:cxnLst/>
            <a:rect l="l" t="t" r="r" b="b"/>
            <a:pathLst>
              <a:path w="203200" h="38100">
                <a:moveTo>
                  <a:pt x="25400" y="0"/>
                </a:moveTo>
                <a:lnTo>
                  <a:pt x="0" y="19050"/>
                </a:lnTo>
                <a:lnTo>
                  <a:pt x="25400" y="38100"/>
                </a:lnTo>
                <a:lnTo>
                  <a:pt x="25400" y="0"/>
                </a:lnTo>
                <a:close/>
              </a:path>
              <a:path w="203200" h="38100">
                <a:moveTo>
                  <a:pt x="177802" y="0"/>
                </a:moveTo>
                <a:lnTo>
                  <a:pt x="177802" y="38100"/>
                </a:lnTo>
                <a:lnTo>
                  <a:pt x="203202" y="19050"/>
                </a:lnTo>
                <a:lnTo>
                  <a:pt x="177802" y="0"/>
                </a:lnTo>
                <a:close/>
              </a:path>
            </a:pathLst>
          </a:custGeom>
          <a:solidFill>
            <a:srgbClr val="D6D6EF"/>
          </a:solidFill>
        </p:spPr>
        <p:txBody>
          <a:bodyPr wrap="square" lIns="0" tIns="0" rIns="0" bIns="0" rtlCol="0"/>
          <a:lstStyle/>
          <a:p>
            <a:endParaRPr/>
          </a:p>
        </p:txBody>
      </p:sp>
      <p:sp>
        <p:nvSpPr>
          <p:cNvPr id="33" name="bk object 33"/>
          <p:cNvSpPr/>
          <p:nvPr/>
        </p:nvSpPr>
        <p:spPr>
          <a:xfrm>
            <a:off x="3860432" y="3276638"/>
            <a:ext cx="38100" cy="0"/>
          </a:xfrm>
          <a:custGeom>
            <a:avLst/>
            <a:gdLst/>
            <a:ahLst/>
            <a:cxnLst/>
            <a:rect l="l" t="t" r="r" b="b"/>
            <a:pathLst>
              <a:path w="38100">
                <a:moveTo>
                  <a:pt x="0" y="0"/>
                </a:moveTo>
                <a:lnTo>
                  <a:pt x="38100" y="0"/>
                </a:lnTo>
              </a:path>
            </a:pathLst>
          </a:custGeom>
          <a:ln w="7591">
            <a:solidFill>
              <a:srgbClr val="D6D6EF"/>
            </a:solidFill>
          </a:ln>
        </p:spPr>
        <p:txBody>
          <a:bodyPr wrap="square" lIns="0" tIns="0" rIns="0" bIns="0" rtlCol="0"/>
          <a:lstStyle/>
          <a:p>
            <a:endParaRPr/>
          </a:p>
        </p:txBody>
      </p:sp>
      <p:sp>
        <p:nvSpPr>
          <p:cNvPr id="34" name="bk object 34"/>
          <p:cNvSpPr/>
          <p:nvPr/>
        </p:nvSpPr>
        <p:spPr>
          <a:xfrm>
            <a:off x="3873132" y="3289338"/>
            <a:ext cx="38100" cy="0"/>
          </a:xfrm>
          <a:custGeom>
            <a:avLst/>
            <a:gdLst/>
            <a:ahLst/>
            <a:cxnLst/>
            <a:rect l="l" t="t" r="r" b="b"/>
            <a:pathLst>
              <a:path w="38100">
                <a:moveTo>
                  <a:pt x="0" y="0"/>
                </a:moveTo>
                <a:lnTo>
                  <a:pt x="38101" y="0"/>
                </a:lnTo>
              </a:path>
            </a:pathLst>
          </a:custGeom>
          <a:ln w="7591">
            <a:solidFill>
              <a:srgbClr val="D6D6EF"/>
            </a:solidFill>
          </a:ln>
        </p:spPr>
        <p:txBody>
          <a:bodyPr wrap="square" lIns="0" tIns="0" rIns="0" bIns="0" rtlCol="0"/>
          <a:lstStyle/>
          <a:p>
            <a:endParaRPr/>
          </a:p>
        </p:txBody>
      </p:sp>
      <p:sp>
        <p:nvSpPr>
          <p:cNvPr id="35" name="bk object 35"/>
          <p:cNvSpPr/>
          <p:nvPr/>
        </p:nvSpPr>
        <p:spPr>
          <a:xfrm>
            <a:off x="4140493" y="3238537"/>
            <a:ext cx="38100" cy="0"/>
          </a:xfrm>
          <a:custGeom>
            <a:avLst/>
            <a:gdLst/>
            <a:ahLst/>
            <a:cxnLst/>
            <a:rect l="l" t="t" r="r" b="b"/>
            <a:pathLst>
              <a:path w="38100">
                <a:moveTo>
                  <a:pt x="0" y="0"/>
                </a:moveTo>
                <a:lnTo>
                  <a:pt x="38100" y="0"/>
                </a:lnTo>
              </a:path>
            </a:pathLst>
          </a:custGeom>
          <a:ln w="7591">
            <a:solidFill>
              <a:srgbClr val="ADADE0"/>
            </a:solidFill>
          </a:ln>
        </p:spPr>
        <p:txBody>
          <a:bodyPr wrap="square" lIns="0" tIns="0" rIns="0" bIns="0" rtlCol="0"/>
          <a:lstStyle/>
          <a:p>
            <a:endParaRPr/>
          </a:p>
        </p:txBody>
      </p:sp>
      <p:sp>
        <p:nvSpPr>
          <p:cNvPr id="36" name="bk object 36"/>
          <p:cNvSpPr/>
          <p:nvPr/>
        </p:nvSpPr>
        <p:spPr>
          <a:xfrm>
            <a:off x="4153193" y="3251237"/>
            <a:ext cx="38100" cy="0"/>
          </a:xfrm>
          <a:custGeom>
            <a:avLst/>
            <a:gdLst/>
            <a:ahLst/>
            <a:cxnLst/>
            <a:rect l="l" t="t" r="r" b="b"/>
            <a:pathLst>
              <a:path w="38100">
                <a:moveTo>
                  <a:pt x="0" y="0"/>
                </a:moveTo>
                <a:lnTo>
                  <a:pt x="38101" y="0"/>
                </a:lnTo>
              </a:path>
            </a:pathLst>
          </a:custGeom>
          <a:ln w="7591">
            <a:solidFill>
              <a:srgbClr val="ADADE0"/>
            </a:solidFill>
          </a:ln>
        </p:spPr>
        <p:txBody>
          <a:bodyPr wrap="square" lIns="0" tIns="0" rIns="0" bIns="0" rtlCol="0"/>
          <a:lstStyle/>
          <a:p>
            <a:endParaRPr/>
          </a:p>
        </p:txBody>
      </p:sp>
      <p:sp>
        <p:nvSpPr>
          <p:cNvPr id="37" name="bk object 37"/>
          <p:cNvSpPr/>
          <p:nvPr/>
        </p:nvSpPr>
        <p:spPr>
          <a:xfrm>
            <a:off x="4153193" y="3263937"/>
            <a:ext cx="38100" cy="0"/>
          </a:xfrm>
          <a:custGeom>
            <a:avLst/>
            <a:gdLst/>
            <a:ahLst/>
            <a:cxnLst/>
            <a:rect l="l" t="t" r="r" b="b"/>
            <a:pathLst>
              <a:path w="38100">
                <a:moveTo>
                  <a:pt x="0" y="0"/>
                </a:moveTo>
                <a:lnTo>
                  <a:pt x="38101" y="0"/>
                </a:lnTo>
              </a:path>
            </a:pathLst>
          </a:custGeom>
          <a:ln w="7591">
            <a:solidFill>
              <a:srgbClr val="ADADE0"/>
            </a:solidFill>
          </a:ln>
        </p:spPr>
        <p:txBody>
          <a:bodyPr wrap="square" lIns="0" tIns="0" rIns="0" bIns="0" rtlCol="0"/>
          <a:lstStyle/>
          <a:p>
            <a:endParaRPr/>
          </a:p>
        </p:txBody>
      </p:sp>
      <p:sp>
        <p:nvSpPr>
          <p:cNvPr id="38" name="bk object 38"/>
          <p:cNvSpPr/>
          <p:nvPr/>
        </p:nvSpPr>
        <p:spPr>
          <a:xfrm>
            <a:off x="4140493" y="3276638"/>
            <a:ext cx="38100" cy="0"/>
          </a:xfrm>
          <a:custGeom>
            <a:avLst/>
            <a:gdLst/>
            <a:ahLst/>
            <a:cxnLst/>
            <a:rect l="l" t="t" r="r" b="b"/>
            <a:pathLst>
              <a:path w="38100">
                <a:moveTo>
                  <a:pt x="0" y="0"/>
                </a:moveTo>
                <a:lnTo>
                  <a:pt x="38100" y="0"/>
                </a:lnTo>
              </a:path>
            </a:pathLst>
          </a:custGeom>
          <a:ln w="7591">
            <a:solidFill>
              <a:srgbClr val="ADADE0"/>
            </a:solidFill>
          </a:ln>
        </p:spPr>
        <p:txBody>
          <a:bodyPr wrap="square" lIns="0" tIns="0" rIns="0" bIns="0" rtlCol="0"/>
          <a:lstStyle/>
          <a:p>
            <a:endParaRPr/>
          </a:p>
        </p:txBody>
      </p:sp>
      <p:sp>
        <p:nvSpPr>
          <p:cNvPr id="39" name="bk object 39"/>
          <p:cNvSpPr/>
          <p:nvPr/>
        </p:nvSpPr>
        <p:spPr>
          <a:xfrm>
            <a:off x="4153193" y="3289338"/>
            <a:ext cx="38100" cy="0"/>
          </a:xfrm>
          <a:custGeom>
            <a:avLst/>
            <a:gdLst/>
            <a:ahLst/>
            <a:cxnLst/>
            <a:rect l="l" t="t" r="r" b="b"/>
            <a:pathLst>
              <a:path w="38100">
                <a:moveTo>
                  <a:pt x="0" y="0"/>
                </a:moveTo>
                <a:lnTo>
                  <a:pt x="38101" y="0"/>
                </a:lnTo>
              </a:path>
            </a:pathLst>
          </a:custGeom>
          <a:ln w="7591">
            <a:solidFill>
              <a:srgbClr val="ADADE0"/>
            </a:solidFill>
          </a:ln>
        </p:spPr>
        <p:txBody>
          <a:bodyPr wrap="square" lIns="0" tIns="0" rIns="0" bIns="0" rtlCol="0"/>
          <a:lstStyle/>
          <a:p>
            <a:endParaRPr/>
          </a:p>
        </p:txBody>
      </p:sp>
      <p:sp>
        <p:nvSpPr>
          <p:cNvPr id="40" name="bk object 40"/>
          <p:cNvSpPr/>
          <p:nvPr/>
        </p:nvSpPr>
        <p:spPr>
          <a:xfrm>
            <a:off x="4451033" y="3269017"/>
            <a:ext cx="20320" cy="20320"/>
          </a:xfrm>
          <a:custGeom>
            <a:avLst/>
            <a:gdLst/>
            <a:ahLst/>
            <a:cxnLst/>
            <a:rect l="l" t="t" r="r" b="b"/>
            <a:pathLst>
              <a:path w="20320" h="20320">
                <a:moveTo>
                  <a:pt x="0" y="0"/>
                </a:moveTo>
                <a:lnTo>
                  <a:pt x="20321" y="20320"/>
                </a:lnTo>
              </a:path>
            </a:pathLst>
          </a:custGeom>
          <a:ln w="7591">
            <a:solidFill>
              <a:srgbClr val="ADADE0"/>
            </a:solidFill>
          </a:ln>
        </p:spPr>
        <p:txBody>
          <a:bodyPr wrap="square" lIns="0" tIns="0" rIns="0" bIns="0" rtlCol="0"/>
          <a:lstStyle/>
          <a:p>
            <a:endParaRPr/>
          </a:p>
        </p:txBody>
      </p:sp>
      <p:sp>
        <p:nvSpPr>
          <p:cNvPr id="41" name="bk object 41"/>
          <p:cNvSpPr/>
          <p:nvPr/>
        </p:nvSpPr>
        <p:spPr>
          <a:xfrm>
            <a:off x="4423969" y="3242523"/>
            <a:ext cx="30480" cy="30480"/>
          </a:xfrm>
          <a:custGeom>
            <a:avLst/>
            <a:gdLst/>
            <a:ahLst/>
            <a:cxnLst/>
            <a:rect l="l" t="t" r="r" b="b"/>
            <a:pathLst>
              <a:path w="30479" h="30479">
                <a:moveTo>
                  <a:pt x="30367" y="15183"/>
                </a:moveTo>
                <a:lnTo>
                  <a:pt x="30367" y="6797"/>
                </a:lnTo>
                <a:lnTo>
                  <a:pt x="23568" y="0"/>
                </a:lnTo>
                <a:lnTo>
                  <a:pt x="15183" y="0"/>
                </a:lnTo>
                <a:lnTo>
                  <a:pt x="6797" y="0"/>
                </a:lnTo>
                <a:lnTo>
                  <a:pt x="0" y="6797"/>
                </a:lnTo>
                <a:lnTo>
                  <a:pt x="0" y="15183"/>
                </a:lnTo>
                <a:lnTo>
                  <a:pt x="0" y="23568"/>
                </a:lnTo>
                <a:lnTo>
                  <a:pt x="6797" y="30366"/>
                </a:lnTo>
                <a:lnTo>
                  <a:pt x="15183" y="30366"/>
                </a:lnTo>
                <a:lnTo>
                  <a:pt x="23568" y="30366"/>
                </a:lnTo>
                <a:lnTo>
                  <a:pt x="30367" y="23568"/>
                </a:lnTo>
                <a:lnTo>
                  <a:pt x="30367" y="15183"/>
                </a:lnTo>
                <a:close/>
              </a:path>
            </a:pathLst>
          </a:custGeom>
          <a:ln w="5060">
            <a:solidFill>
              <a:srgbClr val="ADADE0"/>
            </a:solidFill>
          </a:ln>
        </p:spPr>
        <p:txBody>
          <a:bodyPr wrap="square" lIns="0" tIns="0" rIns="0" bIns="0" rtlCol="0"/>
          <a:lstStyle/>
          <a:p>
            <a:endParaRPr/>
          </a:p>
        </p:txBody>
      </p:sp>
      <p:sp>
        <p:nvSpPr>
          <p:cNvPr id="42" name="bk object 42"/>
          <p:cNvSpPr/>
          <p:nvPr/>
        </p:nvSpPr>
        <p:spPr>
          <a:xfrm>
            <a:off x="4344352" y="3238537"/>
            <a:ext cx="50800" cy="50800"/>
          </a:xfrm>
          <a:custGeom>
            <a:avLst/>
            <a:gdLst/>
            <a:ahLst/>
            <a:cxnLst/>
            <a:rect l="l" t="t" r="r" b="b"/>
            <a:pathLst>
              <a:path w="50800" h="50800">
                <a:moveTo>
                  <a:pt x="25400" y="50800"/>
                </a:moveTo>
                <a:lnTo>
                  <a:pt x="35160" y="48796"/>
                </a:lnTo>
                <a:lnTo>
                  <a:pt x="43248" y="43339"/>
                </a:lnTo>
                <a:lnTo>
                  <a:pt x="48762" y="35262"/>
                </a:lnTo>
                <a:lnTo>
                  <a:pt x="50800" y="25400"/>
                </a:lnTo>
                <a:lnTo>
                  <a:pt x="48796" y="15537"/>
                </a:lnTo>
                <a:lnTo>
                  <a:pt x="43339" y="7461"/>
                </a:lnTo>
                <a:lnTo>
                  <a:pt x="35262" y="2004"/>
                </a:lnTo>
                <a:lnTo>
                  <a:pt x="25400" y="0"/>
                </a:lnTo>
                <a:lnTo>
                  <a:pt x="15537" y="2004"/>
                </a:lnTo>
                <a:lnTo>
                  <a:pt x="7461" y="7461"/>
                </a:lnTo>
                <a:lnTo>
                  <a:pt x="2004" y="15537"/>
                </a:lnTo>
                <a:lnTo>
                  <a:pt x="0" y="25400"/>
                </a:lnTo>
              </a:path>
            </a:pathLst>
          </a:custGeom>
          <a:ln w="5060">
            <a:solidFill>
              <a:srgbClr val="ADADE0"/>
            </a:solidFill>
          </a:ln>
        </p:spPr>
        <p:txBody>
          <a:bodyPr wrap="square" lIns="0" tIns="0" rIns="0" bIns="0" rtlCol="0"/>
          <a:lstStyle/>
          <a:p>
            <a:endParaRPr/>
          </a:p>
        </p:txBody>
      </p:sp>
      <p:sp>
        <p:nvSpPr>
          <p:cNvPr id="43" name="bk object 43"/>
          <p:cNvSpPr/>
          <p:nvPr/>
        </p:nvSpPr>
        <p:spPr>
          <a:xfrm>
            <a:off x="4329112" y="3256317"/>
            <a:ext cx="30480" cy="12700"/>
          </a:xfrm>
          <a:custGeom>
            <a:avLst/>
            <a:gdLst/>
            <a:ahLst/>
            <a:cxnLst/>
            <a:rect l="l" t="t" r="r" b="b"/>
            <a:pathLst>
              <a:path w="30479" h="12700">
                <a:moveTo>
                  <a:pt x="30480" y="0"/>
                </a:moveTo>
                <a:lnTo>
                  <a:pt x="15240" y="12700"/>
                </a:lnTo>
                <a:lnTo>
                  <a:pt x="0" y="0"/>
                </a:lnTo>
              </a:path>
            </a:pathLst>
          </a:custGeom>
          <a:ln w="5060">
            <a:solidFill>
              <a:srgbClr val="ADADE0"/>
            </a:solidFill>
          </a:ln>
        </p:spPr>
        <p:txBody>
          <a:bodyPr wrap="square" lIns="0" tIns="0" rIns="0" bIns="0" rtlCol="0"/>
          <a:lstStyle/>
          <a:p>
            <a:endParaRPr/>
          </a:p>
        </p:txBody>
      </p:sp>
      <p:sp>
        <p:nvSpPr>
          <p:cNvPr id="44" name="bk object 44"/>
          <p:cNvSpPr/>
          <p:nvPr/>
        </p:nvSpPr>
        <p:spPr>
          <a:xfrm>
            <a:off x="4496754" y="3238537"/>
            <a:ext cx="50800" cy="50800"/>
          </a:xfrm>
          <a:custGeom>
            <a:avLst/>
            <a:gdLst/>
            <a:ahLst/>
            <a:cxnLst/>
            <a:rect l="l" t="t" r="r" b="b"/>
            <a:pathLst>
              <a:path w="50800" h="50800">
                <a:moveTo>
                  <a:pt x="25399" y="50800"/>
                </a:moveTo>
                <a:lnTo>
                  <a:pt x="15537" y="48796"/>
                </a:lnTo>
                <a:lnTo>
                  <a:pt x="7461" y="43339"/>
                </a:lnTo>
                <a:lnTo>
                  <a:pt x="2004" y="35262"/>
                </a:lnTo>
                <a:lnTo>
                  <a:pt x="0" y="25400"/>
                </a:lnTo>
                <a:lnTo>
                  <a:pt x="2004" y="15537"/>
                </a:lnTo>
                <a:lnTo>
                  <a:pt x="7461" y="7461"/>
                </a:lnTo>
                <a:lnTo>
                  <a:pt x="15537" y="2004"/>
                </a:lnTo>
                <a:lnTo>
                  <a:pt x="25399" y="0"/>
                </a:lnTo>
                <a:lnTo>
                  <a:pt x="35262" y="2004"/>
                </a:lnTo>
                <a:lnTo>
                  <a:pt x="43338" y="7461"/>
                </a:lnTo>
                <a:lnTo>
                  <a:pt x="48795" y="15537"/>
                </a:lnTo>
                <a:lnTo>
                  <a:pt x="50799" y="25400"/>
                </a:lnTo>
              </a:path>
            </a:pathLst>
          </a:custGeom>
          <a:ln w="5060">
            <a:solidFill>
              <a:srgbClr val="ADADE0"/>
            </a:solidFill>
          </a:ln>
        </p:spPr>
        <p:txBody>
          <a:bodyPr wrap="square" lIns="0" tIns="0" rIns="0" bIns="0" rtlCol="0"/>
          <a:lstStyle/>
          <a:p>
            <a:endParaRPr/>
          </a:p>
        </p:txBody>
      </p:sp>
      <p:sp>
        <p:nvSpPr>
          <p:cNvPr id="45" name="bk object 45"/>
          <p:cNvSpPr/>
          <p:nvPr/>
        </p:nvSpPr>
        <p:spPr>
          <a:xfrm>
            <a:off x="4532315" y="3256317"/>
            <a:ext cx="30480" cy="12700"/>
          </a:xfrm>
          <a:custGeom>
            <a:avLst/>
            <a:gdLst/>
            <a:ahLst/>
            <a:cxnLst/>
            <a:rect l="l" t="t" r="r" b="b"/>
            <a:pathLst>
              <a:path w="30479" h="12700">
                <a:moveTo>
                  <a:pt x="30479" y="0"/>
                </a:moveTo>
                <a:lnTo>
                  <a:pt x="15239" y="12700"/>
                </a:lnTo>
                <a:lnTo>
                  <a:pt x="0" y="0"/>
                </a:lnTo>
              </a:path>
            </a:pathLst>
          </a:custGeom>
          <a:ln w="5060">
            <a:solidFill>
              <a:srgbClr val="ADADE0"/>
            </a:solidFill>
          </a:ln>
        </p:spPr>
        <p:txBody>
          <a:bodyPr wrap="square" lIns="0" tIns="0" rIns="0" bIns="0" rtlCol="0"/>
          <a:lstStyle/>
          <a:p>
            <a:endParaRPr/>
          </a:p>
        </p:txBody>
      </p:sp>
      <p:sp>
        <p:nvSpPr>
          <p:cNvPr id="46" name="bk object 46"/>
          <p:cNvSpPr/>
          <p:nvPr/>
        </p:nvSpPr>
        <p:spPr>
          <a:xfrm>
            <a:off x="0" y="0"/>
            <a:ext cx="2304415" cy="308610"/>
          </a:xfrm>
          <a:custGeom>
            <a:avLst/>
            <a:gdLst/>
            <a:ahLst/>
            <a:cxnLst/>
            <a:rect l="l" t="t" r="r" b="b"/>
            <a:pathLst>
              <a:path w="2304415" h="308610">
                <a:moveTo>
                  <a:pt x="0" y="308495"/>
                </a:moveTo>
                <a:lnTo>
                  <a:pt x="2303995" y="308495"/>
                </a:lnTo>
                <a:lnTo>
                  <a:pt x="2303995" y="0"/>
                </a:lnTo>
                <a:lnTo>
                  <a:pt x="0" y="0"/>
                </a:lnTo>
                <a:lnTo>
                  <a:pt x="0" y="308495"/>
                </a:lnTo>
                <a:close/>
              </a:path>
            </a:pathLst>
          </a:custGeom>
          <a:solidFill>
            <a:srgbClr val="000000"/>
          </a:solidFill>
        </p:spPr>
        <p:txBody>
          <a:bodyPr wrap="square" lIns="0" tIns="0" rIns="0" bIns="0" rtlCol="0"/>
          <a:lstStyle/>
          <a:p>
            <a:endParaRPr/>
          </a:p>
        </p:txBody>
      </p:sp>
      <p:sp>
        <p:nvSpPr>
          <p:cNvPr id="2" name="Holder 2"/>
          <p:cNvSpPr>
            <a:spLocks noGrp="1"/>
          </p:cNvSpPr>
          <p:nvPr>
            <p:ph type="title"/>
          </p:nvPr>
        </p:nvSpPr>
        <p:spPr>
          <a:xfrm>
            <a:off x="230505" y="138430"/>
            <a:ext cx="4149090" cy="55372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230505" y="795972"/>
            <a:ext cx="4149090" cy="2284095"/>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1652358" y="3350464"/>
            <a:ext cx="556894" cy="106679"/>
          </a:xfrm>
          <a:prstGeom prst="rect">
            <a:avLst/>
          </a:prstGeom>
        </p:spPr>
        <p:txBody>
          <a:bodyPr wrap="square" lIns="0" tIns="0" rIns="0" bIns="0">
            <a:spAutoFit/>
          </a:bodyPr>
          <a:lstStyle>
            <a:lvl1pPr>
              <a:defRPr sz="600" b="0" i="0">
                <a:solidFill>
                  <a:schemeClr val="bg1"/>
                </a:solidFill>
                <a:latin typeface="Times New Roman"/>
                <a:cs typeface="Times New Roman"/>
              </a:defRPr>
            </a:lvl1pPr>
          </a:lstStyle>
          <a:p>
            <a:pPr marL="12700">
              <a:lnSpc>
                <a:spcPts val="650"/>
              </a:lnSpc>
            </a:pPr>
            <a:r>
              <a:rPr spc="40" dirty="0"/>
              <a:t>Lud¥k</a:t>
            </a:r>
            <a:r>
              <a:rPr spc="25" dirty="0"/>
              <a:t> </a:t>
            </a:r>
            <a:r>
              <a:rPr spc="60" dirty="0"/>
              <a:t>Benada</a:t>
            </a:r>
          </a:p>
        </p:txBody>
      </p:sp>
      <p:sp>
        <p:nvSpPr>
          <p:cNvPr id="5" name="Holder 5"/>
          <p:cNvSpPr>
            <a:spLocks noGrp="1"/>
          </p:cNvSpPr>
          <p:nvPr>
            <p:ph type="dt" sz="half" idx="6"/>
          </p:nvPr>
        </p:nvSpPr>
        <p:spPr>
          <a:xfrm>
            <a:off x="230505" y="3218497"/>
            <a:ext cx="1060323" cy="173037"/>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3/11/2019</a:t>
            </a:fld>
            <a:endParaRPr lang="en-US"/>
          </a:p>
        </p:txBody>
      </p:sp>
      <p:sp>
        <p:nvSpPr>
          <p:cNvPr id="6" name="Holder 6"/>
          <p:cNvSpPr>
            <a:spLocks noGrp="1"/>
          </p:cNvSpPr>
          <p:nvPr>
            <p:ph type="sldNum" sz="quarter" idx="7"/>
          </p:nvPr>
        </p:nvSpPr>
        <p:spPr>
          <a:xfrm>
            <a:off x="3319272" y="3218497"/>
            <a:ext cx="1060323" cy="173037"/>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 Target="slide2.xml"/><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image" Target="../media/image2.png"/><Relationship Id="rId5" Type="http://schemas.openxmlformats.org/officeDocument/2006/relationships/image" Target="../media/image1.png"/><Relationship Id="rId10" Type="http://schemas.openxmlformats.org/officeDocument/2006/relationships/hyperlink" Target="mailto:enada.esf@gmail.com" TargetMode="External"/><Relationship Id="rId4" Type="http://schemas.openxmlformats.org/officeDocument/2006/relationships/slide" Target="slide9.xml"/><Relationship Id="rId9" Type="http://schemas.openxmlformats.org/officeDocument/2006/relationships/hyperlink" Target="mailto:benada.esf@gmail.com"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0.png"/><Relationship Id="rId2" Type="http://schemas.openxmlformats.org/officeDocument/2006/relationships/notesSlide" Target="../notesSlides/notesSlide10.xml"/><Relationship Id="rId1" Type="http://schemas.openxmlformats.org/officeDocument/2006/relationships/slideLayout" Target="../slideLayouts/slideLayout5.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8" Type="http://schemas.openxmlformats.org/officeDocument/2006/relationships/image" Target="../media/image110.png"/><Relationship Id="rId3" Type="http://schemas.openxmlformats.org/officeDocument/2006/relationships/image" Target="../media/image5.png"/><Relationship Id="rId7" Type="http://schemas.openxmlformats.org/officeDocument/2006/relationships/image" Target="../media/image100.png"/><Relationship Id="rId2" Type="http://schemas.openxmlformats.org/officeDocument/2006/relationships/notesSlide" Target="../notesSlides/notesSlide11.xml"/><Relationship Id="rId1" Type="http://schemas.openxmlformats.org/officeDocument/2006/relationships/slideLayout" Target="../slideLayouts/slideLayout5.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5.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5.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5.png"/><Relationship Id="rId7" Type="http://schemas.openxmlformats.org/officeDocument/2006/relationships/image" Target="../media/image14.png"/><Relationship Id="rId2" Type="http://schemas.openxmlformats.org/officeDocument/2006/relationships/notesSlide" Target="../notesSlides/notesSlide14.xml"/><Relationship Id="rId1" Type="http://schemas.openxmlformats.org/officeDocument/2006/relationships/slideLayout" Target="../slideLayouts/slideLayout5.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5.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16.png"/><Relationship Id="rId2" Type="http://schemas.openxmlformats.org/officeDocument/2006/relationships/notesSlide" Target="../notesSlides/notesSlide16.xml"/><Relationship Id="rId1" Type="http://schemas.openxmlformats.org/officeDocument/2006/relationships/slideLayout" Target="../slideLayouts/slideLayout5.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17.png"/><Relationship Id="rId2" Type="http://schemas.openxmlformats.org/officeDocument/2006/relationships/notesSlide" Target="../notesSlides/notesSlide17.xml"/><Relationship Id="rId1" Type="http://schemas.openxmlformats.org/officeDocument/2006/relationships/slideLayout" Target="../slideLayouts/slideLayout5.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18.png"/><Relationship Id="rId2" Type="http://schemas.openxmlformats.org/officeDocument/2006/relationships/notesSlide" Target="../notesSlides/notesSlide18.xml"/><Relationship Id="rId1" Type="http://schemas.openxmlformats.org/officeDocument/2006/relationships/slideLayout" Target="../slideLayouts/slideLayout5.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19.png"/><Relationship Id="rId2" Type="http://schemas.openxmlformats.org/officeDocument/2006/relationships/notesSlide" Target="../notesSlides/notesSlide19.xml"/><Relationship Id="rId1" Type="http://schemas.openxmlformats.org/officeDocument/2006/relationships/slideLayout" Target="../slideLayouts/slideLayout5.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5.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5.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5.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5.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5.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5.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5.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69416" y="0"/>
            <a:ext cx="1539875" cy="287020"/>
          </a:xfrm>
          <a:prstGeom prst="rect">
            <a:avLst/>
          </a:prstGeom>
        </p:spPr>
        <p:txBody>
          <a:bodyPr vert="horz" wrap="square" lIns="0" tIns="27305" rIns="0" bIns="0" rtlCol="0">
            <a:spAutoFit/>
          </a:bodyPr>
          <a:lstStyle/>
          <a:p>
            <a:pPr marL="1172845" marR="5080" indent="-78105" algn="r">
              <a:lnSpc>
                <a:spcPts val="650"/>
              </a:lnSpc>
              <a:spcBef>
                <a:spcPts val="215"/>
              </a:spcBef>
            </a:pPr>
            <a:r>
              <a:rPr sz="600" spc="45" dirty="0">
                <a:solidFill>
                  <a:srgbClr val="7F7F7F"/>
                </a:solidFill>
                <a:latin typeface="Times New Roman"/>
                <a:cs typeface="Times New Roman"/>
                <a:hlinkClick r:id="rId3" action="ppaction://hlinksldjump"/>
              </a:rPr>
              <a:t>Instructions </a:t>
            </a:r>
            <a:r>
              <a:rPr sz="600" spc="25" dirty="0">
                <a:solidFill>
                  <a:srgbClr val="7F7F7F"/>
                </a:solidFill>
                <a:latin typeface="Times New Roman"/>
                <a:cs typeface="Times New Roman"/>
              </a:rPr>
              <a:t> </a:t>
            </a:r>
            <a:r>
              <a:rPr sz="600" spc="15" dirty="0">
                <a:solidFill>
                  <a:srgbClr val="7F7F7F"/>
                </a:solidFill>
                <a:latin typeface="Times New Roman"/>
                <a:cs typeface="Times New Roman"/>
                <a:hlinkClick r:id="rId4" action="ppaction://hlinksldjump"/>
              </a:rPr>
              <a:t>V</a:t>
            </a:r>
            <a:r>
              <a:rPr sz="600" spc="45" dirty="0">
                <a:solidFill>
                  <a:srgbClr val="7F7F7F"/>
                </a:solidFill>
                <a:latin typeface="Times New Roman"/>
                <a:cs typeface="Times New Roman"/>
                <a:hlinkClick r:id="rId4" action="ppaction://hlinksldjump"/>
              </a:rPr>
              <a:t>aluation</a:t>
            </a:r>
            <a:endParaRPr sz="600" dirty="0">
              <a:latin typeface="Times New Roman"/>
              <a:cs typeface="Times New Roman"/>
            </a:endParaRPr>
          </a:p>
          <a:p>
            <a:pPr marR="5080" algn="r">
              <a:lnSpc>
                <a:spcPts val="635"/>
              </a:lnSpc>
            </a:pPr>
            <a:r>
              <a:rPr sz="600" spc="75" dirty="0">
                <a:solidFill>
                  <a:srgbClr val="7F7F7F"/>
                </a:solidFill>
                <a:latin typeface="Times New Roman"/>
                <a:cs typeface="Times New Roman"/>
                <a:hlinkClick r:id="" action="ppaction://noaction"/>
              </a:rPr>
              <a:t>The </a:t>
            </a:r>
            <a:r>
              <a:rPr sz="600" spc="30" dirty="0">
                <a:solidFill>
                  <a:srgbClr val="7F7F7F"/>
                </a:solidFill>
                <a:latin typeface="Times New Roman"/>
                <a:cs typeface="Times New Roman"/>
                <a:hlinkClick r:id="" action="ppaction://noaction"/>
              </a:rPr>
              <a:t>very </a:t>
            </a:r>
            <a:r>
              <a:rPr sz="600" spc="40" dirty="0">
                <a:solidFill>
                  <a:srgbClr val="7F7F7F"/>
                </a:solidFill>
                <a:latin typeface="Times New Roman"/>
                <a:cs typeface="Times New Roman"/>
                <a:hlinkClick r:id="" action="ppaction://noaction"/>
              </a:rPr>
              <a:t>basic </a:t>
            </a:r>
            <a:r>
              <a:rPr sz="600" spc="30" dirty="0">
                <a:solidFill>
                  <a:srgbClr val="7F7F7F"/>
                </a:solidFill>
                <a:latin typeface="Times New Roman"/>
                <a:cs typeface="Times New Roman"/>
                <a:hlinkClick r:id="" action="ppaction://noaction"/>
              </a:rPr>
              <a:t>of </a:t>
            </a:r>
            <a:r>
              <a:rPr sz="600" spc="40" dirty="0">
                <a:solidFill>
                  <a:srgbClr val="7F7F7F"/>
                </a:solidFill>
                <a:latin typeface="Times New Roman"/>
                <a:cs typeface="Times New Roman"/>
                <a:hlinkClick r:id="" action="ppaction://noaction"/>
              </a:rPr>
              <a:t>Financial</a:t>
            </a:r>
            <a:r>
              <a:rPr sz="600" spc="185" dirty="0">
                <a:solidFill>
                  <a:srgbClr val="7F7F7F"/>
                </a:solidFill>
                <a:latin typeface="Times New Roman"/>
                <a:cs typeface="Times New Roman"/>
                <a:hlinkClick r:id="" action="ppaction://noaction"/>
              </a:rPr>
              <a:t> </a:t>
            </a:r>
            <a:r>
              <a:rPr sz="600" spc="60" dirty="0">
                <a:solidFill>
                  <a:srgbClr val="7F7F7F"/>
                </a:solidFill>
                <a:latin typeface="Times New Roman"/>
                <a:cs typeface="Times New Roman"/>
                <a:hlinkClick r:id="" action="ppaction://noaction"/>
              </a:rPr>
              <a:t>Mathematics</a:t>
            </a:r>
            <a:endParaRPr sz="600" dirty="0">
              <a:latin typeface="Times New Roman"/>
              <a:cs typeface="Times New Roman"/>
            </a:endParaRPr>
          </a:p>
        </p:txBody>
      </p:sp>
      <p:sp>
        <p:nvSpPr>
          <p:cNvPr id="3" name="object 3"/>
          <p:cNvSpPr/>
          <p:nvPr/>
        </p:nvSpPr>
        <p:spPr>
          <a:xfrm>
            <a:off x="2303995" y="0"/>
            <a:ext cx="2304415" cy="308610"/>
          </a:xfrm>
          <a:custGeom>
            <a:avLst/>
            <a:gdLst/>
            <a:ahLst/>
            <a:cxnLst/>
            <a:rect l="l" t="t" r="r" b="b"/>
            <a:pathLst>
              <a:path w="2304415" h="308610">
                <a:moveTo>
                  <a:pt x="0" y="308495"/>
                </a:moveTo>
                <a:lnTo>
                  <a:pt x="2303995" y="308495"/>
                </a:lnTo>
                <a:lnTo>
                  <a:pt x="2303995" y="0"/>
                </a:lnTo>
                <a:lnTo>
                  <a:pt x="0" y="0"/>
                </a:lnTo>
                <a:lnTo>
                  <a:pt x="0" y="308495"/>
                </a:lnTo>
                <a:close/>
              </a:path>
            </a:pathLst>
          </a:custGeom>
          <a:solidFill>
            <a:srgbClr val="3333B2"/>
          </a:solidFill>
        </p:spPr>
        <p:txBody>
          <a:bodyPr wrap="square" lIns="0" tIns="0" rIns="0" bIns="0" rtlCol="0"/>
          <a:lstStyle/>
          <a:p>
            <a:endParaRPr/>
          </a:p>
        </p:txBody>
      </p:sp>
      <p:sp>
        <p:nvSpPr>
          <p:cNvPr id="4" name="object 4"/>
          <p:cNvSpPr/>
          <p:nvPr/>
        </p:nvSpPr>
        <p:spPr>
          <a:xfrm>
            <a:off x="0" y="305955"/>
            <a:ext cx="4608004" cy="50609"/>
          </a:xfrm>
          <a:prstGeom prst="rect">
            <a:avLst/>
          </a:prstGeom>
          <a:blipFill>
            <a:blip r:embed="rId5" cstate="print"/>
            <a:stretch>
              <a:fillRect/>
            </a:stretch>
          </a:blipFill>
        </p:spPr>
        <p:txBody>
          <a:bodyPr wrap="square" lIns="0" tIns="0" rIns="0" bIns="0" rtlCol="0"/>
          <a:lstStyle/>
          <a:p>
            <a:endParaRPr/>
          </a:p>
        </p:txBody>
      </p:sp>
      <p:sp>
        <p:nvSpPr>
          <p:cNvPr id="5" name="object 5"/>
          <p:cNvSpPr/>
          <p:nvPr/>
        </p:nvSpPr>
        <p:spPr>
          <a:xfrm>
            <a:off x="309193" y="969238"/>
            <a:ext cx="3989704" cy="82550"/>
          </a:xfrm>
          <a:custGeom>
            <a:avLst/>
            <a:gdLst/>
            <a:ahLst/>
            <a:cxnLst/>
            <a:rect l="l" t="t" r="r" b="b"/>
            <a:pathLst>
              <a:path w="3989704" h="82550">
                <a:moveTo>
                  <a:pt x="3938854" y="0"/>
                </a:moveTo>
                <a:lnTo>
                  <a:pt x="50800" y="0"/>
                </a:lnTo>
                <a:lnTo>
                  <a:pt x="31075" y="4008"/>
                </a:lnTo>
                <a:lnTo>
                  <a:pt x="14922" y="14922"/>
                </a:lnTo>
                <a:lnTo>
                  <a:pt x="4008" y="31075"/>
                </a:lnTo>
                <a:lnTo>
                  <a:pt x="0" y="50800"/>
                </a:lnTo>
                <a:lnTo>
                  <a:pt x="0" y="82384"/>
                </a:lnTo>
                <a:lnTo>
                  <a:pt x="3989654" y="82384"/>
                </a:lnTo>
                <a:lnTo>
                  <a:pt x="3989654" y="50800"/>
                </a:lnTo>
                <a:lnTo>
                  <a:pt x="3985646" y="31075"/>
                </a:lnTo>
                <a:lnTo>
                  <a:pt x="3974732" y="14922"/>
                </a:lnTo>
                <a:lnTo>
                  <a:pt x="3958579" y="4008"/>
                </a:lnTo>
                <a:lnTo>
                  <a:pt x="3938854" y="0"/>
                </a:lnTo>
                <a:close/>
              </a:path>
            </a:pathLst>
          </a:custGeom>
          <a:solidFill>
            <a:srgbClr val="3333B2"/>
          </a:solidFill>
        </p:spPr>
        <p:txBody>
          <a:bodyPr wrap="square" lIns="0" tIns="0" rIns="0" bIns="0" rtlCol="0"/>
          <a:lstStyle/>
          <a:p>
            <a:endParaRPr/>
          </a:p>
        </p:txBody>
      </p:sp>
      <p:sp>
        <p:nvSpPr>
          <p:cNvPr id="6" name="object 6"/>
          <p:cNvSpPr/>
          <p:nvPr/>
        </p:nvSpPr>
        <p:spPr>
          <a:xfrm>
            <a:off x="359994" y="1478800"/>
            <a:ext cx="101600" cy="101600"/>
          </a:xfrm>
          <a:prstGeom prst="rect">
            <a:avLst/>
          </a:prstGeom>
          <a:blipFill>
            <a:blip r:embed="rId6" cstate="print"/>
            <a:stretch>
              <a:fillRect/>
            </a:stretch>
          </a:blipFill>
        </p:spPr>
        <p:txBody>
          <a:bodyPr wrap="square" lIns="0" tIns="0" rIns="0" bIns="0" rtlCol="0"/>
          <a:lstStyle/>
          <a:p>
            <a:endParaRPr/>
          </a:p>
        </p:txBody>
      </p:sp>
      <p:sp>
        <p:nvSpPr>
          <p:cNvPr id="7" name="object 7"/>
          <p:cNvSpPr/>
          <p:nvPr/>
        </p:nvSpPr>
        <p:spPr>
          <a:xfrm>
            <a:off x="410794" y="1466100"/>
            <a:ext cx="3938802" cy="114300"/>
          </a:xfrm>
          <a:prstGeom prst="rect">
            <a:avLst/>
          </a:prstGeom>
          <a:blipFill>
            <a:blip r:embed="rId7" cstate="print"/>
            <a:stretch>
              <a:fillRect/>
            </a:stretch>
          </a:blipFill>
        </p:spPr>
        <p:txBody>
          <a:bodyPr wrap="square" lIns="0" tIns="0" rIns="0" bIns="0" rtlCol="0"/>
          <a:lstStyle/>
          <a:p>
            <a:endParaRPr/>
          </a:p>
        </p:txBody>
      </p:sp>
      <p:sp>
        <p:nvSpPr>
          <p:cNvPr id="8" name="object 8"/>
          <p:cNvSpPr/>
          <p:nvPr/>
        </p:nvSpPr>
        <p:spPr>
          <a:xfrm>
            <a:off x="4298848" y="1019797"/>
            <a:ext cx="50749" cy="459003"/>
          </a:xfrm>
          <a:prstGeom prst="rect">
            <a:avLst/>
          </a:prstGeom>
          <a:blipFill>
            <a:blip r:embed="rId8" cstate="print"/>
            <a:stretch>
              <a:fillRect/>
            </a:stretch>
          </a:blipFill>
        </p:spPr>
        <p:txBody>
          <a:bodyPr wrap="square" lIns="0" tIns="0" rIns="0" bIns="0" rtlCol="0"/>
          <a:lstStyle/>
          <a:p>
            <a:endParaRPr/>
          </a:p>
        </p:txBody>
      </p:sp>
      <p:sp>
        <p:nvSpPr>
          <p:cNvPr id="9" name="object 9"/>
          <p:cNvSpPr/>
          <p:nvPr/>
        </p:nvSpPr>
        <p:spPr>
          <a:xfrm>
            <a:off x="309193" y="1013654"/>
            <a:ext cx="3989704" cy="516255"/>
          </a:xfrm>
          <a:custGeom>
            <a:avLst/>
            <a:gdLst/>
            <a:ahLst/>
            <a:cxnLst/>
            <a:rect l="l" t="t" r="r" b="b"/>
            <a:pathLst>
              <a:path w="3989704" h="516255">
                <a:moveTo>
                  <a:pt x="3989654" y="0"/>
                </a:moveTo>
                <a:lnTo>
                  <a:pt x="0" y="0"/>
                </a:lnTo>
                <a:lnTo>
                  <a:pt x="0" y="465146"/>
                </a:lnTo>
                <a:lnTo>
                  <a:pt x="4008" y="484871"/>
                </a:lnTo>
                <a:lnTo>
                  <a:pt x="14922" y="501024"/>
                </a:lnTo>
                <a:lnTo>
                  <a:pt x="31075" y="511938"/>
                </a:lnTo>
                <a:lnTo>
                  <a:pt x="50800" y="515946"/>
                </a:lnTo>
                <a:lnTo>
                  <a:pt x="3938854" y="515946"/>
                </a:lnTo>
                <a:lnTo>
                  <a:pt x="3958579" y="511938"/>
                </a:lnTo>
                <a:lnTo>
                  <a:pt x="3974732" y="501024"/>
                </a:lnTo>
                <a:lnTo>
                  <a:pt x="3985646" y="484871"/>
                </a:lnTo>
                <a:lnTo>
                  <a:pt x="3989654" y="465146"/>
                </a:lnTo>
                <a:lnTo>
                  <a:pt x="3989654" y="0"/>
                </a:lnTo>
                <a:close/>
              </a:path>
            </a:pathLst>
          </a:custGeom>
          <a:solidFill>
            <a:srgbClr val="3333B2"/>
          </a:solidFill>
        </p:spPr>
        <p:txBody>
          <a:bodyPr wrap="square" lIns="0" tIns="0" rIns="0" bIns="0" rtlCol="0"/>
          <a:lstStyle/>
          <a:p>
            <a:endParaRPr/>
          </a:p>
        </p:txBody>
      </p:sp>
      <p:sp>
        <p:nvSpPr>
          <p:cNvPr id="10" name="object 10"/>
          <p:cNvSpPr/>
          <p:nvPr/>
        </p:nvSpPr>
        <p:spPr>
          <a:xfrm>
            <a:off x="4298848" y="1057892"/>
            <a:ext cx="0" cy="440055"/>
          </a:xfrm>
          <a:custGeom>
            <a:avLst/>
            <a:gdLst/>
            <a:ahLst/>
            <a:cxnLst/>
            <a:rect l="l" t="t" r="r" b="b"/>
            <a:pathLst>
              <a:path h="440055">
                <a:moveTo>
                  <a:pt x="0" y="439958"/>
                </a:moveTo>
                <a:lnTo>
                  <a:pt x="0" y="0"/>
                </a:lnTo>
              </a:path>
            </a:pathLst>
          </a:custGeom>
          <a:ln w="3175">
            <a:solidFill>
              <a:srgbClr val="7F7F7F"/>
            </a:solidFill>
          </a:ln>
        </p:spPr>
        <p:txBody>
          <a:bodyPr wrap="square" lIns="0" tIns="0" rIns="0" bIns="0" rtlCol="0"/>
          <a:lstStyle/>
          <a:p>
            <a:endParaRPr/>
          </a:p>
        </p:txBody>
      </p:sp>
      <p:sp>
        <p:nvSpPr>
          <p:cNvPr id="11" name="object 11"/>
          <p:cNvSpPr/>
          <p:nvPr/>
        </p:nvSpPr>
        <p:spPr>
          <a:xfrm>
            <a:off x="4298848" y="1045192"/>
            <a:ext cx="0" cy="12700"/>
          </a:xfrm>
          <a:custGeom>
            <a:avLst/>
            <a:gdLst/>
            <a:ahLst/>
            <a:cxnLst/>
            <a:rect l="l" t="t" r="r" b="b"/>
            <a:pathLst>
              <a:path h="12700">
                <a:moveTo>
                  <a:pt x="0" y="12700"/>
                </a:moveTo>
                <a:lnTo>
                  <a:pt x="0" y="0"/>
                </a:lnTo>
              </a:path>
            </a:pathLst>
          </a:custGeom>
          <a:ln w="3175">
            <a:solidFill>
              <a:srgbClr val="AFAFAF"/>
            </a:solidFill>
          </a:ln>
        </p:spPr>
        <p:txBody>
          <a:bodyPr wrap="square" lIns="0" tIns="0" rIns="0" bIns="0" rtlCol="0"/>
          <a:lstStyle/>
          <a:p>
            <a:endParaRPr/>
          </a:p>
        </p:txBody>
      </p:sp>
      <p:sp>
        <p:nvSpPr>
          <p:cNvPr id="12" name="object 12"/>
          <p:cNvSpPr/>
          <p:nvPr/>
        </p:nvSpPr>
        <p:spPr>
          <a:xfrm>
            <a:off x="4298848" y="1032492"/>
            <a:ext cx="0" cy="12700"/>
          </a:xfrm>
          <a:custGeom>
            <a:avLst/>
            <a:gdLst/>
            <a:ahLst/>
            <a:cxnLst/>
            <a:rect l="l" t="t" r="r" b="b"/>
            <a:pathLst>
              <a:path h="12700">
                <a:moveTo>
                  <a:pt x="0" y="12700"/>
                </a:moveTo>
                <a:lnTo>
                  <a:pt x="0" y="0"/>
                </a:lnTo>
              </a:path>
            </a:pathLst>
          </a:custGeom>
          <a:ln w="3175">
            <a:solidFill>
              <a:srgbClr val="CECECE"/>
            </a:solidFill>
          </a:ln>
        </p:spPr>
        <p:txBody>
          <a:bodyPr wrap="square" lIns="0" tIns="0" rIns="0" bIns="0" rtlCol="0"/>
          <a:lstStyle/>
          <a:p>
            <a:endParaRPr/>
          </a:p>
        </p:txBody>
      </p:sp>
      <p:sp>
        <p:nvSpPr>
          <p:cNvPr id="13" name="object 13"/>
          <p:cNvSpPr/>
          <p:nvPr/>
        </p:nvSpPr>
        <p:spPr>
          <a:xfrm>
            <a:off x="4298848" y="1019792"/>
            <a:ext cx="0" cy="12700"/>
          </a:xfrm>
          <a:custGeom>
            <a:avLst/>
            <a:gdLst/>
            <a:ahLst/>
            <a:cxnLst/>
            <a:rect l="l" t="t" r="r" b="b"/>
            <a:pathLst>
              <a:path h="12700">
                <a:moveTo>
                  <a:pt x="0" y="12700"/>
                </a:moveTo>
                <a:lnTo>
                  <a:pt x="0" y="0"/>
                </a:lnTo>
              </a:path>
            </a:pathLst>
          </a:custGeom>
          <a:ln w="3175">
            <a:solidFill>
              <a:srgbClr val="EFEFEF"/>
            </a:solidFill>
          </a:ln>
        </p:spPr>
        <p:txBody>
          <a:bodyPr wrap="square" lIns="0" tIns="0" rIns="0" bIns="0" rtlCol="0"/>
          <a:lstStyle/>
          <a:p>
            <a:endParaRPr/>
          </a:p>
        </p:txBody>
      </p:sp>
      <p:sp>
        <p:nvSpPr>
          <p:cNvPr id="14" name="object 14"/>
          <p:cNvSpPr txBox="1"/>
          <p:nvPr/>
        </p:nvSpPr>
        <p:spPr>
          <a:xfrm>
            <a:off x="1505762" y="988365"/>
            <a:ext cx="1597025" cy="487045"/>
          </a:xfrm>
          <a:prstGeom prst="rect">
            <a:avLst/>
          </a:prstGeom>
        </p:spPr>
        <p:txBody>
          <a:bodyPr vert="horz" wrap="square" lIns="0" tIns="65405" rIns="0" bIns="0" rtlCol="0">
            <a:spAutoFit/>
          </a:bodyPr>
          <a:lstStyle/>
          <a:p>
            <a:pPr algn="ctr">
              <a:lnSpc>
                <a:spcPct val="100000"/>
              </a:lnSpc>
              <a:spcBef>
                <a:spcPts val="515"/>
              </a:spcBef>
            </a:pPr>
            <a:r>
              <a:rPr sz="1300" spc="25" dirty="0">
                <a:solidFill>
                  <a:srgbClr val="FFFFFF"/>
                </a:solidFill>
                <a:latin typeface="Times New Roman"/>
                <a:cs typeface="Times New Roman"/>
              </a:rPr>
              <a:t>Financial</a:t>
            </a:r>
            <a:r>
              <a:rPr sz="1300" spc="80" dirty="0">
                <a:solidFill>
                  <a:srgbClr val="FFFFFF"/>
                </a:solidFill>
                <a:latin typeface="Times New Roman"/>
                <a:cs typeface="Times New Roman"/>
              </a:rPr>
              <a:t> </a:t>
            </a:r>
            <a:r>
              <a:rPr sz="1300" spc="60" dirty="0">
                <a:solidFill>
                  <a:srgbClr val="FFFFFF"/>
                </a:solidFill>
                <a:latin typeface="Times New Roman"/>
                <a:cs typeface="Times New Roman"/>
              </a:rPr>
              <a:t>Mathematic</a:t>
            </a:r>
            <a:endParaRPr sz="1300">
              <a:latin typeface="Times New Roman"/>
              <a:cs typeface="Times New Roman"/>
            </a:endParaRPr>
          </a:p>
          <a:p>
            <a:pPr algn="ctr">
              <a:lnSpc>
                <a:spcPct val="100000"/>
              </a:lnSpc>
              <a:spcBef>
                <a:spcPts val="340"/>
              </a:spcBef>
            </a:pPr>
            <a:r>
              <a:rPr sz="1100" spc="-5" dirty="0">
                <a:solidFill>
                  <a:srgbClr val="FFFFFF"/>
                </a:solidFill>
                <a:latin typeface="Times New Roman"/>
                <a:cs typeface="Times New Roman"/>
              </a:rPr>
              <a:t>Lecture</a:t>
            </a:r>
            <a:r>
              <a:rPr sz="1100" spc="75" dirty="0">
                <a:solidFill>
                  <a:srgbClr val="FFFFFF"/>
                </a:solidFill>
                <a:latin typeface="Times New Roman"/>
                <a:cs typeface="Times New Roman"/>
              </a:rPr>
              <a:t> </a:t>
            </a:r>
            <a:r>
              <a:rPr sz="1100" spc="-10" dirty="0">
                <a:solidFill>
                  <a:srgbClr val="FFFFFF"/>
                </a:solidFill>
                <a:latin typeface="Times New Roman"/>
                <a:cs typeface="Times New Roman"/>
              </a:rPr>
              <a:t>1</a:t>
            </a:r>
            <a:endParaRPr sz="1100">
              <a:latin typeface="Times New Roman"/>
              <a:cs typeface="Times New Roman"/>
            </a:endParaRPr>
          </a:p>
        </p:txBody>
      </p:sp>
      <p:sp>
        <p:nvSpPr>
          <p:cNvPr id="15" name="object 15"/>
          <p:cNvSpPr txBox="1"/>
          <p:nvPr/>
        </p:nvSpPr>
        <p:spPr>
          <a:xfrm>
            <a:off x="1104391" y="1743557"/>
            <a:ext cx="2399665" cy="1342675"/>
          </a:xfrm>
          <a:prstGeom prst="rect">
            <a:avLst/>
          </a:prstGeom>
        </p:spPr>
        <p:txBody>
          <a:bodyPr vert="horz" wrap="square" lIns="0" tIns="11430" rIns="0" bIns="0" rtlCol="0">
            <a:spAutoFit/>
          </a:bodyPr>
          <a:lstStyle/>
          <a:p>
            <a:pPr algn="ctr">
              <a:lnSpc>
                <a:spcPct val="100000"/>
              </a:lnSpc>
              <a:spcBef>
                <a:spcPts val="90"/>
              </a:spcBef>
            </a:pPr>
            <a:r>
              <a:rPr lang="en-US" sz="1100" spc="10" dirty="0">
                <a:latin typeface="Times New Roman"/>
                <a:cs typeface="Times New Roman"/>
              </a:rPr>
              <a:t>Lud</a:t>
            </a:r>
            <a:r>
              <a:rPr lang="cs-CZ" sz="1100" spc="10" dirty="0">
                <a:latin typeface="Times New Roman"/>
                <a:cs typeface="Times New Roman"/>
              </a:rPr>
              <a:t>ě</a:t>
            </a:r>
            <a:r>
              <a:rPr lang="en-US" sz="1100" spc="10" dirty="0">
                <a:latin typeface="Times New Roman"/>
                <a:cs typeface="Times New Roman"/>
              </a:rPr>
              <a:t>k</a:t>
            </a:r>
            <a:r>
              <a:rPr sz="1100" spc="10" dirty="0">
                <a:latin typeface="Times New Roman"/>
                <a:cs typeface="Times New Roman"/>
              </a:rPr>
              <a:t> Benada, </a:t>
            </a:r>
            <a:r>
              <a:rPr sz="1100" dirty="0">
                <a:latin typeface="Times New Roman"/>
                <a:cs typeface="Times New Roman"/>
              </a:rPr>
              <a:t>Dagmar</a:t>
            </a:r>
            <a:r>
              <a:rPr sz="1100" spc="25" dirty="0">
                <a:latin typeface="Times New Roman"/>
                <a:cs typeface="Times New Roman"/>
              </a:rPr>
              <a:t> </a:t>
            </a:r>
            <a:r>
              <a:rPr sz="1100" spc="-10" dirty="0">
                <a:latin typeface="Times New Roman"/>
                <a:cs typeface="Times New Roman"/>
              </a:rPr>
              <a:t>Linnertova</a:t>
            </a:r>
            <a:endParaRPr sz="1100" dirty="0">
              <a:latin typeface="Times New Roman"/>
              <a:cs typeface="Times New Roman"/>
            </a:endParaRPr>
          </a:p>
          <a:p>
            <a:pPr>
              <a:lnSpc>
                <a:spcPct val="100000"/>
              </a:lnSpc>
              <a:spcBef>
                <a:spcPts val="10"/>
              </a:spcBef>
            </a:pPr>
            <a:endParaRPr sz="1300" dirty="0">
              <a:latin typeface="Times New Roman"/>
              <a:cs typeface="Times New Roman"/>
            </a:endParaRPr>
          </a:p>
          <a:p>
            <a:pPr algn="ctr">
              <a:lnSpc>
                <a:spcPct val="100000"/>
              </a:lnSpc>
            </a:pPr>
            <a:r>
              <a:rPr sz="750" spc="65" dirty="0">
                <a:latin typeface="Times New Roman"/>
                <a:cs typeface="Times New Roman"/>
              </a:rPr>
              <a:t>Department </a:t>
            </a:r>
            <a:r>
              <a:rPr sz="750" spc="25" dirty="0">
                <a:latin typeface="Times New Roman"/>
                <a:cs typeface="Times New Roman"/>
              </a:rPr>
              <a:t>of </a:t>
            </a:r>
            <a:r>
              <a:rPr sz="750" spc="45" dirty="0">
                <a:latin typeface="Times New Roman"/>
                <a:cs typeface="Times New Roman"/>
              </a:rPr>
              <a:t>Finance </a:t>
            </a:r>
            <a:r>
              <a:rPr sz="750" spc="30" dirty="0">
                <a:latin typeface="Times New Roman"/>
                <a:cs typeface="Times New Roman"/>
              </a:rPr>
              <a:t>- </a:t>
            </a:r>
            <a:r>
              <a:rPr sz="750" spc="45" dirty="0">
                <a:latin typeface="Times New Roman"/>
                <a:cs typeface="Times New Roman"/>
              </a:rPr>
              <a:t>402,</a:t>
            </a:r>
            <a:r>
              <a:rPr sz="750" spc="70" dirty="0">
                <a:latin typeface="Times New Roman"/>
                <a:cs typeface="Times New Roman"/>
              </a:rPr>
              <a:t> </a:t>
            </a:r>
            <a:r>
              <a:rPr sz="750" spc="40" dirty="0">
                <a:latin typeface="Times New Roman"/>
                <a:cs typeface="Times New Roman"/>
                <a:hlinkClick r:id="rId9"/>
              </a:rPr>
              <a:t>b</a:t>
            </a:r>
            <a:r>
              <a:rPr sz="750" spc="40" dirty="0">
                <a:latin typeface="Times New Roman"/>
                <a:cs typeface="Times New Roman"/>
                <a:hlinkClick r:id="rId10"/>
              </a:rPr>
              <a:t>enada.esf@gmail.com</a:t>
            </a:r>
            <a:endParaRPr sz="750" dirty="0">
              <a:latin typeface="Times New Roman"/>
              <a:cs typeface="Times New Roman"/>
            </a:endParaRPr>
          </a:p>
          <a:p>
            <a:pPr>
              <a:lnSpc>
                <a:spcPct val="100000"/>
              </a:lnSpc>
            </a:pPr>
            <a:endParaRPr sz="700" dirty="0">
              <a:latin typeface="Times New Roman"/>
              <a:cs typeface="Times New Roman"/>
            </a:endParaRPr>
          </a:p>
          <a:p>
            <a:pPr algn="ctr">
              <a:lnSpc>
                <a:spcPct val="100000"/>
              </a:lnSpc>
              <a:spcBef>
                <a:spcPts val="590"/>
              </a:spcBef>
            </a:pPr>
            <a:r>
              <a:rPr sz="1100" spc="15" dirty="0">
                <a:latin typeface="Times New Roman"/>
                <a:cs typeface="Times New Roman"/>
              </a:rPr>
              <a:t>October </a:t>
            </a:r>
            <a:r>
              <a:rPr sz="1100" dirty="0">
                <a:latin typeface="Times New Roman"/>
                <a:cs typeface="Times New Roman"/>
              </a:rPr>
              <a:t>13,</a:t>
            </a:r>
            <a:r>
              <a:rPr sz="1100" spc="145" dirty="0">
                <a:latin typeface="Times New Roman"/>
                <a:cs typeface="Times New Roman"/>
              </a:rPr>
              <a:t> </a:t>
            </a:r>
            <a:r>
              <a:rPr sz="1100" spc="-10" dirty="0" smtClean="0">
                <a:latin typeface="Times New Roman"/>
                <a:cs typeface="Times New Roman"/>
              </a:rPr>
              <a:t>2017</a:t>
            </a:r>
            <a:endParaRPr lang="cs-CZ" sz="1100" spc="-10" dirty="0" smtClean="0">
              <a:latin typeface="Times New Roman"/>
              <a:cs typeface="Times New Roman"/>
            </a:endParaRPr>
          </a:p>
          <a:p>
            <a:pPr algn="ctr">
              <a:lnSpc>
                <a:spcPct val="100000"/>
              </a:lnSpc>
              <a:spcBef>
                <a:spcPts val="590"/>
              </a:spcBef>
            </a:pPr>
            <a:r>
              <a:rPr lang="cs-CZ" sz="1100" i="1" spc="-10" dirty="0" err="1" smtClean="0">
                <a:latin typeface="Times New Roman"/>
                <a:cs typeface="Times New Roman"/>
              </a:rPr>
              <a:t>The</a:t>
            </a:r>
            <a:r>
              <a:rPr lang="cs-CZ" sz="1100" i="1" spc="-10" dirty="0" smtClean="0">
                <a:latin typeface="Times New Roman"/>
                <a:cs typeface="Times New Roman"/>
              </a:rPr>
              <a:t> Study </a:t>
            </a:r>
            <a:r>
              <a:rPr lang="cs-CZ" sz="1100" i="1" spc="-10" dirty="0" err="1" smtClean="0">
                <a:latin typeface="Times New Roman"/>
                <a:cs typeface="Times New Roman"/>
              </a:rPr>
              <a:t>materials</a:t>
            </a:r>
            <a:r>
              <a:rPr lang="cs-CZ" sz="1100" i="1" spc="-10" dirty="0" smtClean="0">
                <a:latin typeface="Times New Roman"/>
                <a:cs typeface="Times New Roman"/>
              </a:rPr>
              <a:t> </a:t>
            </a:r>
            <a:r>
              <a:rPr lang="cs-CZ" sz="1100" i="1" spc="-10" dirty="0" err="1" smtClean="0">
                <a:latin typeface="Times New Roman"/>
                <a:cs typeface="Times New Roman"/>
              </a:rPr>
              <a:t>prepared</a:t>
            </a:r>
            <a:r>
              <a:rPr lang="cs-CZ" sz="1100" i="1" spc="-10" dirty="0" smtClean="0">
                <a:latin typeface="Times New Roman"/>
                <a:cs typeface="Times New Roman"/>
              </a:rPr>
              <a:t> by </a:t>
            </a:r>
          </a:p>
          <a:p>
            <a:pPr algn="ctr">
              <a:lnSpc>
                <a:spcPct val="100000"/>
              </a:lnSpc>
              <a:spcBef>
                <a:spcPts val="590"/>
              </a:spcBef>
            </a:pPr>
            <a:r>
              <a:rPr lang="cs-CZ" sz="1100" b="1" dirty="0" err="1">
                <a:latin typeface="Times New Roman"/>
                <a:cs typeface="Times New Roman"/>
              </a:rPr>
              <a:t>Mikhail</a:t>
            </a:r>
            <a:r>
              <a:rPr lang="cs-CZ" sz="1100" b="1" dirty="0">
                <a:latin typeface="Times New Roman"/>
                <a:cs typeface="Times New Roman"/>
              </a:rPr>
              <a:t> </a:t>
            </a:r>
            <a:r>
              <a:rPr lang="cs-CZ" sz="1100" b="1" dirty="0" err="1">
                <a:latin typeface="Times New Roman"/>
                <a:cs typeface="Times New Roman"/>
              </a:rPr>
              <a:t>Dmitrievich</a:t>
            </a:r>
            <a:r>
              <a:rPr lang="cs-CZ" sz="1100" b="1" dirty="0">
                <a:latin typeface="Times New Roman"/>
                <a:cs typeface="Times New Roman"/>
              </a:rPr>
              <a:t> </a:t>
            </a:r>
            <a:r>
              <a:rPr lang="cs-CZ" sz="1100" b="1" dirty="0" err="1">
                <a:latin typeface="Times New Roman"/>
                <a:cs typeface="Times New Roman"/>
              </a:rPr>
              <a:t>Balyka</a:t>
            </a:r>
            <a:r>
              <a:rPr lang="cs-CZ" sz="1100" b="1" dirty="0">
                <a:latin typeface="Times New Roman"/>
                <a:cs typeface="Times New Roman"/>
              </a:rPr>
              <a:t> </a:t>
            </a:r>
            <a:endParaRPr sz="1100" b="1" dirty="0">
              <a:latin typeface="Times New Roman"/>
              <a:cs typeface="Times New Roman"/>
            </a:endParaRPr>
          </a:p>
        </p:txBody>
      </p:sp>
      <p:sp>
        <p:nvSpPr>
          <p:cNvPr id="16" name="object 16"/>
          <p:cNvSpPr/>
          <p:nvPr/>
        </p:nvSpPr>
        <p:spPr>
          <a:xfrm>
            <a:off x="0" y="3333610"/>
            <a:ext cx="2304415" cy="122555"/>
          </a:xfrm>
          <a:custGeom>
            <a:avLst/>
            <a:gdLst/>
            <a:ahLst/>
            <a:cxnLst/>
            <a:rect l="l" t="t" r="r" b="b"/>
            <a:pathLst>
              <a:path w="2304415" h="122554">
                <a:moveTo>
                  <a:pt x="0" y="122389"/>
                </a:moveTo>
                <a:lnTo>
                  <a:pt x="2303995" y="122389"/>
                </a:lnTo>
                <a:lnTo>
                  <a:pt x="2303995" y="0"/>
                </a:lnTo>
                <a:lnTo>
                  <a:pt x="0" y="0"/>
                </a:lnTo>
                <a:lnTo>
                  <a:pt x="0" y="122389"/>
                </a:lnTo>
                <a:close/>
              </a:path>
            </a:pathLst>
          </a:custGeom>
          <a:solidFill>
            <a:srgbClr val="000000"/>
          </a:solidFill>
        </p:spPr>
        <p:txBody>
          <a:bodyPr wrap="square" lIns="0" tIns="0" rIns="0" bIns="0" rtlCol="0"/>
          <a:lstStyle/>
          <a:p>
            <a:endParaRPr/>
          </a:p>
        </p:txBody>
      </p:sp>
      <p:sp>
        <p:nvSpPr>
          <p:cNvPr id="17" name="object 17"/>
          <p:cNvSpPr/>
          <p:nvPr/>
        </p:nvSpPr>
        <p:spPr>
          <a:xfrm>
            <a:off x="2303995" y="3333610"/>
            <a:ext cx="2304415" cy="122555"/>
          </a:xfrm>
          <a:custGeom>
            <a:avLst/>
            <a:gdLst/>
            <a:ahLst/>
            <a:cxnLst/>
            <a:rect l="l" t="t" r="r" b="b"/>
            <a:pathLst>
              <a:path w="2304415" h="122554">
                <a:moveTo>
                  <a:pt x="0" y="122389"/>
                </a:moveTo>
                <a:lnTo>
                  <a:pt x="2303995" y="122389"/>
                </a:lnTo>
                <a:lnTo>
                  <a:pt x="2303995" y="0"/>
                </a:lnTo>
                <a:lnTo>
                  <a:pt x="0" y="0"/>
                </a:lnTo>
                <a:lnTo>
                  <a:pt x="0" y="122389"/>
                </a:lnTo>
                <a:close/>
              </a:path>
            </a:pathLst>
          </a:custGeom>
          <a:solidFill>
            <a:srgbClr val="3333B2"/>
          </a:solidFill>
        </p:spPr>
        <p:txBody>
          <a:bodyPr wrap="square" lIns="0" tIns="0" rIns="0" bIns="0" rtlCol="0"/>
          <a:lstStyle/>
          <a:p>
            <a:endParaRPr/>
          </a:p>
        </p:txBody>
      </p:sp>
      <p:sp>
        <p:nvSpPr>
          <p:cNvPr id="18" name="object 18"/>
          <p:cNvSpPr txBox="1">
            <a:spLocks noGrp="1"/>
          </p:cNvSpPr>
          <p:nvPr>
            <p:ph type="ftr" sz="quarter" idx="5"/>
          </p:nvPr>
        </p:nvSpPr>
        <p:spPr>
          <a:xfrm>
            <a:off x="1652358" y="3350464"/>
            <a:ext cx="556894" cy="89768"/>
          </a:xfrm>
          <a:prstGeom prst="rect">
            <a:avLst/>
          </a:prstGeom>
        </p:spPr>
        <p:txBody>
          <a:bodyPr vert="horz" wrap="square" lIns="0" tIns="0" rIns="0" bIns="0" rtlCol="0">
            <a:spAutoFit/>
          </a:bodyPr>
          <a:lstStyle/>
          <a:p>
            <a:pPr marL="12700">
              <a:lnSpc>
                <a:spcPts val="650"/>
              </a:lnSpc>
            </a:pPr>
            <a:r>
              <a:rPr spc="40" dirty="0" smtClean="0"/>
              <a:t>Lud</a:t>
            </a:r>
            <a:r>
              <a:rPr lang="cs-CZ" spc="40" dirty="0"/>
              <a:t>ě</a:t>
            </a:r>
            <a:r>
              <a:rPr spc="40" dirty="0" smtClean="0"/>
              <a:t>k</a:t>
            </a:r>
            <a:r>
              <a:rPr spc="25" dirty="0" smtClean="0"/>
              <a:t> </a:t>
            </a:r>
            <a:r>
              <a:rPr spc="60" dirty="0"/>
              <a:t>Benada</a:t>
            </a:r>
          </a:p>
        </p:txBody>
      </p:sp>
      <p:sp>
        <p:nvSpPr>
          <p:cNvPr id="19" name="object 19"/>
          <p:cNvSpPr txBox="1"/>
          <p:nvPr/>
        </p:nvSpPr>
        <p:spPr>
          <a:xfrm>
            <a:off x="2399296" y="3350464"/>
            <a:ext cx="514350" cy="106680"/>
          </a:xfrm>
          <a:prstGeom prst="rect">
            <a:avLst/>
          </a:prstGeom>
        </p:spPr>
        <p:txBody>
          <a:bodyPr vert="horz" wrap="square" lIns="0" tIns="0" rIns="0" bIns="0" rtlCol="0">
            <a:spAutoFit/>
          </a:bodyPr>
          <a:lstStyle/>
          <a:p>
            <a:pPr marL="12700">
              <a:lnSpc>
                <a:spcPts val="650"/>
              </a:lnSpc>
            </a:pPr>
            <a:r>
              <a:rPr sz="600" spc="100" dirty="0">
                <a:solidFill>
                  <a:srgbClr val="FFFFFF"/>
                </a:solidFill>
                <a:latin typeface="Times New Roman"/>
                <a:cs typeface="Times New Roman"/>
                <a:hlinkClick r:id="" action="ppaction://noaction"/>
              </a:rPr>
              <a:t>BPF_AFMT</a:t>
            </a:r>
            <a:endParaRPr sz="600">
              <a:latin typeface="Times New Roman"/>
              <a:cs typeface="Times New Roman"/>
            </a:endParaRPr>
          </a:p>
        </p:txBody>
      </p:sp>
    </p:spTree>
  </p:cSld>
  <p:clrMapOvr>
    <a:masterClrMapping/>
  </p:clrMapOvr>
  <p:transition>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2303995" y="0"/>
            <a:ext cx="2304415" cy="308610"/>
          </a:xfrm>
          <a:custGeom>
            <a:avLst/>
            <a:gdLst/>
            <a:ahLst/>
            <a:cxnLst/>
            <a:rect l="l" t="t" r="r" b="b"/>
            <a:pathLst>
              <a:path w="2304415" h="308610">
                <a:moveTo>
                  <a:pt x="0" y="308495"/>
                </a:moveTo>
                <a:lnTo>
                  <a:pt x="2303995" y="308495"/>
                </a:lnTo>
                <a:lnTo>
                  <a:pt x="2303995" y="0"/>
                </a:lnTo>
                <a:lnTo>
                  <a:pt x="0" y="0"/>
                </a:lnTo>
                <a:lnTo>
                  <a:pt x="0" y="308495"/>
                </a:lnTo>
                <a:close/>
              </a:path>
            </a:pathLst>
          </a:custGeom>
          <a:solidFill>
            <a:srgbClr val="3333B2"/>
          </a:solidFill>
        </p:spPr>
        <p:txBody>
          <a:bodyPr wrap="square" lIns="0" tIns="0" rIns="0" bIns="0" rtlCol="0"/>
          <a:lstStyle/>
          <a:p>
            <a:endParaRPr/>
          </a:p>
        </p:txBody>
      </p:sp>
      <p:sp>
        <p:nvSpPr>
          <p:cNvPr id="4" name="object 4"/>
          <p:cNvSpPr/>
          <p:nvPr/>
        </p:nvSpPr>
        <p:spPr>
          <a:xfrm>
            <a:off x="0" y="305949"/>
            <a:ext cx="4608004" cy="310241"/>
          </a:xfrm>
          <a:prstGeom prst="rect">
            <a:avLst/>
          </a:prstGeom>
          <a:blipFill>
            <a:blip r:embed="rId3" cstate="print"/>
            <a:stretch>
              <a:fillRect/>
            </a:stretch>
          </a:blipFill>
        </p:spPr>
        <p:txBody>
          <a:bodyPr wrap="square" lIns="0" tIns="0" rIns="0" bIns="0" rtlCol="0"/>
          <a:lstStyle/>
          <a:p>
            <a:endParaRPr/>
          </a:p>
        </p:txBody>
      </p:sp>
      <p:sp>
        <p:nvSpPr>
          <p:cNvPr id="5" name="object 5"/>
          <p:cNvSpPr txBox="1"/>
          <p:nvPr/>
        </p:nvSpPr>
        <p:spPr>
          <a:xfrm>
            <a:off x="0" y="321070"/>
            <a:ext cx="4608195" cy="213520"/>
          </a:xfrm>
          <a:prstGeom prst="rect">
            <a:avLst/>
          </a:prstGeom>
        </p:spPr>
        <p:txBody>
          <a:bodyPr vert="horz" wrap="square" lIns="0" tIns="13335" rIns="0" bIns="0" rtlCol="0">
            <a:spAutoFit/>
          </a:bodyPr>
          <a:lstStyle/>
          <a:p>
            <a:pPr marL="165735">
              <a:lnSpc>
                <a:spcPct val="100000"/>
              </a:lnSpc>
              <a:spcBef>
                <a:spcPts val="105"/>
              </a:spcBef>
            </a:pPr>
            <a:r>
              <a:rPr lang="en-US" sz="1300" spc="35" dirty="0" smtClean="0">
                <a:solidFill>
                  <a:srgbClr val="FFFFFF"/>
                </a:solidFill>
                <a:latin typeface="Times New Roman"/>
                <a:cs typeface="Times New Roman"/>
              </a:rPr>
              <a:t>Simple and compound interest</a:t>
            </a:r>
            <a:endParaRPr sz="1300" dirty="0">
              <a:latin typeface="Times New Roman"/>
              <a:cs typeface="Times New Roman"/>
            </a:endParaRPr>
          </a:p>
        </p:txBody>
      </p:sp>
      <p:sp>
        <p:nvSpPr>
          <p:cNvPr id="6" name="object 6"/>
          <p:cNvSpPr/>
          <p:nvPr/>
        </p:nvSpPr>
        <p:spPr>
          <a:xfrm>
            <a:off x="502551" y="1166114"/>
            <a:ext cx="65265" cy="65265"/>
          </a:xfrm>
          <a:prstGeom prst="rect">
            <a:avLst/>
          </a:prstGeom>
          <a:blipFill>
            <a:blip r:embed="rId4" cstate="print"/>
            <a:stretch>
              <a:fillRect/>
            </a:stretch>
          </a:blipFill>
        </p:spPr>
        <p:txBody>
          <a:bodyPr wrap="square" lIns="0" tIns="0" rIns="0" bIns="0" rtlCol="0"/>
          <a:lstStyle/>
          <a:p>
            <a:endParaRPr/>
          </a:p>
        </p:txBody>
      </p:sp>
      <p:sp>
        <p:nvSpPr>
          <p:cNvPr id="7" name="object 7"/>
          <p:cNvSpPr/>
          <p:nvPr/>
        </p:nvSpPr>
        <p:spPr>
          <a:xfrm>
            <a:off x="502551" y="1376146"/>
            <a:ext cx="65265" cy="65265"/>
          </a:xfrm>
          <a:prstGeom prst="rect">
            <a:avLst/>
          </a:prstGeom>
          <a:blipFill>
            <a:blip r:embed="rId4" cstate="print"/>
            <a:stretch>
              <a:fillRect/>
            </a:stretch>
          </a:blipFill>
        </p:spPr>
        <p:txBody>
          <a:bodyPr wrap="square" lIns="0" tIns="0" rIns="0" bIns="0" rtlCol="0"/>
          <a:lstStyle/>
          <a:p>
            <a:endParaRPr/>
          </a:p>
        </p:txBody>
      </p:sp>
      <p:sp>
        <p:nvSpPr>
          <p:cNvPr id="8" name="object 8"/>
          <p:cNvSpPr/>
          <p:nvPr/>
        </p:nvSpPr>
        <p:spPr>
          <a:xfrm>
            <a:off x="502551" y="1586179"/>
            <a:ext cx="65265" cy="65265"/>
          </a:xfrm>
          <a:prstGeom prst="rect">
            <a:avLst/>
          </a:prstGeom>
          <a:blipFill>
            <a:blip r:embed="rId4" cstate="print"/>
            <a:stretch>
              <a:fillRect/>
            </a:stretch>
          </a:blipFill>
        </p:spPr>
        <p:txBody>
          <a:bodyPr wrap="square" lIns="0" tIns="0" rIns="0" bIns="0" rtlCol="0"/>
          <a:lstStyle/>
          <a:p>
            <a:endParaRPr/>
          </a:p>
        </p:txBody>
      </p:sp>
      <p:sp>
        <p:nvSpPr>
          <p:cNvPr id="9" name="object 9"/>
          <p:cNvSpPr/>
          <p:nvPr/>
        </p:nvSpPr>
        <p:spPr>
          <a:xfrm>
            <a:off x="502551" y="1796211"/>
            <a:ext cx="65265" cy="65265"/>
          </a:xfrm>
          <a:prstGeom prst="rect">
            <a:avLst/>
          </a:prstGeom>
          <a:blipFill>
            <a:blip r:embed="rId4" cstate="print"/>
            <a:stretch>
              <a:fillRect/>
            </a:stretch>
          </a:blipFill>
        </p:spPr>
        <p:txBody>
          <a:bodyPr wrap="square" lIns="0" tIns="0" rIns="0" bIns="0" rtlCol="0"/>
          <a:lstStyle/>
          <a:p>
            <a:endParaRPr/>
          </a:p>
        </p:txBody>
      </p:sp>
      <p:sp>
        <p:nvSpPr>
          <p:cNvPr id="10" name="object 10"/>
          <p:cNvSpPr/>
          <p:nvPr/>
        </p:nvSpPr>
        <p:spPr>
          <a:xfrm>
            <a:off x="502551" y="2006244"/>
            <a:ext cx="65265" cy="65265"/>
          </a:xfrm>
          <a:prstGeom prst="rect">
            <a:avLst/>
          </a:prstGeom>
          <a:blipFill>
            <a:blip r:embed="rId5" cstate="print"/>
            <a:stretch>
              <a:fillRect/>
            </a:stretch>
          </a:blipFill>
        </p:spPr>
        <p:txBody>
          <a:bodyPr wrap="square" lIns="0" tIns="0" rIns="0" bIns="0" rtlCol="0"/>
          <a:lstStyle/>
          <a:p>
            <a:endParaRPr/>
          </a:p>
        </p:txBody>
      </p:sp>
      <p:sp>
        <p:nvSpPr>
          <p:cNvPr id="11" name="object 11"/>
          <p:cNvSpPr/>
          <p:nvPr/>
        </p:nvSpPr>
        <p:spPr>
          <a:xfrm>
            <a:off x="502551" y="2216277"/>
            <a:ext cx="65265" cy="65265"/>
          </a:xfrm>
          <a:prstGeom prst="rect">
            <a:avLst/>
          </a:prstGeom>
          <a:blipFill>
            <a:blip r:embed="rId6" cstate="print"/>
            <a:stretch>
              <a:fillRect/>
            </a:stretch>
          </a:blipFill>
        </p:spPr>
        <p:txBody>
          <a:bodyPr wrap="square" lIns="0" tIns="0" rIns="0" bIns="0" rtlCol="0"/>
          <a:lstStyle/>
          <a:p>
            <a:endParaRPr/>
          </a:p>
        </p:txBody>
      </p:sp>
      <p:sp>
        <p:nvSpPr>
          <p:cNvPr id="12" name="object 12"/>
          <p:cNvSpPr/>
          <p:nvPr/>
        </p:nvSpPr>
        <p:spPr>
          <a:xfrm>
            <a:off x="502551" y="2426309"/>
            <a:ext cx="65265" cy="65265"/>
          </a:xfrm>
          <a:prstGeom prst="rect">
            <a:avLst/>
          </a:prstGeom>
          <a:blipFill>
            <a:blip r:embed="rId5" cstate="print"/>
            <a:stretch>
              <a:fillRect/>
            </a:stretch>
          </a:blipFill>
        </p:spPr>
        <p:txBody>
          <a:bodyPr wrap="square" lIns="0" tIns="0" rIns="0" bIns="0" rtlCol="0"/>
          <a:lstStyle/>
          <a:p>
            <a:endParaRPr/>
          </a:p>
        </p:txBody>
      </p:sp>
      <p:sp>
        <p:nvSpPr>
          <p:cNvPr id="14" name="object 14"/>
          <p:cNvSpPr/>
          <p:nvPr/>
        </p:nvSpPr>
        <p:spPr>
          <a:xfrm>
            <a:off x="0" y="3333610"/>
            <a:ext cx="2304415" cy="122555"/>
          </a:xfrm>
          <a:custGeom>
            <a:avLst/>
            <a:gdLst/>
            <a:ahLst/>
            <a:cxnLst/>
            <a:rect l="l" t="t" r="r" b="b"/>
            <a:pathLst>
              <a:path w="2304415" h="122554">
                <a:moveTo>
                  <a:pt x="0" y="122389"/>
                </a:moveTo>
                <a:lnTo>
                  <a:pt x="2303995" y="122389"/>
                </a:lnTo>
                <a:lnTo>
                  <a:pt x="2303995" y="0"/>
                </a:lnTo>
                <a:lnTo>
                  <a:pt x="0" y="0"/>
                </a:lnTo>
                <a:lnTo>
                  <a:pt x="0" y="122389"/>
                </a:lnTo>
                <a:close/>
              </a:path>
            </a:pathLst>
          </a:custGeom>
          <a:solidFill>
            <a:srgbClr val="000000"/>
          </a:solidFill>
        </p:spPr>
        <p:txBody>
          <a:bodyPr wrap="square" lIns="0" tIns="0" rIns="0" bIns="0" rtlCol="0"/>
          <a:lstStyle/>
          <a:p>
            <a:endParaRPr/>
          </a:p>
        </p:txBody>
      </p:sp>
      <p:sp>
        <p:nvSpPr>
          <p:cNvPr id="15" name="object 15"/>
          <p:cNvSpPr/>
          <p:nvPr/>
        </p:nvSpPr>
        <p:spPr>
          <a:xfrm>
            <a:off x="2303995" y="3333610"/>
            <a:ext cx="2304415" cy="122555"/>
          </a:xfrm>
          <a:custGeom>
            <a:avLst/>
            <a:gdLst/>
            <a:ahLst/>
            <a:cxnLst/>
            <a:rect l="l" t="t" r="r" b="b"/>
            <a:pathLst>
              <a:path w="2304415" h="122554">
                <a:moveTo>
                  <a:pt x="0" y="122389"/>
                </a:moveTo>
                <a:lnTo>
                  <a:pt x="2303995" y="122389"/>
                </a:lnTo>
                <a:lnTo>
                  <a:pt x="2303995" y="0"/>
                </a:lnTo>
                <a:lnTo>
                  <a:pt x="0" y="0"/>
                </a:lnTo>
                <a:lnTo>
                  <a:pt x="0" y="122389"/>
                </a:lnTo>
                <a:close/>
              </a:path>
            </a:pathLst>
          </a:custGeom>
          <a:solidFill>
            <a:srgbClr val="3333B2"/>
          </a:solidFill>
        </p:spPr>
        <p:txBody>
          <a:bodyPr wrap="square" lIns="0" tIns="0" rIns="0" bIns="0" rtlCol="0"/>
          <a:lstStyle/>
          <a:p>
            <a:endParaRPr/>
          </a:p>
        </p:txBody>
      </p:sp>
      <p:sp>
        <p:nvSpPr>
          <p:cNvPr id="16" name="object 16"/>
          <p:cNvSpPr txBox="1">
            <a:spLocks noGrp="1"/>
          </p:cNvSpPr>
          <p:nvPr>
            <p:ph type="ftr" sz="quarter" idx="5"/>
          </p:nvPr>
        </p:nvSpPr>
        <p:spPr>
          <a:xfrm>
            <a:off x="1652358" y="3350464"/>
            <a:ext cx="556894" cy="89768"/>
          </a:xfrm>
          <a:prstGeom prst="rect">
            <a:avLst/>
          </a:prstGeom>
        </p:spPr>
        <p:txBody>
          <a:bodyPr vert="horz" wrap="square" lIns="0" tIns="0" rIns="0" bIns="0" rtlCol="0">
            <a:spAutoFit/>
          </a:bodyPr>
          <a:lstStyle/>
          <a:p>
            <a:pPr marL="12700">
              <a:lnSpc>
                <a:spcPts val="650"/>
              </a:lnSpc>
            </a:pPr>
            <a:r>
              <a:rPr lang="en-US" spc="40" dirty="0"/>
              <a:t>Luděk</a:t>
            </a:r>
            <a:r>
              <a:rPr lang="en-US" spc="25" dirty="0"/>
              <a:t> </a:t>
            </a:r>
            <a:r>
              <a:rPr lang="en-US" spc="60" dirty="0"/>
              <a:t>Benada</a:t>
            </a:r>
          </a:p>
        </p:txBody>
      </p:sp>
      <p:sp>
        <p:nvSpPr>
          <p:cNvPr id="17" name="object 17"/>
          <p:cNvSpPr txBox="1"/>
          <p:nvPr/>
        </p:nvSpPr>
        <p:spPr>
          <a:xfrm>
            <a:off x="2399296" y="3350464"/>
            <a:ext cx="514350" cy="106680"/>
          </a:xfrm>
          <a:prstGeom prst="rect">
            <a:avLst/>
          </a:prstGeom>
        </p:spPr>
        <p:txBody>
          <a:bodyPr vert="horz" wrap="square" lIns="0" tIns="0" rIns="0" bIns="0" rtlCol="0">
            <a:spAutoFit/>
          </a:bodyPr>
          <a:lstStyle/>
          <a:p>
            <a:pPr marL="12700">
              <a:lnSpc>
                <a:spcPts val="650"/>
              </a:lnSpc>
            </a:pPr>
            <a:r>
              <a:rPr sz="600" spc="100" dirty="0">
                <a:solidFill>
                  <a:srgbClr val="FFFFFF"/>
                </a:solidFill>
                <a:latin typeface="Times New Roman"/>
                <a:cs typeface="Times New Roman"/>
                <a:hlinkClick r:id="" action="ppaction://noaction"/>
              </a:rPr>
              <a:t>BPF_AFMT</a:t>
            </a:r>
            <a:endParaRPr sz="600">
              <a:latin typeface="Times New Roman"/>
              <a:cs typeface="Times New Roman"/>
            </a:endParaRPr>
          </a:p>
        </p:txBody>
      </p:sp>
      <mc:AlternateContent xmlns:mc="http://schemas.openxmlformats.org/markup-compatibility/2006" xmlns:a14="http://schemas.microsoft.com/office/drawing/2010/main">
        <mc:Choice Requires="a14">
          <p:sp>
            <p:nvSpPr>
              <p:cNvPr id="21" name="TextBox 20"/>
              <p:cNvSpPr txBox="1"/>
              <p:nvPr/>
            </p:nvSpPr>
            <p:spPr>
              <a:xfrm>
                <a:off x="323850" y="739775"/>
                <a:ext cx="4114800" cy="2435603"/>
              </a:xfrm>
              <a:prstGeom prst="rect">
                <a:avLst/>
              </a:prstGeom>
              <a:noFill/>
            </p:spPr>
            <p:txBody>
              <a:bodyPr wrap="square" rtlCol="0">
                <a:spAutoFit/>
              </a:bodyPr>
              <a:lstStyle/>
              <a:p>
                <a:pPr algn="ctr"/>
                <a:r>
                  <a:rPr lang="en-US" sz="1200" b="1" dirty="0" smtClean="0"/>
                  <a:t>Continuous compounding</a:t>
                </a:r>
              </a:p>
              <a:p>
                <a:r>
                  <a:rPr lang="en-US" sz="1200" dirty="0" smtClean="0"/>
                  <a:t>Let’s use the formula for FV: FV=PV(1+r(m)/m)</a:t>
                </a:r>
                <a:r>
                  <a:rPr lang="en-US" sz="1200" baseline="30000" dirty="0"/>
                  <a:t> </a:t>
                </a:r>
                <a:r>
                  <a:rPr lang="en-US" sz="1200" baseline="30000" dirty="0" smtClean="0"/>
                  <a:t>m</a:t>
                </a:r>
                <a:r>
                  <a:rPr lang="en-US" sz="1200" dirty="0" smtClean="0"/>
                  <a:t>. Since our PV=1 and r=1, we will get: </a:t>
                </a:r>
                <a:r>
                  <a:rPr lang="en-US" sz="1200" b="1" dirty="0" smtClean="0"/>
                  <a:t>FV=(1+1/m)</a:t>
                </a:r>
                <a:r>
                  <a:rPr lang="en-US" sz="1200" b="1" baseline="30000" dirty="0" smtClean="0"/>
                  <a:t>m</a:t>
                </a:r>
              </a:p>
              <a:p>
                <a:r>
                  <a:rPr lang="en-US" sz="1200" dirty="0" smtClean="0"/>
                  <a:t>a) FV=1*(1+100%/1)</a:t>
                </a:r>
                <a:r>
                  <a:rPr lang="en-US" sz="1200" baseline="30000" dirty="0" smtClean="0"/>
                  <a:t>1</a:t>
                </a:r>
                <a:r>
                  <a:rPr lang="en-US" sz="1200" dirty="0" smtClean="0"/>
                  <a:t>=2	     b)FV=</a:t>
                </a:r>
                <a:r>
                  <a:rPr lang="en-US" sz="1200" dirty="0"/>
                  <a:t> 1*(1+100</a:t>
                </a:r>
                <a:r>
                  <a:rPr lang="en-US" sz="1200" dirty="0" smtClean="0"/>
                  <a:t>%/4)</a:t>
                </a:r>
                <a:r>
                  <a:rPr lang="en-US" sz="1200" baseline="30000" dirty="0" smtClean="0"/>
                  <a:t>4</a:t>
                </a:r>
                <a:r>
                  <a:rPr lang="en-US" sz="1200" dirty="0" smtClean="0"/>
                  <a:t>=2,44</a:t>
                </a:r>
              </a:p>
              <a:p>
                <a:endParaRPr lang="en-US" sz="1200" baseline="30000" dirty="0"/>
              </a:p>
              <a:p>
                <a:r>
                  <a:rPr lang="en-US" sz="1200" dirty="0" smtClean="0"/>
                  <a:t>c) FV=</a:t>
                </a:r>
                <a:r>
                  <a:rPr lang="en-US" sz="1200" dirty="0"/>
                  <a:t> 1*(1+100</a:t>
                </a:r>
                <a:r>
                  <a:rPr lang="en-US" sz="1200" dirty="0" smtClean="0"/>
                  <a:t>%/12)</a:t>
                </a:r>
                <a:r>
                  <a:rPr lang="en-US" sz="1200" baseline="30000" dirty="0" smtClean="0"/>
                  <a:t>12</a:t>
                </a:r>
                <a:r>
                  <a:rPr lang="en-US" sz="1200" dirty="0" smtClean="0"/>
                  <a:t>=2,61     d)FV=</a:t>
                </a:r>
                <a:r>
                  <a:rPr lang="en-US" sz="1200" dirty="0"/>
                  <a:t> 1*(1+100</a:t>
                </a:r>
                <a:r>
                  <a:rPr lang="en-US" sz="1200" dirty="0" smtClean="0"/>
                  <a:t>%/365)</a:t>
                </a:r>
                <a:r>
                  <a:rPr lang="en-US" sz="1200" baseline="30000" dirty="0" smtClean="0"/>
                  <a:t>365</a:t>
                </a:r>
                <a:r>
                  <a:rPr lang="en-US" sz="1200" dirty="0" smtClean="0"/>
                  <a:t>=2,71</a:t>
                </a:r>
              </a:p>
              <a:p>
                <a:pPr>
                  <a:lnSpc>
                    <a:spcPct val="60000"/>
                  </a:lnSpc>
                </a:pPr>
                <a:endParaRPr lang="en-US" sz="1200" dirty="0"/>
              </a:p>
              <a:p>
                <a:r>
                  <a:rPr lang="en-US" sz="1200" dirty="0" smtClean="0"/>
                  <a:t>When we take a larger and larger numbers, future value doesn’t go to a </a:t>
                </a:r>
                <a:r>
                  <a:rPr lang="en-US" sz="1200" dirty="0"/>
                  <a:t>ginormous </a:t>
                </a:r>
                <a:r>
                  <a:rPr lang="en-US" sz="1200" dirty="0" smtClean="0"/>
                  <a:t>amounts. But it is approaching some magical number which is called  </a:t>
                </a:r>
                <a:r>
                  <a:rPr lang="en-US" sz="1200" i="1" dirty="0" smtClean="0"/>
                  <a:t>e.</a:t>
                </a:r>
              </a:p>
              <a:p>
                <a:r>
                  <a:rPr lang="en-US" sz="1200" dirty="0" smtClean="0"/>
                  <a:t>Let’s rearrange our formula for effective rate:</a:t>
                </a:r>
              </a:p>
              <a:p>
                <a:r>
                  <a:rPr lang="en-US" sz="1200" dirty="0"/>
                  <a:t>r</a:t>
                </a:r>
                <a:r>
                  <a:rPr lang="en-US" sz="1200" baseline="-25000" dirty="0"/>
                  <a:t>e</a:t>
                </a:r>
                <a:r>
                  <a:rPr lang="en-US" sz="1200" dirty="0" smtClean="0"/>
                  <a:t>=</a:t>
                </a:r>
                <a14:m>
                  <m:oMath xmlns:m="http://schemas.openxmlformats.org/officeDocument/2006/math">
                    <m:sSup>
                      <m:sSupPr>
                        <m:ctrlPr>
                          <a:rPr lang="en-US" sz="1200" i="1" smtClean="0">
                            <a:latin typeface="Cambria Math" panose="02040503050406030204" pitchFamily="18" charset="0"/>
                          </a:rPr>
                        </m:ctrlPr>
                      </m:sSupPr>
                      <m:e>
                        <m:d>
                          <m:dPr>
                            <m:ctrlPr>
                              <a:rPr lang="en-US" sz="1200" i="1">
                                <a:latin typeface="Cambria Math" panose="02040503050406030204" pitchFamily="18" charset="0"/>
                              </a:rPr>
                            </m:ctrlPr>
                          </m:dPr>
                          <m:e>
                            <m:r>
                              <a:rPr lang="en-US" sz="1200" i="1">
                                <a:latin typeface="Cambria Math"/>
                              </a:rPr>
                              <m:t>1+</m:t>
                            </m:r>
                            <m:f>
                              <m:fPr>
                                <m:ctrlPr>
                                  <a:rPr lang="en-US" sz="1200" i="1">
                                    <a:latin typeface="Cambria Math" panose="02040503050406030204" pitchFamily="18" charset="0"/>
                                  </a:rPr>
                                </m:ctrlPr>
                              </m:fPr>
                              <m:num>
                                <m:r>
                                  <a:rPr lang="en-US" sz="1200" i="1">
                                    <a:latin typeface="Cambria Math"/>
                                  </a:rPr>
                                  <m:t>𝑟</m:t>
                                </m:r>
                                <m:d>
                                  <m:dPr>
                                    <m:ctrlPr>
                                      <a:rPr lang="en-US" sz="1200" i="1">
                                        <a:latin typeface="Cambria Math" panose="02040503050406030204" pitchFamily="18" charset="0"/>
                                      </a:rPr>
                                    </m:ctrlPr>
                                  </m:dPr>
                                  <m:e>
                                    <m:r>
                                      <a:rPr lang="en-US" sz="1200" i="1">
                                        <a:latin typeface="Cambria Math"/>
                                      </a:rPr>
                                      <m:t>𝑚</m:t>
                                    </m:r>
                                  </m:e>
                                </m:d>
                              </m:num>
                              <m:den>
                                <m:r>
                                  <a:rPr lang="en-US" sz="1200" i="1">
                                    <a:latin typeface="Cambria Math"/>
                                  </a:rPr>
                                  <m:t>𝑚</m:t>
                                </m:r>
                              </m:den>
                            </m:f>
                          </m:e>
                        </m:d>
                      </m:e>
                      <m:sup>
                        <m:r>
                          <a:rPr lang="en-US" sz="1200" b="0" i="1" smtClean="0">
                            <a:latin typeface="Cambria Math"/>
                          </a:rPr>
                          <m:t>𝑚</m:t>
                        </m:r>
                      </m:sup>
                    </m:sSup>
                    <m:r>
                      <a:rPr lang="en-US" sz="1200" b="0" i="1" smtClean="0">
                        <a:latin typeface="Cambria Math"/>
                      </a:rPr>
                      <m:t>−1</m:t>
                    </m:r>
                    <m:r>
                      <a:rPr lang="en-US" sz="1200" b="0" i="0" smtClean="0">
                        <a:latin typeface="Cambria Math"/>
                      </a:rPr>
                      <m:t>=</m:t>
                    </m:r>
                    <m:sSup>
                      <m:sSupPr>
                        <m:ctrlPr>
                          <a:rPr lang="en-US" sz="1200" i="1">
                            <a:latin typeface="Cambria Math" panose="02040503050406030204" pitchFamily="18" charset="0"/>
                          </a:rPr>
                        </m:ctrlPr>
                      </m:sSupPr>
                      <m:e>
                        <m:d>
                          <m:dPr>
                            <m:ctrlPr>
                              <a:rPr lang="en-US" sz="1200" i="1">
                                <a:latin typeface="Cambria Math" panose="02040503050406030204" pitchFamily="18" charset="0"/>
                              </a:rPr>
                            </m:ctrlPr>
                          </m:dPr>
                          <m:e>
                            <m:r>
                              <a:rPr lang="en-US" sz="1200" i="1">
                                <a:latin typeface="Cambria Math"/>
                              </a:rPr>
                              <m:t>1+</m:t>
                            </m:r>
                            <m:f>
                              <m:fPr>
                                <m:ctrlPr>
                                  <a:rPr lang="en-US" sz="1200" i="1">
                                    <a:latin typeface="Cambria Math" panose="02040503050406030204" pitchFamily="18" charset="0"/>
                                  </a:rPr>
                                </m:ctrlPr>
                              </m:fPr>
                              <m:num>
                                <m:r>
                                  <a:rPr lang="en-US" sz="1200" b="0" i="1" smtClean="0">
                                    <a:latin typeface="Cambria Math"/>
                                  </a:rPr>
                                  <m:t>1</m:t>
                                </m:r>
                              </m:num>
                              <m:den>
                                <m:f>
                                  <m:fPr>
                                    <m:ctrlPr>
                                      <a:rPr lang="en-US" sz="1200" i="1">
                                        <a:latin typeface="Cambria Math" panose="02040503050406030204" pitchFamily="18" charset="0"/>
                                      </a:rPr>
                                    </m:ctrlPr>
                                  </m:fPr>
                                  <m:num>
                                    <m:r>
                                      <a:rPr lang="en-US" sz="1200" b="0" i="1" smtClean="0">
                                        <a:latin typeface="Cambria Math"/>
                                      </a:rPr>
                                      <m:t>𝑚</m:t>
                                    </m:r>
                                  </m:num>
                                  <m:den>
                                    <m:r>
                                      <a:rPr lang="en-US" sz="1200" i="1">
                                        <a:latin typeface="Cambria Math"/>
                                      </a:rPr>
                                      <m:t>𝑟</m:t>
                                    </m:r>
                                    <m:d>
                                      <m:dPr>
                                        <m:ctrlPr>
                                          <a:rPr lang="en-US" sz="1200" i="1">
                                            <a:latin typeface="Cambria Math" panose="02040503050406030204" pitchFamily="18" charset="0"/>
                                          </a:rPr>
                                        </m:ctrlPr>
                                      </m:dPr>
                                      <m:e>
                                        <m:r>
                                          <a:rPr lang="en-US" sz="1200" i="1">
                                            <a:latin typeface="Cambria Math"/>
                                          </a:rPr>
                                          <m:t>𝑚</m:t>
                                        </m:r>
                                      </m:e>
                                    </m:d>
                                  </m:den>
                                </m:f>
                              </m:den>
                            </m:f>
                          </m:e>
                        </m:d>
                      </m:e>
                      <m:sup>
                        <m:f>
                          <m:fPr>
                            <m:ctrlPr>
                              <a:rPr lang="en-US" sz="1200" i="1">
                                <a:latin typeface="Cambria Math" panose="02040503050406030204" pitchFamily="18" charset="0"/>
                              </a:rPr>
                            </m:ctrlPr>
                          </m:fPr>
                          <m:num>
                            <m:r>
                              <a:rPr lang="en-US" sz="1200" i="1">
                                <a:latin typeface="Cambria Math"/>
                              </a:rPr>
                              <m:t>𝑚</m:t>
                            </m:r>
                          </m:num>
                          <m:den>
                            <m:r>
                              <a:rPr lang="en-US" sz="1200" i="1">
                                <a:latin typeface="Cambria Math"/>
                              </a:rPr>
                              <m:t>𝑟</m:t>
                            </m:r>
                            <m:d>
                              <m:dPr>
                                <m:ctrlPr>
                                  <a:rPr lang="en-US" sz="1200" i="1">
                                    <a:latin typeface="Cambria Math" panose="02040503050406030204" pitchFamily="18" charset="0"/>
                                  </a:rPr>
                                </m:ctrlPr>
                              </m:dPr>
                              <m:e>
                                <m:r>
                                  <a:rPr lang="en-US" sz="1200" i="1">
                                    <a:latin typeface="Cambria Math"/>
                                  </a:rPr>
                                  <m:t>𝑚</m:t>
                                </m:r>
                              </m:e>
                            </m:d>
                          </m:den>
                        </m:f>
                        <m:r>
                          <a:rPr lang="en-US" sz="1200" b="0" i="1" smtClean="0">
                            <a:latin typeface="Cambria Math"/>
                          </a:rPr>
                          <m:t>𝑟</m:t>
                        </m:r>
                      </m:sup>
                    </m:sSup>
                    <m:r>
                      <a:rPr lang="en-US" sz="1200" i="1">
                        <a:latin typeface="Cambria Math"/>
                      </a:rPr>
                      <m:t>−1</m:t>
                    </m:r>
                  </m:oMath>
                </a14:m>
                <a:r>
                  <a:rPr lang="en-US" sz="1200" dirty="0" smtClean="0"/>
                  <a:t>     (1)</a:t>
                </a:r>
                <a:endParaRPr lang="ru-RU" sz="1200" dirty="0" smtClean="0"/>
              </a:p>
            </p:txBody>
          </p:sp>
        </mc:Choice>
        <mc:Fallback xmlns="">
          <p:sp>
            <p:nvSpPr>
              <p:cNvPr id="21" name="TextBox 20"/>
              <p:cNvSpPr txBox="1">
                <a:spLocks noRot="1" noChangeAspect="1" noMove="1" noResize="1" noEditPoints="1" noAdjustHandles="1" noChangeArrowheads="1" noChangeShapeType="1" noTextEdit="1"/>
              </p:cNvSpPr>
              <p:nvPr/>
            </p:nvSpPr>
            <p:spPr>
              <a:xfrm>
                <a:off x="323850" y="739775"/>
                <a:ext cx="4114800" cy="2435603"/>
              </a:xfrm>
              <a:prstGeom prst="rect">
                <a:avLst/>
              </a:prstGeom>
              <a:blipFill rotWithShape="1">
                <a:blip r:embed="rId7"/>
                <a:stretch>
                  <a:fillRect r="-593"/>
                </a:stretch>
              </a:blipFill>
            </p:spPr>
            <p:txBody>
              <a:bodyPr/>
              <a:lstStyle/>
              <a:p>
                <a:r>
                  <a:rPr lang="ru-RU">
                    <a:noFill/>
                  </a:rPr>
                  <a:t> </a:t>
                </a:r>
              </a:p>
            </p:txBody>
          </p:sp>
        </mc:Fallback>
      </mc:AlternateContent>
    </p:spTree>
    <p:extLst>
      <p:ext uri="{BB962C8B-B14F-4D97-AF65-F5344CB8AC3E}">
        <p14:creationId xmlns:p14="http://schemas.microsoft.com/office/powerpoint/2010/main" val="471820782"/>
      </p:ext>
    </p:extLst>
  </p:cSld>
  <p:clrMapOvr>
    <a:masterClrMapping/>
  </p:clrMapOvr>
  <p:transition>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2303995" y="0"/>
            <a:ext cx="2304415" cy="308610"/>
          </a:xfrm>
          <a:custGeom>
            <a:avLst/>
            <a:gdLst/>
            <a:ahLst/>
            <a:cxnLst/>
            <a:rect l="l" t="t" r="r" b="b"/>
            <a:pathLst>
              <a:path w="2304415" h="308610">
                <a:moveTo>
                  <a:pt x="0" y="308495"/>
                </a:moveTo>
                <a:lnTo>
                  <a:pt x="2303995" y="308495"/>
                </a:lnTo>
                <a:lnTo>
                  <a:pt x="2303995" y="0"/>
                </a:lnTo>
                <a:lnTo>
                  <a:pt x="0" y="0"/>
                </a:lnTo>
                <a:lnTo>
                  <a:pt x="0" y="308495"/>
                </a:lnTo>
                <a:close/>
              </a:path>
            </a:pathLst>
          </a:custGeom>
          <a:solidFill>
            <a:srgbClr val="3333B2"/>
          </a:solidFill>
        </p:spPr>
        <p:txBody>
          <a:bodyPr wrap="square" lIns="0" tIns="0" rIns="0" bIns="0" rtlCol="0"/>
          <a:lstStyle/>
          <a:p>
            <a:endParaRPr/>
          </a:p>
        </p:txBody>
      </p:sp>
      <p:sp>
        <p:nvSpPr>
          <p:cNvPr id="4" name="object 4"/>
          <p:cNvSpPr/>
          <p:nvPr/>
        </p:nvSpPr>
        <p:spPr>
          <a:xfrm>
            <a:off x="0" y="305949"/>
            <a:ext cx="4608004" cy="310241"/>
          </a:xfrm>
          <a:prstGeom prst="rect">
            <a:avLst/>
          </a:prstGeom>
          <a:blipFill>
            <a:blip r:embed="rId3" cstate="print"/>
            <a:stretch>
              <a:fillRect/>
            </a:stretch>
          </a:blipFill>
        </p:spPr>
        <p:txBody>
          <a:bodyPr wrap="square" lIns="0" tIns="0" rIns="0" bIns="0" rtlCol="0"/>
          <a:lstStyle/>
          <a:p>
            <a:endParaRPr/>
          </a:p>
        </p:txBody>
      </p:sp>
      <p:sp>
        <p:nvSpPr>
          <p:cNvPr id="5" name="object 5"/>
          <p:cNvSpPr txBox="1"/>
          <p:nvPr/>
        </p:nvSpPr>
        <p:spPr>
          <a:xfrm>
            <a:off x="0" y="321070"/>
            <a:ext cx="4608195" cy="213520"/>
          </a:xfrm>
          <a:prstGeom prst="rect">
            <a:avLst/>
          </a:prstGeom>
        </p:spPr>
        <p:txBody>
          <a:bodyPr vert="horz" wrap="square" lIns="0" tIns="13335" rIns="0" bIns="0" rtlCol="0">
            <a:spAutoFit/>
          </a:bodyPr>
          <a:lstStyle/>
          <a:p>
            <a:pPr marL="165735">
              <a:lnSpc>
                <a:spcPct val="100000"/>
              </a:lnSpc>
              <a:spcBef>
                <a:spcPts val="105"/>
              </a:spcBef>
            </a:pPr>
            <a:r>
              <a:rPr lang="en-US" sz="1300" spc="35" dirty="0" smtClean="0">
                <a:solidFill>
                  <a:srgbClr val="FFFFFF"/>
                </a:solidFill>
                <a:latin typeface="Times New Roman"/>
                <a:cs typeface="Times New Roman"/>
              </a:rPr>
              <a:t>Simple and compound interest</a:t>
            </a:r>
            <a:endParaRPr sz="1300" dirty="0">
              <a:latin typeface="Times New Roman"/>
              <a:cs typeface="Times New Roman"/>
            </a:endParaRPr>
          </a:p>
        </p:txBody>
      </p:sp>
      <p:sp>
        <p:nvSpPr>
          <p:cNvPr id="6" name="object 6"/>
          <p:cNvSpPr/>
          <p:nvPr/>
        </p:nvSpPr>
        <p:spPr>
          <a:xfrm>
            <a:off x="502551" y="1166114"/>
            <a:ext cx="65265" cy="65265"/>
          </a:xfrm>
          <a:prstGeom prst="rect">
            <a:avLst/>
          </a:prstGeom>
          <a:blipFill>
            <a:blip r:embed="rId4" cstate="print"/>
            <a:stretch>
              <a:fillRect/>
            </a:stretch>
          </a:blipFill>
        </p:spPr>
        <p:txBody>
          <a:bodyPr wrap="square" lIns="0" tIns="0" rIns="0" bIns="0" rtlCol="0"/>
          <a:lstStyle/>
          <a:p>
            <a:endParaRPr/>
          </a:p>
        </p:txBody>
      </p:sp>
      <p:sp>
        <p:nvSpPr>
          <p:cNvPr id="7" name="object 7"/>
          <p:cNvSpPr/>
          <p:nvPr/>
        </p:nvSpPr>
        <p:spPr>
          <a:xfrm>
            <a:off x="502551" y="1376146"/>
            <a:ext cx="65265" cy="65265"/>
          </a:xfrm>
          <a:prstGeom prst="rect">
            <a:avLst/>
          </a:prstGeom>
          <a:blipFill>
            <a:blip r:embed="rId4" cstate="print"/>
            <a:stretch>
              <a:fillRect/>
            </a:stretch>
          </a:blipFill>
        </p:spPr>
        <p:txBody>
          <a:bodyPr wrap="square" lIns="0" tIns="0" rIns="0" bIns="0" rtlCol="0"/>
          <a:lstStyle/>
          <a:p>
            <a:endParaRPr/>
          </a:p>
        </p:txBody>
      </p:sp>
      <p:sp>
        <p:nvSpPr>
          <p:cNvPr id="8" name="object 8"/>
          <p:cNvSpPr/>
          <p:nvPr/>
        </p:nvSpPr>
        <p:spPr>
          <a:xfrm>
            <a:off x="502551" y="1586179"/>
            <a:ext cx="65265" cy="65265"/>
          </a:xfrm>
          <a:prstGeom prst="rect">
            <a:avLst/>
          </a:prstGeom>
          <a:blipFill>
            <a:blip r:embed="rId4" cstate="print"/>
            <a:stretch>
              <a:fillRect/>
            </a:stretch>
          </a:blipFill>
        </p:spPr>
        <p:txBody>
          <a:bodyPr wrap="square" lIns="0" tIns="0" rIns="0" bIns="0" rtlCol="0"/>
          <a:lstStyle/>
          <a:p>
            <a:endParaRPr/>
          </a:p>
        </p:txBody>
      </p:sp>
      <p:sp>
        <p:nvSpPr>
          <p:cNvPr id="9" name="object 9"/>
          <p:cNvSpPr/>
          <p:nvPr/>
        </p:nvSpPr>
        <p:spPr>
          <a:xfrm>
            <a:off x="502551" y="1796211"/>
            <a:ext cx="65265" cy="65265"/>
          </a:xfrm>
          <a:prstGeom prst="rect">
            <a:avLst/>
          </a:prstGeom>
          <a:blipFill>
            <a:blip r:embed="rId4" cstate="print"/>
            <a:stretch>
              <a:fillRect/>
            </a:stretch>
          </a:blipFill>
        </p:spPr>
        <p:txBody>
          <a:bodyPr wrap="square" lIns="0" tIns="0" rIns="0" bIns="0" rtlCol="0"/>
          <a:lstStyle/>
          <a:p>
            <a:endParaRPr/>
          </a:p>
        </p:txBody>
      </p:sp>
      <p:sp>
        <p:nvSpPr>
          <p:cNvPr id="10" name="object 10"/>
          <p:cNvSpPr/>
          <p:nvPr/>
        </p:nvSpPr>
        <p:spPr>
          <a:xfrm>
            <a:off x="502551" y="2006244"/>
            <a:ext cx="65265" cy="65265"/>
          </a:xfrm>
          <a:prstGeom prst="rect">
            <a:avLst/>
          </a:prstGeom>
          <a:blipFill>
            <a:blip r:embed="rId5" cstate="print"/>
            <a:stretch>
              <a:fillRect/>
            </a:stretch>
          </a:blipFill>
        </p:spPr>
        <p:txBody>
          <a:bodyPr wrap="square" lIns="0" tIns="0" rIns="0" bIns="0" rtlCol="0"/>
          <a:lstStyle/>
          <a:p>
            <a:endParaRPr/>
          </a:p>
        </p:txBody>
      </p:sp>
      <p:sp>
        <p:nvSpPr>
          <p:cNvPr id="11" name="object 11"/>
          <p:cNvSpPr/>
          <p:nvPr/>
        </p:nvSpPr>
        <p:spPr>
          <a:xfrm>
            <a:off x="502551" y="2216277"/>
            <a:ext cx="65265" cy="65265"/>
          </a:xfrm>
          <a:prstGeom prst="rect">
            <a:avLst/>
          </a:prstGeom>
          <a:blipFill>
            <a:blip r:embed="rId6" cstate="print"/>
            <a:stretch>
              <a:fillRect/>
            </a:stretch>
          </a:blipFill>
        </p:spPr>
        <p:txBody>
          <a:bodyPr wrap="square" lIns="0" tIns="0" rIns="0" bIns="0" rtlCol="0"/>
          <a:lstStyle/>
          <a:p>
            <a:endParaRPr/>
          </a:p>
        </p:txBody>
      </p:sp>
      <p:sp>
        <p:nvSpPr>
          <p:cNvPr id="12" name="object 12"/>
          <p:cNvSpPr/>
          <p:nvPr/>
        </p:nvSpPr>
        <p:spPr>
          <a:xfrm>
            <a:off x="502551" y="2426309"/>
            <a:ext cx="65265" cy="65265"/>
          </a:xfrm>
          <a:prstGeom prst="rect">
            <a:avLst/>
          </a:prstGeom>
          <a:blipFill>
            <a:blip r:embed="rId5" cstate="print"/>
            <a:stretch>
              <a:fillRect/>
            </a:stretch>
          </a:blipFill>
        </p:spPr>
        <p:txBody>
          <a:bodyPr wrap="square" lIns="0" tIns="0" rIns="0" bIns="0" rtlCol="0"/>
          <a:lstStyle/>
          <a:p>
            <a:endParaRPr/>
          </a:p>
        </p:txBody>
      </p:sp>
      <p:sp>
        <p:nvSpPr>
          <p:cNvPr id="14" name="object 14"/>
          <p:cNvSpPr/>
          <p:nvPr/>
        </p:nvSpPr>
        <p:spPr>
          <a:xfrm>
            <a:off x="0" y="3333610"/>
            <a:ext cx="2304415" cy="122555"/>
          </a:xfrm>
          <a:custGeom>
            <a:avLst/>
            <a:gdLst/>
            <a:ahLst/>
            <a:cxnLst/>
            <a:rect l="l" t="t" r="r" b="b"/>
            <a:pathLst>
              <a:path w="2304415" h="122554">
                <a:moveTo>
                  <a:pt x="0" y="122389"/>
                </a:moveTo>
                <a:lnTo>
                  <a:pt x="2303995" y="122389"/>
                </a:lnTo>
                <a:lnTo>
                  <a:pt x="2303995" y="0"/>
                </a:lnTo>
                <a:lnTo>
                  <a:pt x="0" y="0"/>
                </a:lnTo>
                <a:lnTo>
                  <a:pt x="0" y="122389"/>
                </a:lnTo>
                <a:close/>
              </a:path>
            </a:pathLst>
          </a:custGeom>
          <a:solidFill>
            <a:srgbClr val="000000"/>
          </a:solidFill>
        </p:spPr>
        <p:txBody>
          <a:bodyPr wrap="square" lIns="0" tIns="0" rIns="0" bIns="0" rtlCol="0"/>
          <a:lstStyle/>
          <a:p>
            <a:endParaRPr/>
          </a:p>
        </p:txBody>
      </p:sp>
      <p:sp>
        <p:nvSpPr>
          <p:cNvPr id="15" name="object 15"/>
          <p:cNvSpPr/>
          <p:nvPr/>
        </p:nvSpPr>
        <p:spPr>
          <a:xfrm>
            <a:off x="2303995" y="3333610"/>
            <a:ext cx="2304415" cy="122555"/>
          </a:xfrm>
          <a:custGeom>
            <a:avLst/>
            <a:gdLst/>
            <a:ahLst/>
            <a:cxnLst/>
            <a:rect l="l" t="t" r="r" b="b"/>
            <a:pathLst>
              <a:path w="2304415" h="122554">
                <a:moveTo>
                  <a:pt x="0" y="122389"/>
                </a:moveTo>
                <a:lnTo>
                  <a:pt x="2303995" y="122389"/>
                </a:lnTo>
                <a:lnTo>
                  <a:pt x="2303995" y="0"/>
                </a:lnTo>
                <a:lnTo>
                  <a:pt x="0" y="0"/>
                </a:lnTo>
                <a:lnTo>
                  <a:pt x="0" y="122389"/>
                </a:lnTo>
                <a:close/>
              </a:path>
            </a:pathLst>
          </a:custGeom>
          <a:solidFill>
            <a:srgbClr val="3333B2"/>
          </a:solidFill>
        </p:spPr>
        <p:txBody>
          <a:bodyPr wrap="square" lIns="0" tIns="0" rIns="0" bIns="0" rtlCol="0"/>
          <a:lstStyle/>
          <a:p>
            <a:endParaRPr/>
          </a:p>
        </p:txBody>
      </p:sp>
      <p:sp>
        <p:nvSpPr>
          <p:cNvPr id="16" name="object 16"/>
          <p:cNvSpPr txBox="1">
            <a:spLocks noGrp="1"/>
          </p:cNvSpPr>
          <p:nvPr>
            <p:ph type="ftr" sz="quarter" idx="5"/>
          </p:nvPr>
        </p:nvSpPr>
        <p:spPr>
          <a:xfrm>
            <a:off x="1652358" y="3350464"/>
            <a:ext cx="556894" cy="89768"/>
          </a:xfrm>
          <a:prstGeom prst="rect">
            <a:avLst/>
          </a:prstGeom>
        </p:spPr>
        <p:txBody>
          <a:bodyPr vert="horz" wrap="square" lIns="0" tIns="0" rIns="0" bIns="0" rtlCol="0">
            <a:spAutoFit/>
          </a:bodyPr>
          <a:lstStyle/>
          <a:p>
            <a:pPr marL="12700">
              <a:lnSpc>
                <a:spcPts val="650"/>
              </a:lnSpc>
            </a:pPr>
            <a:r>
              <a:rPr lang="en-US" spc="40" dirty="0"/>
              <a:t>Luděk</a:t>
            </a:r>
            <a:r>
              <a:rPr lang="en-US" spc="25" dirty="0"/>
              <a:t> </a:t>
            </a:r>
            <a:r>
              <a:rPr lang="en-US" spc="60" dirty="0"/>
              <a:t>Benada</a:t>
            </a:r>
          </a:p>
        </p:txBody>
      </p:sp>
      <p:sp>
        <p:nvSpPr>
          <p:cNvPr id="17" name="object 17"/>
          <p:cNvSpPr txBox="1"/>
          <p:nvPr/>
        </p:nvSpPr>
        <p:spPr>
          <a:xfrm>
            <a:off x="2399296" y="3350464"/>
            <a:ext cx="514350" cy="106680"/>
          </a:xfrm>
          <a:prstGeom prst="rect">
            <a:avLst/>
          </a:prstGeom>
        </p:spPr>
        <p:txBody>
          <a:bodyPr vert="horz" wrap="square" lIns="0" tIns="0" rIns="0" bIns="0" rtlCol="0">
            <a:spAutoFit/>
          </a:bodyPr>
          <a:lstStyle/>
          <a:p>
            <a:pPr marL="12700">
              <a:lnSpc>
                <a:spcPts val="650"/>
              </a:lnSpc>
            </a:pPr>
            <a:r>
              <a:rPr sz="600" spc="100" dirty="0">
                <a:solidFill>
                  <a:srgbClr val="FFFFFF"/>
                </a:solidFill>
                <a:latin typeface="Times New Roman"/>
                <a:cs typeface="Times New Roman"/>
                <a:hlinkClick r:id="" action="ppaction://noaction"/>
              </a:rPr>
              <a:t>BPF_AFMT</a:t>
            </a:r>
            <a:endParaRPr sz="600">
              <a:latin typeface="Times New Roman"/>
              <a:cs typeface="Times New Roman"/>
            </a:endParaRPr>
          </a:p>
        </p:txBody>
      </p:sp>
      <mc:AlternateContent xmlns:mc="http://schemas.openxmlformats.org/markup-compatibility/2006" xmlns:a14="http://schemas.microsoft.com/office/drawing/2010/main">
        <mc:Choice Requires="a14">
          <p:sp>
            <p:nvSpPr>
              <p:cNvPr id="21" name="TextBox 20"/>
              <p:cNvSpPr txBox="1"/>
              <p:nvPr/>
            </p:nvSpPr>
            <p:spPr>
              <a:xfrm>
                <a:off x="323850" y="739775"/>
                <a:ext cx="4114800" cy="2040302"/>
              </a:xfrm>
              <a:prstGeom prst="rect">
                <a:avLst/>
              </a:prstGeom>
              <a:noFill/>
            </p:spPr>
            <p:txBody>
              <a:bodyPr wrap="square" rtlCol="0">
                <a:spAutoFit/>
              </a:bodyPr>
              <a:lstStyle/>
              <a:p>
                <a:pPr algn="ctr"/>
                <a:r>
                  <a:rPr lang="en-US" sz="1200" b="1" dirty="0" smtClean="0"/>
                  <a:t>Continuous compounding</a:t>
                </a:r>
              </a:p>
              <a:p>
                <a:r>
                  <a:rPr lang="en-US" sz="1200" dirty="0" smtClean="0"/>
                  <a:t>From the previous example with compounding we know that such type of calculations when we have </a:t>
                </a:r>
                <a14:m>
                  <m:oMath xmlns:m="http://schemas.openxmlformats.org/officeDocument/2006/math">
                    <m:sSup>
                      <m:sSupPr>
                        <m:ctrlPr>
                          <a:rPr lang="en-US" sz="1200" i="1" smtClean="0">
                            <a:latin typeface="Cambria Math" panose="02040503050406030204" pitchFamily="18" charset="0"/>
                          </a:rPr>
                        </m:ctrlPr>
                      </m:sSupPr>
                      <m:e>
                        <m:d>
                          <m:dPr>
                            <m:ctrlPr>
                              <a:rPr lang="en-US" sz="1200" i="1" smtClean="0">
                                <a:latin typeface="Cambria Math" panose="02040503050406030204" pitchFamily="18" charset="0"/>
                              </a:rPr>
                            </m:ctrlPr>
                          </m:dPr>
                          <m:e>
                            <m:r>
                              <a:rPr lang="en-US" sz="1200" b="0" i="1" smtClean="0">
                                <a:latin typeface="Cambria Math"/>
                              </a:rPr>
                              <m:t>1+</m:t>
                            </m:r>
                            <m:f>
                              <m:fPr>
                                <m:ctrlPr>
                                  <a:rPr lang="en-US" sz="1200" b="0" i="1" smtClean="0">
                                    <a:latin typeface="Cambria Math" panose="02040503050406030204" pitchFamily="18" charset="0"/>
                                  </a:rPr>
                                </m:ctrlPr>
                              </m:fPr>
                              <m:num>
                                <m:r>
                                  <a:rPr lang="en-US" sz="1200" b="0" i="1" smtClean="0">
                                    <a:latin typeface="Cambria Math"/>
                                  </a:rPr>
                                  <m:t>1</m:t>
                                </m:r>
                              </m:num>
                              <m:den>
                                <m:r>
                                  <a:rPr lang="en-US" sz="1200" b="0" i="1" smtClean="0">
                                    <a:latin typeface="Cambria Math"/>
                                  </a:rPr>
                                  <m:t>𝑥</m:t>
                                </m:r>
                              </m:den>
                            </m:f>
                          </m:e>
                        </m:d>
                      </m:e>
                      <m:sup>
                        <m:r>
                          <a:rPr lang="en-US" sz="1200" b="0" i="1" smtClean="0">
                            <a:latin typeface="Cambria Math"/>
                          </a:rPr>
                          <m:t>𝑥</m:t>
                        </m:r>
                      </m:sup>
                    </m:sSup>
                  </m:oMath>
                </a14:m>
                <a:r>
                  <a:rPr lang="en-US" sz="1200" dirty="0" smtClean="0"/>
                  <a:t>gives us*: 	</a:t>
                </a:r>
                <a:r>
                  <a:rPr lang="en-US" sz="1200" dirty="0"/>
                  <a:t> </a:t>
                </a:r>
                <a:r>
                  <a:rPr lang="en-US" sz="1200" dirty="0" smtClean="0"/>
                  <a:t>             </a:t>
                </a:r>
                <a:r>
                  <a:rPr lang="en-US" sz="1200" i="1" dirty="0" smtClean="0"/>
                  <a:t>e=2,718281828</a:t>
                </a:r>
              </a:p>
              <a:p>
                <a:r>
                  <a:rPr lang="en-US" sz="1200" i="1" baseline="30000" dirty="0" smtClean="0"/>
                  <a:t>*</a:t>
                </a:r>
                <a:r>
                  <a:rPr lang="en-US" sz="1200" i="1" baseline="30000" dirty="0"/>
                  <a:t>when x→∞</a:t>
                </a:r>
                <a:endParaRPr lang="en-US" sz="1200" i="1" baseline="30000" dirty="0" smtClean="0"/>
              </a:p>
              <a:p>
                <a:r>
                  <a:rPr lang="en-US" sz="1200" dirty="0" smtClean="0"/>
                  <a:t>Hence, we can simplify the formula 1 from the previous slide: r</a:t>
                </a:r>
                <a:r>
                  <a:rPr lang="en-US" sz="1200" baseline="-25000" dirty="0" smtClean="0"/>
                  <a:t>e</a:t>
                </a:r>
                <a14:m>
                  <m:oMath xmlns:m="http://schemas.openxmlformats.org/officeDocument/2006/math">
                    <m:r>
                      <a:rPr lang="en-US" sz="1200" b="0" i="0" smtClean="0">
                        <a:latin typeface="Cambria Math"/>
                      </a:rPr>
                      <m:t>=</m:t>
                    </m:r>
                    <m:sSup>
                      <m:sSupPr>
                        <m:ctrlPr>
                          <a:rPr lang="en-US" sz="1200" i="1">
                            <a:latin typeface="Cambria Math" panose="02040503050406030204" pitchFamily="18" charset="0"/>
                          </a:rPr>
                        </m:ctrlPr>
                      </m:sSupPr>
                      <m:e>
                        <m:d>
                          <m:dPr>
                            <m:ctrlPr>
                              <a:rPr lang="en-US" sz="1200" i="1">
                                <a:latin typeface="Cambria Math" panose="02040503050406030204" pitchFamily="18" charset="0"/>
                              </a:rPr>
                            </m:ctrlPr>
                          </m:dPr>
                          <m:e>
                            <m:r>
                              <a:rPr lang="en-US" sz="1200" i="1">
                                <a:latin typeface="Cambria Math"/>
                              </a:rPr>
                              <m:t>1+</m:t>
                            </m:r>
                            <m:f>
                              <m:fPr>
                                <m:ctrlPr>
                                  <a:rPr lang="en-US" sz="1200" i="1">
                                    <a:latin typeface="Cambria Math" panose="02040503050406030204" pitchFamily="18" charset="0"/>
                                  </a:rPr>
                                </m:ctrlPr>
                              </m:fPr>
                              <m:num>
                                <m:r>
                                  <a:rPr lang="en-US" sz="1200" b="0" i="1" smtClean="0">
                                    <a:latin typeface="Cambria Math"/>
                                  </a:rPr>
                                  <m:t>1</m:t>
                                </m:r>
                              </m:num>
                              <m:den>
                                <m:f>
                                  <m:fPr>
                                    <m:ctrlPr>
                                      <a:rPr lang="en-US" sz="1200" i="1">
                                        <a:latin typeface="Cambria Math" panose="02040503050406030204" pitchFamily="18" charset="0"/>
                                      </a:rPr>
                                    </m:ctrlPr>
                                  </m:fPr>
                                  <m:num>
                                    <m:r>
                                      <a:rPr lang="en-US" sz="1200" b="0" i="1" smtClean="0">
                                        <a:latin typeface="Cambria Math"/>
                                      </a:rPr>
                                      <m:t>𝑚</m:t>
                                    </m:r>
                                  </m:num>
                                  <m:den>
                                    <m:r>
                                      <a:rPr lang="en-US" sz="1200" i="1">
                                        <a:latin typeface="Cambria Math"/>
                                      </a:rPr>
                                      <m:t>𝑟</m:t>
                                    </m:r>
                                    <m:d>
                                      <m:dPr>
                                        <m:ctrlPr>
                                          <a:rPr lang="en-US" sz="1200" i="1">
                                            <a:latin typeface="Cambria Math" panose="02040503050406030204" pitchFamily="18" charset="0"/>
                                          </a:rPr>
                                        </m:ctrlPr>
                                      </m:dPr>
                                      <m:e>
                                        <m:r>
                                          <a:rPr lang="en-US" sz="1200" i="1">
                                            <a:latin typeface="Cambria Math"/>
                                          </a:rPr>
                                          <m:t>𝑚</m:t>
                                        </m:r>
                                      </m:e>
                                    </m:d>
                                  </m:den>
                                </m:f>
                              </m:den>
                            </m:f>
                          </m:e>
                        </m:d>
                      </m:e>
                      <m:sup>
                        <m:f>
                          <m:fPr>
                            <m:ctrlPr>
                              <a:rPr lang="en-US" sz="1200" i="1">
                                <a:latin typeface="Cambria Math" panose="02040503050406030204" pitchFamily="18" charset="0"/>
                              </a:rPr>
                            </m:ctrlPr>
                          </m:fPr>
                          <m:num>
                            <m:r>
                              <a:rPr lang="en-US" sz="1200" i="1">
                                <a:latin typeface="Cambria Math"/>
                              </a:rPr>
                              <m:t>𝑚</m:t>
                            </m:r>
                          </m:num>
                          <m:den>
                            <m:r>
                              <a:rPr lang="en-US" sz="1200" i="1">
                                <a:latin typeface="Cambria Math"/>
                              </a:rPr>
                              <m:t>𝑟</m:t>
                            </m:r>
                            <m:d>
                              <m:dPr>
                                <m:ctrlPr>
                                  <a:rPr lang="en-US" sz="1200" i="1">
                                    <a:latin typeface="Cambria Math" panose="02040503050406030204" pitchFamily="18" charset="0"/>
                                  </a:rPr>
                                </m:ctrlPr>
                              </m:dPr>
                              <m:e>
                                <m:r>
                                  <a:rPr lang="en-US" sz="1200" i="1">
                                    <a:latin typeface="Cambria Math"/>
                                  </a:rPr>
                                  <m:t>𝑚</m:t>
                                </m:r>
                              </m:e>
                            </m:d>
                          </m:den>
                        </m:f>
                        <m:r>
                          <a:rPr lang="en-US" sz="1200" b="0" i="1" smtClean="0">
                            <a:latin typeface="Cambria Math"/>
                          </a:rPr>
                          <m:t>𝑟</m:t>
                        </m:r>
                      </m:sup>
                    </m:sSup>
                    <m:r>
                      <a:rPr lang="en-US" sz="1200" i="1">
                        <a:latin typeface="Cambria Math"/>
                      </a:rPr>
                      <m:t>−1</m:t>
                    </m:r>
                    <m:r>
                      <a:rPr lang="en-US" sz="1200" b="0" i="1" smtClean="0">
                        <a:latin typeface="Cambria Math"/>
                      </a:rPr>
                      <m:t>=</m:t>
                    </m:r>
                    <m:sSup>
                      <m:sSupPr>
                        <m:ctrlPr>
                          <a:rPr lang="en-US" sz="1200" b="0" i="1" smtClean="0">
                            <a:latin typeface="Cambria Math" panose="02040503050406030204" pitchFamily="18" charset="0"/>
                          </a:rPr>
                        </m:ctrlPr>
                      </m:sSupPr>
                      <m:e>
                        <m:r>
                          <a:rPr lang="en-US" sz="1200" b="0" i="1" smtClean="0">
                            <a:latin typeface="Cambria Math"/>
                          </a:rPr>
                          <m:t>𝑒</m:t>
                        </m:r>
                      </m:e>
                      <m:sup>
                        <m:r>
                          <a:rPr lang="en-US" sz="1200" b="0" i="1" smtClean="0">
                            <a:latin typeface="Cambria Math"/>
                          </a:rPr>
                          <m:t>𝑟</m:t>
                        </m:r>
                      </m:sup>
                    </m:sSup>
                    <m:r>
                      <a:rPr lang="en-US" sz="1200" b="0" i="1" smtClean="0">
                        <a:latin typeface="Cambria Math"/>
                      </a:rPr>
                      <m:t>−1</m:t>
                    </m:r>
                  </m:oMath>
                </a14:m>
                <a:r>
                  <a:rPr lang="en-US" sz="1200" dirty="0" smtClean="0"/>
                  <a:t>   -continuous compounding annual effective rate, or we can write down FV formula:</a:t>
                </a:r>
              </a:p>
              <a:p>
                <a:endParaRPr lang="ru-RU" sz="1200" dirty="0" smtClean="0"/>
              </a:p>
            </p:txBody>
          </p:sp>
        </mc:Choice>
        <mc:Fallback xmlns="">
          <p:sp>
            <p:nvSpPr>
              <p:cNvPr id="21" name="TextBox 20"/>
              <p:cNvSpPr txBox="1">
                <a:spLocks noRot="1" noChangeAspect="1" noMove="1" noResize="1" noEditPoints="1" noAdjustHandles="1" noChangeArrowheads="1" noChangeShapeType="1" noTextEdit="1"/>
              </p:cNvSpPr>
              <p:nvPr/>
            </p:nvSpPr>
            <p:spPr>
              <a:xfrm>
                <a:off x="323850" y="739775"/>
                <a:ext cx="4114800" cy="2040302"/>
              </a:xfrm>
              <a:prstGeom prst="rect">
                <a:avLst/>
              </a:prstGeom>
              <a:blipFill rotWithShape="1">
                <a:blip r:embed="rId7"/>
                <a:stretch>
                  <a:fillRect/>
                </a:stretch>
              </a:blipFill>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19" name="Прямоугольник 18"/>
              <p:cNvSpPr/>
              <p:nvPr/>
            </p:nvSpPr>
            <p:spPr>
              <a:xfrm>
                <a:off x="1466850" y="2557311"/>
                <a:ext cx="1676399" cy="3541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p>
                        <m:sSupPr>
                          <m:ctrlPr>
                            <a:rPr lang="ru-RU" i="1" smtClean="0">
                              <a:latin typeface="Cambria Math" panose="02040503050406030204" pitchFamily="18" charset="0"/>
                            </a:rPr>
                          </m:ctrlPr>
                        </m:sSupPr>
                        <m:e>
                          <m:r>
                            <a:rPr lang="en-US" b="0" i="1" smtClean="0">
                              <a:latin typeface="Cambria Math"/>
                            </a:rPr>
                            <m:t>𝐹𝑉</m:t>
                          </m:r>
                          <m:r>
                            <a:rPr lang="en-US" b="0" i="1" smtClean="0">
                              <a:latin typeface="Cambria Math"/>
                            </a:rPr>
                            <m:t>=</m:t>
                          </m:r>
                          <m:r>
                            <a:rPr lang="en-US" b="0" i="1" smtClean="0">
                              <a:latin typeface="Cambria Math"/>
                            </a:rPr>
                            <m:t>𝑃𝑉</m:t>
                          </m:r>
                          <m:r>
                            <a:rPr lang="en-US" b="0" i="1" smtClean="0">
                              <a:latin typeface="Cambria Math"/>
                              <a:ea typeface="Cambria Math"/>
                            </a:rPr>
                            <m:t>×</m:t>
                          </m:r>
                          <m:r>
                            <a:rPr lang="en-US" b="0" i="1" smtClean="0">
                              <a:latin typeface="Cambria Math"/>
                              <a:ea typeface="Cambria Math"/>
                            </a:rPr>
                            <m:t>𝑒</m:t>
                          </m:r>
                        </m:e>
                        <m:sup>
                          <m:r>
                            <a:rPr lang="en-US" b="0" i="1" smtClean="0">
                              <a:latin typeface="Cambria Math"/>
                            </a:rPr>
                            <m:t>𝑓𝑡</m:t>
                          </m:r>
                        </m:sup>
                      </m:sSup>
                    </m:oMath>
                  </m:oMathPara>
                </a14:m>
                <a:endParaRPr lang="ru-RU" dirty="0"/>
              </a:p>
            </p:txBody>
          </p:sp>
        </mc:Choice>
        <mc:Fallback xmlns="">
          <p:sp>
            <p:nvSpPr>
              <p:cNvPr id="19" name="Прямоугольник 18"/>
              <p:cNvSpPr>
                <a:spLocks noRot="1" noChangeAspect="1" noMove="1" noResize="1" noEditPoints="1" noAdjustHandles="1" noChangeArrowheads="1" noChangeShapeType="1" noTextEdit="1"/>
              </p:cNvSpPr>
              <p:nvPr/>
            </p:nvSpPr>
            <p:spPr>
              <a:xfrm>
                <a:off x="1466850" y="2557311"/>
                <a:ext cx="1676399" cy="354164"/>
              </a:xfrm>
              <a:prstGeom prst="rect">
                <a:avLst/>
              </a:prstGeom>
              <a:blipFill rotWithShape="1">
                <a:blip r:embed="rId8"/>
                <a:stretch>
                  <a:fillRect/>
                </a:stretch>
              </a:blipFill>
            </p:spPr>
            <p:txBody>
              <a:bodyPr/>
              <a:lstStyle/>
              <a:p>
                <a:r>
                  <a:rPr lang="ru-RU">
                    <a:noFill/>
                  </a:rPr>
                  <a:t> </a:t>
                </a:r>
              </a:p>
            </p:txBody>
          </p:sp>
        </mc:Fallback>
      </mc:AlternateContent>
    </p:spTree>
    <p:extLst>
      <p:ext uri="{BB962C8B-B14F-4D97-AF65-F5344CB8AC3E}">
        <p14:creationId xmlns:p14="http://schemas.microsoft.com/office/powerpoint/2010/main" val="834027300"/>
      </p:ext>
    </p:extLst>
  </p:cSld>
  <p:clrMapOvr>
    <a:masterClrMapping/>
  </p:clrMapOvr>
  <p:transition>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2303995" y="0"/>
            <a:ext cx="2304415" cy="308610"/>
          </a:xfrm>
          <a:custGeom>
            <a:avLst/>
            <a:gdLst/>
            <a:ahLst/>
            <a:cxnLst/>
            <a:rect l="l" t="t" r="r" b="b"/>
            <a:pathLst>
              <a:path w="2304415" h="308610">
                <a:moveTo>
                  <a:pt x="0" y="308495"/>
                </a:moveTo>
                <a:lnTo>
                  <a:pt x="2303995" y="308495"/>
                </a:lnTo>
                <a:lnTo>
                  <a:pt x="2303995" y="0"/>
                </a:lnTo>
                <a:lnTo>
                  <a:pt x="0" y="0"/>
                </a:lnTo>
                <a:lnTo>
                  <a:pt x="0" y="308495"/>
                </a:lnTo>
                <a:close/>
              </a:path>
            </a:pathLst>
          </a:custGeom>
          <a:solidFill>
            <a:srgbClr val="3333B2"/>
          </a:solidFill>
        </p:spPr>
        <p:txBody>
          <a:bodyPr wrap="square" lIns="0" tIns="0" rIns="0" bIns="0" rtlCol="0"/>
          <a:lstStyle/>
          <a:p>
            <a:endParaRPr/>
          </a:p>
        </p:txBody>
      </p:sp>
      <p:sp>
        <p:nvSpPr>
          <p:cNvPr id="4" name="object 4"/>
          <p:cNvSpPr/>
          <p:nvPr/>
        </p:nvSpPr>
        <p:spPr>
          <a:xfrm>
            <a:off x="0" y="305949"/>
            <a:ext cx="4608004" cy="310241"/>
          </a:xfrm>
          <a:prstGeom prst="rect">
            <a:avLst/>
          </a:prstGeom>
          <a:blipFill>
            <a:blip r:embed="rId3" cstate="print"/>
            <a:stretch>
              <a:fillRect/>
            </a:stretch>
          </a:blipFill>
        </p:spPr>
        <p:txBody>
          <a:bodyPr wrap="square" lIns="0" tIns="0" rIns="0" bIns="0" rtlCol="0"/>
          <a:lstStyle/>
          <a:p>
            <a:endParaRPr/>
          </a:p>
        </p:txBody>
      </p:sp>
      <p:sp>
        <p:nvSpPr>
          <p:cNvPr id="5" name="object 5"/>
          <p:cNvSpPr txBox="1"/>
          <p:nvPr/>
        </p:nvSpPr>
        <p:spPr>
          <a:xfrm>
            <a:off x="0" y="321070"/>
            <a:ext cx="4608195" cy="213520"/>
          </a:xfrm>
          <a:prstGeom prst="rect">
            <a:avLst/>
          </a:prstGeom>
        </p:spPr>
        <p:txBody>
          <a:bodyPr vert="horz" wrap="square" lIns="0" tIns="13335" rIns="0" bIns="0" rtlCol="0">
            <a:spAutoFit/>
          </a:bodyPr>
          <a:lstStyle/>
          <a:p>
            <a:pPr marL="165735">
              <a:lnSpc>
                <a:spcPct val="100000"/>
              </a:lnSpc>
              <a:spcBef>
                <a:spcPts val="105"/>
              </a:spcBef>
            </a:pPr>
            <a:r>
              <a:rPr lang="en-US" sz="1300" spc="35" dirty="0" smtClean="0">
                <a:solidFill>
                  <a:srgbClr val="FFFFFF"/>
                </a:solidFill>
                <a:latin typeface="Times New Roman"/>
                <a:cs typeface="Times New Roman"/>
              </a:rPr>
              <a:t>Simple and compound interest</a:t>
            </a:r>
            <a:endParaRPr sz="1300" dirty="0">
              <a:latin typeface="Times New Roman"/>
              <a:cs typeface="Times New Roman"/>
            </a:endParaRPr>
          </a:p>
        </p:txBody>
      </p:sp>
      <p:sp>
        <p:nvSpPr>
          <p:cNvPr id="6" name="object 6"/>
          <p:cNvSpPr/>
          <p:nvPr/>
        </p:nvSpPr>
        <p:spPr>
          <a:xfrm>
            <a:off x="502551" y="1166114"/>
            <a:ext cx="65265" cy="65265"/>
          </a:xfrm>
          <a:prstGeom prst="rect">
            <a:avLst/>
          </a:prstGeom>
          <a:blipFill>
            <a:blip r:embed="rId4" cstate="print"/>
            <a:stretch>
              <a:fillRect/>
            </a:stretch>
          </a:blipFill>
        </p:spPr>
        <p:txBody>
          <a:bodyPr wrap="square" lIns="0" tIns="0" rIns="0" bIns="0" rtlCol="0"/>
          <a:lstStyle/>
          <a:p>
            <a:endParaRPr/>
          </a:p>
        </p:txBody>
      </p:sp>
      <p:sp>
        <p:nvSpPr>
          <p:cNvPr id="7" name="object 7"/>
          <p:cNvSpPr/>
          <p:nvPr/>
        </p:nvSpPr>
        <p:spPr>
          <a:xfrm>
            <a:off x="502551" y="1376146"/>
            <a:ext cx="65265" cy="65265"/>
          </a:xfrm>
          <a:prstGeom prst="rect">
            <a:avLst/>
          </a:prstGeom>
          <a:blipFill>
            <a:blip r:embed="rId4" cstate="print"/>
            <a:stretch>
              <a:fillRect/>
            </a:stretch>
          </a:blipFill>
        </p:spPr>
        <p:txBody>
          <a:bodyPr wrap="square" lIns="0" tIns="0" rIns="0" bIns="0" rtlCol="0"/>
          <a:lstStyle/>
          <a:p>
            <a:endParaRPr/>
          </a:p>
        </p:txBody>
      </p:sp>
      <p:sp>
        <p:nvSpPr>
          <p:cNvPr id="8" name="object 8"/>
          <p:cNvSpPr/>
          <p:nvPr/>
        </p:nvSpPr>
        <p:spPr>
          <a:xfrm>
            <a:off x="502551" y="1586179"/>
            <a:ext cx="65265" cy="65265"/>
          </a:xfrm>
          <a:prstGeom prst="rect">
            <a:avLst/>
          </a:prstGeom>
          <a:blipFill>
            <a:blip r:embed="rId4" cstate="print"/>
            <a:stretch>
              <a:fillRect/>
            </a:stretch>
          </a:blipFill>
        </p:spPr>
        <p:txBody>
          <a:bodyPr wrap="square" lIns="0" tIns="0" rIns="0" bIns="0" rtlCol="0"/>
          <a:lstStyle/>
          <a:p>
            <a:endParaRPr/>
          </a:p>
        </p:txBody>
      </p:sp>
      <p:sp>
        <p:nvSpPr>
          <p:cNvPr id="9" name="object 9"/>
          <p:cNvSpPr/>
          <p:nvPr/>
        </p:nvSpPr>
        <p:spPr>
          <a:xfrm>
            <a:off x="502551" y="1796211"/>
            <a:ext cx="65265" cy="65265"/>
          </a:xfrm>
          <a:prstGeom prst="rect">
            <a:avLst/>
          </a:prstGeom>
          <a:blipFill>
            <a:blip r:embed="rId4" cstate="print"/>
            <a:stretch>
              <a:fillRect/>
            </a:stretch>
          </a:blipFill>
        </p:spPr>
        <p:txBody>
          <a:bodyPr wrap="square" lIns="0" tIns="0" rIns="0" bIns="0" rtlCol="0"/>
          <a:lstStyle/>
          <a:p>
            <a:endParaRPr/>
          </a:p>
        </p:txBody>
      </p:sp>
      <p:sp>
        <p:nvSpPr>
          <p:cNvPr id="10" name="object 10"/>
          <p:cNvSpPr/>
          <p:nvPr/>
        </p:nvSpPr>
        <p:spPr>
          <a:xfrm>
            <a:off x="502551" y="2006244"/>
            <a:ext cx="65265" cy="65265"/>
          </a:xfrm>
          <a:prstGeom prst="rect">
            <a:avLst/>
          </a:prstGeom>
          <a:blipFill>
            <a:blip r:embed="rId5" cstate="print"/>
            <a:stretch>
              <a:fillRect/>
            </a:stretch>
          </a:blipFill>
        </p:spPr>
        <p:txBody>
          <a:bodyPr wrap="square" lIns="0" tIns="0" rIns="0" bIns="0" rtlCol="0"/>
          <a:lstStyle/>
          <a:p>
            <a:endParaRPr/>
          </a:p>
        </p:txBody>
      </p:sp>
      <p:sp>
        <p:nvSpPr>
          <p:cNvPr id="11" name="object 11"/>
          <p:cNvSpPr/>
          <p:nvPr/>
        </p:nvSpPr>
        <p:spPr>
          <a:xfrm>
            <a:off x="502551" y="2216277"/>
            <a:ext cx="65265" cy="65265"/>
          </a:xfrm>
          <a:prstGeom prst="rect">
            <a:avLst/>
          </a:prstGeom>
          <a:blipFill>
            <a:blip r:embed="rId6" cstate="print"/>
            <a:stretch>
              <a:fillRect/>
            </a:stretch>
          </a:blipFill>
        </p:spPr>
        <p:txBody>
          <a:bodyPr wrap="square" lIns="0" tIns="0" rIns="0" bIns="0" rtlCol="0"/>
          <a:lstStyle/>
          <a:p>
            <a:endParaRPr/>
          </a:p>
        </p:txBody>
      </p:sp>
      <p:sp>
        <p:nvSpPr>
          <p:cNvPr id="12" name="object 12"/>
          <p:cNvSpPr/>
          <p:nvPr/>
        </p:nvSpPr>
        <p:spPr>
          <a:xfrm>
            <a:off x="502551" y="2426309"/>
            <a:ext cx="65265" cy="65265"/>
          </a:xfrm>
          <a:prstGeom prst="rect">
            <a:avLst/>
          </a:prstGeom>
          <a:blipFill>
            <a:blip r:embed="rId5" cstate="print"/>
            <a:stretch>
              <a:fillRect/>
            </a:stretch>
          </a:blipFill>
        </p:spPr>
        <p:txBody>
          <a:bodyPr wrap="square" lIns="0" tIns="0" rIns="0" bIns="0" rtlCol="0"/>
          <a:lstStyle/>
          <a:p>
            <a:endParaRPr/>
          </a:p>
        </p:txBody>
      </p:sp>
      <p:sp>
        <p:nvSpPr>
          <p:cNvPr id="14" name="object 14"/>
          <p:cNvSpPr/>
          <p:nvPr/>
        </p:nvSpPr>
        <p:spPr>
          <a:xfrm>
            <a:off x="0" y="3333610"/>
            <a:ext cx="2304415" cy="122555"/>
          </a:xfrm>
          <a:custGeom>
            <a:avLst/>
            <a:gdLst/>
            <a:ahLst/>
            <a:cxnLst/>
            <a:rect l="l" t="t" r="r" b="b"/>
            <a:pathLst>
              <a:path w="2304415" h="122554">
                <a:moveTo>
                  <a:pt x="0" y="122389"/>
                </a:moveTo>
                <a:lnTo>
                  <a:pt x="2303995" y="122389"/>
                </a:lnTo>
                <a:lnTo>
                  <a:pt x="2303995" y="0"/>
                </a:lnTo>
                <a:lnTo>
                  <a:pt x="0" y="0"/>
                </a:lnTo>
                <a:lnTo>
                  <a:pt x="0" y="122389"/>
                </a:lnTo>
                <a:close/>
              </a:path>
            </a:pathLst>
          </a:custGeom>
          <a:solidFill>
            <a:srgbClr val="000000"/>
          </a:solidFill>
        </p:spPr>
        <p:txBody>
          <a:bodyPr wrap="square" lIns="0" tIns="0" rIns="0" bIns="0" rtlCol="0"/>
          <a:lstStyle/>
          <a:p>
            <a:endParaRPr/>
          </a:p>
        </p:txBody>
      </p:sp>
      <p:sp>
        <p:nvSpPr>
          <p:cNvPr id="15" name="object 15"/>
          <p:cNvSpPr/>
          <p:nvPr/>
        </p:nvSpPr>
        <p:spPr>
          <a:xfrm>
            <a:off x="2303995" y="3333610"/>
            <a:ext cx="2304415" cy="122555"/>
          </a:xfrm>
          <a:custGeom>
            <a:avLst/>
            <a:gdLst/>
            <a:ahLst/>
            <a:cxnLst/>
            <a:rect l="l" t="t" r="r" b="b"/>
            <a:pathLst>
              <a:path w="2304415" h="122554">
                <a:moveTo>
                  <a:pt x="0" y="122389"/>
                </a:moveTo>
                <a:lnTo>
                  <a:pt x="2303995" y="122389"/>
                </a:lnTo>
                <a:lnTo>
                  <a:pt x="2303995" y="0"/>
                </a:lnTo>
                <a:lnTo>
                  <a:pt x="0" y="0"/>
                </a:lnTo>
                <a:lnTo>
                  <a:pt x="0" y="122389"/>
                </a:lnTo>
                <a:close/>
              </a:path>
            </a:pathLst>
          </a:custGeom>
          <a:solidFill>
            <a:srgbClr val="3333B2"/>
          </a:solidFill>
        </p:spPr>
        <p:txBody>
          <a:bodyPr wrap="square" lIns="0" tIns="0" rIns="0" bIns="0" rtlCol="0"/>
          <a:lstStyle/>
          <a:p>
            <a:endParaRPr/>
          </a:p>
        </p:txBody>
      </p:sp>
      <p:sp>
        <p:nvSpPr>
          <p:cNvPr id="16" name="object 16"/>
          <p:cNvSpPr txBox="1">
            <a:spLocks noGrp="1"/>
          </p:cNvSpPr>
          <p:nvPr>
            <p:ph type="ftr" sz="quarter" idx="5"/>
          </p:nvPr>
        </p:nvSpPr>
        <p:spPr>
          <a:xfrm>
            <a:off x="1652358" y="3350464"/>
            <a:ext cx="556894" cy="89768"/>
          </a:xfrm>
          <a:prstGeom prst="rect">
            <a:avLst/>
          </a:prstGeom>
        </p:spPr>
        <p:txBody>
          <a:bodyPr vert="horz" wrap="square" lIns="0" tIns="0" rIns="0" bIns="0" rtlCol="0">
            <a:spAutoFit/>
          </a:bodyPr>
          <a:lstStyle/>
          <a:p>
            <a:pPr marL="12700">
              <a:lnSpc>
                <a:spcPts val="650"/>
              </a:lnSpc>
            </a:pPr>
            <a:r>
              <a:rPr lang="en-US" spc="40" dirty="0"/>
              <a:t>Luděk</a:t>
            </a:r>
            <a:r>
              <a:rPr lang="en-US" spc="25" dirty="0"/>
              <a:t> </a:t>
            </a:r>
            <a:r>
              <a:rPr lang="en-US" spc="60" dirty="0"/>
              <a:t>Benada</a:t>
            </a:r>
          </a:p>
        </p:txBody>
      </p:sp>
      <p:sp>
        <p:nvSpPr>
          <p:cNvPr id="17" name="object 17"/>
          <p:cNvSpPr txBox="1"/>
          <p:nvPr/>
        </p:nvSpPr>
        <p:spPr>
          <a:xfrm>
            <a:off x="2399296" y="3350464"/>
            <a:ext cx="514350" cy="106680"/>
          </a:xfrm>
          <a:prstGeom prst="rect">
            <a:avLst/>
          </a:prstGeom>
        </p:spPr>
        <p:txBody>
          <a:bodyPr vert="horz" wrap="square" lIns="0" tIns="0" rIns="0" bIns="0" rtlCol="0">
            <a:spAutoFit/>
          </a:bodyPr>
          <a:lstStyle/>
          <a:p>
            <a:pPr marL="12700">
              <a:lnSpc>
                <a:spcPts val="650"/>
              </a:lnSpc>
            </a:pPr>
            <a:r>
              <a:rPr sz="600" spc="100" dirty="0">
                <a:solidFill>
                  <a:srgbClr val="FFFFFF"/>
                </a:solidFill>
                <a:latin typeface="Times New Roman"/>
                <a:cs typeface="Times New Roman"/>
                <a:hlinkClick r:id="" action="ppaction://noaction"/>
              </a:rPr>
              <a:t>BPF_AFMT</a:t>
            </a:r>
            <a:endParaRPr sz="600">
              <a:latin typeface="Times New Roman"/>
              <a:cs typeface="Times New Roman"/>
            </a:endParaRPr>
          </a:p>
        </p:txBody>
      </p:sp>
      <p:sp>
        <p:nvSpPr>
          <p:cNvPr id="21" name="TextBox 20"/>
          <p:cNvSpPr txBox="1"/>
          <p:nvPr/>
        </p:nvSpPr>
        <p:spPr>
          <a:xfrm>
            <a:off x="323850" y="739775"/>
            <a:ext cx="4114800" cy="1938992"/>
          </a:xfrm>
          <a:prstGeom prst="rect">
            <a:avLst/>
          </a:prstGeom>
          <a:noFill/>
        </p:spPr>
        <p:txBody>
          <a:bodyPr wrap="square" rtlCol="0">
            <a:spAutoFit/>
          </a:bodyPr>
          <a:lstStyle/>
          <a:p>
            <a:pPr algn="ctr"/>
            <a:r>
              <a:rPr lang="en-US" sz="1200" b="1" dirty="0" smtClean="0"/>
              <a:t>Continuous compounding</a:t>
            </a:r>
          </a:p>
          <a:p>
            <a:r>
              <a:rPr lang="en-US" sz="1200" dirty="0" smtClean="0"/>
              <a:t>Example: </a:t>
            </a:r>
          </a:p>
          <a:p>
            <a:r>
              <a:rPr lang="en-US" sz="1200" dirty="0" smtClean="0"/>
              <a:t>1) Find annual effective rate for 8% compounded continuously</a:t>
            </a:r>
          </a:p>
          <a:p>
            <a:r>
              <a:rPr lang="en-US" sz="1200" dirty="0" smtClean="0"/>
              <a:t>r</a:t>
            </a:r>
            <a:r>
              <a:rPr lang="en-US" sz="1200" baseline="-25000" dirty="0" smtClean="0"/>
              <a:t>e</a:t>
            </a:r>
            <a:r>
              <a:rPr lang="en-US" sz="1200" dirty="0" smtClean="0"/>
              <a:t>=e</a:t>
            </a:r>
            <a:r>
              <a:rPr lang="en-US" sz="1200" baseline="30000" dirty="0" smtClean="0"/>
              <a:t>0,8</a:t>
            </a:r>
            <a:r>
              <a:rPr lang="en-US" sz="1200" dirty="0" smtClean="0"/>
              <a:t>-1=8,3287%</a:t>
            </a:r>
          </a:p>
          <a:p>
            <a:r>
              <a:rPr lang="en-US" sz="1200" dirty="0" smtClean="0"/>
              <a:t>2) Find the nominal rate r compounded continuously that will produce an effective rate of 8%</a:t>
            </a:r>
          </a:p>
          <a:p>
            <a:r>
              <a:rPr lang="en-US" sz="1200" dirty="0" smtClean="0"/>
              <a:t>r</a:t>
            </a:r>
            <a:r>
              <a:rPr lang="en-US" sz="1200" baseline="-25000" dirty="0" smtClean="0"/>
              <a:t>e</a:t>
            </a:r>
            <a:r>
              <a:rPr lang="en-US" sz="1200" dirty="0" smtClean="0"/>
              <a:t>=e</a:t>
            </a:r>
            <a:r>
              <a:rPr lang="en-US" sz="1200" baseline="30000" dirty="0" smtClean="0"/>
              <a:t>f</a:t>
            </a:r>
            <a:r>
              <a:rPr lang="en-US" sz="1200" dirty="0" smtClean="0"/>
              <a:t>-1 , that is </a:t>
            </a:r>
            <a:r>
              <a:rPr lang="en-US" sz="1200" b="1" dirty="0" smtClean="0"/>
              <a:t>f=ln(1+r</a:t>
            </a:r>
            <a:r>
              <a:rPr lang="en-US" sz="1200" b="1" baseline="-25000" dirty="0" smtClean="0"/>
              <a:t>e</a:t>
            </a:r>
            <a:r>
              <a:rPr lang="en-US" sz="1200" b="1" dirty="0" smtClean="0"/>
              <a:t>)</a:t>
            </a:r>
            <a:r>
              <a:rPr lang="en-US" sz="1200" dirty="0" smtClean="0"/>
              <a:t> f=ln(1,08)=7,696%</a:t>
            </a:r>
          </a:p>
          <a:p>
            <a:r>
              <a:rPr lang="en-US" sz="1200" dirty="0" smtClean="0"/>
              <a:t>3) Find the future value of 4000 invested for 42 months (3,5 years) at 8% compounded continuously</a:t>
            </a:r>
          </a:p>
          <a:p>
            <a:r>
              <a:rPr lang="en-US" sz="1200" dirty="0" smtClean="0"/>
              <a:t>FV=PV*e</a:t>
            </a:r>
            <a:r>
              <a:rPr lang="en-US" sz="1200" baseline="30000" dirty="0" smtClean="0"/>
              <a:t>ft</a:t>
            </a:r>
            <a:r>
              <a:rPr lang="en-US" sz="1200" dirty="0" smtClean="0"/>
              <a:t>=4000*e</a:t>
            </a:r>
            <a:r>
              <a:rPr lang="en-US" sz="1200" baseline="30000" dirty="0" smtClean="0"/>
              <a:t>0,08*3,5</a:t>
            </a:r>
            <a:r>
              <a:rPr lang="en-US" sz="1200" dirty="0" smtClean="0"/>
              <a:t>=5292,52</a:t>
            </a:r>
            <a:endParaRPr lang="en-US" sz="1200" baseline="30000" dirty="0" smtClean="0"/>
          </a:p>
        </p:txBody>
      </p:sp>
    </p:spTree>
    <p:extLst>
      <p:ext uri="{BB962C8B-B14F-4D97-AF65-F5344CB8AC3E}">
        <p14:creationId xmlns:p14="http://schemas.microsoft.com/office/powerpoint/2010/main" val="1782931917"/>
      </p:ext>
    </p:extLst>
  </p:cSld>
  <p:clrMapOvr>
    <a:masterClrMapping/>
  </p:clrMapOvr>
  <p:transition>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2303995" y="0"/>
            <a:ext cx="2304415" cy="308610"/>
          </a:xfrm>
          <a:custGeom>
            <a:avLst/>
            <a:gdLst/>
            <a:ahLst/>
            <a:cxnLst/>
            <a:rect l="l" t="t" r="r" b="b"/>
            <a:pathLst>
              <a:path w="2304415" h="308610">
                <a:moveTo>
                  <a:pt x="0" y="308495"/>
                </a:moveTo>
                <a:lnTo>
                  <a:pt x="2303995" y="308495"/>
                </a:lnTo>
                <a:lnTo>
                  <a:pt x="2303995" y="0"/>
                </a:lnTo>
                <a:lnTo>
                  <a:pt x="0" y="0"/>
                </a:lnTo>
                <a:lnTo>
                  <a:pt x="0" y="308495"/>
                </a:lnTo>
                <a:close/>
              </a:path>
            </a:pathLst>
          </a:custGeom>
          <a:solidFill>
            <a:srgbClr val="3333B2"/>
          </a:solidFill>
        </p:spPr>
        <p:txBody>
          <a:bodyPr wrap="square" lIns="0" tIns="0" rIns="0" bIns="0" rtlCol="0"/>
          <a:lstStyle/>
          <a:p>
            <a:endParaRPr/>
          </a:p>
        </p:txBody>
      </p:sp>
      <p:sp>
        <p:nvSpPr>
          <p:cNvPr id="4" name="object 4"/>
          <p:cNvSpPr/>
          <p:nvPr/>
        </p:nvSpPr>
        <p:spPr>
          <a:xfrm>
            <a:off x="0" y="305949"/>
            <a:ext cx="4608004" cy="310241"/>
          </a:xfrm>
          <a:prstGeom prst="rect">
            <a:avLst/>
          </a:prstGeom>
          <a:blipFill>
            <a:blip r:embed="rId3" cstate="print"/>
            <a:stretch>
              <a:fillRect/>
            </a:stretch>
          </a:blipFill>
        </p:spPr>
        <p:txBody>
          <a:bodyPr wrap="square" lIns="0" tIns="0" rIns="0" bIns="0" rtlCol="0"/>
          <a:lstStyle/>
          <a:p>
            <a:endParaRPr/>
          </a:p>
        </p:txBody>
      </p:sp>
      <p:sp>
        <p:nvSpPr>
          <p:cNvPr id="5" name="object 5"/>
          <p:cNvSpPr txBox="1"/>
          <p:nvPr/>
        </p:nvSpPr>
        <p:spPr>
          <a:xfrm>
            <a:off x="0" y="321070"/>
            <a:ext cx="4608195" cy="213520"/>
          </a:xfrm>
          <a:prstGeom prst="rect">
            <a:avLst/>
          </a:prstGeom>
        </p:spPr>
        <p:txBody>
          <a:bodyPr vert="horz" wrap="square" lIns="0" tIns="13335" rIns="0" bIns="0" rtlCol="0">
            <a:spAutoFit/>
          </a:bodyPr>
          <a:lstStyle/>
          <a:p>
            <a:pPr marL="165735">
              <a:lnSpc>
                <a:spcPct val="100000"/>
              </a:lnSpc>
              <a:spcBef>
                <a:spcPts val="105"/>
              </a:spcBef>
            </a:pPr>
            <a:r>
              <a:rPr lang="en-US" sz="1300" spc="35" dirty="0" smtClean="0">
                <a:solidFill>
                  <a:srgbClr val="FFFFFF"/>
                </a:solidFill>
                <a:latin typeface="Times New Roman"/>
                <a:cs typeface="Times New Roman"/>
              </a:rPr>
              <a:t>Simple and compound interest</a:t>
            </a:r>
            <a:endParaRPr sz="1300" dirty="0">
              <a:latin typeface="Times New Roman"/>
              <a:cs typeface="Times New Roman"/>
            </a:endParaRPr>
          </a:p>
        </p:txBody>
      </p:sp>
      <p:sp>
        <p:nvSpPr>
          <p:cNvPr id="6" name="object 6"/>
          <p:cNvSpPr/>
          <p:nvPr/>
        </p:nvSpPr>
        <p:spPr>
          <a:xfrm>
            <a:off x="502551" y="1166114"/>
            <a:ext cx="65265" cy="65265"/>
          </a:xfrm>
          <a:prstGeom prst="rect">
            <a:avLst/>
          </a:prstGeom>
          <a:blipFill>
            <a:blip r:embed="rId4" cstate="print"/>
            <a:stretch>
              <a:fillRect/>
            </a:stretch>
          </a:blipFill>
        </p:spPr>
        <p:txBody>
          <a:bodyPr wrap="square" lIns="0" tIns="0" rIns="0" bIns="0" rtlCol="0"/>
          <a:lstStyle/>
          <a:p>
            <a:endParaRPr/>
          </a:p>
        </p:txBody>
      </p:sp>
      <p:sp>
        <p:nvSpPr>
          <p:cNvPr id="7" name="object 7"/>
          <p:cNvSpPr/>
          <p:nvPr/>
        </p:nvSpPr>
        <p:spPr>
          <a:xfrm>
            <a:off x="502551" y="1376146"/>
            <a:ext cx="65265" cy="65265"/>
          </a:xfrm>
          <a:prstGeom prst="rect">
            <a:avLst/>
          </a:prstGeom>
          <a:blipFill>
            <a:blip r:embed="rId4" cstate="print"/>
            <a:stretch>
              <a:fillRect/>
            </a:stretch>
          </a:blipFill>
        </p:spPr>
        <p:txBody>
          <a:bodyPr wrap="square" lIns="0" tIns="0" rIns="0" bIns="0" rtlCol="0"/>
          <a:lstStyle/>
          <a:p>
            <a:endParaRPr/>
          </a:p>
        </p:txBody>
      </p:sp>
      <p:sp>
        <p:nvSpPr>
          <p:cNvPr id="8" name="object 8"/>
          <p:cNvSpPr/>
          <p:nvPr/>
        </p:nvSpPr>
        <p:spPr>
          <a:xfrm>
            <a:off x="502551" y="1586179"/>
            <a:ext cx="65265" cy="65265"/>
          </a:xfrm>
          <a:prstGeom prst="rect">
            <a:avLst/>
          </a:prstGeom>
          <a:blipFill>
            <a:blip r:embed="rId4" cstate="print"/>
            <a:stretch>
              <a:fillRect/>
            </a:stretch>
          </a:blipFill>
        </p:spPr>
        <p:txBody>
          <a:bodyPr wrap="square" lIns="0" tIns="0" rIns="0" bIns="0" rtlCol="0"/>
          <a:lstStyle/>
          <a:p>
            <a:endParaRPr/>
          </a:p>
        </p:txBody>
      </p:sp>
      <p:sp>
        <p:nvSpPr>
          <p:cNvPr id="9" name="object 9"/>
          <p:cNvSpPr/>
          <p:nvPr/>
        </p:nvSpPr>
        <p:spPr>
          <a:xfrm>
            <a:off x="502551" y="1796211"/>
            <a:ext cx="65265" cy="65265"/>
          </a:xfrm>
          <a:prstGeom prst="rect">
            <a:avLst/>
          </a:prstGeom>
          <a:blipFill>
            <a:blip r:embed="rId4" cstate="print"/>
            <a:stretch>
              <a:fillRect/>
            </a:stretch>
          </a:blipFill>
        </p:spPr>
        <p:txBody>
          <a:bodyPr wrap="square" lIns="0" tIns="0" rIns="0" bIns="0" rtlCol="0"/>
          <a:lstStyle/>
          <a:p>
            <a:endParaRPr/>
          </a:p>
        </p:txBody>
      </p:sp>
      <p:sp>
        <p:nvSpPr>
          <p:cNvPr id="10" name="object 10"/>
          <p:cNvSpPr/>
          <p:nvPr/>
        </p:nvSpPr>
        <p:spPr>
          <a:xfrm>
            <a:off x="502551" y="2006244"/>
            <a:ext cx="65265" cy="65265"/>
          </a:xfrm>
          <a:prstGeom prst="rect">
            <a:avLst/>
          </a:prstGeom>
          <a:blipFill>
            <a:blip r:embed="rId5" cstate="print"/>
            <a:stretch>
              <a:fillRect/>
            </a:stretch>
          </a:blipFill>
        </p:spPr>
        <p:txBody>
          <a:bodyPr wrap="square" lIns="0" tIns="0" rIns="0" bIns="0" rtlCol="0"/>
          <a:lstStyle/>
          <a:p>
            <a:endParaRPr/>
          </a:p>
        </p:txBody>
      </p:sp>
      <p:sp>
        <p:nvSpPr>
          <p:cNvPr id="11" name="object 11"/>
          <p:cNvSpPr/>
          <p:nvPr/>
        </p:nvSpPr>
        <p:spPr>
          <a:xfrm>
            <a:off x="502551" y="2216277"/>
            <a:ext cx="65265" cy="65265"/>
          </a:xfrm>
          <a:prstGeom prst="rect">
            <a:avLst/>
          </a:prstGeom>
          <a:blipFill>
            <a:blip r:embed="rId6" cstate="print"/>
            <a:stretch>
              <a:fillRect/>
            </a:stretch>
          </a:blipFill>
        </p:spPr>
        <p:txBody>
          <a:bodyPr wrap="square" lIns="0" tIns="0" rIns="0" bIns="0" rtlCol="0"/>
          <a:lstStyle/>
          <a:p>
            <a:endParaRPr/>
          </a:p>
        </p:txBody>
      </p:sp>
      <p:sp>
        <p:nvSpPr>
          <p:cNvPr id="12" name="object 12"/>
          <p:cNvSpPr/>
          <p:nvPr/>
        </p:nvSpPr>
        <p:spPr>
          <a:xfrm>
            <a:off x="502551" y="2426309"/>
            <a:ext cx="65265" cy="65265"/>
          </a:xfrm>
          <a:prstGeom prst="rect">
            <a:avLst/>
          </a:prstGeom>
          <a:blipFill>
            <a:blip r:embed="rId5" cstate="print"/>
            <a:stretch>
              <a:fillRect/>
            </a:stretch>
          </a:blipFill>
        </p:spPr>
        <p:txBody>
          <a:bodyPr wrap="square" lIns="0" tIns="0" rIns="0" bIns="0" rtlCol="0"/>
          <a:lstStyle/>
          <a:p>
            <a:endParaRPr/>
          </a:p>
        </p:txBody>
      </p:sp>
      <p:sp>
        <p:nvSpPr>
          <p:cNvPr id="14" name="object 14"/>
          <p:cNvSpPr/>
          <p:nvPr/>
        </p:nvSpPr>
        <p:spPr>
          <a:xfrm>
            <a:off x="0" y="3333610"/>
            <a:ext cx="2304415" cy="122555"/>
          </a:xfrm>
          <a:custGeom>
            <a:avLst/>
            <a:gdLst/>
            <a:ahLst/>
            <a:cxnLst/>
            <a:rect l="l" t="t" r="r" b="b"/>
            <a:pathLst>
              <a:path w="2304415" h="122554">
                <a:moveTo>
                  <a:pt x="0" y="122389"/>
                </a:moveTo>
                <a:lnTo>
                  <a:pt x="2303995" y="122389"/>
                </a:lnTo>
                <a:lnTo>
                  <a:pt x="2303995" y="0"/>
                </a:lnTo>
                <a:lnTo>
                  <a:pt x="0" y="0"/>
                </a:lnTo>
                <a:lnTo>
                  <a:pt x="0" y="122389"/>
                </a:lnTo>
                <a:close/>
              </a:path>
            </a:pathLst>
          </a:custGeom>
          <a:solidFill>
            <a:srgbClr val="000000"/>
          </a:solidFill>
        </p:spPr>
        <p:txBody>
          <a:bodyPr wrap="square" lIns="0" tIns="0" rIns="0" bIns="0" rtlCol="0"/>
          <a:lstStyle/>
          <a:p>
            <a:endParaRPr/>
          </a:p>
        </p:txBody>
      </p:sp>
      <p:sp>
        <p:nvSpPr>
          <p:cNvPr id="15" name="object 15"/>
          <p:cNvSpPr/>
          <p:nvPr/>
        </p:nvSpPr>
        <p:spPr>
          <a:xfrm>
            <a:off x="2303995" y="3333610"/>
            <a:ext cx="2304415" cy="122555"/>
          </a:xfrm>
          <a:custGeom>
            <a:avLst/>
            <a:gdLst/>
            <a:ahLst/>
            <a:cxnLst/>
            <a:rect l="l" t="t" r="r" b="b"/>
            <a:pathLst>
              <a:path w="2304415" h="122554">
                <a:moveTo>
                  <a:pt x="0" y="122389"/>
                </a:moveTo>
                <a:lnTo>
                  <a:pt x="2303995" y="122389"/>
                </a:lnTo>
                <a:lnTo>
                  <a:pt x="2303995" y="0"/>
                </a:lnTo>
                <a:lnTo>
                  <a:pt x="0" y="0"/>
                </a:lnTo>
                <a:lnTo>
                  <a:pt x="0" y="122389"/>
                </a:lnTo>
                <a:close/>
              </a:path>
            </a:pathLst>
          </a:custGeom>
          <a:solidFill>
            <a:srgbClr val="3333B2"/>
          </a:solidFill>
        </p:spPr>
        <p:txBody>
          <a:bodyPr wrap="square" lIns="0" tIns="0" rIns="0" bIns="0" rtlCol="0"/>
          <a:lstStyle/>
          <a:p>
            <a:endParaRPr/>
          </a:p>
        </p:txBody>
      </p:sp>
      <p:sp>
        <p:nvSpPr>
          <p:cNvPr id="16" name="object 16"/>
          <p:cNvSpPr txBox="1">
            <a:spLocks noGrp="1"/>
          </p:cNvSpPr>
          <p:nvPr>
            <p:ph type="ftr" sz="quarter" idx="5"/>
          </p:nvPr>
        </p:nvSpPr>
        <p:spPr>
          <a:xfrm>
            <a:off x="1652358" y="3350464"/>
            <a:ext cx="556894" cy="89768"/>
          </a:xfrm>
          <a:prstGeom prst="rect">
            <a:avLst/>
          </a:prstGeom>
        </p:spPr>
        <p:txBody>
          <a:bodyPr vert="horz" wrap="square" lIns="0" tIns="0" rIns="0" bIns="0" rtlCol="0">
            <a:spAutoFit/>
          </a:bodyPr>
          <a:lstStyle/>
          <a:p>
            <a:pPr marL="12700">
              <a:lnSpc>
                <a:spcPts val="650"/>
              </a:lnSpc>
            </a:pPr>
            <a:r>
              <a:rPr lang="en-US" spc="40" dirty="0"/>
              <a:t>Luděk</a:t>
            </a:r>
            <a:r>
              <a:rPr lang="en-US" spc="25" dirty="0"/>
              <a:t> </a:t>
            </a:r>
            <a:r>
              <a:rPr lang="en-US" spc="60" dirty="0"/>
              <a:t>Benada</a:t>
            </a:r>
          </a:p>
        </p:txBody>
      </p:sp>
      <p:sp>
        <p:nvSpPr>
          <p:cNvPr id="17" name="object 17"/>
          <p:cNvSpPr txBox="1"/>
          <p:nvPr/>
        </p:nvSpPr>
        <p:spPr>
          <a:xfrm>
            <a:off x="2399296" y="3350464"/>
            <a:ext cx="514350" cy="106680"/>
          </a:xfrm>
          <a:prstGeom prst="rect">
            <a:avLst/>
          </a:prstGeom>
        </p:spPr>
        <p:txBody>
          <a:bodyPr vert="horz" wrap="square" lIns="0" tIns="0" rIns="0" bIns="0" rtlCol="0">
            <a:spAutoFit/>
          </a:bodyPr>
          <a:lstStyle/>
          <a:p>
            <a:pPr marL="12700">
              <a:lnSpc>
                <a:spcPts val="650"/>
              </a:lnSpc>
            </a:pPr>
            <a:r>
              <a:rPr sz="600" spc="100" dirty="0">
                <a:solidFill>
                  <a:srgbClr val="FFFFFF"/>
                </a:solidFill>
                <a:latin typeface="Times New Roman"/>
                <a:cs typeface="Times New Roman"/>
                <a:hlinkClick r:id="" action="ppaction://noaction"/>
              </a:rPr>
              <a:t>BPF_AFMT</a:t>
            </a:r>
            <a:endParaRPr sz="600">
              <a:latin typeface="Times New Roman"/>
              <a:cs typeface="Times New Roman"/>
            </a:endParaRPr>
          </a:p>
        </p:txBody>
      </p:sp>
      <p:sp>
        <p:nvSpPr>
          <p:cNvPr id="21" name="TextBox 20"/>
          <p:cNvSpPr txBox="1"/>
          <p:nvPr/>
        </p:nvSpPr>
        <p:spPr>
          <a:xfrm>
            <a:off x="323850" y="739775"/>
            <a:ext cx="4114800" cy="2677656"/>
          </a:xfrm>
          <a:prstGeom prst="rect">
            <a:avLst/>
          </a:prstGeom>
          <a:noFill/>
        </p:spPr>
        <p:txBody>
          <a:bodyPr wrap="square" rtlCol="0">
            <a:spAutoFit/>
          </a:bodyPr>
          <a:lstStyle/>
          <a:p>
            <a:pPr algn="ctr"/>
            <a:r>
              <a:rPr lang="en-US" sz="1200" b="1" dirty="0" smtClean="0"/>
              <a:t>Discount interest rate</a:t>
            </a:r>
          </a:p>
          <a:p>
            <a:pPr algn="ctr"/>
            <a:endParaRPr lang="en-US" sz="1200" dirty="0"/>
          </a:p>
          <a:p>
            <a:r>
              <a:rPr lang="en-US" sz="1200" dirty="0" smtClean="0"/>
              <a:t>Let’s consider the concept of discount rate on the following example:</a:t>
            </a:r>
          </a:p>
          <a:p>
            <a:r>
              <a:rPr lang="en-US" sz="1200" dirty="0" smtClean="0"/>
              <a:t>If you borrow 500$ for a year at a 10% discount rate, the banker would give you 450$ and expect you to pay back 500$ at the end of the year (i.e. Interest collecting is up front).</a:t>
            </a:r>
          </a:p>
          <a:p>
            <a:endParaRPr lang="en-US" sz="1200" dirty="0"/>
          </a:p>
          <a:p>
            <a:r>
              <a:rPr lang="en-US" sz="1200" dirty="0" smtClean="0"/>
              <a:t>If it were a simple interest, you would get the entire 500$ but pay back 550$.</a:t>
            </a:r>
          </a:p>
          <a:p>
            <a:endParaRPr lang="en-US" sz="1200" dirty="0"/>
          </a:p>
          <a:p>
            <a:r>
              <a:rPr lang="en-US" sz="1200" dirty="0" smtClean="0"/>
              <a:t>Hence, with simple interest 500$ - PV, but with discount interest 500$ - FV</a:t>
            </a:r>
          </a:p>
          <a:p>
            <a:endParaRPr lang="en-US" sz="1200" dirty="0" smtClean="0"/>
          </a:p>
        </p:txBody>
      </p:sp>
    </p:spTree>
    <p:extLst>
      <p:ext uri="{BB962C8B-B14F-4D97-AF65-F5344CB8AC3E}">
        <p14:creationId xmlns:p14="http://schemas.microsoft.com/office/powerpoint/2010/main" val="584009525"/>
      </p:ext>
    </p:extLst>
  </p:cSld>
  <p:clrMapOvr>
    <a:masterClrMapping/>
  </p:clrMapOvr>
  <p:transition>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2303995" y="0"/>
            <a:ext cx="2304415" cy="308610"/>
          </a:xfrm>
          <a:custGeom>
            <a:avLst/>
            <a:gdLst/>
            <a:ahLst/>
            <a:cxnLst/>
            <a:rect l="l" t="t" r="r" b="b"/>
            <a:pathLst>
              <a:path w="2304415" h="308610">
                <a:moveTo>
                  <a:pt x="0" y="308495"/>
                </a:moveTo>
                <a:lnTo>
                  <a:pt x="2303995" y="308495"/>
                </a:lnTo>
                <a:lnTo>
                  <a:pt x="2303995" y="0"/>
                </a:lnTo>
                <a:lnTo>
                  <a:pt x="0" y="0"/>
                </a:lnTo>
                <a:lnTo>
                  <a:pt x="0" y="308495"/>
                </a:lnTo>
                <a:close/>
              </a:path>
            </a:pathLst>
          </a:custGeom>
          <a:solidFill>
            <a:srgbClr val="3333B2"/>
          </a:solidFill>
        </p:spPr>
        <p:txBody>
          <a:bodyPr wrap="square" lIns="0" tIns="0" rIns="0" bIns="0" rtlCol="0"/>
          <a:lstStyle/>
          <a:p>
            <a:endParaRPr/>
          </a:p>
        </p:txBody>
      </p:sp>
      <p:sp>
        <p:nvSpPr>
          <p:cNvPr id="4" name="object 4"/>
          <p:cNvSpPr/>
          <p:nvPr/>
        </p:nvSpPr>
        <p:spPr>
          <a:xfrm>
            <a:off x="0" y="305949"/>
            <a:ext cx="4608004" cy="310241"/>
          </a:xfrm>
          <a:prstGeom prst="rect">
            <a:avLst/>
          </a:prstGeom>
          <a:blipFill>
            <a:blip r:embed="rId3" cstate="print"/>
            <a:stretch>
              <a:fillRect/>
            </a:stretch>
          </a:blipFill>
        </p:spPr>
        <p:txBody>
          <a:bodyPr wrap="square" lIns="0" tIns="0" rIns="0" bIns="0" rtlCol="0"/>
          <a:lstStyle/>
          <a:p>
            <a:endParaRPr/>
          </a:p>
        </p:txBody>
      </p:sp>
      <p:sp>
        <p:nvSpPr>
          <p:cNvPr id="5" name="object 5"/>
          <p:cNvSpPr txBox="1"/>
          <p:nvPr/>
        </p:nvSpPr>
        <p:spPr>
          <a:xfrm>
            <a:off x="0" y="321070"/>
            <a:ext cx="4608195" cy="213520"/>
          </a:xfrm>
          <a:prstGeom prst="rect">
            <a:avLst/>
          </a:prstGeom>
        </p:spPr>
        <p:txBody>
          <a:bodyPr vert="horz" wrap="square" lIns="0" tIns="13335" rIns="0" bIns="0" rtlCol="0">
            <a:spAutoFit/>
          </a:bodyPr>
          <a:lstStyle/>
          <a:p>
            <a:pPr marL="165735">
              <a:lnSpc>
                <a:spcPct val="100000"/>
              </a:lnSpc>
              <a:spcBef>
                <a:spcPts val="105"/>
              </a:spcBef>
            </a:pPr>
            <a:r>
              <a:rPr lang="en-US" sz="1300" spc="35" dirty="0" smtClean="0">
                <a:solidFill>
                  <a:srgbClr val="FFFFFF"/>
                </a:solidFill>
                <a:latin typeface="Times New Roman"/>
                <a:cs typeface="Times New Roman"/>
              </a:rPr>
              <a:t>Simple and compound interest</a:t>
            </a:r>
            <a:endParaRPr sz="1300" dirty="0">
              <a:latin typeface="Times New Roman"/>
              <a:cs typeface="Times New Roman"/>
            </a:endParaRPr>
          </a:p>
        </p:txBody>
      </p:sp>
      <p:sp>
        <p:nvSpPr>
          <p:cNvPr id="6" name="object 6"/>
          <p:cNvSpPr/>
          <p:nvPr/>
        </p:nvSpPr>
        <p:spPr>
          <a:xfrm>
            <a:off x="502551" y="1166114"/>
            <a:ext cx="65265" cy="65265"/>
          </a:xfrm>
          <a:prstGeom prst="rect">
            <a:avLst/>
          </a:prstGeom>
          <a:blipFill>
            <a:blip r:embed="rId4" cstate="print"/>
            <a:stretch>
              <a:fillRect/>
            </a:stretch>
          </a:blipFill>
        </p:spPr>
        <p:txBody>
          <a:bodyPr wrap="square" lIns="0" tIns="0" rIns="0" bIns="0" rtlCol="0"/>
          <a:lstStyle/>
          <a:p>
            <a:endParaRPr/>
          </a:p>
        </p:txBody>
      </p:sp>
      <p:sp>
        <p:nvSpPr>
          <p:cNvPr id="7" name="object 7"/>
          <p:cNvSpPr/>
          <p:nvPr/>
        </p:nvSpPr>
        <p:spPr>
          <a:xfrm>
            <a:off x="502551" y="1376146"/>
            <a:ext cx="65265" cy="65265"/>
          </a:xfrm>
          <a:prstGeom prst="rect">
            <a:avLst/>
          </a:prstGeom>
          <a:blipFill>
            <a:blip r:embed="rId4" cstate="print"/>
            <a:stretch>
              <a:fillRect/>
            </a:stretch>
          </a:blipFill>
        </p:spPr>
        <p:txBody>
          <a:bodyPr wrap="square" lIns="0" tIns="0" rIns="0" bIns="0" rtlCol="0"/>
          <a:lstStyle/>
          <a:p>
            <a:endParaRPr/>
          </a:p>
        </p:txBody>
      </p:sp>
      <p:sp>
        <p:nvSpPr>
          <p:cNvPr id="8" name="object 8"/>
          <p:cNvSpPr/>
          <p:nvPr/>
        </p:nvSpPr>
        <p:spPr>
          <a:xfrm>
            <a:off x="502551" y="1586179"/>
            <a:ext cx="65265" cy="65265"/>
          </a:xfrm>
          <a:prstGeom prst="rect">
            <a:avLst/>
          </a:prstGeom>
          <a:blipFill>
            <a:blip r:embed="rId4" cstate="print"/>
            <a:stretch>
              <a:fillRect/>
            </a:stretch>
          </a:blipFill>
        </p:spPr>
        <p:txBody>
          <a:bodyPr wrap="square" lIns="0" tIns="0" rIns="0" bIns="0" rtlCol="0"/>
          <a:lstStyle/>
          <a:p>
            <a:endParaRPr/>
          </a:p>
        </p:txBody>
      </p:sp>
      <p:sp>
        <p:nvSpPr>
          <p:cNvPr id="9" name="object 9"/>
          <p:cNvSpPr/>
          <p:nvPr/>
        </p:nvSpPr>
        <p:spPr>
          <a:xfrm>
            <a:off x="502551" y="1796211"/>
            <a:ext cx="65265" cy="65265"/>
          </a:xfrm>
          <a:prstGeom prst="rect">
            <a:avLst/>
          </a:prstGeom>
          <a:blipFill>
            <a:blip r:embed="rId4" cstate="print"/>
            <a:stretch>
              <a:fillRect/>
            </a:stretch>
          </a:blipFill>
        </p:spPr>
        <p:txBody>
          <a:bodyPr wrap="square" lIns="0" tIns="0" rIns="0" bIns="0" rtlCol="0"/>
          <a:lstStyle/>
          <a:p>
            <a:endParaRPr/>
          </a:p>
        </p:txBody>
      </p:sp>
      <p:sp>
        <p:nvSpPr>
          <p:cNvPr id="10" name="object 10"/>
          <p:cNvSpPr/>
          <p:nvPr/>
        </p:nvSpPr>
        <p:spPr>
          <a:xfrm>
            <a:off x="502551" y="2006244"/>
            <a:ext cx="65265" cy="65265"/>
          </a:xfrm>
          <a:prstGeom prst="rect">
            <a:avLst/>
          </a:prstGeom>
          <a:blipFill>
            <a:blip r:embed="rId5" cstate="print"/>
            <a:stretch>
              <a:fillRect/>
            </a:stretch>
          </a:blipFill>
        </p:spPr>
        <p:txBody>
          <a:bodyPr wrap="square" lIns="0" tIns="0" rIns="0" bIns="0" rtlCol="0"/>
          <a:lstStyle/>
          <a:p>
            <a:endParaRPr/>
          </a:p>
        </p:txBody>
      </p:sp>
      <p:sp>
        <p:nvSpPr>
          <p:cNvPr id="11" name="object 11"/>
          <p:cNvSpPr/>
          <p:nvPr/>
        </p:nvSpPr>
        <p:spPr>
          <a:xfrm>
            <a:off x="502551" y="2216277"/>
            <a:ext cx="65265" cy="65265"/>
          </a:xfrm>
          <a:prstGeom prst="rect">
            <a:avLst/>
          </a:prstGeom>
          <a:blipFill>
            <a:blip r:embed="rId6" cstate="print"/>
            <a:stretch>
              <a:fillRect/>
            </a:stretch>
          </a:blipFill>
        </p:spPr>
        <p:txBody>
          <a:bodyPr wrap="square" lIns="0" tIns="0" rIns="0" bIns="0" rtlCol="0"/>
          <a:lstStyle/>
          <a:p>
            <a:endParaRPr/>
          </a:p>
        </p:txBody>
      </p:sp>
      <p:sp>
        <p:nvSpPr>
          <p:cNvPr id="12" name="object 12"/>
          <p:cNvSpPr/>
          <p:nvPr/>
        </p:nvSpPr>
        <p:spPr>
          <a:xfrm>
            <a:off x="502551" y="2426309"/>
            <a:ext cx="65265" cy="65265"/>
          </a:xfrm>
          <a:prstGeom prst="rect">
            <a:avLst/>
          </a:prstGeom>
          <a:blipFill>
            <a:blip r:embed="rId5" cstate="print"/>
            <a:stretch>
              <a:fillRect/>
            </a:stretch>
          </a:blipFill>
        </p:spPr>
        <p:txBody>
          <a:bodyPr wrap="square" lIns="0" tIns="0" rIns="0" bIns="0" rtlCol="0"/>
          <a:lstStyle/>
          <a:p>
            <a:endParaRPr/>
          </a:p>
        </p:txBody>
      </p:sp>
      <p:sp>
        <p:nvSpPr>
          <p:cNvPr id="14" name="object 14"/>
          <p:cNvSpPr/>
          <p:nvPr/>
        </p:nvSpPr>
        <p:spPr>
          <a:xfrm>
            <a:off x="0" y="3333610"/>
            <a:ext cx="2304415" cy="122555"/>
          </a:xfrm>
          <a:custGeom>
            <a:avLst/>
            <a:gdLst/>
            <a:ahLst/>
            <a:cxnLst/>
            <a:rect l="l" t="t" r="r" b="b"/>
            <a:pathLst>
              <a:path w="2304415" h="122554">
                <a:moveTo>
                  <a:pt x="0" y="122389"/>
                </a:moveTo>
                <a:lnTo>
                  <a:pt x="2303995" y="122389"/>
                </a:lnTo>
                <a:lnTo>
                  <a:pt x="2303995" y="0"/>
                </a:lnTo>
                <a:lnTo>
                  <a:pt x="0" y="0"/>
                </a:lnTo>
                <a:lnTo>
                  <a:pt x="0" y="122389"/>
                </a:lnTo>
                <a:close/>
              </a:path>
            </a:pathLst>
          </a:custGeom>
          <a:solidFill>
            <a:srgbClr val="000000"/>
          </a:solidFill>
        </p:spPr>
        <p:txBody>
          <a:bodyPr wrap="square" lIns="0" tIns="0" rIns="0" bIns="0" rtlCol="0"/>
          <a:lstStyle/>
          <a:p>
            <a:endParaRPr/>
          </a:p>
        </p:txBody>
      </p:sp>
      <p:sp>
        <p:nvSpPr>
          <p:cNvPr id="15" name="object 15"/>
          <p:cNvSpPr/>
          <p:nvPr/>
        </p:nvSpPr>
        <p:spPr>
          <a:xfrm>
            <a:off x="2303995" y="3333610"/>
            <a:ext cx="2304415" cy="122555"/>
          </a:xfrm>
          <a:custGeom>
            <a:avLst/>
            <a:gdLst/>
            <a:ahLst/>
            <a:cxnLst/>
            <a:rect l="l" t="t" r="r" b="b"/>
            <a:pathLst>
              <a:path w="2304415" h="122554">
                <a:moveTo>
                  <a:pt x="0" y="122389"/>
                </a:moveTo>
                <a:lnTo>
                  <a:pt x="2303995" y="122389"/>
                </a:lnTo>
                <a:lnTo>
                  <a:pt x="2303995" y="0"/>
                </a:lnTo>
                <a:lnTo>
                  <a:pt x="0" y="0"/>
                </a:lnTo>
                <a:lnTo>
                  <a:pt x="0" y="122389"/>
                </a:lnTo>
                <a:close/>
              </a:path>
            </a:pathLst>
          </a:custGeom>
          <a:solidFill>
            <a:srgbClr val="3333B2"/>
          </a:solidFill>
        </p:spPr>
        <p:txBody>
          <a:bodyPr wrap="square" lIns="0" tIns="0" rIns="0" bIns="0" rtlCol="0"/>
          <a:lstStyle/>
          <a:p>
            <a:endParaRPr/>
          </a:p>
        </p:txBody>
      </p:sp>
      <p:sp>
        <p:nvSpPr>
          <p:cNvPr id="16" name="object 16"/>
          <p:cNvSpPr txBox="1">
            <a:spLocks noGrp="1"/>
          </p:cNvSpPr>
          <p:nvPr>
            <p:ph type="ftr" sz="quarter" idx="5"/>
          </p:nvPr>
        </p:nvSpPr>
        <p:spPr>
          <a:xfrm>
            <a:off x="1652358" y="3350464"/>
            <a:ext cx="556894" cy="89768"/>
          </a:xfrm>
          <a:prstGeom prst="rect">
            <a:avLst/>
          </a:prstGeom>
        </p:spPr>
        <p:txBody>
          <a:bodyPr vert="horz" wrap="square" lIns="0" tIns="0" rIns="0" bIns="0" rtlCol="0">
            <a:spAutoFit/>
          </a:bodyPr>
          <a:lstStyle/>
          <a:p>
            <a:pPr marL="12700">
              <a:lnSpc>
                <a:spcPts val="650"/>
              </a:lnSpc>
            </a:pPr>
            <a:r>
              <a:rPr lang="en-US" spc="40" dirty="0"/>
              <a:t>Luděk</a:t>
            </a:r>
            <a:r>
              <a:rPr lang="en-US" spc="25" dirty="0"/>
              <a:t> </a:t>
            </a:r>
            <a:r>
              <a:rPr lang="en-US" spc="60" dirty="0"/>
              <a:t>Benada</a:t>
            </a:r>
          </a:p>
        </p:txBody>
      </p:sp>
      <p:sp>
        <p:nvSpPr>
          <p:cNvPr id="17" name="object 17"/>
          <p:cNvSpPr txBox="1"/>
          <p:nvPr/>
        </p:nvSpPr>
        <p:spPr>
          <a:xfrm>
            <a:off x="2399296" y="3350464"/>
            <a:ext cx="514350" cy="106680"/>
          </a:xfrm>
          <a:prstGeom prst="rect">
            <a:avLst/>
          </a:prstGeom>
        </p:spPr>
        <p:txBody>
          <a:bodyPr vert="horz" wrap="square" lIns="0" tIns="0" rIns="0" bIns="0" rtlCol="0">
            <a:spAutoFit/>
          </a:bodyPr>
          <a:lstStyle/>
          <a:p>
            <a:pPr marL="12700">
              <a:lnSpc>
                <a:spcPts val="650"/>
              </a:lnSpc>
            </a:pPr>
            <a:r>
              <a:rPr sz="600" spc="100" dirty="0">
                <a:solidFill>
                  <a:srgbClr val="FFFFFF"/>
                </a:solidFill>
                <a:latin typeface="Times New Roman"/>
                <a:cs typeface="Times New Roman"/>
                <a:hlinkClick r:id="" action="ppaction://noaction"/>
              </a:rPr>
              <a:t>BPF_AFMT</a:t>
            </a:r>
            <a:endParaRPr sz="600">
              <a:latin typeface="Times New Roman"/>
              <a:cs typeface="Times New Roman"/>
            </a:endParaRPr>
          </a:p>
        </p:txBody>
      </p:sp>
      <p:sp>
        <p:nvSpPr>
          <p:cNvPr id="21" name="TextBox 20"/>
          <p:cNvSpPr txBox="1"/>
          <p:nvPr/>
        </p:nvSpPr>
        <p:spPr>
          <a:xfrm>
            <a:off x="323850" y="739775"/>
            <a:ext cx="4114800" cy="1384995"/>
          </a:xfrm>
          <a:prstGeom prst="rect">
            <a:avLst/>
          </a:prstGeom>
          <a:noFill/>
        </p:spPr>
        <p:txBody>
          <a:bodyPr wrap="square" rtlCol="0">
            <a:spAutoFit/>
          </a:bodyPr>
          <a:lstStyle/>
          <a:p>
            <a:pPr algn="ctr"/>
            <a:r>
              <a:rPr lang="en-US" sz="1200" b="1" dirty="0" smtClean="0"/>
              <a:t>Discount interest rate</a:t>
            </a:r>
          </a:p>
          <a:p>
            <a:pPr algn="ctr"/>
            <a:endParaRPr lang="en-US" sz="1200" dirty="0" smtClean="0"/>
          </a:p>
          <a:p>
            <a:pPr algn="ctr"/>
            <a:endParaRPr lang="en-US" sz="1200" dirty="0"/>
          </a:p>
          <a:p>
            <a:pPr algn="ctr"/>
            <a:endParaRPr lang="en-US" sz="1200" dirty="0" smtClean="0"/>
          </a:p>
          <a:p>
            <a:r>
              <a:rPr lang="en-US" sz="1200" dirty="0" smtClean="0"/>
              <a:t>As we know, FV=PV(1+rt) or PV=FV/(1+rt), so we can express </a:t>
            </a:r>
            <a:r>
              <a:rPr lang="en-US" sz="1200" i="1" dirty="0" smtClean="0"/>
              <a:t>d </a:t>
            </a:r>
            <a:r>
              <a:rPr lang="en-US" sz="1200" dirty="0" smtClean="0"/>
              <a:t>in terms of </a:t>
            </a:r>
            <a:r>
              <a:rPr lang="en-US" sz="1200" i="1" dirty="0" smtClean="0"/>
              <a:t>r :</a:t>
            </a:r>
            <a:endParaRPr lang="en-US" sz="1200" b="1" dirty="0"/>
          </a:p>
          <a:p>
            <a:endParaRPr lang="en-US" sz="1200" dirty="0" smtClean="0"/>
          </a:p>
        </p:txBody>
      </p:sp>
      <mc:AlternateContent xmlns:mc="http://schemas.openxmlformats.org/markup-compatibility/2006" xmlns:a14="http://schemas.microsoft.com/office/drawing/2010/main">
        <mc:Choice Requires="a14">
          <p:sp>
            <p:nvSpPr>
              <p:cNvPr id="18" name="Прямоугольник 17"/>
              <p:cNvSpPr/>
              <p:nvPr/>
            </p:nvSpPr>
            <p:spPr>
              <a:xfrm>
                <a:off x="1295400" y="1085508"/>
                <a:ext cx="2216150" cy="3541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b="0" i="1" smtClean="0">
                          <a:latin typeface="Cambria Math"/>
                        </a:rPr>
                        <m:t>𝑃𝑉</m:t>
                      </m:r>
                      <m:r>
                        <a:rPr lang="en-US" b="0" i="1" smtClean="0">
                          <a:latin typeface="Cambria Math"/>
                        </a:rPr>
                        <m:t>=</m:t>
                      </m:r>
                      <m:r>
                        <a:rPr lang="en-US" b="0" i="1" smtClean="0">
                          <a:latin typeface="Cambria Math"/>
                        </a:rPr>
                        <m:t>𝐹𝑉</m:t>
                      </m:r>
                      <m:r>
                        <a:rPr lang="en-US" b="0" i="1" smtClean="0">
                          <a:latin typeface="Cambria Math"/>
                          <a:ea typeface="Cambria Math"/>
                        </a:rPr>
                        <m:t>×(1−</m:t>
                      </m:r>
                      <m:r>
                        <a:rPr lang="en-US" b="0" i="1" smtClean="0">
                          <a:latin typeface="Cambria Math"/>
                          <a:ea typeface="Cambria Math"/>
                        </a:rPr>
                        <m:t>𝑑𝑡</m:t>
                      </m:r>
                      <m:r>
                        <a:rPr lang="en-US" b="0" i="1" smtClean="0">
                          <a:latin typeface="Cambria Math"/>
                          <a:ea typeface="Cambria Math"/>
                        </a:rPr>
                        <m:t>)</m:t>
                      </m:r>
                    </m:oMath>
                  </m:oMathPara>
                </a14:m>
                <a:endParaRPr lang="ru-RU" dirty="0"/>
              </a:p>
            </p:txBody>
          </p:sp>
        </mc:Choice>
        <mc:Fallback xmlns="">
          <p:sp>
            <p:nvSpPr>
              <p:cNvPr id="18" name="Прямоугольник 17"/>
              <p:cNvSpPr>
                <a:spLocks noRot="1" noChangeAspect="1" noMove="1" noResize="1" noEditPoints="1" noAdjustHandles="1" noChangeArrowheads="1" noChangeShapeType="1" noTextEdit="1"/>
              </p:cNvSpPr>
              <p:nvPr/>
            </p:nvSpPr>
            <p:spPr>
              <a:xfrm>
                <a:off x="1295400" y="1085508"/>
                <a:ext cx="2216150" cy="354164"/>
              </a:xfrm>
              <a:prstGeom prst="rect">
                <a:avLst/>
              </a:prstGeom>
              <a:blipFill rotWithShape="1">
                <a:blip r:embed="rId7"/>
                <a:stretch>
                  <a:fillRect b="-11290"/>
                </a:stretch>
              </a:blipFill>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19" name="Прямоугольник 18"/>
              <p:cNvSpPr/>
              <p:nvPr/>
            </p:nvSpPr>
            <p:spPr>
              <a:xfrm>
                <a:off x="1314450" y="1947687"/>
                <a:ext cx="2216150" cy="5438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b="0" i="1" smtClean="0">
                          <a:latin typeface="Cambria Math"/>
                        </a:rPr>
                        <m:t>𝑑</m:t>
                      </m:r>
                      <m:r>
                        <a:rPr lang="en-US" b="0" i="1" smtClean="0">
                          <a:latin typeface="Cambria Math"/>
                        </a:rPr>
                        <m:t>=</m:t>
                      </m:r>
                      <m:f>
                        <m:fPr>
                          <m:ctrlPr>
                            <a:rPr lang="en-US" b="0" i="1" smtClean="0">
                              <a:latin typeface="Cambria Math" panose="02040503050406030204" pitchFamily="18" charset="0"/>
                            </a:rPr>
                          </m:ctrlPr>
                        </m:fPr>
                        <m:num>
                          <m:r>
                            <a:rPr lang="en-US" b="0" i="1" smtClean="0">
                              <a:latin typeface="Cambria Math"/>
                            </a:rPr>
                            <m:t>𝑟</m:t>
                          </m:r>
                        </m:num>
                        <m:den>
                          <m:r>
                            <a:rPr lang="en-US" b="0" i="1" smtClean="0">
                              <a:latin typeface="Cambria Math"/>
                            </a:rPr>
                            <m:t>1+</m:t>
                          </m:r>
                          <m:r>
                            <a:rPr lang="en-US" b="0" i="1" smtClean="0">
                              <a:latin typeface="Cambria Math"/>
                            </a:rPr>
                            <m:t>𝑟</m:t>
                          </m:r>
                        </m:den>
                      </m:f>
                    </m:oMath>
                  </m:oMathPara>
                </a14:m>
                <a:endParaRPr lang="ru-RU" dirty="0"/>
              </a:p>
            </p:txBody>
          </p:sp>
        </mc:Choice>
        <mc:Fallback xmlns="">
          <p:sp>
            <p:nvSpPr>
              <p:cNvPr id="19" name="Прямоугольник 18"/>
              <p:cNvSpPr>
                <a:spLocks noRot="1" noChangeAspect="1" noMove="1" noResize="1" noEditPoints="1" noAdjustHandles="1" noChangeArrowheads="1" noChangeShapeType="1" noTextEdit="1"/>
              </p:cNvSpPr>
              <p:nvPr/>
            </p:nvSpPr>
            <p:spPr>
              <a:xfrm>
                <a:off x="1314450" y="1947687"/>
                <a:ext cx="2216150" cy="543887"/>
              </a:xfrm>
              <a:prstGeom prst="rect">
                <a:avLst/>
              </a:prstGeom>
              <a:blipFill rotWithShape="1">
                <a:blip r:embed="rId8"/>
                <a:stretch>
                  <a:fillRect/>
                </a:stretch>
              </a:blipFill>
            </p:spPr>
            <p:txBody>
              <a:bodyPr/>
              <a:lstStyle/>
              <a:p>
                <a:r>
                  <a:rPr lang="ru-RU">
                    <a:noFill/>
                  </a:rPr>
                  <a:t> </a:t>
                </a:r>
              </a:p>
            </p:txBody>
          </p:sp>
        </mc:Fallback>
      </mc:AlternateContent>
    </p:spTree>
    <p:extLst>
      <p:ext uri="{BB962C8B-B14F-4D97-AF65-F5344CB8AC3E}">
        <p14:creationId xmlns:p14="http://schemas.microsoft.com/office/powerpoint/2010/main" val="2774316182"/>
      </p:ext>
    </p:extLst>
  </p:cSld>
  <p:clrMapOvr>
    <a:masterClrMapping/>
  </p:clrMapOvr>
  <p:transition>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2303995" y="0"/>
            <a:ext cx="2304415" cy="308610"/>
          </a:xfrm>
          <a:custGeom>
            <a:avLst/>
            <a:gdLst/>
            <a:ahLst/>
            <a:cxnLst/>
            <a:rect l="l" t="t" r="r" b="b"/>
            <a:pathLst>
              <a:path w="2304415" h="308610">
                <a:moveTo>
                  <a:pt x="0" y="308495"/>
                </a:moveTo>
                <a:lnTo>
                  <a:pt x="2303995" y="308495"/>
                </a:lnTo>
                <a:lnTo>
                  <a:pt x="2303995" y="0"/>
                </a:lnTo>
                <a:lnTo>
                  <a:pt x="0" y="0"/>
                </a:lnTo>
                <a:lnTo>
                  <a:pt x="0" y="308495"/>
                </a:lnTo>
                <a:close/>
              </a:path>
            </a:pathLst>
          </a:custGeom>
          <a:solidFill>
            <a:srgbClr val="3333B2"/>
          </a:solidFill>
        </p:spPr>
        <p:txBody>
          <a:bodyPr wrap="square" lIns="0" tIns="0" rIns="0" bIns="0" rtlCol="0"/>
          <a:lstStyle/>
          <a:p>
            <a:endParaRPr/>
          </a:p>
        </p:txBody>
      </p:sp>
      <p:sp>
        <p:nvSpPr>
          <p:cNvPr id="4" name="object 4"/>
          <p:cNvSpPr/>
          <p:nvPr/>
        </p:nvSpPr>
        <p:spPr>
          <a:xfrm>
            <a:off x="0" y="305949"/>
            <a:ext cx="4608004" cy="310241"/>
          </a:xfrm>
          <a:prstGeom prst="rect">
            <a:avLst/>
          </a:prstGeom>
          <a:blipFill>
            <a:blip r:embed="rId3" cstate="print"/>
            <a:stretch>
              <a:fillRect/>
            </a:stretch>
          </a:blipFill>
        </p:spPr>
        <p:txBody>
          <a:bodyPr wrap="square" lIns="0" tIns="0" rIns="0" bIns="0" rtlCol="0"/>
          <a:lstStyle/>
          <a:p>
            <a:endParaRPr/>
          </a:p>
        </p:txBody>
      </p:sp>
      <p:sp>
        <p:nvSpPr>
          <p:cNvPr id="5" name="object 5"/>
          <p:cNvSpPr txBox="1"/>
          <p:nvPr/>
        </p:nvSpPr>
        <p:spPr>
          <a:xfrm>
            <a:off x="0" y="321070"/>
            <a:ext cx="4608195" cy="213520"/>
          </a:xfrm>
          <a:prstGeom prst="rect">
            <a:avLst/>
          </a:prstGeom>
        </p:spPr>
        <p:txBody>
          <a:bodyPr vert="horz" wrap="square" lIns="0" tIns="13335" rIns="0" bIns="0" rtlCol="0">
            <a:spAutoFit/>
          </a:bodyPr>
          <a:lstStyle/>
          <a:p>
            <a:pPr marL="165735">
              <a:lnSpc>
                <a:spcPct val="100000"/>
              </a:lnSpc>
              <a:spcBef>
                <a:spcPts val="105"/>
              </a:spcBef>
            </a:pPr>
            <a:r>
              <a:rPr lang="en-US" sz="1300" spc="35" dirty="0" smtClean="0">
                <a:solidFill>
                  <a:srgbClr val="FFFFFF"/>
                </a:solidFill>
                <a:latin typeface="Times New Roman"/>
                <a:cs typeface="Times New Roman"/>
              </a:rPr>
              <a:t>Simple and compound interest</a:t>
            </a:r>
            <a:endParaRPr sz="1300" dirty="0">
              <a:latin typeface="Times New Roman"/>
              <a:cs typeface="Times New Roman"/>
            </a:endParaRPr>
          </a:p>
        </p:txBody>
      </p:sp>
      <p:sp>
        <p:nvSpPr>
          <p:cNvPr id="6" name="object 6"/>
          <p:cNvSpPr/>
          <p:nvPr/>
        </p:nvSpPr>
        <p:spPr>
          <a:xfrm>
            <a:off x="502551" y="1166114"/>
            <a:ext cx="65265" cy="65265"/>
          </a:xfrm>
          <a:prstGeom prst="rect">
            <a:avLst/>
          </a:prstGeom>
          <a:blipFill>
            <a:blip r:embed="rId4" cstate="print"/>
            <a:stretch>
              <a:fillRect/>
            </a:stretch>
          </a:blipFill>
        </p:spPr>
        <p:txBody>
          <a:bodyPr wrap="square" lIns="0" tIns="0" rIns="0" bIns="0" rtlCol="0"/>
          <a:lstStyle/>
          <a:p>
            <a:endParaRPr/>
          </a:p>
        </p:txBody>
      </p:sp>
      <p:sp>
        <p:nvSpPr>
          <p:cNvPr id="7" name="object 7"/>
          <p:cNvSpPr/>
          <p:nvPr/>
        </p:nvSpPr>
        <p:spPr>
          <a:xfrm>
            <a:off x="502551" y="1376146"/>
            <a:ext cx="65265" cy="65265"/>
          </a:xfrm>
          <a:prstGeom prst="rect">
            <a:avLst/>
          </a:prstGeom>
          <a:blipFill>
            <a:blip r:embed="rId4" cstate="print"/>
            <a:stretch>
              <a:fillRect/>
            </a:stretch>
          </a:blipFill>
        </p:spPr>
        <p:txBody>
          <a:bodyPr wrap="square" lIns="0" tIns="0" rIns="0" bIns="0" rtlCol="0"/>
          <a:lstStyle/>
          <a:p>
            <a:endParaRPr/>
          </a:p>
        </p:txBody>
      </p:sp>
      <p:sp>
        <p:nvSpPr>
          <p:cNvPr id="8" name="object 8"/>
          <p:cNvSpPr/>
          <p:nvPr/>
        </p:nvSpPr>
        <p:spPr>
          <a:xfrm>
            <a:off x="502551" y="1586179"/>
            <a:ext cx="65265" cy="65265"/>
          </a:xfrm>
          <a:prstGeom prst="rect">
            <a:avLst/>
          </a:prstGeom>
          <a:blipFill>
            <a:blip r:embed="rId4" cstate="print"/>
            <a:stretch>
              <a:fillRect/>
            </a:stretch>
          </a:blipFill>
        </p:spPr>
        <p:txBody>
          <a:bodyPr wrap="square" lIns="0" tIns="0" rIns="0" bIns="0" rtlCol="0"/>
          <a:lstStyle/>
          <a:p>
            <a:endParaRPr/>
          </a:p>
        </p:txBody>
      </p:sp>
      <p:sp>
        <p:nvSpPr>
          <p:cNvPr id="9" name="object 9"/>
          <p:cNvSpPr/>
          <p:nvPr/>
        </p:nvSpPr>
        <p:spPr>
          <a:xfrm>
            <a:off x="502551" y="1796211"/>
            <a:ext cx="65265" cy="65265"/>
          </a:xfrm>
          <a:prstGeom prst="rect">
            <a:avLst/>
          </a:prstGeom>
          <a:blipFill>
            <a:blip r:embed="rId4" cstate="print"/>
            <a:stretch>
              <a:fillRect/>
            </a:stretch>
          </a:blipFill>
        </p:spPr>
        <p:txBody>
          <a:bodyPr wrap="square" lIns="0" tIns="0" rIns="0" bIns="0" rtlCol="0"/>
          <a:lstStyle/>
          <a:p>
            <a:endParaRPr/>
          </a:p>
        </p:txBody>
      </p:sp>
      <p:sp>
        <p:nvSpPr>
          <p:cNvPr id="10" name="object 10"/>
          <p:cNvSpPr/>
          <p:nvPr/>
        </p:nvSpPr>
        <p:spPr>
          <a:xfrm>
            <a:off x="502551" y="2006244"/>
            <a:ext cx="65265" cy="65265"/>
          </a:xfrm>
          <a:prstGeom prst="rect">
            <a:avLst/>
          </a:prstGeom>
          <a:blipFill>
            <a:blip r:embed="rId5" cstate="print"/>
            <a:stretch>
              <a:fillRect/>
            </a:stretch>
          </a:blipFill>
        </p:spPr>
        <p:txBody>
          <a:bodyPr wrap="square" lIns="0" tIns="0" rIns="0" bIns="0" rtlCol="0"/>
          <a:lstStyle/>
          <a:p>
            <a:endParaRPr/>
          </a:p>
        </p:txBody>
      </p:sp>
      <p:sp>
        <p:nvSpPr>
          <p:cNvPr id="11" name="object 11"/>
          <p:cNvSpPr/>
          <p:nvPr/>
        </p:nvSpPr>
        <p:spPr>
          <a:xfrm>
            <a:off x="502551" y="2216277"/>
            <a:ext cx="65265" cy="65265"/>
          </a:xfrm>
          <a:prstGeom prst="rect">
            <a:avLst/>
          </a:prstGeom>
          <a:blipFill>
            <a:blip r:embed="rId6" cstate="print"/>
            <a:stretch>
              <a:fillRect/>
            </a:stretch>
          </a:blipFill>
        </p:spPr>
        <p:txBody>
          <a:bodyPr wrap="square" lIns="0" tIns="0" rIns="0" bIns="0" rtlCol="0"/>
          <a:lstStyle/>
          <a:p>
            <a:endParaRPr/>
          </a:p>
        </p:txBody>
      </p:sp>
      <p:sp>
        <p:nvSpPr>
          <p:cNvPr id="12" name="object 12"/>
          <p:cNvSpPr/>
          <p:nvPr/>
        </p:nvSpPr>
        <p:spPr>
          <a:xfrm>
            <a:off x="502551" y="2426309"/>
            <a:ext cx="65265" cy="65265"/>
          </a:xfrm>
          <a:prstGeom prst="rect">
            <a:avLst/>
          </a:prstGeom>
          <a:blipFill>
            <a:blip r:embed="rId5" cstate="print"/>
            <a:stretch>
              <a:fillRect/>
            </a:stretch>
          </a:blipFill>
        </p:spPr>
        <p:txBody>
          <a:bodyPr wrap="square" lIns="0" tIns="0" rIns="0" bIns="0" rtlCol="0"/>
          <a:lstStyle/>
          <a:p>
            <a:endParaRPr/>
          </a:p>
        </p:txBody>
      </p:sp>
      <p:sp>
        <p:nvSpPr>
          <p:cNvPr id="14" name="object 14"/>
          <p:cNvSpPr/>
          <p:nvPr/>
        </p:nvSpPr>
        <p:spPr>
          <a:xfrm>
            <a:off x="0" y="3333610"/>
            <a:ext cx="2304415" cy="122555"/>
          </a:xfrm>
          <a:custGeom>
            <a:avLst/>
            <a:gdLst/>
            <a:ahLst/>
            <a:cxnLst/>
            <a:rect l="l" t="t" r="r" b="b"/>
            <a:pathLst>
              <a:path w="2304415" h="122554">
                <a:moveTo>
                  <a:pt x="0" y="122389"/>
                </a:moveTo>
                <a:lnTo>
                  <a:pt x="2303995" y="122389"/>
                </a:lnTo>
                <a:lnTo>
                  <a:pt x="2303995" y="0"/>
                </a:lnTo>
                <a:lnTo>
                  <a:pt x="0" y="0"/>
                </a:lnTo>
                <a:lnTo>
                  <a:pt x="0" y="122389"/>
                </a:lnTo>
                <a:close/>
              </a:path>
            </a:pathLst>
          </a:custGeom>
          <a:solidFill>
            <a:srgbClr val="000000"/>
          </a:solidFill>
        </p:spPr>
        <p:txBody>
          <a:bodyPr wrap="square" lIns="0" tIns="0" rIns="0" bIns="0" rtlCol="0"/>
          <a:lstStyle/>
          <a:p>
            <a:endParaRPr/>
          </a:p>
        </p:txBody>
      </p:sp>
      <p:sp>
        <p:nvSpPr>
          <p:cNvPr id="15" name="object 15"/>
          <p:cNvSpPr/>
          <p:nvPr/>
        </p:nvSpPr>
        <p:spPr>
          <a:xfrm>
            <a:off x="2303995" y="3333610"/>
            <a:ext cx="2304415" cy="122555"/>
          </a:xfrm>
          <a:custGeom>
            <a:avLst/>
            <a:gdLst/>
            <a:ahLst/>
            <a:cxnLst/>
            <a:rect l="l" t="t" r="r" b="b"/>
            <a:pathLst>
              <a:path w="2304415" h="122554">
                <a:moveTo>
                  <a:pt x="0" y="122389"/>
                </a:moveTo>
                <a:lnTo>
                  <a:pt x="2303995" y="122389"/>
                </a:lnTo>
                <a:lnTo>
                  <a:pt x="2303995" y="0"/>
                </a:lnTo>
                <a:lnTo>
                  <a:pt x="0" y="0"/>
                </a:lnTo>
                <a:lnTo>
                  <a:pt x="0" y="122389"/>
                </a:lnTo>
                <a:close/>
              </a:path>
            </a:pathLst>
          </a:custGeom>
          <a:solidFill>
            <a:srgbClr val="3333B2"/>
          </a:solidFill>
        </p:spPr>
        <p:txBody>
          <a:bodyPr wrap="square" lIns="0" tIns="0" rIns="0" bIns="0" rtlCol="0"/>
          <a:lstStyle/>
          <a:p>
            <a:endParaRPr/>
          </a:p>
        </p:txBody>
      </p:sp>
      <p:sp>
        <p:nvSpPr>
          <p:cNvPr id="16" name="object 16"/>
          <p:cNvSpPr txBox="1">
            <a:spLocks noGrp="1"/>
          </p:cNvSpPr>
          <p:nvPr>
            <p:ph type="ftr" sz="quarter" idx="5"/>
          </p:nvPr>
        </p:nvSpPr>
        <p:spPr>
          <a:xfrm>
            <a:off x="1652358" y="3350464"/>
            <a:ext cx="556894" cy="89768"/>
          </a:xfrm>
          <a:prstGeom prst="rect">
            <a:avLst/>
          </a:prstGeom>
        </p:spPr>
        <p:txBody>
          <a:bodyPr vert="horz" wrap="square" lIns="0" tIns="0" rIns="0" bIns="0" rtlCol="0">
            <a:spAutoFit/>
          </a:bodyPr>
          <a:lstStyle/>
          <a:p>
            <a:pPr marL="12700">
              <a:lnSpc>
                <a:spcPts val="650"/>
              </a:lnSpc>
            </a:pPr>
            <a:r>
              <a:rPr lang="en-US" spc="40" dirty="0"/>
              <a:t>Luděk</a:t>
            </a:r>
            <a:r>
              <a:rPr lang="en-US" spc="25" dirty="0"/>
              <a:t> </a:t>
            </a:r>
            <a:r>
              <a:rPr lang="en-US" spc="60" dirty="0"/>
              <a:t>Benada</a:t>
            </a:r>
          </a:p>
        </p:txBody>
      </p:sp>
      <p:sp>
        <p:nvSpPr>
          <p:cNvPr id="17" name="object 17"/>
          <p:cNvSpPr txBox="1"/>
          <p:nvPr/>
        </p:nvSpPr>
        <p:spPr>
          <a:xfrm>
            <a:off x="2399296" y="3350464"/>
            <a:ext cx="514350" cy="106680"/>
          </a:xfrm>
          <a:prstGeom prst="rect">
            <a:avLst/>
          </a:prstGeom>
        </p:spPr>
        <p:txBody>
          <a:bodyPr vert="horz" wrap="square" lIns="0" tIns="0" rIns="0" bIns="0" rtlCol="0">
            <a:spAutoFit/>
          </a:bodyPr>
          <a:lstStyle/>
          <a:p>
            <a:pPr marL="12700">
              <a:lnSpc>
                <a:spcPts val="650"/>
              </a:lnSpc>
            </a:pPr>
            <a:r>
              <a:rPr sz="600" spc="100" dirty="0">
                <a:solidFill>
                  <a:srgbClr val="FFFFFF"/>
                </a:solidFill>
                <a:latin typeface="Times New Roman"/>
                <a:cs typeface="Times New Roman"/>
                <a:hlinkClick r:id="" action="ppaction://noaction"/>
              </a:rPr>
              <a:t>BPF_AFMT</a:t>
            </a:r>
            <a:endParaRPr sz="600">
              <a:latin typeface="Times New Roman"/>
              <a:cs typeface="Times New Roman"/>
            </a:endParaRPr>
          </a:p>
        </p:txBody>
      </p:sp>
      <p:sp>
        <p:nvSpPr>
          <p:cNvPr id="21" name="TextBox 20"/>
          <p:cNvSpPr txBox="1"/>
          <p:nvPr/>
        </p:nvSpPr>
        <p:spPr>
          <a:xfrm>
            <a:off x="323850" y="739775"/>
            <a:ext cx="4114800" cy="2308324"/>
          </a:xfrm>
          <a:prstGeom prst="rect">
            <a:avLst/>
          </a:prstGeom>
          <a:noFill/>
        </p:spPr>
        <p:txBody>
          <a:bodyPr wrap="square" rtlCol="0">
            <a:spAutoFit/>
          </a:bodyPr>
          <a:lstStyle/>
          <a:p>
            <a:pPr algn="ctr"/>
            <a:r>
              <a:rPr lang="en-US" sz="1200" b="1" dirty="0" smtClean="0"/>
              <a:t>Compound interest and taxation</a:t>
            </a:r>
          </a:p>
          <a:p>
            <a:pPr algn="ctr"/>
            <a:endParaRPr lang="en-US" sz="1200" dirty="0" smtClean="0"/>
          </a:p>
          <a:p>
            <a:r>
              <a:rPr lang="en-US" sz="1200" dirty="0" smtClean="0"/>
              <a:t>An interest earned on an investment is a taxable income. And we need to deduct this tax amount from the interest. </a:t>
            </a:r>
          </a:p>
          <a:p>
            <a:r>
              <a:rPr lang="en-US" sz="1200" dirty="0" smtClean="0"/>
              <a:t>The way we calculate it depends on a tax period (TP) and interest period (IP). There are three possible situations:</a:t>
            </a:r>
            <a:endParaRPr lang="en-US" sz="1200" dirty="0"/>
          </a:p>
          <a:p>
            <a:pPr marL="228600" indent="-228600">
              <a:buAutoNum type="alphaLcParenR"/>
            </a:pPr>
            <a:r>
              <a:rPr lang="en-US" sz="1200" dirty="0" smtClean="0"/>
              <a:t>IP=TP</a:t>
            </a:r>
          </a:p>
          <a:p>
            <a:pPr marL="228600" indent="-228600">
              <a:buAutoNum type="alphaLcParenR"/>
            </a:pPr>
            <a:r>
              <a:rPr lang="en-US" sz="1200" dirty="0" smtClean="0"/>
              <a:t>TP&gt;IP</a:t>
            </a:r>
          </a:p>
          <a:p>
            <a:pPr marL="228600" indent="-228600">
              <a:buAutoNum type="alphaLcParenR"/>
            </a:pPr>
            <a:r>
              <a:rPr lang="en-US" sz="1200" dirty="0" smtClean="0"/>
              <a:t>TP – just once, at the end of your investment</a:t>
            </a:r>
            <a:endParaRPr lang="ru-RU" sz="1200" dirty="0" smtClean="0"/>
          </a:p>
          <a:p>
            <a:r>
              <a:rPr lang="en-US" sz="1200" dirty="0" smtClean="0"/>
              <a:t>Let’s calculate it using the following example:</a:t>
            </a:r>
          </a:p>
          <a:p>
            <a:r>
              <a:rPr lang="en-US" sz="1200" dirty="0" smtClean="0"/>
              <a:t>We deposit 1000$ into a bank at 5% p.a. For 10 years. Tax rate is 10%. Calculate the future value after tax FV</a:t>
            </a:r>
            <a:r>
              <a:rPr lang="en-US" sz="1200" baseline="-25000" dirty="0" smtClean="0"/>
              <a:t>tax</a:t>
            </a:r>
            <a:r>
              <a:rPr lang="en-US" sz="1200" dirty="0" smtClean="0"/>
              <a:t>.</a:t>
            </a:r>
          </a:p>
        </p:txBody>
      </p:sp>
    </p:spTree>
    <p:extLst>
      <p:ext uri="{BB962C8B-B14F-4D97-AF65-F5344CB8AC3E}">
        <p14:creationId xmlns:p14="http://schemas.microsoft.com/office/powerpoint/2010/main" val="2097361425"/>
      </p:ext>
    </p:extLst>
  </p:cSld>
  <p:clrMapOvr>
    <a:masterClrMapping/>
  </p:clrMapOvr>
  <p:transition>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2303995" y="0"/>
            <a:ext cx="2304415" cy="308610"/>
          </a:xfrm>
          <a:custGeom>
            <a:avLst/>
            <a:gdLst/>
            <a:ahLst/>
            <a:cxnLst/>
            <a:rect l="l" t="t" r="r" b="b"/>
            <a:pathLst>
              <a:path w="2304415" h="308610">
                <a:moveTo>
                  <a:pt x="0" y="308495"/>
                </a:moveTo>
                <a:lnTo>
                  <a:pt x="2303995" y="308495"/>
                </a:lnTo>
                <a:lnTo>
                  <a:pt x="2303995" y="0"/>
                </a:lnTo>
                <a:lnTo>
                  <a:pt x="0" y="0"/>
                </a:lnTo>
                <a:lnTo>
                  <a:pt x="0" y="308495"/>
                </a:lnTo>
                <a:close/>
              </a:path>
            </a:pathLst>
          </a:custGeom>
          <a:solidFill>
            <a:srgbClr val="3333B2"/>
          </a:solidFill>
        </p:spPr>
        <p:txBody>
          <a:bodyPr wrap="square" lIns="0" tIns="0" rIns="0" bIns="0" rtlCol="0"/>
          <a:lstStyle/>
          <a:p>
            <a:endParaRPr/>
          </a:p>
        </p:txBody>
      </p:sp>
      <p:sp>
        <p:nvSpPr>
          <p:cNvPr id="4" name="object 4"/>
          <p:cNvSpPr/>
          <p:nvPr/>
        </p:nvSpPr>
        <p:spPr>
          <a:xfrm>
            <a:off x="0" y="305949"/>
            <a:ext cx="4608004" cy="310241"/>
          </a:xfrm>
          <a:prstGeom prst="rect">
            <a:avLst/>
          </a:prstGeom>
          <a:blipFill>
            <a:blip r:embed="rId3" cstate="print"/>
            <a:stretch>
              <a:fillRect/>
            </a:stretch>
          </a:blipFill>
        </p:spPr>
        <p:txBody>
          <a:bodyPr wrap="square" lIns="0" tIns="0" rIns="0" bIns="0" rtlCol="0"/>
          <a:lstStyle/>
          <a:p>
            <a:endParaRPr/>
          </a:p>
        </p:txBody>
      </p:sp>
      <p:sp>
        <p:nvSpPr>
          <p:cNvPr id="5" name="object 5"/>
          <p:cNvSpPr txBox="1"/>
          <p:nvPr/>
        </p:nvSpPr>
        <p:spPr>
          <a:xfrm>
            <a:off x="0" y="321070"/>
            <a:ext cx="4608195" cy="213520"/>
          </a:xfrm>
          <a:prstGeom prst="rect">
            <a:avLst/>
          </a:prstGeom>
        </p:spPr>
        <p:txBody>
          <a:bodyPr vert="horz" wrap="square" lIns="0" tIns="13335" rIns="0" bIns="0" rtlCol="0">
            <a:spAutoFit/>
          </a:bodyPr>
          <a:lstStyle/>
          <a:p>
            <a:pPr marL="165735">
              <a:lnSpc>
                <a:spcPct val="100000"/>
              </a:lnSpc>
              <a:spcBef>
                <a:spcPts val="105"/>
              </a:spcBef>
            </a:pPr>
            <a:r>
              <a:rPr lang="en-US" sz="1300" spc="35" dirty="0" smtClean="0">
                <a:solidFill>
                  <a:srgbClr val="FFFFFF"/>
                </a:solidFill>
                <a:latin typeface="Times New Roman"/>
                <a:cs typeface="Times New Roman"/>
              </a:rPr>
              <a:t>Simple and compound interest</a:t>
            </a:r>
            <a:endParaRPr sz="1300" dirty="0">
              <a:latin typeface="Times New Roman"/>
              <a:cs typeface="Times New Roman"/>
            </a:endParaRPr>
          </a:p>
        </p:txBody>
      </p:sp>
      <p:sp>
        <p:nvSpPr>
          <p:cNvPr id="6" name="object 6"/>
          <p:cNvSpPr/>
          <p:nvPr/>
        </p:nvSpPr>
        <p:spPr>
          <a:xfrm>
            <a:off x="502551" y="1166114"/>
            <a:ext cx="65265" cy="65265"/>
          </a:xfrm>
          <a:prstGeom prst="rect">
            <a:avLst/>
          </a:prstGeom>
          <a:blipFill>
            <a:blip r:embed="rId4" cstate="print"/>
            <a:stretch>
              <a:fillRect/>
            </a:stretch>
          </a:blipFill>
        </p:spPr>
        <p:txBody>
          <a:bodyPr wrap="square" lIns="0" tIns="0" rIns="0" bIns="0" rtlCol="0"/>
          <a:lstStyle/>
          <a:p>
            <a:endParaRPr/>
          </a:p>
        </p:txBody>
      </p:sp>
      <p:sp>
        <p:nvSpPr>
          <p:cNvPr id="7" name="object 7"/>
          <p:cNvSpPr/>
          <p:nvPr/>
        </p:nvSpPr>
        <p:spPr>
          <a:xfrm>
            <a:off x="502551" y="1376146"/>
            <a:ext cx="65265" cy="65265"/>
          </a:xfrm>
          <a:prstGeom prst="rect">
            <a:avLst/>
          </a:prstGeom>
          <a:blipFill>
            <a:blip r:embed="rId4" cstate="print"/>
            <a:stretch>
              <a:fillRect/>
            </a:stretch>
          </a:blipFill>
        </p:spPr>
        <p:txBody>
          <a:bodyPr wrap="square" lIns="0" tIns="0" rIns="0" bIns="0" rtlCol="0"/>
          <a:lstStyle/>
          <a:p>
            <a:endParaRPr/>
          </a:p>
        </p:txBody>
      </p:sp>
      <p:sp>
        <p:nvSpPr>
          <p:cNvPr id="8" name="object 8"/>
          <p:cNvSpPr/>
          <p:nvPr/>
        </p:nvSpPr>
        <p:spPr>
          <a:xfrm>
            <a:off x="502551" y="1586179"/>
            <a:ext cx="65265" cy="65265"/>
          </a:xfrm>
          <a:prstGeom prst="rect">
            <a:avLst/>
          </a:prstGeom>
          <a:blipFill>
            <a:blip r:embed="rId4" cstate="print"/>
            <a:stretch>
              <a:fillRect/>
            </a:stretch>
          </a:blipFill>
        </p:spPr>
        <p:txBody>
          <a:bodyPr wrap="square" lIns="0" tIns="0" rIns="0" bIns="0" rtlCol="0"/>
          <a:lstStyle/>
          <a:p>
            <a:endParaRPr/>
          </a:p>
        </p:txBody>
      </p:sp>
      <p:sp>
        <p:nvSpPr>
          <p:cNvPr id="9" name="object 9"/>
          <p:cNvSpPr/>
          <p:nvPr/>
        </p:nvSpPr>
        <p:spPr>
          <a:xfrm>
            <a:off x="502551" y="1796211"/>
            <a:ext cx="65265" cy="65265"/>
          </a:xfrm>
          <a:prstGeom prst="rect">
            <a:avLst/>
          </a:prstGeom>
          <a:blipFill>
            <a:blip r:embed="rId4" cstate="print"/>
            <a:stretch>
              <a:fillRect/>
            </a:stretch>
          </a:blipFill>
        </p:spPr>
        <p:txBody>
          <a:bodyPr wrap="square" lIns="0" tIns="0" rIns="0" bIns="0" rtlCol="0"/>
          <a:lstStyle/>
          <a:p>
            <a:endParaRPr/>
          </a:p>
        </p:txBody>
      </p:sp>
      <p:sp>
        <p:nvSpPr>
          <p:cNvPr id="10" name="object 10"/>
          <p:cNvSpPr/>
          <p:nvPr/>
        </p:nvSpPr>
        <p:spPr>
          <a:xfrm>
            <a:off x="502551" y="2006244"/>
            <a:ext cx="65265" cy="65265"/>
          </a:xfrm>
          <a:prstGeom prst="rect">
            <a:avLst/>
          </a:prstGeom>
          <a:blipFill>
            <a:blip r:embed="rId5" cstate="print"/>
            <a:stretch>
              <a:fillRect/>
            </a:stretch>
          </a:blipFill>
        </p:spPr>
        <p:txBody>
          <a:bodyPr wrap="square" lIns="0" tIns="0" rIns="0" bIns="0" rtlCol="0"/>
          <a:lstStyle/>
          <a:p>
            <a:endParaRPr/>
          </a:p>
        </p:txBody>
      </p:sp>
      <p:sp>
        <p:nvSpPr>
          <p:cNvPr id="11" name="object 11"/>
          <p:cNvSpPr/>
          <p:nvPr/>
        </p:nvSpPr>
        <p:spPr>
          <a:xfrm>
            <a:off x="502551" y="2216277"/>
            <a:ext cx="65265" cy="65265"/>
          </a:xfrm>
          <a:prstGeom prst="rect">
            <a:avLst/>
          </a:prstGeom>
          <a:blipFill>
            <a:blip r:embed="rId6" cstate="print"/>
            <a:stretch>
              <a:fillRect/>
            </a:stretch>
          </a:blipFill>
        </p:spPr>
        <p:txBody>
          <a:bodyPr wrap="square" lIns="0" tIns="0" rIns="0" bIns="0" rtlCol="0"/>
          <a:lstStyle/>
          <a:p>
            <a:endParaRPr/>
          </a:p>
        </p:txBody>
      </p:sp>
      <p:sp>
        <p:nvSpPr>
          <p:cNvPr id="12" name="object 12"/>
          <p:cNvSpPr/>
          <p:nvPr/>
        </p:nvSpPr>
        <p:spPr>
          <a:xfrm>
            <a:off x="502551" y="2426309"/>
            <a:ext cx="65265" cy="65265"/>
          </a:xfrm>
          <a:prstGeom prst="rect">
            <a:avLst/>
          </a:prstGeom>
          <a:blipFill>
            <a:blip r:embed="rId5" cstate="print"/>
            <a:stretch>
              <a:fillRect/>
            </a:stretch>
          </a:blipFill>
        </p:spPr>
        <p:txBody>
          <a:bodyPr wrap="square" lIns="0" tIns="0" rIns="0" bIns="0" rtlCol="0"/>
          <a:lstStyle/>
          <a:p>
            <a:endParaRPr/>
          </a:p>
        </p:txBody>
      </p:sp>
      <p:sp>
        <p:nvSpPr>
          <p:cNvPr id="14" name="object 14"/>
          <p:cNvSpPr/>
          <p:nvPr/>
        </p:nvSpPr>
        <p:spPr>
          <a:xfrm>
            <a:off x="0" y="3333610"/>
            <a:ext cx="2304415" cy="122555"/>
          </a:xfrm>
          <a:custGeom>
            <a:avLst/>
            <a:gdLst/>
            <a:ahLst/>
            <a:cxnLst/>
            <a:rect l="l" t="t" r="r" b="b"/>
            <a:pathLst>
              <a:path w="2304415" h="122554">
                <a:moveTo>
                  <a:pt x="0" y="122389"/>
                </a:moveTo>
                <a:lnTo>
                  <a:pt x="2303995" y="122389"/>
                </a:lnTo>
                <a:lnTo>
                  <a:pt x="2303995" y="0"/>
                </a:lnTo>
                <a:lnTo>
                  <a:pt x="0" y="0"/>
                </a:lnTo>
                <a:lnTo>
                  <a:pt x="0" y="122389"/>
                </a:lnTo>
                <a:close/>
              </a:path>
            </a:pathLst>
          </a:custGeom>
          <a:solidFill>
            <a:srgbClr val="000000"/>
          </a:solidFill>
        </p:spPr>
        <p:txBody>
          <a:bodyPr wrap="square" lIns="0" tIns="0" rIns="0" bIns="0" rtlCol="0"/>
          <a:lstStyle/>
          <a:p>
            <a:endParaRPr/>
          </a:p>
        </p:txBody>
      </p:sp>
      <p:sp>
        <p:nvSpPr>
          <p:cNvPr id="15" name="object 15"/>
          <p:cNvSpPr/>
          <p:nvPr/>
        </p:nvSpPr>
        <p:spPr>
          <a:xfrm>
            <a:off x="2303995" y="3333610"/>
            <a:ext cx="2304415" cy="122555"/>
          </a:xfrm>
          <a:custGeom>
            <a:avLst/>
            <a:gdLst/>
            <a:ahLst/>
            <a:cxnLst/>
            <a:rect l="l" t="t" r="r" b="b"/>
            <a:pathLst>
              <a:path w="2304415" h="122554">
                <a:moveTo>
                  <a:pt x="0" y="122389"/>
                </a:moveTo>
                <a:lnTo>
                  <a:pt x="2303995" y="122389"/>
                </a:lnTo>
                <a:lnTo>
                  <a:pt x="2303995" y="0"/>
                </a:lnTo>
                <a:lnTo>
                  <a:pt x="0" y="0"/>
                </a:lnTo>
                <a:lnTo>
                  <a:pt x="0" y="122389"/>
                </a:lnTo>
                <a:close/>
              </a:path>
            </a:pathLst>
          </a:custGeom>
          <a:solidFill>
            <a:srgbClr val="3333B2"/>
          </a:solidFill>
        </p:spPr>
        <p:txBody>
          <a:bodyPr wrap="square" lIns="0" tIns="0" rIns="0" bIns="0" rtlCol="0"/>
          <a:lstStyle/>
          <a:p>
            <a:endParaRPr/>
          </a:p>
        </p:txBody>
      </p:sp>
      <p:sp>
        <p:nvSpPr>
          <p:cNvPr id="16" name="object 16"/>
          <p:cNvSpPr txBox="1">
            <a:spLocks noGrp="1"/>
          </p:cNvSpPr>
          <p:nvPr>
            <p:ph type="ftr" sz="quarter" idx="5"/>
          </p:nvPr>
        </p:nvSpPr>
        <p:spPr>
          <a:xfrm>
            <a:off x="1652358" y="3350464"/>
            <a:ext cx="556894" cy="89768"/>
          </a:xfrm>
          <a:prstGeom prst="rect">
            <a:avLst/>
          </a:prstGeom>
        </p:spPr>
        <p:txBody>
          <a:bodyPr vert="horz" wrap="square" lIns="0" tIns="0" rIns="0" bIns="0" rtlCol="0">
            <a:spAutoFit/>
          </a:bodyPr>
          <a:lstStyle/>
          <a:p>
            <a:pPr marL="12700">
              <a:lnSpc>
                <a:spcPts val="650"/>
              </a:lnSpc>
            </a:pPr>
            <a:r>
              <a:rPr lang="en-US" spc="40" dirty="0"/>
              <a:t>Luděk</a:t>
            </a:r>
            <a:r>
              <a:rPr lang="en-US" spc="25" dirty="0"/>
              <a:t> </a:t>
            </a:r>
            <a:r>
              <a:rPr lang="en-US" spc="60" dirty="0"/>
              <a:t>Benada</a:t>
            </a:r>
          </a:p>
        </p:txBody>
      </p:sp>
      <p:sp>
        <p:nvSpPr>
          <p:cNvPr id="17" name="object 17"/>
          <p:cNvSpPr txBox="1"/>
          <p:nvPr/>
        </p:nvSpPr>
        <p:spPr>
          <a:xfrm>
            <a:off x="2399296" y="3350464"/>
            <a:ext cx="514350" cy="106680"/>
          </a:xfrm>
          <a:prstGeom prst="rect">
            <a:avLst/>
          </a:prstGeom>
        </p:spPr>
        <p:txBody>
          <a:bodyPr vert="horz" wrap="square" lIns="0" tIns="0" rIns="0" bIns="0" rtlCol="0">
            <a:spAutoFit/>
          </a:bodyPr>
          <a:lstStyle/>
          <a:p>
            <a:pPr marL="12700">
              <a:lnSpc>
                <a:spcPts val="650"/>
              </a:lnSpc>
            </a:pPr>
            <a:r>
              <a:rPr sz="600" spc="100" dirty="0">
                <a:solidFill>
                  <a:srgbClr val="FFFFFF"/>
                </a:solidFill>
                <a:latin typeface="Times New Roman"/>
                <a:cs typeface="Times New Roman"/>
                <a:hlinkClick r:id="" action="ppaction://noaction"/>
              </a:rPr>
              <a:t>BPF_AFMT</a:t>
            </a:r>
            <a:endParaRPr sz="600">
              <a:latin typeface="Times New Roman"/>
              <a:cs typeface="Times New Roman"/>
            </a:endParaRPr>
          </a:p>
        </p:txBody>
      </p:sp>
      <p:sp>
        <p:nvSpPr>
          <p:cNvPr id="21" name="TextBox 20"/>
          <p:cNvSpPr txBox="1"/>
          <p:nvPr/>
        </p:nvSpPr>
        <p:spPr>
          <a:xfrm>
            <a:off x="323850" y="739775"/>
            <a:ext cx="4114800" cy="2492990"/>
          </a:xfrm>
          <a:prstGeom prst="rect">
            <a:avLst/>
          </a:prstGeom>
          <a:noFill/>
        </p:spPr>
        <p:txBody>
          <a:bodyPr wrap="square" rtlCol="0">
            <a:spAutoFit/>
          </a:bodyPr>
          <a:lstStyle/>
          <a:p>
            <a:pPr algn="ctr"/>
            <a:r>
              <a:rPr lang="en-US" sz="1200" b="1" dirty="0" smtClean="0"/>
              <a:t>Compound interest and taxation</a:t>
            </a:r>
          </a:p>
          <a:p>
            <a:pPr algn="ctr"/>
            <a:endParaRPr lang="en-US" sz="1200" dirty="0" smtClean="0"/>
          </a:p>
          <a:p>
            <a:pPr marL="228600" indent="-228600">
              <a:buAutoNum type="alphaLcParenR"/>
            </a:pPr>
            <a:r>
              <a:rPr lang="en-US" sz="1200" dirty="0" smtClean="0"/>
              <a:t>IP=TP=1 year</a:t>
            </a:r>
          </a:p>
          <a:p>
            <a:pPr algn="ctr"/>
            <a:r>
              <a:rPr lang="en-US" sz="1200" dirty="0" smtClean="0"/>
              <a:t>FV=PV(1+r)</a:t>
            </a:r>
            <a:r>
              <a:rPr lang="en-US" sz="1200" baseline="30000" dirty="0" smtClean="0"/>
              <a:t>n </a:t>
            </a:r>
            <a:r>
              <a:rPr lang="en-US" sz="1200" dirty="0" smtClean="0"/>
              <a:t>to calculate the tax we need to understand that every year our interest is reduced by the amount of tax or in other words our interest rate reduced by the tax rate i.e it is </a:t>
            </a:r>
            <a:r>
              <a:rPr lang="en-US" sz="1200" i="1" dirty="0" smtClean="0"/>
              <a:t>r*(1-tax)</a:t>
            </a:r>
            <a:r>
              <a:rPr lang="en-US" sz="1200" dirty="0" smtClean="0"/>
              <a:t> </a:t>
            </a:r>
          </a:p>
          <a:p>
            <a:r>
              <a:rPr lang="en-US" sz="1200" dirty="0" smtClean="0"/>
              <a:t>Hence, after the 1</a:t>
            </a:r>
            <a:r>
              <a:rPr lang="en-US" sz="1200" baseline="30000" dirty="0" smtClean="0"/>
              <a:t>st</a:t>
            </a:r>
            <a:r>
              <a:rPr lang="en-US" sz="1200" dirty="0" smtClean="0"/>
              <a:t> year we have </a:t>
            </a:r>
            <a:r>
              <a:rPr lang="en-US" sz="1200" b="1" dirty="0" smtClean="0"/>
              <a:t>FV</a:t>
            </a:r>
            <a:r>
              <a:rPr lang="en-US" sz="1200" b="1" baseline="-25000" dirty="0" smtClean="0"/>
              <a:t>tax</a:t>
            </a:r>
            <a:r>
              <a:rPr lang="en-US" sz="1200" b="1" dirty="0" smtClean="0"/>
              <a:t>=PV[1+r*(1-t)] </a:t>
            </a:r>
            <a:r>
              <a:rPr lang="en-US" sz="1200" dirty="0" smtClean="0"/>
              <a:t>or after n periods:</a:t>
            </a:r>
          </a:p>
          <a:p>
            <a:endParaRPr lang="en-US" sz="1200" b="1" dirty="0"/>
          </a:p>
          <a:p>
            <a:endParaRPr lang="en-US" sz="1200" dirty="0" smtClean="0"/>
          </a:p>
          <a:p>
            <a:r>
              <a:rPr lang="en-US" sz="1200" dirty="0" smtClean="0"/>
              <a:t>FV</a:t>
            </a:r>
            <a:r>
              <a:rPr lang="en-US" sz="1200" baseline="-25000" dirty="0" smtClean="0"/>
              <a:t>tax</a:t>
            </a:r>
            <a:r>
              <a:rPr lang="en-US" sz="1200" dirty="0" smtClean="0"/>
              <a:t>=1000[1+0,05*(1-0,1)]</a:t>
            </a:r>
            <a:r>
              <a:rPr lang="en-US" sz="1200" baseline="30000" dirty="0" smtClean="0"/>
              <a:t>10</a:t>
            </a:r>
            <a:r>
              <a:rPr lang="en-US" sz="1200" dirty="0" smtClean="0"/>
              <a:t>=1552,97</a:t>
            </a:r>
            <a:endParaRPr lang="en-US" sz="1200" baseline="30000" dirty="0"/>
          </a:p>
          <a:p>
            <a:endParaRPr lang="en-US" sz="1200" dirty="0" smtClean="0"/>
          </a:p>
        </p:txBody>
      </p:sp>
      <mc:AlternateContent xmlns:mc="http://schemas.openxmlformats.org/markup-compatibility/2006" xmlns:a14="http://schemas.microsoft.com/office/drawing/2010/main">
        <mc:Choice Requires="a14">
          <p:sp>
            <p:nvSpPr>
              <p:cNvPr id="18" name="Прямоугольник 17"/>
              <p:cNvSpPr/>
              <p:nvPr/>
            </p:nvSpPr>
            <p:spPr>
              <a:xfrm>
                <a:off x="933450" y="2281859"/>
                <a:ext cx="3352800" cy="3541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p>
                        <m:sSupPr>
                          <m:ctrlPr>
                            <a:rPr lang="ru-RU" i="1" smtClean="0">
                              <a:latin typeface="Cambria Math" panose="02040503050406030204" pitchFamily="18" charset="0"/>
                            </a:rPr>
                          </m:ctrlPr>
                        </m:sSupPr>
                        <m:e>
                          <m:r>
                            <a:rPr lang="en-US" b="0" i="1" smtClean="0">
                              <a:latin typeface="Cambria Math"/>
                            </a:rPr>
                            <m:t>𝐹𝑉</m:t>
                          </m:r>
                          <m:r>
                            <a:rPr lang="en-US" b="0" i="1" baseline="-25000" smtClean="0">
                              <a:latin typeface="Cambria Math"/>
                            </a:rPr>
                            <m:t>𝑡𝑎𝑥</m:t>
                          </m:r>
                          <m:r>
                            <a:rPr lang="en-US" b="0" i="1" smtClean="0">
                              <a:latin typeface="Cambria Math"/>
                            </a:rPr>
                            <m:t>=</m:t>
                          </m:r>
                          <m:r>
                            <a:rPr lang="en-US" b="0" i="1" smtClean="0">
                              <a:latin typeface="Cambria Math"/>
                            </a:rPr>
                            <m:t>𝑃𝑉</m:t>
                          </m:r>
                          <m:r>
                            <a:rPr lang="en-US" b="0" i="1" smtClean="0">
                              <a:latin typeface="Cambria Math"/>
                            </a:rPr>
                            <m:t>[1+</m:t>
                          </m:r>
                          <m:r>
                            <a:rPr lang="en-US" b="0" i="1" smtClean="0">
                              <a:latin typeface="Cambria Math"/>
                            </a:rPr>
                            <m:t>𝑟</m:t>
                          </m:r>
                          <m:r>
                            <a:rPr lang="en-US" b="0" i="1" smtClean="0">
                              <a:latin typeface="Cambria Math"/>
                              <a:ea typeface="Cambria Math"/>
                            </a:rPr>
                            <m:t>×</m:t>
                          </m:r>
                          <m:d>
                            <m:dPr>
                              <m:ctrlPr>
                                <a:rPr lang="en-US" b="0" i="1" smtClean="0">
                                  <a:latin typeface="Cambria Math" panose="02040503050406030204" pitchFamily="18" charset="0"/>
                                  <a:ea typeface="Cambria Math"/>
                                </a:rPr>
                              </m:ctrlPr>
                            </m:dPr>
                            <m:e>
                              <m:r>
                                <a:rPr lang="en-US" b="0" i="1" smtClean="0">
                                  <a:latin typeface="Cambria Math"/>
                                  <a:ea typeface="Cambria Math"/>
                                </a:rPr>
                                <m:t>1−</m:t>
                              </m:r>
                              <m:r>
                                <a:rPr lang="en-US" b="0" i="1" smtClean="0">
                                  <a:latin typeface="Cambria Math"/>
                                  <a:ea typeface="Cambria Math"/>
                                </a:rPr>
                                <m:t>𝑡𝑎𝑥</m:t>
                              </m:r>
                            </m:e>
                          </m:d>
                          <m:r>
                            <a:rPr lang="en-US" b="0" i="1" smtClean="0">
                              <a:latin typeface="Cambria Math"/>
                              <a:ea typeface="Cambria Math"/>
                            </a:rPr>
                            <m:t>]</m:t>
                          </m:r>
                        </m:e>
                        <m:sup>
                          <m:r>
                            <a:rPr lang="en-US" b="0" i="1" smtClean="0">
                              <a:latin typeface="Cambria Math"/>
                            </a:rPr>
                            <m:t>𝑛</m:t>
                          </m:r>
                        </m:sup>
                      </m:sSup>
                    </m:oMath>
                  </m:oMathPara>
                </a14:m>
                <a:endParaRPr lang="ru-RU" dirty="0"/>
              </a:p>
            </p:txBody>
          </p:sp>
        </mc:Choice>
        <mc:Fallback xmlns="">
          <p:sp>
            <p:nvSpPr>
              <p:cNvPr id="18" name="Прямоугольник 17"/>
              <p:cNvSpPr>
                <a:spLocks noRot="1" noChangeAspect="1" noMove="1" noResize="1" noEditPoints="1" noAdjustHandles="1" noChangeArrowheads="1" noChangeShapeType="1" noTextEdit="1"/>
              </p:cNvSpPr>
              <p:nvPr/>
            </p:nvSpPr>
            <p:spPr>
              <a:xfrm>
                <a:off x="933450" y="2281859"/>
                <a:ext cx="3352800" cy="354164"/>
              </a:xfrm>
              <a:prstGeom prst="rect">
                <a:avLst/>
              </a:prstGeom>
              <a:blipFill rotWithShape="1">
                <a:blip r:embed="rId7"/>
                <a:stretch>
                  <a:fillRect b="-14516"/>
                </a:stretch>
              </a:blipFill>
            </p:spPr>
            <p:txBody>
              <a:bodyPr/>
              <a:lstStyle/>
              <a:p>
                <a:r>
                  <a:rPr lang="ru-RU">
                    <a:noFill/>
                  </a:rPr>
                  <a:t> </a:t>
                </a:r>
              </a:p>
            </p:txBody>
          </p:sp>
        </mc:Fallback>
      </mc:AlternateContent>
    </p:spTree>
    <p:extLst>
      <p:ext uri="{BB962C8B-B14F-4D97-AF65-F5344CB8AC3E}">
        <p14:creationId xmlns:p14="http://schemas.microsoft.com/office/powerpoint/2010/main" val="1562384269"/>
      </p:ext>
    </p:extLst>
  </p:cSld>
  <p:clrMapOvr>
    <a:masterClrMapping/>
  </p:clrMapOvr>
  <p:transition>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2303995" y="0"/>
            <a:ext cx="2304415" cy="308610"/>
          </a:xfrm>
          <a:custGeom>
            <a:avLst/>
            <a:gdLst/>
            <a:ahLst/>
            <a:cxnLst/>
            <a:rect l="l" t="t" r="r" b="b"/>
            <a:pathLst>
              <a:path w="2304415" h="308610">
                <a:moveTo>
                  <a:pt x="0" y="308495"/>
                </a:moveTo>
                <a:lnTo>
                  <a:pt x="2303995" y="308495"/>
                </a:lnTo>
                <a:lnTo>
                  <a:pt x="2303995" y="0"/>
                </a:lnTo>
                <a:lnTo>
                  <a:pt x="0" y="0"/>
                </a:lnTo>
                <a:lnTo>
                  <a:pt x="0" y="308495"/>
                </a:lnTo>
                <a:close/>
              </a:path>
            </a:pathLst>
          </a:custGeom>
          <a:solidFill>
            <a:srgbClr val="3333B2"/>
          </a:solidFill>
        </p:spPr>
        <p:txBody>
          <a:bodyPr wrap="square" lIns="0" tIns="0" rIns="0" bIns="0" rtlCol="0"/>
          <a:lstStyle/>
          <a:p>
            <a:endParaRPr/>
          </a:p>
        </p:txBody>
      </p:sp>
      <p:sp>
        <p:nvSpPr>
          <p:cNvPr id="4" name="object 4"/>
          <p:cNvSpPr/>
          <p:nvPr/>
        </p:nvSpPr>
        <p:spPr>
          <a:xfrm>
            <a:off x="0" y="305949"/>
            <a:ext cx="4608004" cy="310241"/>
          </a:xfrm>
          <a:prstGeom prst="rect">
            <a:avLst/>
          </a:prstGeom>
          <a:blipFill>
            <a:blip r:embed="rId3" cstate="print"/>
            <a:stretch>
              <a:fillRect/>
            </a:stretch>
          </a:blipFill>
        </p:spPr>
        <p:txBody>
          <a:bodyPr wrap="square" lIns="0" tIns="0" rIns="0" bIns="0" rtlCol="0"/>
          <a:lstStyle/>
          <a:p>
            <a:endParaRPr/>
          </a:p>
        </p:txBody>
      </p:sp>
      <p:sp>
        <p:nvSpPr>
          <p:cNvPr id="5" name="object 5"/>
          <p:cNvSpPr txBox="1"/>
          <p:nvPr/>
        </p:nvSpPr>
        <p:spPr>
          <a:xfrm>
            <a:off x="0" y="321070"/>
            <a:ext cx="4608195" cy="213520"/>
          </a:xfrm>
          <a:prstGeom prst="rect">
            <a:avLst/>
          </a:prstGeom>
        </p:spPr>
        <p:txBody>
          <a:bodyPr vert="horz" wrap="square" lIns="0" tIns="13335" rIns="0" bIns="0" rtlCol="0">
            <a:spAutoFit/>
          </a:bodyPr>
          <a:lstStyle/>
          <a:p>
            <a:pPr marL="165735">
              <a:lnSpc>
                <a:spcPct val="100000"/>
              </a:lnSpc>
              <a:spcBef>
                <a:spcPts val="105"/>
              </a:spcBef>
            </a:pPr>
            <a:r>
              <a:rPr lang="en-US" sz="1300" spc="35" dirty="0" smtClean="0">
                <a:solidFill>
                  <a:srgbClr val="FFFFFF"/>
                </a:solidFill>
                <a:latin typeface="Times New Roman"/>
                <a:cs typeface="Times New Roman"/>
              </a:rPr>
              <a:t>Simple and compound interest</a:t>
            </a:r>
            <a:endParaRPr sz="1300" dirty="0">
              <a:latin typeface="Times New Roman"/>
              <a:cs typeface="Times New Roman"/>
            </a:endParaRPr>
          </a:p>
        </p:txBody>
      </p:sp>
      <p:sp>
        <p:nvSpPr>
          <p:cNvPr id="6" name="object 6"/>
          <p:cNvSpPr/>
          <p:nvPr/>
        </p:nvSpPr>
        <p:spPr>
          <a:xfrm>
            <a:off x="502551" y="1166114"/>
            <a:ext cx="65265" cy="65265"/>
          </a:xfrm>
          <a:prstGeom prst="rect">
            <a:avLst/>
          </a:prstGeom>
          <a:blipFill>
            <a:blip r:embed="rId4" cstate="print"/>
            <a:stretch>
              <a:fillRect/>
            </a:stretch>
          </a:blipFill>
        </p:spPr>
        <p:txBody>
          <a:bodyPr wrap="square" lIns="0" tIns="0" rIns="0" bIns="0" rtlCol="0"/>
          <a:lstStyle/>
          <a:p>
            <a:endParaRPr/>
          </a:p>
        </p:txBody>
      </p:sp>
      <p:sp>
        <p:nvSpPr>
          <p:cNvPr id="7" name="object 7"/>
          <p:cNvSpPr/>
          <p:nvPr/>
        </p:nvSpPr>
        <p:spPr>
          <a:xfrm>
            <a:off x="502551" y="1376146"/>
            <a:ext cx="65265" cy="65265"/>
          </a:xfrm>
          <a:prstGeom prst="rect">
            <a:avLst/>
          </a:prstGeom>
          <a:blipFill>
            <a:blip r:embed="rId4" cstate="print"/>
            <a:stretch>
              <a:fillRect/>
            </a:stretch>
          </a:blipFill>
        </p:spPr>
        <p:txBody>
          <a:bodyPr wrap="square" lIns="0" tIns="0" rIns="0" bIns="0" rtlCol="0"/>
          <a:lstStyle/>
          <a:p>
            <a:endParaRPr/>
          </a:p>
        </p:txBody>
      </p:sp>
      <p:sp>
        <p:nvSpPr>
          <p:cNvPr id="8" name="object 8"/>
          <p:cNvSpPr/>
          <p:nvPr/>
        </p:nvSpPr>
        <p:spPr>
          <a:xfrm>
            <a:off x="502551" y="1586179"/>
            <a:ext cx="65265" cy="65265"/>
          </a:xfrm>
          <a:prstGeom prst="rect">
            <a:avLst/>
          </a:prstGeom>
          <a:blipFill>
            <a:blip r:embed="rId4" cstate="print"/>
            <a:stretch>
              <a:fillRect/>
            </a:stretch>
          </a:blipFill>
        </p:spPr>
        <p:txBody>
          <a:bodyPr wrap="square" lIns="0" tIns="0" rIns="0" bIns="0" rtlCol="0"/>
          <a:lstStyle/>
          <a:p>
            <a:endParaRPr/>
          </a:p>
        </p:txBody>
      </p:sp>
      <p:sp>
        <p:nvSpPr>
          <p:cNvPr id="9" name="object 9"/>
          <p:cNvSpPr/>
          <p:nvPr/>
        </p:nvSpPr>
        <p:spPr>
          <a:xfrm>
            <a:off x="502551" y="1796211"/>
            <a:ext cx="65265" cy="65265"/>
          </a:xfrm>
          <a:prstGeom prst="rect">
            <a:avLst/>
          </a:prstGeom>
          <a:blipFill>
            <a:blip r:embed="rId4" cstate="print"/>
            <a:stretch>
              <a:fillRect/>
            </a:stretch>
          </a:blipFill>
        </p:spPr>
        <p:txBody>
          <a:bodyPr wrap="square" lIns="0" tIns="0" rIns="0" bIns="0" rtlCol="0"/>
          <a:lstStyle/>
          <a:p>
            <a:endParaRPr/>
          </a:p>
        </p:txBody>
      </p:sp>
      <p:sp>
        <p:nvSpPr>
          <p:cNvPr id="10" name="object 10"/>
          <p:cNvSpPr/>
          <p:nvPr/>
        </p:nvSpPr>
        <p:spPr>
          <a:xfrm>
            <a:off x="502551" y="2006244"/>
            <a:ext cx="65265" cy="65265"/>
          </a:xfrm>
          <a:prstGeom prst="rect">
            <a:avLst/>
          </a:prstGeom>
          <a:blipFill>
            <a:blip r:embed="rId5" cstate="print"/>
            <a:stretch>
              <a:fillRect/>
            </a:stretch>
          </a:blipFill>
        </p:spPr>
        <p:txBody>
          <a:bodyPr wrap="square" lIns="0" tIns="0" rIns="0" bIns="0" rtlCol="0"/>
          <a:lstStyle/>
          <a:p>
            <a:endParaRPr/>
          </a:p>
        </p:txBody>
      </p:sp>
      <p:sp>
        <p:nvSpPr>
          <p:cNvPr id="11" name="object 11"/>
          <p:cNvSpPr/>
          <p:nvPr/>
        </p:nvSpPr>
        <p:spPr>
          <a:xfrm>
            <a:off x="502551" y="2216277"/>
            <a:ext cx="65265" cy="65265"/>
          </a:xfrm>
          <a:prstGeom prst="rect">
            <a:avLst/>
          </a:prstGeom>
          <a:blipFill>
            <a:blip r:embed="rId6" cstate="print"/>
            <a:stretch>
              <a:fillRect/>
            </a:stretch>
          </a:blipFill>
        </p:spPr>
        <p:txBody>
          <a:bodyPr wrap="square" lIns="0" tIns="0" rIns="0" bIns="0" rtlCol="0"/>
          <a:lstStyle/>
          <a:p>
            <a:endParaRPr/>
          </a:p>
        </p:txBody>
      </p:sp>
      <p:sp>
        <p:nvSpPr>
          <p:cNvPr id="12" name="object 12"/>
          <p:cNvSpPr/>
          <p:nvPr/>
        </p:nvSpPr>
        <p:spPr>
          <a:xfrm>
            <a:off x="502551" y="2426309"/>
            <a:ext cx="65265" cy="65265"/>
          </a:xfrm>
          <a:prstGeom prst="rect">
            <a:avLst/>
          </a:prstGeom>
          <a:blipFill>
            <a:blip r:embed="rId5" cstate="print"/>
            <a:stretch>
              <a:fillRect/>
            </a:stretch>
          </a:blipFill>
        </p:spPr>
        <p:txBody>
          <a:bodyPr wrap="square" lIns="0" tIns="0" rIns="0" bIns="0" rtlCol="0"/>
          <a:lstStyle/>
          <a:p>
            <a:endParaRPr/>
          </a:p>
        </p:txBody>
      </p:sp>
      <p:sp>
        <p:nvSpPr>
          <p:cNvPr id="14" name="object 14"/>
          <p:cNvSpPr/>
          <p:nvPr/>
        </p:nvSpPr>
        <p:spPr>
          <a:xfrm>
            <a:off x="0" y="3333610"/>
            <a:ext cx="2304415" cy="122555"/>
          </a:xfrm>
          <a:custGeom>
            <a:avLst/>
            <a:gdLst/>
            <a:ahLst/>
            <a:cxnLst/>
            <a:rect l="l" t="t" r="r" b="b"/>
            <a:pathLst>
              <a:path w="2304415" h="122554">
                <a:moveTo>
                  <a:pt x="0" y="122389"/>
                </a:moveTo>
                <a:lnTo>
                  <a:pt x="2303995" y="122389"/>
                </a:lnTo>
                <a:lnTo>
                  <a:pt x="2303995" y="0"/>
                </a:lnTo>
                <a:lnTo>
                  <a:pt x="0" y="0"/>
                </a:lnTo>
                <a:lnTo>
                  <a:pt x="0" y="122389"/>
                </a:lnTo>
                <a:close/>
              </a:path>
            </a:pathLst>
          </a:custGeom>
          <a:solidFill>
            <a:srgbClr val="000000"/>
          </a:solidFill>
        </p:spPr>
        <p:txBody>
          <a:bodyPr wrap="square" lIns="0" tIns="0" rIns="0" bIns="0" rtlCol="0"/>
          <a:lstStyle/>
          <a:p>
            <a:endParaRPr/>
          </a:p>
        </p:txBody>
      </p:sp>
      <p:sp>
        <p:nvSpPr>
          <p:cNvPr id="15" name="object 15"/>
          <p:cNvSpPr/>
          <p:nvPr/>
        </p:nvSpPr>
        <p:spPr>
          <a:xfrm>
            <a:off x="2303995" y="3333610"/>
            <a:ext cx="2304415" cy="122555"/>
          </a:xfrm>
          <a:custGeom>
            <a:avLst/>
            <a:gdLst/>
            <a:ahLst/>
            <a:cxnLst/>
            <a:rect l="l" t="t" r="r" b="b"/>
            <a:pathLst>
              <a:path w="2304415" h="122554">
                <a:moveTo>
                  <a:pt x="0" y="122389"/>
                </a:moveTo>
                <a:lnTo>
                  <a:pt x="2303995" y="122389"/>
                </a:lnTo>
                <a:lnTo>
                  <a:pt x="2303995" y="0"/>
                </a:lnTo>
                <a:lnTo>
                  <a:pt x="0" y="0"/>
                </a:lnTo>
                <a:lnTo>
                  <a:pt x="0" y="122389"/>
                </a:lnTo>
                <a:close/>
              </a:path>
            </a:pathLst>
          </a:custGeom>
          <a:solidFill>
            <a:srgbClr val="3333B2"/>
          </a:solidFill>
        </p:spPr>
        <p:txBody>
          <a:bodyPr wrap="square" lIns="0" tIns="0" rIns="0" bIns="0" rtlCol="0"/>
          <a:lstStyle/>
          <a:p>
            <a:endParaRPr/>
          </a:p>
        </p:txBody>
      </p:sp>
      <p:sp>
        <p:nvSpPr>
          <p:cNvPr id="16" name="object 16"/>
          <p:cNvSpPr txBox="1">
            <a:spLocks noGrp="1"/>
          </p:cNvSpPr>
          <p:nvPr>
            <p:ph type="ftr" sz="quarter" idx="5"/>
          </p:nvPr>
        </p:nvSpPr>
        <p:spPr>
          <a:xfrm>
            <a:off x="1652358" y="3350464"/>
            <a:ext cx="556894" cy="89768"/>
          </a:xfrm>
          <a:prstGeom prst="rect">
            <a:avLst/>
          </a:prstGeom>
        </p:spPr>
        <p:txBody>
          <a:bodyPr vert="horz" wrap="square" lIns="0" tIns="0" rIns="0" bIns="0" rtlCol="0">
            <a:spAutoFit/>
          </a:bodyPr>
          <a:lstStyle/>
          <a:p>
            <a:pPr marL="12700">
              <a:lnSpc>
                <a:spcPts val="650"/>
              </a:lnSpc>
            </a:pPr>
            <a:r>
              <a:rPr lang="en-US" spc="40" dirty="0"/>
              <a:t>Luděk</a:t>
            </a:r>
            <a:r>
              <a:rPr lang="en-US" spc="25" dirty="0"/>
              <a:t> </a:t>
            </a:r>
            <a:r>
              <a:rPr lang="en-US" spc="60" dirty="0"/>
              <a:t>Benada</a:t>
            </a:r>
          </a:p>
        </p:txBody>
      </p:sp>
      <p:sp>
        <p:nvSpPr>
          <p:cNvPr id="17" name="object 17"/>
          <p:cNvSpPr txBox="1"/>
          <p:nvPr/>
        </p:nvSpPr>
        <p:spPr>
          <a:xfrm>
            <a:off x="2399296" y="3350464"/>
            <a:ext cx="514350" cy="106680"/>
          </a:xfrm>
          <a:prstGeom prst="rect">
            <a:avLst/>
          </a:prstGeom>
        </p:spPr>
        <p:txBody>
          <a:bodyPr vert="horz" wrap="square" lIns="0" tIns="0" rIns="0" bIns="0" rtlCol="0">
            <a:spAutoFit/>
          </a:bodyPr>
          <a:lstStyle/>
          <a:p>
            <a:pPr marL="12700">
              <a:lnSpc>
                <a:spcPts val="650"/>
              </a:lnSpc>
            </a:pPr>
            <a:r>
              <a:rPr sz="600" spc="100" dirty="0">
                <a:solidFill>
                  <a:srgbClr val="FFFFFF"/>
                </a:solidFill>
                <a:latin typeface="Times New Roman"/>
                <a:cs typeface="Times New Roman"/>
                <a:hlinkClick r:id="" action="ppaction://noaction"/>
              </a:rPr>
              <a:t>BPF_AFMT</a:t>
            </a:r>
            <a:endParaRPr sz="600">
              <a:latin typeface="Times New Roman"/>
              <a:cs typeface="Times New Roman"/>
            </a:endParaRPr>
          </a:p>
        </p:txBody>
      </p:sp>
      <p:sp>
        <p:nvSpPr>
          <p:cNvPr id="21" name="TextBox 20"/>
          <p:cNvSpPr txBox="1"/>
          <p:nvPr/>
        </p:nvSpPr>
        <p:spPr>
          <a:xfrm>
            <a:off x="284829" y="715756"/>
            <a:ext cx="4114800" cy="1938992"/>
          </a:xfrm>
          <a:prstGeom prst="rect">
            <a:avLst/>
          </a:prstGeom>
          <a:noFill/>
        </p:spPr>
        <p:txBody>
          <a:bodyPr wrap="square" rtlCol="0">
            <a:spAutoFit/>
          </a:bodyPr>
          <a:lstStyle/>
          <a:p>
            <a:pPr algn="ctr"/>
            <a:r>
              <a:rPr lang="en-US" sz="1200" b="1" dirty="0" smtClean="0"/>
              <a:t>Compound interest and taxation</a:t>
            </a:r>
          </a:p>
          <a:p>
            <a:pPr algn="ctr"/>
            <a:endParaRPr lang="en-US" sz="1200" dirty="0" smtClean="0"/>
          </a:p>
          <a:p>
            <a:pPr marL="230400" indent="-230400"/>
            <a:r>
              <a:rPr lang="en-US" sz="1200" dirty="0" smtClean="0"/>
              <a:t>b)   IP=3 months TP=1 year TP&gt;IP</a:t>
            </a:r>
          </a:p>
          <a:p>
            <a:r>
              <a:rPr lang="en-US" sz="1200" dirty="0" smtClean="0"/>
              <a:t>FV=PV(1+r)</a:t>
            </a:r>
            <a:r>
              <a:rPr lang="en-US" sz="1200" baseline="30000" dirty="0" smtClean="0"/>
              <a:t>n </a:t>
            </a:r>
            <a:r>
              <a:rPr lang="en-US" sz="1200" dirty="0" smtClean="0"/>
              <a:t>to calculate the tax we need to understand that before we deduct the tax amount, we obtain some interest for several IP </a:t>
            </a:r>
            <a:r>
              <a:rPr lang="en-US" sz="1200" b="1" dirty="0" smtClean="0"/>
              <a:t>in one year</a:t>
            </a:r>
            <a:r>
              <a:rPr lang="en-US" sz="1200" dirty="0" smtClean="0"/>
              <a:t>: </a:t>
            </a:r>
            <a:r>
              <a:rPr lang="en-US" sz="1200" i="1" dirty="0" smtClean="0"/>
              <a:t>FV=PV(1+r/m)</a:t>
            </a:r>
            <a:r>
              <a:rPr lang="en-US" sz="1200" i="1" baseline="30000" dirty="0" smtClean="0"/>
              <a:t>m</a:t>
            </a:r>
            <a:r>
              <a:rPr lang="en-US" sz="1200" baseline="30000" dirty="0" smtClean="0"/>
              <a:t> </a:t>
            </a:r>
            <a:r>
              <a:rPr lang="en-US" sz="1200" dirty="0" smtClean="0"/>
              <a:t>by subtracting “1” from FV we obtain interest which we can use to calculate the interest after tax: </a:t>
            </a:r>
            <a:r>
              <a:rPr lang="en-US" sz="1200" i="1" dirty="0" smtClean="0"/>
              <a:t>PV[(1+r/m)</a:t>
            </a:r>
            <a:r>
              <a:rPr lang="en-US" sz="1200" i="1" baseline="30000" dirty="0" smtClean="0"/>
              <a:t>m </a:t>
            </a:r>
            <a:r>
              <a:rPr lang="en-US" sz="1200" i="1" dirty="0" smtClean="0"/>
              <a:t>-1]*(1-tax). </a:t>
            </a:r>
          </a:p>
          <a:p>
            <a:r>
              <a:rPr lang="en-US" sz="1200" dirty="0" smtClean="0"/>
              <a:t>Now we can move back “1” to get FV and raise it to the power of years:</a:t>
            </a:r>
          </a:p>
        </p:txBody>
      </p:sp>
      <mc:AlternateContent xmlns:mc="http://schemas.openxmlformats.org/markup-compatibility/2006" xmlns:a14="http://schemas.microsoft.com/office/drawing/2010/main">
        <mc:Choice Requires="a14">
          <p:sp>
            <p:nvSpPr>
              <p:cNvPr id="18" name="Прямоугольник 17"/>
              <p:cNvSpPr/>
              <p:nvPr/>
            </p:nvSpPr>
            <p:spPr>
              <a:xfrm>
                <a:off x="400050" y="2654748"/>
                <a:ext cx="3999579" cy="4901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p>
                        <m:sSupPr>
                          <m:ctrlPr>
                            <a:rPr lang="en-US" sz="1400" b="0" i="1" smtClean="0">
                              <a:latin typeface="Cambria Math" panose="02040503050406030204" pitchFamily="18" charset="0"/>
                              <a:ea typeface="Cambria Math"/>
                            </a:rPr>
                          </m:ctrlPr>
                        </m:sSupPr>
                        <m:e>
                          <m:sSup>
                            <m:sSupPr>
                              <m:ctrlPr>
                                <a:rPr lang="ru-RU" sz="1400" i="1">
                                  <a:latin typeface="Cambria Math" panose="02040503050406030204" pitchFamily="18" charset="0"/>
                                </a:rPr>
                              </m:ctrlPr>
                            </m:sSupPr>
                            <m:e>
                              <m:r>
                                <a:rPr lang="en-US" sz="1400" i="1">
                                  <a:latin typeface="Cambria Math"/>
                                </a:rPr>
                                <m:t>𝐹𝑉</m:t>
                              </m:r>
                              <m:r>
                                <a:rPr lang="en-US" sz="1400" i="1" baseline="-25000">
                                  <a:latin typeface="Cambria Math"/>
                                </a:rPr>
                                <m:t>𝑡𝑎𝑥</m:t>
                              </m:r>
                              <m:r>
                                <a:rPr lang="en-US" sz="1400" i="1">
                                  <a:latin typeface="Cambria Math"/>
                                </a:rPr>
                                <m:t>=</m:t>
                              </m:r>
                              <m:r>
                                <a:rPr lang="en-US" sz="1400" i="1">
                                  <a:latin typeface="Cambria Math"/>
                                </a:rPr>
                                <m:t>𝑃𝑉</m:t>
                              </m:r>
                              <m:r>
                                <a:rPr lang="en-US" sz="1400" i="1">
                                  <a:latin typeface="Cambria Math"/>
                                </a:rPr>
                                <m:t>[((1+</m:t>
                              </m:r>
                              <m:f>
                                <m:fPr>
                                  <m:ctrlPr>
                                    <a:rPr lang="en-US" sz="1400" i="1">
                                      <a:latin typeface="Cambria Math" panose="02040503050406030204" pitchFamily="18" charset="0"/>
                                    </a:rPr>
                                  </m:ctrlPr>
                                </m:fPr>
                                <m:num>
                                  <m:r>
                                    <a:rPr lang="en-US" sz="1400" i="1">
                                      <a:latin typeface="Cambria Math"/>
                                    </a:rPr>
                                    <m:t>𝑟</m:t>
                                  </m:r>
                                </m:num>
                                <m:den>
                                  <m:r>
                                    <a:rPr lang="en-US" sz="1400" i="1">
                                      <a:latin typeface="Cambria Math"/>
                                    </a:rPr>
                                    <m:t>𝑚</m:t>
                                  </m:r>
                                </m:den>
                              </m:f>
                              <m:r>
                                <a:rPr lang="en-US" sz="1400" i="1">
                                  <a:latin typeface="Cambria Math"/>
                                </a:rPr>
                                <m:t>)</m:t>
                              </m:r>
                            </m:e>
                            <m:sup>
                              <m:r>
                                <a:rPr lang="en-US" sz="1400" i="1">
                                  <a:latin typeface="Cambria Math"/>
                                </a:rPr>
                                <m:t>𝑚</m:t>
                              </m:r>
                            </m:sup>
                          </m:sSup>
                          <m:r>
                            <a:rPr lang="en-US" sz="1400" i="1">
                              <a:latin typeface="Cambria Math"/>
                            </a:rPr>
                            <m:t>−1)</m:t>
                          </m:r>
                          <m:r>
                            <a:rPr lang="en-US" sz="1400" i="1">
                              <a:latin typeface="Cambria Math"/>
                              <a:ea typeface="Cambria Math"/>
                            </a:rPr>
                            <m:t>×(1−</m:t>
                          </m:r>
                          <m:r>
                            <a:rPr lang="en-US" sz="1400" i="1">
                              <a:latin typeface="Cambria Math"/>
                              <a:ea typeface="Cambria Math"/>
                            </a:rPr>
                            <m:t>𝑡𝑎𝑥</m:t>
                          </m:r>
                          <m:r>
                            <a:rPr lang="en-US" sz="1400" i="1">
                              <a:latin typeface="Cambria Math"/>
                              <a:ea typeface="Cambria Math"/>
                            </a:rPr>
                            <m:t>)+1]</m:t>
                          </m:r>
                        </m:e>
                        <m:sup>
                          <m:r>
                            <a:rPr lang="en-US" sz="1400" b="0" i="1" smtClean="0">
                              <a:latin typeface="Cambria Math"/>
                              <a:ea typeface="Cambria Math"/>
                            </a:rPr>
                            <m:t>𝑡</m:t>
                          </m:r>
                        </m:sup>
                      </m:sSup>
                    </m:oMath>
                  </m:oMathPara>
                </a14:m>
                <a:endParaRPr lang="ru-RU" sz="1400" dirty="0"/>
              </a:p>
            </p:txBody>
          </p:sp>
        </mc:Choice>
        <mc:Fallback xmlns="">
          <p:sp>
            <p:nvSpPr>
              <p:cNvPr id="18" name="Прямоугольник 17"/>
              <p:cNvSpPr>
                <a:spLocks noRot="1" noChangeAspect="1" noMove="1" noResize="1" noEditPoints="1" noAdjustHandles="1" noChangeArrowheads="1" noChangeShapeType="1" noTextEdit="1"/>
              </p:cNvSpPr>
              <p:nvPr/>
            </p:nvSpPr>
            <p:spPr>
              <a:xfrm>
                <a:off x="400050" y="2654748"/>
                <a:ext cx="3999579" cy="490139"/>
              </a:xfrm>
              <a:prstGeom prst="rect">
                <a:avLst/>
              </a:prstGeom>
              <a:blipFill rotWithShape="1">
                <a:blip r:embed="rId7"/>
                <a:stretch>
                  <a:fillRect/>
                </a:stretch>
              </a:blipFill>
            </p:spPr>
            <p:txBody>
              <a:bodyPr/>
              <a:lstStyle/>
              <a:p>
                <a:r>
                  <a:rPr lang="ru-RU">
                    <a:noFill/>
                  </a:rPr>
                  <a:t> </a:t>
                </a:r>
              </a:p>
            </p:txBody>
          </p:sp>
        </mc:Fallback>
      </mc:AlternateContent>
    </p:spTree>
    <p:extLst>
      <p:ext uri="{BB962C8B-B14F-4D97-AF65-F5344CB8AC3E}">
        <p14:creationId xmlns:p14="http://schemas.microsoft.com/office/powerpoint/2010/main" val="2578840627"/>
      </p:ext>
    </p:extLst>
  </p:cSld>
  <p:clrMapOvr>
    <a:masterClrMapping/>
  </p:clrMapOvr>
  <p:transition>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2303995" y="0"/>
            <a:ext cx="2304415" cy="308610"/>
          </a:xfrm>
          <a:custGeom>
            <a:avLst/>
            <a:gdLst/>
            <a:ahLst/>
            <a:cxnLst/>
            <a:rect l="l" t="t" r="r" b="b"/>
            <a:pathLst>
              <a:path w="2304415" h="308610">
                <a:moveTo>
                  <a:pt x="0" y="308495"/>
                </a:moveTo>
                <a:lnTo>
                  <a:pt x="2303995" y="308495"/>
                </a:lnTo>
                <a:lnTo>
                  <a:pt x="2303995" y="0"/>
                </a:lnTo>
                <a:lnTo>
                  <a:pt x="0" y="0"/>
                </a:lnTo>
                <a:lnTo>
                  <a:pt x="0" y="308495"/>
                </a:lnTo>
                <a:close/>
              </a:path>
            </a:pathLst>
          </a:custGeom>
          <a:solidFill>
            <a:srgbClr val="3333B2"/>
          </a:solidFill>
        </p:spPr>
        <p:txBody>
          <a:bodyPr wrap="square" lIns="0" tIns="0" rIns="0" bIns="0" rtlCol="0"/>
          <a:lstStyle/>
          <a:p>
            <a:endParaRPr/>
          </a:p>
        </p:txBody>
      </p:sp>
      <p:sp>
        <p:nvSpPr>
          <p:cNvPr id="4" name="object 4"/>
          <p:cNvSpPr/>
          <p:nvPr/>
        </p:nvSpPr>
        <p:spPr>
          <a:xfrm>
            <a:off x="0" y="305949"/>
            <a:ext cx="4608004" cy="310241"/>
          </a:xfrm>
          <a:prstGeom prst="rect">
            <a:avLst/>
          </a:prstGeom>
          <a:blipFill>
            <a:blip r:embed="rId3" cstate="print"/>
            <a:stretch>
              <a:fillRect/>
            </a:stretch>
          </a:blipFill>
        </p:spPr>
        <p:txBody>
          <a:bodyPr wrap="square" lIns="0" tIns="0" rIns="0" bIns="0" rtlCol="0"/>
          <a:lstStyle/>
          <a:p>
            <a:endParaRPr/>
          </a:p>
        </p:txBody>
      </p:sp>
      <p:sp>
        <p:nvSpPr>
          <p:cNvPr id="5" name="object 5"/>
          <p:cNvSpPr txBox="1"/>
          <p:nvPr/>
        </p:nvSpPr>
        <p:spPr>
          <a:xfrm>
            <a:off x="0" y="321070"/>
            <a:ext cx="4608195" cy="213520"/>
          </a:xfrm>
          <a:prstGeom prst="rect">
            <a:avLst/>
          </a:prstGeom>
        </p:spPr>
        <p:txBody>
          <a:bodyPr vert="horz" wrap="square" lIns="0" tIns="13335" rIns="0" bIns="0" rtlCol="0">
            <a:spAutoFit/>
          </a:bodyPr>
          <a:lstStyle/>
          <a:p>
            <a:pPr marL="165735">
              <a:lnSpc>
                <a:spcPct val="100000"/>
              </a:lnSpc>
              <a:spcBef>
                <a:spcPts val="105"/>
              </a:spcBef>
            </a:pPr>
            <a:r>
              <a:rPr lang="en-US" sz="1300" spc="35" dirty="0" smtClean="0">
                <a:solidFill>
                  <a:srgbClr val="FFFFFF"/>
                </a:solidFill>
                <a:latin typeface="Times New Roman"/>
                <a:cs typeface="Times New Roman"/>
              </a:rPr>
              <a:t>Simple and compound interest</a:t>
            </a:r>
            <a:endParaRPr sz="1300" dirty="0">
              <a:latin typeface="Times New Roman"/>
              <a:cs typeface="Times New Roman"/>
            </a:endParaRPr>
          </a:p>
        </p:txBody>
      </p:sp>
      <p:sp>
        <p:nvSpPr>
          <p:cNvPr id="6" name="object 6"/>
          <p:cNvSpPr/>
          <p:nvPr/>
        </p:nvSpPr>
        <p:spPr>
          <a:xfrm>
            <a:off x="502551" y="1166114"/>
            <a:ext cx="65265" cy="65265"/>
          </a:xfrm>
          <a:prstGeom prst="rect">
            <a:avLst/>
          </a:prstGeom>
          <a:blipFill>
            <a:blip r:embed="rId4" cstate="print"/>
            <a:stretch>
              <a:fillRect/>
            </a:stretch>
          </a:blipFill>
        </p:spPr>
        <p:txBody>
          <a:bodyPr wrap="square" lIns="0" tIns="0" rIns="0" bIns="0" rtlCol="0"/>
          <a:lstStyle/>
          <a:p>
            <a:endParaRPr/>
          </a:p>
        </p:txBody>
      </p:sp>
      <p:sp>
        <p:nvSpPr>
          <p:cNvPr id="7" name="object 7"/>
          <p:cNvSpPr/>
          <p:nvPr/>
        </p:nvSpPr>
        <p:spPr>
          <a:xfrm>
            <a:off x="502551" y="1376146"/>
            <a:ext cx="65265" cy="65265"/>
          </a:xfrm>
          <a:prstGeom prst="rect">
            <a:avLst/>
          </a:prstGeom>
          <a:blipFill>
            <a:blip r:embed="rId4" cstate="print"/>
            <a:stretch>
              <a:fillRect/>
            </a:stretch>
          </a:blipFill>
        </p:spPr>
        <p:txBody>
          <a:bodyPr wrap="square" lIns="0" tIns="0" rIns="0" bIns="0" rtlCol="0"/>
          <a:lstStyle/>
          <a:p>
            <a:endParaRPr/>
          </a:p>
        </p:txBody>
      </p:sp>
      <p:sp>
        <p:nvSpPr>
          <p:cNvPr id="8" name="object 8"/>
          <p:cNvSpPr/>
          <p:nvPr/>
        </p:nvSpPr>
        <p:spPr>
          <a:xfrm>
            <a:off x="502551" y="1586179"/>
            <a:ext cx="65265" cy="65265"/>
          </a:xfrm>
          <a:prstGeom prst="rect">
            <a:avLst/>
          </a:prstGeom>
          <a:blipFill>
            <a:blip r:embed="rId4" cstate="print"/>
            <a:stretch>
              <a:fillRect/>
            </a:stretch>
          </a:blipFill>
        </p:spPr>
        <p:txBody>
          <a:bodyPr wrap="square" lIns="0" tIns="0" rIns="0" bIns="0" rtlCol="0"/>
          <a:lstStyle/>
          <a:p>
            <a:endParaRPr/>
          </a:p>
        </p:txBody>
      </p:sp>
      <p:sp>
        <p:nvSpPr>
          <p:cNvPr id="9" name="object 9"/>
          <p:cNvSpPr/>
          <p:nvPr/>
        </p:nvSpPr>
        <p:spPr>
          <a:xfrm>
            <a:off x="502551" y="1796211"/>
            <a:ext cx="65265" cy="65265"/>
          </a:xfrm>
          <a:prstGeom prst="rect">
            <a:avLst/>
          </a:prstGeom>
          <a:blipFill>
            <a:blip r:embed="rId4" cstate="print"/>
            <a:stretch>
              <a:fillRect/>
            </a:stretch>
          </a:blipFill>
        </p:spPr>
        <p:txBody>
          <a:bodyPr wrap="square" lIns="0" tIns="0" rIns="0" bIns="0" rtlCol="0"/>
          <a:lstStyle/>
          <a:p>
            <a:endParaRPr/>
          </a:p>
        </p:txBody>
      </p:sp>
      <p:sp>
        <p:nvSpPr>
          <p:cNvPr id="10" name="object 10"/>
          <p:cNvSpPr/>
          <p:nvPr/>
        </p:nvSpPr>
        <p:spPr>
          <a:xfrm>
            <a:off x="502551" y="2006244"/>
            <a:ext cx="65265" cy="65265"/>
          </a:xfrm>
          <a:prstGeom prst="rect">
            <a:avLst/>
          </a:prstGeom>
          <a:blipFill>
            <a:blip r:embed="rId5" cstate="print"/>
            <a:stretch>
              <a:fillRect/>
            </a:stretch>
          </a:blipFill>
        </p:spPr>
        <p:txBody>
          <a:bodyPr wrap="square" lIns="0" tIns="0" rIns="0" bIns="0" rtlCol="0"/>
          <a:lstStyle/>
          <a:p>
            <a:endParaRPr/>
          </a:p>
        </p:txBody>
      </p:sp>
      <p:sp>
        <p:nvSpPr>
          <p:cNvPr id="11" name="object 11"/>
          <p:cNvSpPr/>
          <p:nvPr/>
        </p:nvSpPr>
        <p:spPr>
          <a:xfrm>
            <a:off x="502551" y="2216277"/>
            <a:ext cx="65265" cy="65265"/>
          </a:xfrm>
          <a:prstGeom prst="rect">
            <a:avLst/>
          </a:prstGeom>
          <a:blipFill>
            <a:blip r:embed="rId6" cstate="print"/>
            <a:stretch>
              <a:fillRect/>
            </a:stretch>
          </a:blipFill>
        </p:spPr>
        <p:txBody>
          <a:bodyPr wrap="square" lIns="0" tIns="0" rIns="0" bIns="0" rtlCol="0"/>
          <a:lstStyle/>
          <a:p>
            <a:endParaRPr/>
          </a:p>
        </p:txBody>
      </p:sp>
      <p:sp>
        <p:nvSpPr>
          <p:cNvPr id="12" name="object 12"/>
          <p:cNvSpPr/>
          <p:nvPr/>
        </p:nvSpPr>
        <p:spPr>
          <a:xfrm>
            <a:off x="502551" y="2426309"/>
            <a:ext cx="65265" cy="65265"/>
          </a:xfrm>
          <a:prstGeom prst="rect">
            <a:avLst/>
          </a:prstGeom>
          <a:blipFill>
            <a:blip r:embed="rId5" cstate="print"/>
            <a:stretch>
              <a:fillRect/>
            </a:stretch>
          </a:blipFill>
        </p:spPr>
        <p:txBody>
          <a:bodyPr wrap="square" lIns="0" tIns="0" rIns="0" bIns="0" rtlCol="0"/>
          <a:lstStyle/>
          <a:p>
            <a:endParaRPr/>
          </a:p>
        </p:txBody>
      </p:sp>
      <p:sp>
        <p:nvSpPr>
          <p:cNvPr id="14" name="object 14"/>
          <p:cNvSpPr/>
          <p:nvPr/>
        </p:nvSpPr>
        <p:spPr>
          <a:xfrm>
            <a:off x="0" y="3333610"/>
            <a:ext cx="2304415" cy="122555"/>
          </a:xfrm>
          <a:custGeom>
            <a:avLst/>
            <a:gdLst/>
            <a:ahLst/>
            <a:cxnLst/>
            <a:rect l="l" t="t" r="r" b="b"/>
            <a:pathLst>
              <a:path w="2304415" h="122554">
                <a:moveTo>
                  <a:pt x="0" y="122389"/>
                </a:moveTo>
                <a:lnTo>
                  <a:pt x="2303995" y="122389"/>
                </a:lnTo>
                <a:lnTo>
                  <a:pt x="2303995" y="0"/>
                </a:lnTo>
                <a:lnTo>
                  <a:pt x="0" y="0"/>
                </a:lnTo>
                <a:lnTo>
                  <a:pt x="0" y="122389"/>
                </a:lnTo>
                <a:close/>
              </a:path>
            </a:pathLst>
          </a:custGeom>
          <a:solidFill>
            <a:srgbClr val="000000"/>
          </a:solidFill>
        </p:spPr>
        <p:txBody>
          <a:bodyPr wrap="square" lIns="0" tIns="0" rIns="0" bIns="0" rtlCol="0"/>
          <a:lstStyle/>
          <a:p>
            <a:endParaRPr/>
          </a:p>
        </p:txBody>
      </p:sp>
      <p:sp>
        <p:nvSpPr>
          <p:cNvPr id="15" name="object 15"/>
          <p:cNvSpPr/>
          <p:nvPr/>
        </p:nvSpPr>
        <p:spPr>
          <a:xfrm>
            <a:off x="2303995" y="3333610"/>
            <a:ext cx="2304415" cy="122555"/>
          </a:xfrm>
          <a:custGeom>
            <a:avLst/>
            <a:gdLst/>
            <a:ahLst/>
            <a:cxnLst/>
            <a:rect l="l" t="t" r="r" b="b"/>
            <a:pathLst>
              <a:path w="2304415" h="122554">
                <a:moveTo>
                  <a:pt x="0" y="122389"/>
                </a:moveTo>
                <a:lnTo>
                  <a:pt x="2303995" y="122389"/>
                </a:lnTo>
                <a:lnTo>
                  <a:pt x="2303995" y="0"/>
                </a:lnTo>
                <a:lnTo>
                  <a:pt x="0" y="0"/>
                </a:lnTo>
                <a:lnTo>
                  <a:pt x="0" y="122389"/>
                </a:lnTo>
                <a:close/>
              </a:path>
            </a:pathLst>
          </a:custGeom>
          <a:solidFill>
            <a:srgbClr val="3333B2"/>
          </a:solidFill>
        </p:spPr>
        <p:txBody>
          <a:bodyPr wrap="square" lIns="0" tIns="0" rIns="0" bIns="0" rtlCol="0"/>
          <a:lstStyle/>
          <a:p>
            <a:endParaRPr/>
          </a:p>
        </p:txBody>
      </p:sp>
      <p:sp>
        <p:nvSpPr>
          <p:cNvPr id="16" name="object 16"/>
          <p:cNvSpPr txBox="1">
            <a:spLocks noGrp="1"/>
          </p:cNvSpPr>
          <p:nvPr>
            <p:ph type="ftr" sz="quarter" idx="5"/>
          </p:nvPr>
        </p:nvSpPr>
        <p:spPr>
          <a:xfrm>
            <a:off x="1652358" y="3350464"/>
            <a:ext cx="556894" cy="89768"/>
          </a:xfrm>
          <a:prstGeom prst="rect">
            <a:avLst/>
          </a:prstGeom>
        </p:spPr>
        <p:txBody>
          <a:bodyPr vert="horz" wrap="square" lIns="0" tIns="0" rIns="0" bIns="0" rtlCol="0">
            <a:spAutoFit/>
          </a:bodyPr>
          <a:lstStyle/>
          <a:p>
            <a:pPr marL="12700">
              <a:lnSpc>
                <a:spcPts val="650"/>
              </a:lnSpc>
            </a:pPr>
            <a:r>
              <a:rPr lang="en-US" spc="40" dirty="0"/>
              <a:t>Luděk</a:t>
            </a:r>
            <a:r>
              <a:rPr lang="en-US" spc="25" dirty="0"/>
              <a:t> </a:t>
            </a:r>
            <a:r>
              <a:rPr lang="en-US" spc="60" dirty="0"/>
              <a:t>Benada</a:t>
            </a:r>
          </a:p>
        </p:txBody>
      </p:sp>
      <p:sp>
        <p:nvSpPr>
          <p:cNvPr id="17" name="object 17"/>
          <p:cNvSpPr txBox="1"/>
          <p:nvPr/>
        </p:nvSpPr>
        <p:spPr>
          <a:xfrm>
            <a:off x="2399296" y="3350464"/>
            <a:ext cx="514350" cy="106680"/>
          </a:xfrm>
          <a:prstGeom prst="rect">
            <a:avLst/>
          </a:prstGeom>
        </p:spPr>
        <p:txBody>
          <a:bodyPr vert="horz" wrap="square" lIns="0" tIns="0" rIns="0" bIns="0" rtlCol="0">
            <a:spAutoFit/>
          </a:bodyPr>
          <a:lstStyle/>
          <a:p>
            <a:pPr marL="12700">
              <a:lnSpc>
                <a:spcPts val="650"/>
              </a:lnSpc>
            </a:pPr>
            <a:r>
              <a:rPr sz="600" spc="100" dirty="0">
                <a:solidFill>
                  <a:srgbClr val="FFFFFF"/>
                </a:solidFill>
                <a:latin typeface="Times New Roman"/>
                <a:cs typeface="Times New Roman"/>
                <a:hlinkClick r:id="" action="ppaction://noaction"/>
              </a:rPr>
              <a:t>BPF_AFMT</a:t>
            </a:r>
            <a:endParaRPr sz="600">
              <a:latin typeface="Times New Roman"/>
              <a:cs typeface="Times New Roman"/>
            </a:endParaRPr>
          </a:p>
        </p:txBody>
      </p:sp>
      <p:sp>
        <p:nvSpPr>
          <p:cNvPr id="21" name="TextBox 20"/>
          <p:cNvSpPr txBox="1"/>
          <p:nvPr/>
        </p:nvSpPr>
        <p:spPr>
          <a:xfrm>
            <a:off x="284829" y="715756"/>
            <a:ext cx="4114800" cy="1200329"/>
          </a:xfrm>
          <a:prstGeom prst="rect">
            <a:avLst/>
          </a:prstGeom>
          <a:noFill/>
        </p:spPr>
        <p:txBody>
          <a:bodyPr wrap="square" rtlCol="0">
            <a:spAutoFit/>
          </a:bodyPr>
          <a:lstStyle/>
          <a:p>
            <a:pPr algn="ctr"/>
            <a:r>
              <a:rPr lang="en-US" sz="1200" b="1" dirty="0" smtClean="0"/>
              <a:t>Compound interest and taxation</a:t>
            </a:r>
          </a:p>
          <a:p>
            <a:pPr algn="ctr"/>
            <a:endParaRPr lang="en-US" sz="1200" b="1" dirty="0"/>
          </a:p>
          <a:p>
            <a:pPr algn="ctr"/>
            <a:endParaRPr lang="en-US" sz="1200" b="1" dirty="0" smtClean="0"/>
          </a:p>
          <a:p>
            <a:pPr algn="ctr"/>
            <a:endParaRPr lang="en-US" sz="1200" b="1" dirty="0"/>
          </a:p>
          <a:p>
            <a:r>
              <a:rPr lang="en-US" sz="1200" dirty="0" smtClean="0"/>
              <a:t>FV</a:t>
            </a:r>
            <a:r>
              <a:rPr lang="en-US" sz="1200" baseline="-25000" dirty="0" smtClean="0"/>
              <a:t>tax</a:t>
            </a:r>
            <a:r>
              <a:rPr lang="en-US" sz="1200" dirty="0" smtClean="0"/>
              <a:t>=1000[((1+0,05/4)</a:t>
            </a:r>
            <a:r>
              <a:rPr lang="en-US" sz="1200" baseline="30000" dirty="0" smtClean="0"/>
              <a:t>4</a:t>
            </a:r>
            <a:r>
              <a:rPr lang="en-US" sz="1200" dirty="0" smtClean="0"/>
              <a:t>-1)*0,9+1]</a:t>
            </a:r>
            <a:r>
              <a:rPr lang="en-US" sz="1200" baseline="30000" dirty="0" smtClean="0"/>
              <a:t>10</a:t>
            </a:r>
            <a:r>
              <a:rPr lang="en-US" sz="1200" dirty="0" smtClean="0"/>
              <a:t>=1565,66</a:t>
            </a:r>
          </a:p>
          <a:p>
            <a:pPr algn="ctr"/>
            <a:endParaRPr lang="en-US" sz="1200" dirty="0" smtClean="0"/>
          </a:p>
        </p:txBody>
      </p:sp>
      <mc:AlternateContent xmlns:mc="http://schemas.openxmlformats.org/markup-compatibility/2006" xmlns:a14="http://schemas.microsoft.com/office/drawing/2010/main">
        <mc:Choice Requires="a14">
          <p:sp>
            <p:nvSpPr>
              <p:cNvPr id="18" name="Прямоугольник 17"/>
              <p:cNvSpPr/>
              <p:nvPr/>
            </p:nvSpPr>
            <p:spPr>
              <a:xfrm>
                <a:off x="400050" y="977087"/>
                <a:ext cx="3999579" cy="4901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p>
                        <m:sSupPr>
                          <m:ctrlPr>
                            <a:rPr lang="en-US" sz="1400" b="0" i="1" smtClean="0">
                              <a:latin typeface="Cambria Math" panose="02040503050406030204" pitchFamily="18" charset="0"/>
                              <a:ea typeface="Cambria Math"/>
                            </a:rPr>
                          </m:ctrlPr>
                        </m:sSupPr>
                        <m:e>
                          <m:sSup>
                            <m:sSupPr>
                              <m:ctrlPr>
                                <a:rPr lang="ru-RU" sz="1400" i="1">
                                  <a:latin typeface="Cambria Math" panose="02040503050406030204" pitchFamily="18" charset="0"/>
                                </a:rPr>
                              </m:ctrlPr>
                            </m:sSupPr>
                            <m:e>
                              <m:r>
                                <a:rPr lang="en-US" sz="1400" i="1">
                                  <a:latin typeface="Cambria Math"/>
                                </a:rPr>
                                <m:t>𝐹𝑉</m:t>
                              </m:r>
                              <m:r>
                                <a:rPr lang="en-US" sz="1400" i="1" baseline="-25000">
                                  <a:latin typeface="Cambria Math"/>
                                </a:rPr>
                                <m:t>𝑡𝑎𝑥</m:t>
                              </m:r>
                              <m:r>
                                <a:rPr lang="en-US" sz="1400" i="1">
                                  <a:latin typeface="Cambria Math"/>
                                </a:rPr>
                                <m:t>=</m:t>
                              </m:r>
                              <m:r>
                                <a:rPr lang="en-US" sz="1400" i="1">
                                  <a:latin typeface="Cambria Math"/>
                                </a:rPr>
                                <m:t>𝑃𝑉</m:t>
                              </m:r>
                              <m:r>
                                <a:rPr lang="en-US" sz="1400" i="1">
                                  <a:latin typeface="Cambria Math"/>
                                </a:rPr>
                                <m:t>[((1+</m:t>
                              </m:r>
                              <m:f>
                                <m:fPr>
                                  <m:ctrlPr>
                                    <a:rPr lang="en-US" sz="1400" i="1">
                                      <a:latin typeface="Cambria Math" panose="02040503050406030204" pitchFamily="18" charset="0"/>
                                    </a:rPr>
                                  </m:ctrlPr>
                                </m:fPr>
                                <m:num>
                                  <m:r>
                                    <a:rPr lang="en-US" sz="1400" i="1">
                                      <a:latin typeface="Cambria Math"/>
                                    </a:rPr>
                                    <m:t>𝑟</m:t>
                                  </m:r>
                                </m:num>
                                <m:den>
                                  <m:r>
                                    <a:rPr lang="en-US" sz="1400" i="1">
                                      <a:latin typeface="Cambria Math"/>
                                    </a:rPr>
                                    <m:t>𝑚</m:t>
                                  </m:r>
                                </m:den>
                              </m:f>
                              <m:r>
                                <a:rPr lang="en-US" sz="1400" i="1">
                                  <a:latin typeface="Cambria Math"/>
                                </a:rPr>
                                <m:t>)</m:t>
                              </m:r>
                            </m:e>
                            <m:sup>
                              <m:r>
                                <a:rPr lang="en-US" sz="1400" i="1">
                                  <a:latin typeface="Cambria Math"/>
                                </a:rPr>
                                <m:t>𝑚</m:t>
                              </m:r>
                            </m:sup>
                          </m:sSup>
                          <m:r>
                            <a:rPr lang="en-US" sz="1400" i="1">
                              <a:latin typeface="Cambria Math"/>
                            </a:rPr>
                            <m:t>−1)</m:t>
                          </m:r>
                          <m:r>
                            <a:rPr lang="en-US" sz="1400" i="1">
                              <a:latin typeface="Cambria Math"/>
                              <a:ea typeface="Cambria Math"/>
                            </a:rPr>
                            <m:t>×(1−</m:t>
                          </m:r>
                          <m:r>
                            <a:rPr lang="en-US" sz="1400" i="1">
                              <a:latin typeface="Cambria Math"/>
                              <a:ea typeface="Cambria Math"/>
                            </a:rPr>
                            <m:t>𝑡𝑎𝑥</m:t>
                          </m:r>
                          <m:r>
                            <a:rPr lang="en-US" sz="1400" i="1">
                              <a:latin typeface="Cambria Math"/>
                              <a:ea typeface="Cambria Math"/>
                            </a:rPr>
                            <m:t>)+1]</m:t>
                          </m:r>
                        </m:e>
                        <m:sup>
                          <m:r>
                            <a:rPr lang="en-US" sz="1400" b="0" i="1" smtClean="0">
                              <a:latin typeface="Cambria Math"/>
                              <a:ea typeface="Cambria Math"/>
                            </a:rPr>
                            <m:t>𝑡</m:t>
                          </m:r>
                        </m:sup>
                      </m:sSup>
                    </m:oMath>
                  </m:oMathPara>
                </a14:m>
                <a:endParaRPr lang="ru-RU" sz="1400" dirty="0"/>
              </a:p>
            </p:txBody>
          </p:sp>
        </mc:Choice>
        <mc:Fallback xmlns="">
          <p:sp>
            <p:nvSpPr>
              <p:cNvPr id="18" name="Прямоугольник 17"/>
              <p:cNvSpPr>
                <a:spLocks noRot="1" noChangeAspect="1" noMove="1" noResize="1" noEditPoints="1" noAdjustHandles="1" noChangeArrowheads="1" noChangeShapeType="1" noTextEdit="1"/>
              </p:cNvSpPr>
              <p:nvPr/>
            </p:nvSpPr>
            <p:spPr>
              <a:xfrm>
                <a:off x="400050" y="977087"/>
                <a:ext cx="3999579" cy="490139"/>
              </a:xfrm>
              <a:prstGeom prst="rect">
                <a:avLst/>
              </a:prstGeom>
              <a:blipFill rotWithShape="1">
                <a:blip r:embed="rId7"/>
                <a:stretch>
                  <a:fillRect/>
                </a:stretch>
              </a:blipFill>
            </p:spPr>
            <p:txBody>
              <a:bodyPr/>
              <a:lstStyle/>
              <a:p>
                <a:r>
                  <a:rPr lang="ru-RU">
                    <a:noFill/>
                  </a:rPr>
                  <a:t> </a:t>
                </a:r>
              </a:p>
            </p:txBody>
          </p:sp>
        </mc:Fallback>
      </mc:AlternateContent>
    </p:spTree>
    <p:extLst>
      <p:ext uri="{BB962C8B-B14F-4D97-AF65-F5344CB8AC3E}">
        <p14:creationId xmlns:p14="http://schemas.microsoft.com/office/powerpoint/2010/main" val="671120637"/>
      </p:ext>
    </p:extLst>
  </p:cSld>
  <p:clrMapOvr>
    <a:masterClrMapping/>
  </p:clrMapOvr>
  <p:transition>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2303995" y="0"/>
            <a:ext cx="2304415" cy="308610"/>
          </a:xfrm>
          <a:custGeom>
            <a:avLst/>
            <a:gdLst/>
            <a:ahLst/>
            <a:cxnLst/>
            <a:rect l="l" t="t" r="r" b="b"/>
            <a:pathLst>
              <a:path w="2304415" h="308610">
                <a:moveTo>
                  <a:pt x="0" y="308495"/>
                </a:moveTo>
                <a:lnTo>
                  <a:pt x="2303995" y="308495"/>
                </a:lnTo>
                <a:lnTo>
                  <a:pt x="2303995" y="0"/>
                </a:lnTo>
                <a:lnTo>
                  <a:pt x="0" y="0"/>
                </a:lnTo>
                <a:lnTo>
                  <a:pt x="0" y="308495"/>
                </a:lnTo>
                <a:close/>
              </a:path>
            </a:pathLst>
          </a:custGeom>
          <a:solidFill>
            <a:srgbClr val="3333B2"/>
          </a:solidFill>
        </p:spPr>
        <p:txBody>
          <a:bodyPr wrap="square" lIns="0" tIns="0" rIns="0" bIns="0" rtlCol="0"/>
          <a:lstStyle/>
          <a:p>
            <a:endParaRPr/>
          </a:p>
        </p:txBody>
      </p:sp>
      <p:sp>
        <p:nvSpPr>
          <p:cNvPr id="4" name="object 4"/>
          <p:cNvSpPr/>
          <p:nvPr/>
        </p:nvSpPr>
        <p:spPr>
          <a:xfrm>
            <a:off x="0" y="305949"/>
            <a:ext cx="4608004" cy="310241"/>
          </a:xfrm>
          <a:prstGeom prst="rect">
            <a:avLst/>
          </a:prstGeom>
          <a:blipFill>
            <a:blip r:embed="rId3" cstate="print"/>
            <a:stretch>
              <a:fillRect/>
            </a:stretch>
          </a:blipFill>
        </p:spPr>
        <p:txBody>
          <a:bodyPr wrap="square" lIns="0" tIns="0" rIns="0" bIns="0" rtlCol="0"/>
          <a:lstStyle/>
          <a:p>
            <a:endParaRPr/>
          </a:p>
        </p:txBody>
      </p:sp>
      <p:sp>
        <p:nvSpPr>
          <p:cNvPr id="5" name="object 5"/>
          <p:cNvSpPr txBox="1"/>
          <p:nvPr/>
        </p:nvSpPr>
        <p:spPr>
          <a:xfrm>
            <a:off x="0" y="321070"/>
            <a:ext cx="4608195" cy="213520"/>
          </a:xfrm>
          <a:prstGeom prst="rect">
            <a:avLst/>
          </a:prstGeom>
        </p:spPr>
        <p:txBody>
          <a:bodyPr vert="horz" wrap="square" lIns="0" tIns="13335" rIns="0" bIns="0" rtlCol="0">
            <a:spAutoFit/>
          </a:bodyPr>
          <a:lstStyle/>
          <a:p>
            <a:pPr marL="165735">
              <a:lnSpc>
                <a:spcPct val="100000"/>
              </a:lnSpc>
              <a:spcBef>
                <a:spcPts val="105"/>
              </a:spcBef>
            </a:pPr>
            <a:r>
              <a:rPr lang="en-US" sz="1300" spc="35" dirty="0" smtClean="0">
                <a:solidFill>
                  <a:srgbClr val="FFFFFF"/>
                </a:solidFill>
                <a:latin typeface="Times New Roman"/>
                <a:cs typeface="Times New Roman"/>
              </a:rPr>
              <a:t>Simple and compound interest</a:t>
            </a:r>
            <a:endParaRPr sz="1300" dirty="0">
              <a:latin typeface="Times New Roman"/>
              <a:cs typeface="Times New Roman"/>
            </a:endParaRPr>
          </a:p>
        </p:txBody>
      </p:sp>
      <p:sp>
        <p:nvSpPr>
          <p:cNvPr id="6" name="object 6"/>
          <p:cNvSpPr/>
          <p:nvPr/>
        </p:nvSpPr>
        <p:spPr>
          <a:xfrm>
            <a:off x="502551" y="1166114"/>
            <a:ext cx="65265" cy="65265"/>
          </a:xfrm>
          <a:prstGeom prst="rect">
            <a:avLst/>
          </a:prstGeom>
          <a:blipFill>
            <a:blip r:embed="rId4" cstate="print"/>
            <a:stretch>
              <a:fillRect/>
            </a:stretch>
          </a:blipFill>
        </p:spPr>
        <p:txBody>
          <a:bodyPr wrap="square" lIns="0" tIns="0" rIns="0" bIns="0" rtlCol="0"/>
          <a:lstStyle/>
          <a:p>
            <a:endParaRPr/>
          </a:p>
        </p:txBody>
      </p:sp>
      <p:sp>
        <p:nvSpPr>
          <p:cNvPr id="7" name="object 7"/>
          <p:cNvSpPr/>
          <p:nvPr/>
        </p:nvSpPr>
        <p:spPr>
          <a:xfrm>
            <a:off x="502551" y="1376146"/>
            <a:ext cx="65265" cy="65265"/>
          </a:xfrm>
          <a:prstGeom prst="rect">
            <a:avLst/>
          </a:prstGeom>
          <a:blipFill>
            <a:blip r:embed="rId4" cstate="print"/>
            <a:stretch>
              <a:fillRect/>
            </a:stretch>
          </a:blipFill>
        </p:spPr>
        <p:txBody>
          <a:bodyPr wrap="square" lIns="0" tIns="0" rIns="0" bIns="0" rtlCol="0"/>
          <a:lstStyle/>
          <a:p>
            <a:endParaRPr/>
          </a:p>
        </p:txBody>
      </p:sp>
      <p:sp>
        <p:nvSpPr>
          <p:cNvPr id="8" name="object 8"/>
          <p:cNvSpPr/>
          <p:nvPr/>
        </p:nvSpPr>
        <p:spPr>
          <a:xfrm>
            <a:off x="502551" y="1586179"/>
            <a:ext cx="65265" cy="65265"/>
          </a:xfrm>
          <a:prstGeom prst="rect">
            <a:avLst/>
          </a:prstGeom>
          <a:blipFill>
            <a:blip r:embed="rId4" cstate="print"/>
            <a:stretch>
              <a:fillRect/>
            </a:stretch>
          </a:blipFill>
        </p:spPr>
        <p:txBody>
          <a:bodyPr wrap="square" lIns="0" tIns="0" rIns="0" bIns="0" rtlCol="0"/>
          <a:lstStyle/>
          <a:p>
            <a:endParaRPr/>
          </a:p>
        </p:txBody>
      </p:sp>
      <p:sp>
        <p:nvSpPr>
          <p:cNvPr id="9" name="object 9"/>
          <p:cNvSpPr/>
          <p:nvPr/>
        </p:nvSpPr>
        <p:spPr>
          <a:xfrm>
            <a:off x="502551" y="1796211"/>
            <a:ext cx="65265" cy="65265"/>
          </a:xfrm>
          <a:prstGeom prst="rect">
            <a:avLst/>
          </a:prstGeom>
          <a:blipFill>
            <a:blip r:embed="rId4" cstate="print"/>
            <a:stretch>
              <a:fillRect/>
            </a:stretch>
          </a:blipFill>
        </p:spPr>
        <p:txBody>
          <a:bodyPr wrap="square" lIns="0" tIns="0" rIns="0" bIns="0" rtlCol="0"/>
          <a:lstStyle/>
          <a:p>
            <a:endParaRPr/>
          </a:p>
        </p:txBody>
      </p:sp>
      <p:sp>
        <p:nvSpPr>
          <p:cNvPr id="10" name="object 10"/>
          <p:cNvSpPr/>
          <p:nvPr/>
        </p:nvSpPr>
        <p:spPr>
          <a:xfrm>
            <a:off x="502551" y="2006244"/>
            <a:ext cx="65265" cy="65265"/>
          </a:xfrm>
          <a:prstGeom prst="rect">
            <a:avLst/>
          </a:prstGeom>
          <a:blipFill>
            <a:blip r:embed="rId5" cstate="print"/>
            <a:stretch>
              <a:fillRect/>
            </a:stretch>
          </a:blipFill>
        </p:spPr>
        <p:txBody>
          <a:bodyPr wrap="square" lIns="0" tIns="0" rIns="0" bIns="0" rtlCol="0"/>
          <a:lstStyle/>
          <a:p>
            <a:endParaRPr/>
          </a:p>
        </p:txBody>
      </p:sp>
      <p:sp>
        <p:nvSpPr>
          <p:cNvPr id="11" name="object 11"/>
          <p:cNvSpPr/>
          <p:nvPr/>
        </p:nvSpPr>
        <p:spPr>
          <a:xfrm>
            <a:off x="502551" y="2216277"/>
            <a:ext cx="65265" cy="65265"/>
          </a:xfrm>
          <a:prstGeom prst="rect">
            <a:avLst/>
          </a:prstGeom>
          <a:blipFill>
            <a:blip r:embed="rId6" cstate="print"/>
            <a:stretch>
              <a:fillRect/>
            </a:stretch>
          </a:blipFill>
        </p:spPr>
        <p:txBody>
          <a:bodyPr wrap="square" lIns="0" tIns="0" rIns="0" bIns="0" rtlCol="0"/>
          <a:lstStyle/>
          <a:p>
            <a:endParaRPr/>
          </a:p>
        </p:txBody>
      </p:sp>
      <p:sp>
        <p:nvSpPr>
          <p:cNvPr id="12" name="object 12"/>
          <p:cNvSpPr/>
          <p:nvPr/>
        </p:nvSpPr>
        <p:spPr>
          <a:xfrm>
            <a:off x="502551" y="2426309"/>
            <a:ext cx="65265" cy="65265"/>
          </a:xfrm>
          <a:prstGeom prst="rect">
            <a:avLst/>
          </a:prstGeom>
          <a:blipFill>
            <a:blip r:embed="rId5" cstate="print"/>
            <a:stretch>
              <a:fillRect/>
            </a:stretch>
          </a:blipFill>
        </p:spPr>
        <p:txBody>
          <a:bodyPr wrap="square" lIns="0" tIns="0" rIns="0" bIns="0" rtlCol="0"/>
          <a:lstStyle/>
          <a:p>
            <a:endParaRPr/>
          </a:p>
        </p:txBody>
      </p:sp>
      <p:sp>
        <p:nvSpPr>
          <p:cNvPr id="14" name="object 14"/>
          <p:cNvSpPr/>
          <p:nvPr/>
        </p:nvSpPr>
        <p:spPr>
          <a:xfrm>
            <a:off x="0" y="3333610"/>
            <a:ext cx="2304415" cy="122555"/>
          </a:xfrm>
          <a:custGeom>
            <a:avLst/>
            <a:gdLst/>
            <a:ahLst/>
            <a:cxnLst/>
            <a:rect l="l" t="t" r="r" b="b"/>
            <a:pathLst>
              <a:path w="2304415" h="122554">
                <a:moveTo>
                  <a:pt x="0" y="122389"/>
                </a:moveTo>
                <a:lnTo>
                  <a:pt x="2303995" y="122389"/>
                </a:lnTo>
                <a:lnTo>
                  <a:pt x="2303995" y="0"/>
                </a:lnTo>
                <a:lnTo>
                  <a:pt x="0" y="0"/>
                </a:lnTo>
                <a:lnTo>
                  <a:pt x="0" y="122389"/>
                </a:lnTo>
                <a:close/>
              </a:path>
            </a:pathLst>
          </a:custGeom>
          <a:solidFill>
            <a:srgbClr val="000000"/>
          </a:solidFill>
        </p:spPr>
        <p:txBody>
          <a:bodyPr wrap="square" lIns="0" tIns="0" rIns="0" bIns="0" rtlCol="0"/>
          <a:lstStyle/>
          <a:p>
            <a:endParaRPr/>
          </a:p>
        </p:txBody>
      </p:sp>
      <p:sp>
        <p:nvSpPr>
          <p:cNvPr id="15" name="object 15"/>
          <p:cNvSpPr/>
          <p:nvPr/>
        </p:nvSpPr>
        <p:spPr>
          <a:xfrm>
            <a:off x="2303995" y="3333610"/>
            <a:ext cx="2304415" cy="122555"/>
          </a:xfrm>
          <a:custGeom>
            <a:avLst/>
            <a:gdLst/>
            <a:ahLst/>
            <a:cxnLst/>
            <a:rect l="l" t="t" r="r" b="b"/>
            <a:pathLst>
              <a:path w="2304415" h="122554">
                <a:moveTo>
                  <a:pt x="0" y="122389"/>
                </a:moveTo>
                <a:lnTo>
                  <a:pt x="2303995" y="122389"/>
                </a:lnTo>
                <a:lnTo>
                  <a:pt x="2303995" y="0"/>
                </a:lnTo>
                <a:lnTo>
                  <a:pt x="0" y="0"/>
                </a:lnTo>
                <a:lnTo>
                  <a:pt x="0" y="122389"/>
                </a:lnTo>
                <a:close/>
              </a:path>
            </a:pathLst>
          </a:custGeom>
          <a:solidFill>
            <a:srgbClr val="3333B2"/>
          </a:solidFill>
        </p:spPr>
        <p:txBody>
          <a:bodyPr wrap="square" lIns="0" tIns="0" rIns="0" bIns="0" rtlCol="0"/>
          <a:lstStyle/>
          <a:p>
            <a:endParaRPr/>
          </a:p>
        </p:txBody>
      </p:sp>
      <p:sp>
        <p:nvSpPr>
          <p:cNvPr id="16" name="object 16"/>
          <p:cNvSpPr txBox="1">
            <a:spLocks noGrp="1"/>
          </p:cNvSpPr>
          <p:nvPr>
            <p:ph type="ftr" sz="quarter" idx="5"/>
          </p:nvPr>
        </p:nvSpPr>
        <p:spPr>
          <a:xfrm>
            <a:off x="1652358" y="3350464"/>
            <a:ext cx="556894" cy="89768"/>
          </a:xfrm>
          <a:prstGeom prst="rect">
            <a:avLst/>
          </a:prstGeom>
        </p:spPr>
        <p:txBody>
          <a:bodyPr vert="horz" wrap="square" lIns="0" tIns="0" rIns="0" bIns="0" rtlCol="0">
            <a:spAutoFit/>
          </a:bodyPr>
          <a:lstStyle/>
          <a:p>
            <a:pPr marL="12700">
              <a:lnSpc>
                <a:spcPts val="650"/>
              </a:lnSpc>
            </a:pPr>
            <a:r>
              <a:rPr lang="en-US" spc="40" dirty="0"/>
              <a:t>Luděk</a:t>
            </a:r>
            <a:r>
              <a:rPr lang="en-US" spc="25" dirty="0"/>
              <a:t> </a:t>
            </a:r>
            <a:r>
              <a:rPr lang="en-US" spc="60" dirty="0"/>
              <a:t>Benada</a:t>
            </a:r>
          </a:p>
        </p:txBody>
      </p:sp>
      <p:sp>
        <p:nvSpPr>
          <p:cNvPr id="17" name="object 17"/>
          <p:cNvSpPr txBox="1"/>
          <p:nvPr/>
        </p:nvSpPr>
        <p:spPr>
          <a:xfrm>
            <a:off x="2399296" y="3350464"/>
            <a:ext cx="514350" cy="106680"/>
          </a:xfrm>
          <a:prstGeom prst="rect">
            <a:avLst/>
          </a:prstGeom>
        </p:spPr>
        <p:txBody>
          <a:bodyPr vert="horz" wrap="square" lIns="0" tIns="0" rIns="0" bIns="0" rtlCol="0">
            <a:spAutoFit/>
          </a:bodyPr>
          <a:lstStyle/>
          <a:p>
            <a:pPr marL="12700">
              <a:lnSpc>
                <a:spcPts val="650"/>
              </a:lnSpc>
            </a:pPr>
            <a:r>
              <a:rPr sz="600" spc="100" dirty="0">
                <a:solidFill>
                  <a:srgbClr val="FFFFFF"/>
                </a:solidFill>
                <a:latin typeface="Times New Roman"/>
                <a:cs typeface="Times New Roman"/>
                <a:hlinkClick r:id="" action="ppaction://noaction"/>
              </a:rPr>
              <a:t>BPF_AFMT</a:t>
            </a:r>
            <a:endParaRPr sz="600">
              <a:latin typeface="Times New Roman"/>
              <a:cs typeface="Times New Roman"/>
            </a:endParaRPr>
          </a:p>
        </p:txBody>
      </p:sp>
      <p:sp>
        <p:nvSpPr>
          <p:cNvPr id="21" name="TextBox 20"/>
          <p:cNvSpPr txBox="1"/>
          <p:nvPr/>
        </p:nvSpPr>
        <p:spPr>
          <a:xfrm>
            <a:off x="284829" y="715756"/>
            <a:ext cx="4114800" cy="2308324"/>
          </a:xfrm>
          <a:prstGeom prst="rect">
            <a:avLst/>
          </a:prstGeom>
          <a:noFill/>
        </p:spPr>
        <p:txBody>
          <a:bodyPr wrap="square" rtlCol="0">
            <a:spAutoFit/>
          </a:bodyPr>
          <a:lstStyle/>
          <a:p>
            <a:pPr algn="ctr"/>
            <a:r>
              <a:rPr lang="en-US" sz="1200" b="1" dirty="0" smtClean="0"/>
              <a:t>Compound interest and taxation</a:t>
            </a:r>
          </a:p>
          <a:p>
            <a:pPr algn="ctr"/>
            <a:endParaRPr lang="en-US" sz="1200" dirty="0" smtClean="0"/>
          </a:p>
          <a:p>
            <a:pPr marL="230400" indent="-230400"/>
            <a:r>
              <a:rPr lang="en-US" sz="1200" dirty="0"/>
              <a:t>c</a:t>
            </a:r>
            <a:r>
              <a:rPr lang="en-US" sz="1200" dirty="0" smtClean="0"/>
              <a:t>)   TP=once per 10 years IP=1 year</a:t>
            </a:r>
          </a:p>
          <a:p>
            <a:r>
              <a:rPr lang="en-US" sz="1200" dirty="0" smtClean="0"/>
              <a:t>FV=PV(1+r)</a:t>
            </a:r>
            <a:r>
              <a:rPr lang="en-US" sz="1200" baseline="30000" dirty="0" smtClean="0"/>
              <a:t>n </a:t>
            </a:r>
            <a:r>
              <a:rPr lang="en-US" sz="1200" dirty="0" smtClean="0"/>
              <a:t>to calculate the tax we need to find the interest obtained during these 10 years</a:t>
            </a:r>
          </a:p>
          <a:p>
            <a:r>
              <a:rPr lang="en-US" sz="1200" dirty="0" smtClean="0"/>
              <a:t>I=PV(1+r)</a:t>
            </a:r>
            <a:r>
              <a:rPr lang="en-US" sz="1200" baseline="30000" dirty="0" smtClean="0"/>
              <a:t>n</a:t>
            </a:r>
            <a:r>
              <a:rPr lang="en-US" sz="1200" dirty="0" smtClean="0"/>
              <a:t>-1 then we can define the interest after tax multiplying it by (1-tax) and finally add back “1” and obtaining the future value after tax:</a:t>
            </a:r>
          </a:p>
          <a:p>
            <a:endParaRPr lang="en-US" sz="1200" dirty="0"/>
          </a:p>
          <a:p>
            <a:endParaRPr lang="en-US" sz="1200" dirty="0" smtClean="0"/>
          </a:p>
          <a:p>
            <a:endParaRPr lang="en-US" sz="1200" dirty="0"/>
          </a:p>
          <a:p>
            <a:r>
              <a:rPr lang="en-US" sz="1200" dirty="0" smtClean="0"/>
              <a:t>FV</a:t>
            </a:r>
            <a:r>
              <a:rPr lang="en-US" sz="1200" baseline="-25000" dirty="0" smtClean="0"/>
              <a:t>tax</a:t>
            </a:r>
            <a:r>
              <a:rPr lang="en-US" sz="1200" dirty="0" smtClean="0"/>
              <a:t>=1000[(1+0,05)</a:t>
            </a:r>
            <a:r>
              <a:rPr lang="en-US" sz="1200" baseline="30000" dirty="0" smtClean="0"/>
              <a:t>10</a:t>
            </a:r>
            <a:r>
              <a:rPr lang="en-US" sz="1200" dirty="0" smtClean="0"/>
              <a:t>-1]*0,9+1=1566,01</a:t>
            </a:r>
          </a:p>
        </p:txBody>
      </p:sp>
      <mc:AlternateContent xmlns:mc="http://schemas.openxmlformats.org/markup-compatibility/2006" xmlns:a14="http://schemas.microsoft.com/office/drawing/2010/main">
        <mc:Choice Requires="a14">
          <p:sp>
            <p:nvSpPr>
              <p:cNvPr id="18" name="Прямоугольник 17"/>
              <p:cNvSpPr/>
              <p:nvPr/>
            </p:nvSpPr>
            <p:spPr>
              <a:xfrm>
                <a:off x="400050" y="2233345"/>
                <a:ext cx="3999579" cy="4901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p>
                        <m:sSupPr>
                          <m:ctrlPr>
                            <a:rPr lang="ru-RU" sz="1600" i="1" smtClean="0">
                              <a:latin typeface="Cambria Math" panose="02040503050406030204" pitchFamily="18" charset="0"/>
                            </a:rPr>
                          </m:ctrlPr>
                        </m:sSupPr>
                        <m:e>
                          <m:r>
                            <a:rPr lang="en-US" sz="1600" b="0" i="1" smtClean="0">
                              <a:latin typeface="Cambria Math"/>
                            </a:rPr>
                            <m:t>𝐹𝑉</m:t>
                          </m:r>
                          <m:r>
                            <a:rPr lang="en-US" sz="1600" b="0" i="1" baseline="-25000" smtClean="0">
                              <a:latin typeface="Cambria Math"/>
                            </a:rPr>
                            <m:t>𝑡𝑎𝑥</m:t>
                          </m:r>
                          <m:r>
                            <a:rPr lang="en-US" sz="1600" b="0" i="1" smtClean="0">
                              <a:latin typeface="Cambria Math"/>
                            </a:rPr>
                            <m:t>=</m:t>
                          </m:r>
                          <m:r>
                            <a:rPr lang="en-US" sz="1600" b="0" i="1" smtClean="0">
                              <a:latin typeface="Cambria Math"/>
                            </a:rPr>
                            <m:t>𝑃𝑉</m:t>
                          </m:r>
                          <m:r>
                            <a:rPr lang="en-US" sz="1600" b="0" i="1" smtClean="0">
                              <a:latin typeface="Cambria Math"/>
                            </a:rPr>
                            <m:t>[((1+</m:t>
                          </m:r>
                          <m:r>
                            <a:rPr lang="en-US" sz="1600" b="0" i="1" smtClean="0">
                              <a:latin typeface="Cambria Math"/>
                            </a:rPr>
                            <m:t>𝑟</m:t>
                          </m:r>
                          <m:r>
                            <a:rPr lang="en-US" sz="1600" b="0" i="1" smtClean="0">
                              <a:latin typeface="Cambria Math"/>
                            </a:rPr>
                            <m:t>)</m:t>
                          </m:r>
                        </m:e>
                        <m:sup>
                          <m:r>
                            <a:rPr lang="en-US" sz="1600" b="0" i="1" smtClean="0">
                              <a:latin typeface="Cambria Math"/>
                            </a:rPr>
                            <m:t>𝑡</m:t>
                          </m:r>
                        </m:sup>
                      </m:sSup>
                      <m:r>
                        <a:rPr lang="en-US" sz="1600" b="0" i="1" smtClean="0">
                          <a:latin typeface="Cambria Math"/>
                        </a:rPr>
                        <m:t>−1)∗(1−</m:t>
                      </m:r>
                      <m:r>
                        <a:rPr lang="en-US" sz="1600" b="0" i="1" smtClean="0">
                          <a:latin typeface="Cambria Math"/>
                        </a:rPr>
                        <m:t>𝑡𝑎𝑥</m:t>
                      </m:r>
                      <m:r>
                        <a:rPr lang="en-US" sz="1600" b="0" i="1" smtClean="0">
                          <a:latin typeface="Cambria Math"/>
                        </a:rPr>
                        <m:t>)+1]</m:t>
                      </m:r>
                    </m:oMath>
                  </m:oMathPara>
                </a14:m>
                <a:endParaRPr lang="ru-RU" sz="1600" dirty="0"/>
              </a:p>
            </p:txBody>
          </p:sp>
        </mc:Choice>
        <mc:Fallback xmlns="">
          <p:sp>
            <p:nvSpPr>
              <p:cNvPr id="18" name="Прямоугольник 17"/>
              <p:cNvSpPr>
                <a:spLocks noRot="1" noChangeAspect="1" noMove="1" noResize="1" noEditPoints="1" noAdjustHandles="1" noChangeArrowheads="1" noChangeShapeType="1" noTextEdit="1"/>
              </p:cNvSpPr>
              <p:nvPr/>
            </p:nvSpPr>
            <p:spPr>
              <a:xfrm>
                <a:off x="400050" y="2233345"/>
                <a:ext cx="3999579" cy="490139"/>
              </a:xfrm>
              <a:prstGeom prst="rect">
                <a:avLst/>
              </a:prstGeom>
              <a:blipFill rotWithShape="1">
                <a:blip r:embed="rId7"/>
                <a:stretch>
                  <a:fillRect/>
                </a:stretch>
              </a:blipFill>
            </p:spPr>
            <p:txBody>
              <a:bodyPr/>
              <a:lstStyle/>
              <a:p>
                <a:r>
                  <a:rPr lang="ru-RU">
                    <a:noFill/>
                  </a:rPr>
                  <a:t> </a:t>
                </a:r>
              </a:p>
            </p:txBody>
          </p:sp>
        </mc:Fallback>
      </mc:AlternateContent>
    </p:spTree>
    <p:extLst>
      <p:ext uri="{BB962C8B-B14F-4D97-AF65-F5344CB8AC3E}">
        <p14:creationId xmlns:p14="http://schemas.microsoft.com/office/powerpoint/2010/main" val="3780116909"/>
      </p:ext>
    </p:extLst>
  </p:cSld>
  <p:clrMapOvr>
    <a:masterClrMapping/>
  </p:clrMapOvr>
  <p:transition>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2303995" y="0"/>
            <a:ext cx="2304415" cy="308610"/>
          </a:xfrm>
          <a:custGeom>
            <a:avLst/>
            <a:gdLst/>
            <a:ahLst/>
            <a:cxnLst/>
            <a:rect l="l" t="t" r="r" b="b"/>
            <a:pathLst>
              <a:path w="2304415" h="308610">
                <a:moveTo>
                  <a:pt x="0" y="308495"/>
                </a:moveTo>
                <a:lnTo>
                  <a:pt x="2303995" y="308495"/>
                </a:lnTo>
                <a:lnTo>
                  <a:pt x="2303995" y="0"/>
                </a:lnTo>
                <a:lnTo>
                  <a:pt x="0" y="0"/>
                </a:lnTo>
                <a:lnTo>
                  <a:pt x="0" y="308495"/>
                </a:lnTo>
                <a:close/>
              </a:path>
            </a:pathLst>
          </a:custGeom>
          <a:solidFill>
            <a:srgbClr val="3333B2"/>
          </a:solidFill>
        </p:spPr>
        <p:txBody>
          <a:bodyPr wrap="square" lIns="0" tIns="0" rIns="0" bIns="0" rtlCol="0"/>
          <a:lstStyle/>
          <a:p>
            <a:endParaRPr/>
          </a:p>
        </p:txBody>
      </p:sp>
      <p:sp>
        <p:nvSpPr>
          <p:cNvPr id="4" name="object 4"/>
          <p:cNvSpPr/>
          <p:nvPr/>
        </p:nvSpPr>
        <p:spPr>
          <a:xfrm>
            <a:off x="0" y="305949"/>
            <a:ext cx="4608004" cy="310241"/>
          </a:xfrm>
          <a:prstGeom prst="rect">
            <a:avLst/>
          </a:prstGeom>
          <a:blipFill>
            <a:blip r:embed="rId3" cstate="print"/>
            <a:stretch>
              <a:fillRect/>
            </a:stretch>
          </a:blipFill>
        </p:spPr>
        <p:txBody>
          <a:bodyPr wrap="square" lIns="0" tIns="0" rIns="0" bIns="0" rtlCol="0"/>
          <a:lstStyle/>
          <a:p>
            <a:endParaRPr/>
          </a:p>
        </p:txBody>
      </p:sp>
      <p:sp>
        <p:nvSpPr>
          <p:cNvPr id="5" name="object 5"/>
          <p:cNvSpPr txBox="1"/>
          <p:nvPr/>
        </p:nvSpPr>
        <p:spPr>
          <a:xfrm>
            <a:off x="0" y="321070"/>
            <a:ext cx="4608195" cy="213520"/>
          </a:xfrm>
          <a:prstGeom prst="rect">
            <a:avLst/>
          </a:prstGeom>
        </p:spPr>
        <p:txBody>
          <a:bodyPr vert="horz" wrap="square" lIns="0" tIns="13335" rIns="0" bIns="0" rtlCol="0">
            <a:spAutoFit/>
          </a:bodyPr>
          <a:lstStyle/>
          <a:p>
            <a:pPr marL="165735">
              <a:lnSpc>
                <a:spcPct val="100000"/>
              </a:lnSpc>
              <a:spcBef>
                <a:spcPts val="105"/>
              </a:spcBef>
            </a:pPr>
            <a:r>
              <a:rPr lang="en-US" sz="1300" spc="35" dirty="0" smtClean="0">
                <a:solidFill>
                  <a:srgbClr val="FFFFFF"/>
                </a:solidFill>
                <a:latin typeface="Times New Roman"/>
                <a:cs typeface="Times New Roman"/>
              </a:rPr>
              <a:t>Simple and compound interest</a:t>
            </a:r>
            <a:endParaRPr sz="1300" dirty="0">
              <a:latin typeface="Times New Roman"/>
              <a:cs typeface="Times New Roman"/>
            </a:endParaRPr>
          </a:p>
        </p:txBody>
      </p:sp>
      <p:sp>
        <p:nvSpPr>
          <p:cNvPr id="6" name="object 6"/>
          <p:cNvSpPr/>
          <p:nvPr/>
        </p:nvSpPr>
        <p:spPr>
          <a:xfrm>
            <a:off x="502551" y="1166114"/>
            <a:ext cx="65265" cy="65265"/>
          </a:xfrm>
          <a:prstGeom prst="rect">
            <a:avLst/>
          </a:prstGeom>
          <a:blipFill>
            <a:blip r:embed="rId4" cstate="print"/>
            <a:stretch>
              <a:fillRect/>
            </a:stretch>
          </a:blipFill>
        </p:spPr>
        <p:txBody>
          <a:bodyPr wrap="square" lIns="0" tIns="0" rIns="0" bIns="0" rtlCol="0"/>
          <a:lstStyle/>
          <a:p>
            <a:endParaRPr/>
          </a:p>
        </p:txBody>
      </p:sp>
      <p:sp>
        <p:nvSpPr>
          <p:cNvPr id="7" name="object 7"/>
          <p:cNvSpPr/>
          <p:nvPr/>
        </p:nvSpPr>
        <p:spPr>
          <a:xfrm>
            <a:off x="502551" y="1376146"/>
            <a:ext cx="65265" cy="65265"/>
          </a:xfrm>
          <a:prstGeom prst="rect">
            <a:avLst/>
          </a:prstGeom>
          <a:blipFill>
            <a:blip r:embed="rId4" cstate="print"/>
            <a:stretch>
              <a:fillRect/>
            </a:stretch>
          </a:blipFill>
        </p:spPr>
        <p:txBody>
          <a:bodyPr wrap="square" lIns="0" tIns="0" rIns="0" bIns="0" rtlCol="0"/>
          <a:lstStyle/>
          <a:p>
            <a:endParaRPr/>
          </a:p>
        </p:txBody>
      </p:sp>
      <p:sp>
        <p:nvSpPr>
          <p:cNvPr id="8" name="object 8"/>
          <p:cNvSpPr/>
          <p:nvPr/>
        </p:nvSpPr>
        <p:spPr>
          <a:xfrm>
            <a:off x="502551" y="1586179"/>
            <a:ext cx="65265" cy="65265"/>
          </a:xfrm>
          <a:prstGeom prst="rect">
            <a:avLst/>
          </a:prstGeom>
          <a:blipFill>
            <a:blip r:embed="rId4" cstate="print"/>
            <a:stretch>
              <a:fillRect/>
            </a:stretch>
          </a:blipFill>
        </p:spPr>
        <p:txBody>
          <a:bodyPr wrap="square" lIns="0" tIns="0" rIns="0" bIns="0" rtlCol="0"/>
          <a:lstStyle/>
          <a:p>
            <a:endParaRPr/>
          </a:p>
        </p:txBody>
      </p:sp>
      <p:sp>
        <p:nvSpPr>
          <p:cNvPr id="9" name="object 9"/>
          <p:cNvSpPr/>
          <p:nvPr/>
        </p:nvSpPr>
        <p:spPr>
          <a:xfrm>
            <a:off x="502551" y="1796211"/>
            <a:ext cx="65265" cy="65265"/>
          </a:xfrm>
          <a:prstGeom prst="rect">
            <a:avLst/>
          </a:prstGeom>
          <a:blipFill>
            <a:blip r:embed="rId4" cstate="print"/>
            <a:stretch>
              <a:fillRect/>
            </a:stretch>
          </a:blipFill>
        </p:spPr>
        <p:txBody>
          <a:bodyPr wrap="square" lIns="0" tIns="0" rIns="0" bIns="0" rtlCol="0"/>
          <a:lstStyle/>
          <a:p>
            <a:endParaRPr/>
          </a:p>
        </p:txBody>
      </p:sp>
      <p:sp>
        <p:nvSpPr>
          <p:cNvPr id="10" name="object 10"/>
          <p:cNvSpPr/>
          <p:nvPr/>
        </p:nvSpPr>
        <p:spPr>
          <a:xfrm>
            <a:off x="502551" y="2006244"/>
            <a:ext cx="65265" cy="65265"/>
          </a:xfrm>
          <a:prstGeom prst="rect">
            <a:avLst/>
          </a:prstGeom>
          <a:blipFill>
            <a:blip r:embed="rId5" cstate="print"/>
            <a:stretch>
              <a:fillRect/>
            </a:stretch>
          </a:blipFill>
        </p:spPr>
        <p:txBody>
          <a:bodyPr wrap="square" lIns="0" tIns="0" rIns="0" bIns="0" rtlCol="0"/>
          <a:lstStyle/>
          <a:p>
            <a:endParaRPr/>
          </a:p>
        </p:txBody>
      </p:sp>
      <p:sp>
        <p:nvSpPr>
          <p:cNvPr id="11" name="object 11"/>
          <p:cNvSpPr/>
          <p:nvPr/>
        </p:nvSpPr>
        <p:spPr>
          <a:xfrm>
            <a:off x="502551" y="2216277"/>
            <a:ext cx="65265" cy="65265"/>
          </a:xfrm>
          <a:prstGeom prst="rect">
            <a:avLst/>
          </a:prstGeom>
          <a:blipFill>
            <a:blip r:embed="rId6" cstate="print"/>
            <a:stretch>
              <a:fillRect/>
            </a:stretch>
          </a:blipFill>
        </p:spPr>
        <p:txBody>
          <a:bodyPr wrap="square" lIns="0" tIns="0" rIns="0" bIns="0" rtlCol="0"/>
          <a:lstStyle/>
          <a:p>
            <a:endParaRPr/>
          </a:p>
        </p:txBody>
      </p:sp>
      <p:sp>
        <p:nvSpPr>
          <p:cNvPr id="12" name="object 12"/>
          <p:cNvSpPr/>
          <p:nvPr/>
        </p:nvSpPr>
        <p:spPr>
          <a:xfrm>
            <a:off x="502551" y="2426309"/>
            <a:ext cx="65265" cy="65265"/>
          </a:xfrm>
          <a:prstGeom prst="rect">
            <a:avLst/>
          </a:prstGeom>
          <a:blipFill>
            <a:blip r:embed="rId5" cstate="print"/>
            <a:stretch>
              <a:fillRect/>
            </a:stretch>
          </a:blipFill>
        </p:spPr>
        <p:txBody>
          <a:bodyPr wrap="square" lIns="0" tIns="0" rIns="0" bIns="0" rtlCol="0"/>
          <a:lstStyle/>
          <a:p>
            <a:endParaRPr/>
          </a:p>
        </p:txBody>
      </p:sp>
      <p:sp>
        <p:nvSpPr>
          <p:cNvPr id="14" name="object 14"/>
          <p:cNvSpPr/>
          <p:nvPr/>
        </p:nvSpPr>
        <p:spPr>
          <a:xfrm>
            <a:off x="0" y="3333610"/>
            <a:ext cx="2304415" cy="122555"/>
          </a:xfrm>
          <a:custGeom>
            <a:avLst/>
            <a:gdLst/>
            <a:ahLst/>
            <a:cxnLst/>
            <a:rect l="l" t="t" r="r" b="b"/>
            <a:pathLst>
              <a:path w="2304415" h="122554">
                <a:moveTo>
                  <a:pt x="0" y="122389"/>
                </a:moveTo>
                <a:lnTo>
                  <a:pt x="2303995" y="122389"/>
                </a:lnTo>
                <a:lnTo>
                  <a:pt x="2303995" y="0"/>
                </a:lnTo>
                <a:lnTo>
                  <a:pt x="0" y="0"/>
                </a:lnTo>
                <a:lnTo>
                  <a:pt x="0" y="122389"/>
                </a:lnTo>
                <a:close/>
              </a:path>
            </a:pathLst>
          </a:custGeom>
          <a:solidFill>
            <a:srgbClr val="000000"/>
          </a:solidFill>
        </p:spPr>
        <p:txBody>
          <a:bodyPr wrap="square" lIns="0" tIns="0" rIns="0" bIns="0" rtlCol="0"/>
          <a:lstStyle/>
          <a:p>
            <a:endParaRPr/>
          </a:p>
        </p:txBody>
      </p:sp>
      <p:sp>
        <p:nvSpPr>
          <p:cNvPr id="15" name="object 15"/>
          <p:cNvSpPr/>
          <p:nvPr/>
        </p:nvSpPr>
        <p:spPr>
          <a:xfrm>
            <a:off x="2303995" y="3333610"/>
            <a:ext cx="2304415" cy="122555"/>
          </a:xfrm>
          <a:custGeom>
            <a:avLst/>
            <a:gdLst/>
            <a:ahLst/>
            <a:cxnLst/>
            <a:rect l="l" t="t" r="r" b="b"/>
            <a:pathLst>
              <a:path w="2304415" h="122554">
                <a:moveTo>
                  <a:pt x="0" y="122389"/>
                </a:moveTo>
                <a:lnTo>
                  <a:pt x="2303995" y="122389"/>
                </a:lnTo>
                <a:lnTo>
                  <a:pt x="2303995" y="0"/>
                </a:lnTo>
                <a:lnTo>
                  <a:pt x="0" y="0"/>
                </a:lnTo>
                <a:lnTo>
                  <a:pt x="0" y="122389"/>
                </a:lnTo>
                <a:close/>
              </a:path>
            </a:pathLst>
          </a:custGeom>
          <a:solidFill>
            <a:srgbClr val="3333B2"/>
          </a:solidFill>
        </p:spPr>
        <p:txBody>
          <a:bodyPr wrap="square" lIns="0" tIns="0" rIns="0" bIns="0" rtlCol="0"/>
          <a:lstStyle/>
          <a:p>
            <a:endParaRPr/>
          </a:p>
        </p:txBody>
      </p:sp>
      <p:sp>
        <p:nvSpPr>
          <p:cNvPr id="16" name="object 16"/>
          <p:cNvSpPr txBox="1">
            <a:spLocks noGrp="1"/>
          </p:cNvSpPr>
          <p:nvPr>
            <p:ph type="ftr" sz="quarter" idx="5"/>
          </p:nvPr>
        </p:nvSpPr>
        <p:spPr>
          <a:xfrm>
            <a:off x="1652358" y="3350464"/>
            <a:ext cx="556894" cy="89768"/>
          </a:xfrm>
          <a:prstGeom prst="rect">
            <a:avLst/>
          </a:prstGeom>
        </p:spPr>
        <p:txBody>
          <a:bodyPr vert="horz" wrap="square" lIns="0" tIns="0" rIns="0" bIns="0" rtlCol="0">
            <a:spAutoFit/>
          </a:bodyPr>
          <a:lstStyle/>
          <a:p>
            <a:pPr marL="12700">
              <a:lnSpc>
                <a:spcPts val="650"/>
              </a:lnSpc>
            </a:pPr>
            <a:r>
              <a:rPr lang="en-US" spc="40" dirty="0"/>
              <a:t>Luděk</a:t>
            </a:r>
            <a:r>
              <a:rPr lang="en-US" spc="25" dirty="0"/>
              <a:t> </a:t>
            </a:r>
            <a:r>
              <a:rPr lang="en-US" spc="60" dirty="0"/>
              <a:t>Benada</a:t>
            </a:r>
          </a:p>
        </p:txBody>
      </p:sp>
      <p:sp>
        <p:nvSpPr>
          <p:cNvPr id="17" name="object 17"/>
          <p:cNvSpPr txBox="1"/>
          <p:nvPr/>
        </p:nvSpPr>
        <p:spPr>
          <a:xfrm>
            <a:off x="2399296" y="3350464"/>
            <a:ext cx="514350" cy="106680"/>
          </a:xfrm>
          <a:prstGeom prst="rect">
            <a:avLst/>
          </a:prstGeom>
        </p:spPr>
        <p:txBody>
          <a:bodyPr vert="horz" wrap="square" lIns="0" tIns="0" rIns="0" bIns="0" rtlCol="0">
            <a:spAutoFit/>
          </a:bodyPr>
          <a:lstStyle/>
          <a:p>
            <a:pPr marL="12700">
              <a:lnSpc>
                <a:spcPts val="650"/>
              </a:lnSpc>
            </a:pPr>
            <a:r>
              <a:rPr sz="600" spc="100" dirty="0">
                <a:solidFill>
                  <a:srgbClr val="FFFFFF"/>
                </a:solidFill>
                <a:latin typeface="Times New Roman"/>
                <a:cs typeface="Times New Roman"/>
                <a:hlinkClick r:id="" action="ppaction://noaction"/>
              </a:rPr>
              <a:t>BPF_AFMT</a:t>
            </a:r>
            <a:endParaRPr sz="600">
              <a:latin typeface="Times New Roman"/>
              <a:cs typeface="Times New Roman"/>
            </a:endParaRPr>
          </a:p>
        </p:txBody>
      </p:sp>
      <p:sp>
        <p:nvSpPr>
          <p:cNvPr id="18" name="TextBox 17"/>
          <p:cNvSpPr txBox="1"/>
          <p:nvPr/>
        </p:nvSpPr>
        <p:spPr>
          <a:xfrm>
            <a:off x="323850" y="815975"/>
            <a:ext cx="4114800" cy="2246769"/>
          </a:xfrm>
          <a:prstGeom prst="rect">
            <a:avLst/>
          </a:prstGeom>
          <a:noFill/>
        </p:spPr>
        <p:txBody>
          <a:bodyPr wrap="square" rtlCol="0">
            <a:spAutoFit/>
          </a:bodyPr>
          <a:lstStyle/>
          <a:p>
            <a:r>
              <a:rPr lang="en-US" sz="1400" dirty="0" smtClean="0"/>
              <a:t>Interest is the cost of borrowing money</a:t>
            </a:r>
          </a:p>
          <a:p>
            <a:endParaRPr lang="en-US" sz="1400" dirty="0" smtClean="0"/>
          </a:p>
          <a:p>
            <a:r>
              <a:rPr lang="en-US" sz="1400" dirty="0" smtClean="0"/>
              <a:t>Depending on how we calculate it, can be defined as </a:t>
            </a:r>
            <a:r>
              <a:rPr lang="en-US" sz="1400" b="1" dirty="0" smtClean="0"/>
              <a:t>simple</a:t>
            </a:r>
            <a:r>
              <a:rPr lang="en-US" sz="1400" dirty="0" smtClean="0"/>
              <a:t> interest or </a:t>
            </a:r>
            <a:r>
              <a:rPr lang="en-US" sz="1400" b="1" dirty="0" smtClean="0"/>
              <a:t>compound</a:t>
            </a:r>
            <a:r>
              <a:rPr lang="en-US" sz="1400" dirty="0" smtClean="0"/>
              <a:t> interest</a:t>
            </a:r>
          </a:p>
          <a:p>
            <a:endParaRPr lang="en-US" sz="1400" dirty="0"/>
          </a:p>
          <a:p>
            <a:r>
              <a:rPr lang="en-US" sz="1400" dirty="0" smtClean="0"/>
              <a:t>Example: Suppose you deposite </a:t>
            </a:r>
            <a:r>
              <a:rPr lang="en-US" sz="1400" b="1" dirty="0" smtClean="0"/>
              <a:t>1000$</a:t>
            </a:r>
            <a:r>
              <a:rPr lang="en-US" sz="1400" dirty="0" smtClean="0"/>
              <a:t> into a bank at </a:t>
            </a:r>
            <a:r>
              <a:rPr lang="en-US" sz="1400" b="1" dirty="0" smtClean="0"/>
              <a:t>10%</a:t>
            </a:r>
            <a:r>
              <a:rPr lang="en-US" sz="1400" dirty="0" smtClean="0"/>
              <a:t> per annum (the interest is calculated annually). </a:t>
            </a:r>
          </a:p>
          <a:p>
            <a:r>
              <a:rPr lang="en-US" sz="1400" dirty="0" smtClean="0"/>
              <a:t>How much do you have 3 years later using:</a:t>
            </a:r>
          </a:p>
          <a:p>
            <a:pPr marL="342900" indent="-342900">
              <a:buAutoNum type="alphaLcParenR"/>
            </a:pPr>
            <a:r>
              <a:rPr lang="en-US" sz="1400" dirty="0" smtClean="0"/>
              <a:t>Simple interest</a:t>
            </a:r>
          </a:p>
          <a:p>
            <a:pPr marL="342900" indent="-342900">
              <a:buAutoNum type="alphaLcParenR"/>
            </a:pPr>
            <a:r>
              <a:rPr lang="en-US" sz="1400" dirty="0" smtClean="0"/>
              <a:t>Compound interest</a:t>
            </a:r>
            <a:endParaRPr lang="ru-RU" sz="1400" dirty="0"/>
          </a:p>
        </p:txBody>
      </p:sp>
    </p:spTree>
  </p:cSld>
  <p:clrMapOvr>
    <a:masterClrMapping/>
  </p:clrMapOvr>
  <p:transition>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2303995" y="0"/>
            <a:ext cx="2304415" cy="308610"/>
          </a:xfrm>
          <a:custGeom>
            <a:avLst/>
            <a:gdLst/>
            <a:ahLst/>
            <a:cxnLst/>
            <a:rect l="l" t="t" r="r" b="b"/>
            <a:pathLst>
              <a:path w="2304415" h="308610">
                <a:moveTo>
                  <a:pt x="0" y="308495"/>
                </a:moveTo>
                <a:lnTo>
                  <a:pt x="2303995" y="308495"/>
                </a:lnTo>
                <a:lnTo>
                  <a:pt x="2303995" y="0"/>
                </a:lnTo>
                <a:lnTo>
                  <a:pt x="0" y="0"/>
                </a:lnTo>
                <a:lnTo>
                  <a:pt x="0" y="308495"/>
                </a:lnTo>
                <a:close/>
              </a:path>
            </a:pathLst>
          </a:custGeom>
          <a:solidFill>
            <a:srgbClr val="3333B2"/>
          </a:solidFill>
        </p:spPr>
        <p:txBody>
          <a:bodyPr wrap="square" lIns="0" tIns="0" rIns="0" bIns="0" rtlCol="0"/>
          <a:lstStyle/>
          <a:p>
            <a:endParaRPr/>
          </a:p>
        </p:txBody>
      </p:sp>
      <p:sp>
        <p:nvSpPr>
          <p:cNvPr id="4" name="object 4"/>
          <p:cNvSpPr/>
          <p:nvPr/>
        </p:nvSpPr>
        <p:spPr>
          <a:xfrm>
            <a:off x="0" y="305949"/>
            <a:ext cx="4608004" cy="310241"/>
          </a:xfrm>
          <a:prstGeom prst="rect">
            <a:avLst/>
          </a:prstGeom>
          <a:blipFill>
            <a:blip r:embed="rId3" cstate="print"/>
            <a:stretch>
              <a:fillRect/>
            </a:stretch>
          </a:blipFill>
        </p:spPr>
        <p:txBody>
          <a:bodyPr wrap="square" lIns="0" tIns="0" rIns="0" bIns="0" rtlCol="0"/>
          <a:lstStyle/>
          <a:p>
            <a:endParaRPr/>
          </a:p>
        </p:txBody>
      </p:sp>
      <p:sp>
        <p:nvSpPr>
          <p:cNvPr id="5" name="object 5"/>
          <p:cNvSpPr txBox="1"/>
          <p:nvPr/>
        </p:nvSpPr>
        <p:spPr>
          <a:xfrm>
            <a:off x="0" y="321070"/>
            <a:ext cx="4608195" cy="213520"/>
          </a:xfrm>
          <a:prstGeom prst="rect">
            <a:avLst/>
          </a:prstGeom>
        </p:spPr>
        <p:txBody>
          <a:bodyPr vert="horz" wrap="square" lIns="0" tIns="13335" rIns="0" bIns="0" rtlCol="0">
            <a:spAutoFit/>
          </a:bodyPr>
          <a:lstStyle/>
          <a:p>
            <a:pPr marL="165735">
              <a:lnSpc>
                <a:spcPct val="100000"/>
              </a:lnSpc>
              <a:spcBef>
                <a:spcPts val="105"/>
              </a:spcBef>
            </a:pPr>
            <a:r>
              <a:rPr lang="en-US" sz="1300" spc="35" dirty="0" smtClean="0">
                <a:solidFill>
                  <a:srgbClr val="FFFFFF"/>
                </a:solidFill>
                <a:latin typeface="Times New Roman"/>
                <a:cs typeface="Times New Roman"/>
              </a:rPr>
              <a:t>Simple and compound interest</a:t>
            </a:r>
            <a:endParaRPr sz="1300" dirty="0">
              <a:latin typeface="Times New Roman"/>
              <a:cs typeface="Times New Roman"/>
            </a:endParaRPr>
          </a:p>
        </p:txBody>
      </p:sp>
      <p:sp>
        <p:nvSpPr>
          <p:cNvPr id="6" name="object 6"/>
          <p:cNvSpPr/>
          <p:nvPr/>
        </p:nvSpPr>
        <p:spPr>
          <a:xfrm>
            <a:off x="502551" y="1166114"/>
            <a:ext cx="65265" cy="65265"/>
          </a:xfrm>
          <a:prstGeom prst="rect">
            <a:avLst/>
          </a:prstGeom>
          <a:blipFill>
            <a:blip r:embed="rId4" cstate="print"/>
            <a:stretch>
              <a:fillRect/>
            </a:stretch>
          </a:blipFill>
        </p:spPr>
        <p:txBody>
          <a:bodyPr wrap="square" lIns="0" tIns="0" rIns="0" bIns="0" rtlCol="0"/>
          <a:lstStyle/>
          <a:p>
            <a:endParaRPr/>
          </a:p>
        </p:txBody>
      </p:sp>
      <p:sp>
        <p:nvSpPr>
          <p:cNvPr id="7" name="object 7"/>
          <p:cNvSpPr/>
          <p:nvPr/>
        </p:nvSpPr>
        <p:spPr>
          <a:xfrm>
            <a:off x="502551" y="1376146"/>
            <a:ext cx="65265" cy="65265"/>
          </a:xfrm>
          <a:prstGeom prst="rect">
            <a:avLst/>
          </a:prstGeom>
          <a:blipFill>
            <a:blip r:embed="rId4" cstate="print"/>
            <a:stretch>
              <a:fillRect/>
            </a:stretch>
          </a:blipFill>
        </p:spPr>
        <p:txBody>
          <a:bodyPr wrap="square" lIns="0" tIns="0" rIns="0" bIns="0" rtlCol="0"/>
          <a:lstStyle/>
          <a:p>
            <a:endParaRPr/>
          </a:p>
        </p:txBody>
      </p:sp>
      <p:sp>
        <p:nvSpPr>
          <p:cNvPr id="8" name="object 8"/>
          <p:cNvSpPr/>
          <p:nvPr/>
        </p:nvSpPr>
        <p:spPr>
          <a:xfrm>
            <a:off x="502551" y="1586179"/>
            <a:ext cx="65265" cy="65265"/>
          </a:xfrm>
          <a:prstGeom prst="rect">
            <a:avLst/>
          </a:prstGeom>
          <a:blipFill>
            <a:blip r:embed="rId4" cstate="print"/>
            <a:stretch>
              <a:fillRect/>
            </a:stretch>
          </a:blipFill>
        </p:spPr>
        <p:txBody>
          <a:bodyPr wrap="square" lIns="0" tIns="0" rIns="0" bIns="0" rtlCol="0"/>
          <a:lstStyle/>
          <a:p>
            <a:endParaRPr/>
          </a:p>
        </p:txBody>
      </p:sp>
      <p:sp>
        <p:nvSpPr>
          <p:cNvPr id="9" name="object 9"/>
          <p:cNvSpPr/>
          <p:nvPr/>
        </p:nvSpPr>
        <p:spPr>
          <a:xfrm>
            <a:off x="502551" y="1796211"/>
            <a:ext cx="65265" cy="65265"/>
          </a:xfrm>
          <a:prstGeom prst="rect">
            <a:avLst/>
          </a:prstGeom>
          <a:blipFill>
            <a:blip r:embed="rId4" cstate="print"/>
            <a:stretch>
              <a:fillRect/>
            </a:stretch>
          </a:blipFill>
        </p:spPr>
        <p:txBody>
          <a:bodyPr wrap="square" lIns="0" tIns="0" rIns="0" bIns="0" rtlCol="0"/>
          <a:lstStyle/>
          <a:p>
            <a:endParaRPr/>
          </a:p>
        </p:txBody>
      </p:sp>
      <p:sp>
        <p:nvSpPr>
          <p:cNvPr id="10" name="object 10"/>
          <p:cNvSpPr/>
          <p:nvPr/>
        </p:nvSpPr>
        <p:spPr>
          <a:xfrm>
            <a:off x="502551" y="2006244"/>
            <a:ext cx="65265" cy="65265"/>
          </a:xfrm>
          <a:prstGeom prst="rect">
            <a:avLst/>
          </a:prstGeom>
          <a:blipFill>
            <a:blip r:embed="rId5" cstate="print"/>
            <a:stretch>
              <a:fillRect/>
            </a:stretch>
          </a:blipFill>
        </p:spPr>
        <p:txBody>
          <a:bodyPr wrap="square" lIns="0" tIns="0" rIns="0" bIns="0" rtlCol="0"/>
          <a:lstStyle/>
          <a:p>
            <a:endParaRPr/>
          </a:p>
        </p:txBody>
      </p:sp>
      <p:sp>
        <p:nvSpPr>
          <p:cNvPr id="11" name="object 11"/>
          <p:cNvSpPr/>
          <p:nvPr/>
        </p:nvSpPr>
        <p:spPr>
          <a:xfrm>
            <a:off x="502551" y="2216277"/>
            <a:ext cx="65265" cy="65265"/>
          </a:xfrm>
          <a:prstGeom prst="rect">
            <a:avLst/>
          </a:prstGeom>
          <a:blipFill>
            <a:blip r:embed="rId6" cstate="print"/>
            <a:stretch>
              <a:fillRect/>
            </a:stretch>
          </a:blipFill>
        </p:spPr>
        <p:txBody>
          <a:bodyPr wrap="square" lIns="0" tIns="0" rIns="0" bIns="0" rtlCol="0"/>
          <a:lstStyle/>
          <a:p>
            <a:endParaRPr/>
          </a:p>
        </p:txBody>
      </p:sp>
      <p:sp>
        <p:nvSpPr>
          <p:cNvPr id="12" name="object 12"/>
          <p:cNvSpPr/>
          <p:nvPr/>
        </p:nvSpPr>
        <p:spPr>
          <a:xfrm>
            <a:off x="502551" y="2426309"/>
            <a:ext cx="65265" cy="65265"/>
          </a:xfrm>
          <a:prstGeom prst="rect">
            <a:avLst/>
          </a:prstGeom>
          <a:blipFill>
            <a:blip r:embed="rId5" cstate="print"/>
            <a:stretch>
              <a:fillRect/>
            </a:stretch>
          </a:blipFill>
        </p:spPr>
        <p:txBody>
          <a:bodyPr wrap="square" lIns="0" tIns="0" rIns="0" bIns="0" rtlCol="0"/>
          <a:lstStyle/>
          <a:p>
            <a:endParaRPr/>
          </a:p>
        </p:txBody>
      </p:sp>
      <p:sp>
        <p:nvSpPr>
          <p:cNvPr id="14" name="object 14"/>
          <p:cNvSpPr/>
          <p:nvPr/>
        </p:nvSpPr>
        <p:spPr>
          <a:xfrm>
            <a:off x="0" y="3333610"/>
            <a:ext cx="2304415" cy="122555"/>
          </a:xfrm>
          <a:custGeom>
            <a:avLst/>
            <a:gdLst/>
            <a:ahLst/>
            <a:cxnLst/>
            <a:rect l="l" t="t" r="r" b="b"/>
            <a:pathLst>
              <a:path w="2304415" h="122554">
                <a:moveTo>
                  <a:pt x="0" y="122389"/>
                </a:moveTo>
                <a:lnTo>
                  <a:pt x="2303995" y="122389"/>
                </a:lnTo>
                <a:lnTo>
                  <a:pt x="2303995" y="0"/>
                </a:lnTo>
                <a:lnTo>
                  <a:pt x="0" y="0"/>
                </a:lnTo>
                <a:lnTo>
                  <a:pt x="0" y="122389"/>
                </a:lnTo>
                <a:close/>
              </a:path>
            </a:pathLst>
          </a:custGeom>
          <a:solidFill>
            <a:srgbClr val="000000"/>
          </a:solidFill>
        </p:spPr>
        <p:txBody>
          <a:bodyPr wrap="square" lIns="0" tIns="0" rIns="0" bIns="0" rtlCol="0"/>
          <a:lstStyle/>
          <a:p>
            <a:endParaRPr/>
          </a:p>
        </p:txBody>
      </p:sp>
      <p:sp>
        <p:nvSpPr>
          <p:cNvPr id="15" name="object 15"/>
          <p:cNvSpPr/>
          <p:nvPr/>
        </p:nvSpPr>
        <p:spPr>
          <a:xfrm>
            <a:off x="2303995" y="3333610"/>
            <a:ext cx="2304415" cy="122555"/>
          </a:xfrm>
          <a:custGeom>
            <a:avLst/>
            <a:gdLst/>
            <a:ahLst/>
            <a:cxnLst/>
            <a:rect l="l" t="t" r="r" b="b"/>
            <a:pathLst>
              <a:path w="2304415" h="122554">
                <a:moveTo>
                  <a:pt x="0" y="122389"/>
                </a:moveTo>
                <a:lnTo>
                  <a:pt x="2303995" y="122389"/>
                </a:lnTo>
                <a:lnTo>
                  <a:pt x="2303995" y="0"/>
                </a:lnTo>
                <a:lnTo>
                  <a:pt x="0" y="0"/>
                </a:lnTo>
                <a:lnTo>
                  <a:pt x="0" y="122389"/>
                </a:lnTo>
                <a:close/>
              </a:path>
            </a:pathLst>
          </a:custGeom>
          <a:solidFill>
            <a:srgbClr val="3333B2"/>
          </a:solidFill>
        </p:spPr>
        <p:txBody>
          <a:bodyPr wrap="square" lIns="0" tIns="0" rIns="0" bIns="0" rtlCol="0"/>
          <a:lstStyle/>
          <a:p>
            <a:endParaRPr/>
          </a:p>
        </p:txBody>
      </p:sp>
      <p:sp>
        <p:nvSpPr>
          <p:cNvPr id="16" name="object 16"/>
          <p:cNvSpPr txBox="1">
            <a:spLocks noGrp="1"/>
          </p:cNvSpPr>
          <p:nvPr>
            <p:ph type="ftr" sz="quarter" idx="5"/>
          </p:nvPr>
        </p:nvSpPr>
        <p:spPr>
          <a:xfrm>
            <a:off x="1652358" y="3350464"/>
            <a:ext cx="556894" cy="89768"/>
          </a:xfrm>
          <a:prstGeom prst="rect">
            <a:avLst/>
          </a:prstGeom>
        </p:spPr>
        <p:txBody>
          <a:bodyPr vert="horz" wrap="square" lIns="0" tIns="0" rIns="0" bIns="0" rtlCol="0">
            <a:spAutoFit/>
          </a:bodyPr>
          <a:lstStyle/>
          <a:p>
            <a:pPr marL="12700">
              <a:lnSpc>
                <a:spcPts val="650"/>
              </a:lnSpc>
            </a:pPr>
            <a:r>
              <a:rPr lang="en-US" spc="40" dirty="0"/>
              <a:t>Luděk</a:t>
            </a:r>
            <a:r>
              <a:rPr lang="en-US" spc="25" dirty="0"/>
              <a:t> </a:t>
            </a:r>
            <a:r>
              <a:rPr lang="en-US" spc="60" dirty="0"/>
              <a:t>Benada</a:t>
            </a:r>
          </a:p>
        </p:txBody>
      </p:sp>
      <p:sp>
        <p:nvSpPr>
          <p:cNvPr id="17" name="object 17"/>
          <p:cNvSpPr txBox="1"/>
          <p:nvPr/>
        </p:nvSpPr>
        <p:spPr>
          <a:xfrm>
            <a:off x="2399296" y="3350464"/>
            <a:ext cx="514350" cy="106680"/>
          </a:xfrm>
          <a:prstGeom prst="rect">
            <a:avLst/>
          </a:prstGeom>
        </p:spPr>
        <p:txBody>
          <a:bodyPr vert="horz" wrap="square" lIns="0" tIns="0" rIns="0" bIns="0" rtlCol="0">
            <a:spAutoFit/>
          </a:bodyPr>
          <a:lstStyle/>
          <a:p>
            <a:pPr marL="12700">
              <a:lnSpc>
                <a:spcPts val="650"/>
              </a:lnSpc>
            </a:pPr>
            <a:r>
              <a:rPr sz="600" spc="100" dirty="0">
                <a:solidFill>
                  <a:srgbClr val="FFFFFF"/>
                </a:solidFill>
                <a:latin typeface="Times New Roman"/>
                <a:cs typeface="Times New Roman"/>
                <a:hlinkClick r:id="" action="ppaction://noaction"/>
              </a:rPr>
              <a:t>BPF_AFMT</a:t>
            </a:r>
            <a:endParaRPr sz="600">
              <a:latin typeface="Times New Roman"/>
              <a:cs typeface="Times New Roman"/>
            </a:endParaRPr>
          </a:p>
        </p:txBody>
      </p:sp>
      <p:sp>
        <p:nvSpPr>
          <p:cNvPr id="18" name="TextBox 17"/>
          <p:cNvSpPr txBox="1"/>
          <p:nvPr/>
        </p:nvSpPr>
        <p:spPr>
          <a:xfrm>
            <a:off x="323850" y="815975"/>
            <a:ext cx="4114800" cy="2431435"/>
          </a:xfrm>
          <a:prstGeom prst="rect">
            <a:avLst/>
          </a:prstGeom>
          <a:noFill/>
        </p:spPr>
        <p:txBody>
          <a:bodyPr wrap="square" rtlCol="0">
            <a:spAutoFit/>
          </a:bodyPr>
          <a:lstStyle/>
          <a:p>
            <a:pPr marL="342900" indent="-342900">
              <a:buAutoNum type="alphaLcParenR"/>
            </a:pPr>
            <a:r>
              <a:rPr lang="en-US" sz="1400" dirty="0" smtClean="0"/>
              <a:t>Simple interest is calculated on the principal (amount you deposit). Since at the end of the 1</a:t>
            </a:r>
            <a:r>
              <a:rPr lang="en-US" sz="1400" baseline="30000" dirty="0" smtClean="0"/>
              <a:t>st</a:t>
            </a:r>
            <a:r>
              <a:rPr lang="en-US" sz="1400" dirty="0" smtClean="0"/>
              <a:t> year we have:</a:t>
            </a:r>
          </a:p>
          <a:p>
            <a:r>
              <a:rPr lang="en-US" sz="1400" dirty="0"/>
              <a:t> </a:t>
            </a:r>
            <a:r>
              <a:rPr lang="en-US" sz="1400" dirty="0" smtClean="0"/>
              <a:t>        </a:t>
            </a:r>
            <a:r>
              <a:rPr lang="en-US" sz="1200" b="1" dirty="0" smtClean="0"/>
              <a:t>1000 (our principal) + 1000*10% (interest)=1100</a:t>
            </a:r>
          </a:p>
          <a:p>
            <a:r>
              <a:rPr lang="en-US" sz="1200" b="1" dirty="0" smtClean="0"/>
              <a:t>          1000+1000*10%</a:t>
            </a:r>
            <a:r>
              <a:rPr lang="cs-CZ" sz="1200" b="1" dirty="0" smtClean="0"/>
              <a:t>+</a:t>
            </a:r>
            <a:r>
              <a:rPr lang="en-US" sz="1200" b="1" dirty="0" smtClean="0"/>
              <a:t>1000*10%=1200 </a:t>
            </a:r>
            <a:r>
              <a:rPr lang="en-US" sz="1200" dirty="0" smtClean="0"/>
              <a:t>– 2</a:t>
            </a:r>
            <a:r>
              <a:rPr lang="en-US" sz="1200" baseline="30000" dirty="0" smtClean="0"/>
              <a:t>nd</a:t>
            </a:r>
            <a:r>
              <a:rPr lang="en-US" sz="1200" dirty="0" smtClean="0"/>
              <a:t> year</a:t>
            </a:r>
          </a:p>
          <a:p>
            <a:r>
              <a:rPr lang="en-US" sz="1200" b="1" dirty="0"/>
              <a:t> </a:t>
            </a:r>
            <a:r>
              <a:rPr lang="en-US" sz="1200" b="1" dirty="0" smtClean="0"/>
              <a:t>         1000+1000*10%</a:t>
            </a:r>
            <a:r>
              <a:rPr lang="cs-CZ" sz="1200" b="1" dirty="0" smtClean="0"/>
              <a:t>+</a:t>
            </a:r>
            <a:r>
              <a:rPr lang="en-US" sz="1200" b="1" dirty="0" smtClean="0"/>
              <a:t>1000*10%+1000*10%=1300 </a:t>
            </a:r>
            <a:r>
              <a:rPr lang="en-US" sz="1200" dirty="0" smtClean="0"/>
              <a:t>– 3</a:t>
            </a:r>
            <a:r>
              <a:rPr lang="en-US" sz="1200" baseline="30000" dirty="0"/>
              <a:t>r</a:t>
            </a:r>
            <a:r>
              <a:rPr lang="en-US" sz="1200" baseline="30000" dirty="0" smtClean="0"/>
              <a:t>d</a:t>
            </a:r>
            <a:r>
              <a:rPr lang="en-US" sz="1200" dirty="0" smtClean="0"/>
              <a:t> year</a:t>
            </a:r>
          </a:p>
          <a:p>
            <a:r>
              <a:rPr lang="en-US" sz="1200" dirty="0" smtClean="0"/>
              <a:t>          Or, using formula:</a:t>
            </a:r>
          </a:p>
          <a:p>
            <a:endParaRPr lang="en-US" sz="1200" dirty="0" smtClean="0"/>
          </a:p>
          <a:p>
            <a:r>
              <a:rPr lang="en-US" sz="1200" dirty="0" smtClean="0"/>
              <a:t>          </a:t>
            </a:r>
          </a:p>
          <a:p>
            <a:r>
              <a:rPr lang="en-US" sz="1200" dirty="0" smtClean="0"/>
              <a:t>PV, FV – present and future value</a:t>
            </a:r>
          </a:p>
          <a:p>
            <a:r>
              <a:rPr lang="en-US" sz="1200" dirty="0" smtClean="0"/>
              <a:t>r – interest rate</a:t>
            </a:r>
          </a:p>
          <a:p>
            <a:r>
              <a:rPr lang="en-US" sz="1200" dirty="0" smtClean="0"/>
              <a:t>t – time in years</a:t>
            </a:r>
            <a:endParaRPr lang="ru-RU" sz="1200" dirty="0"/>
          </a:p>
        </p:txBody>
      </p:sp>
      <mc:AlternateContent xmlns:mc="http://schemas.openxmlformats.org/markup-compatibility/2006" xmlns:a14="http://schemas.microsoft.com/office/drawing/2010/main">
        <mc:Choice Requires="a14">
          <p:sp>
            <p:nvSpPr>
              <p:cNvPr id="2" name="Прямоугольник 1"/>
              <p:cNvSpPr/>
              <p:nvPr/>
            </p:nvSpPr>
            <p:spPr>
              <a:xfrm>
                <a:off x="1152207" y="2339975"/>
                <a:ext cx="2303995"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b="0" i="1" smtClean="0">
                          <a:latin typeface="Cambria Math"/>
                        </a:rPr>
                        <m:t>𝐹𝑉</m:t>
                      </m:r>
                      <m:r>
                        <a:rPr lang="en-US" b="0" i="1" smtClean="0">
                          <a:latin typeface="Cambria Math"/>
                        </a:rPr>
                        <m:t>=</m:t>
                      </m:r>
                      <m:r>
                        <a:rPr lang="en-US" b="0" i="1" smtClean="0">
                          <a:latin typeface="Cambria Math"/>
                        </a:rPr>
                        <m:t>𝑃𝑉</m:t>
                      </m:r>
                      <m:r>
                        <a:rPr lang="en-US" b="0" i="1" smtClean="0">
                          <a:latin typeface="Cambria Math"/>
                          <a:ea typeface="Cambria Math"/>
                        </a:rPr>
                        <m:t>×(1+</m:t>
                      </m:r>
                      <m:r>
                        <a:rPr lang="en-US" b="0" i="1" smtClean="0">
                          <a:latin typeface="Cambria Math"/>
                          <a:ea typeface="Cambria Math"/>
                        </a:rPr>
                        <m:t>𝑟𝑡</m:t>
                      </m:r>
                      <m:r>
                        <a:rPr lang="en-US" b="0" i="1" smtClean="0">
                          <a:latin typeface="Cambria Math"/>
                          <a:ea typeface="Cambria Math"/>
                        </a:rPr>
                        <m:t>)</m:t>
                      </m:r>
                    </m:oMath>
                  </m:oMathPara>
                </a14:m>
                <a:endParaRPr lang="ru-RU" dirty="0"/>
              </a:p>
            </p:txBody>
          </p:sp>
        </mc:Choice>
        <mc:Fallback xmlns="">
          <p:sp>
            <p:nvSpPr>
              <p:cNvPr id="2" name="Прямоугольник 1"/>
              <p:cNvSpPr>
                <a:spLocks noRot="1" noChangeAspect="1" noMove="1" noResize="1" noEditPoints="1" noAdjustHandles="1" noChangeArrowheads="1" noChangeShapeType="1" noTextEdit="1"/>
              </p:cNvSpPr>
              <p:nvPr/>
            </p:nvSpPr>
            <p:spPr>
              <a:xfrm>
                <a:off x="1152207" y="2339975"/>
                <a:ext cx="2303995" cy="304800"/>
              </a:xfrm>
              <a:prstGeom prst="rect">
                <a:avLst/>
              </a:prstGeom>
              <a:blipFill rotWithShape="1">
                <a:blip r:embed="rId7"/>
                <a:stretch>
                  <a:fillRect b="-20370"/>
                </a:stretch>
              </a:blipFill>
            </p:spPr>
            <p:txBody>
              <a:bodyPr/>
              <a:lstStyle/>
              <a:p>
                <a:r>
                  <a:rPr lang="ru-RU">
                    <a:noFill/>
                  </a:rPr>
                  <a:t> </a:t>
                </a:r>
              </a:p>
            </p:txBody>
          </p:sp>
        </mc:Fallback>
      </mc:AlternateContent>
    </p:spTree>
    <p:extLst>
      <p:ext uri="{BB962C8B-B14F-4D97-AF65-F5344CB8AC3E}">
        <p14:creationId xmlns:p14="http://schemas.microsoft.com/office/powerpoint/2010/main" val="1029332558"/>
      </p:ext>
    </p:extLst>
  </p:cSld>
  <p:clrMapOvr>
    <a:masterClrMapping/>
  </p:clrMapOvr>
  <p:transition>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2303995" y="0"/>
            <a:ext cx="2304415" cy="308610"/>
          </a:xfrm>
          <a:custGeom>
            <a:avLst/>
            <a:gdLst/>
            <a:ahLst/>
            <a:cxnLst/>
            <a:rect l="l" t="t" r="r" b="b"/>
            <a:pathLst>
              <a:path w="2304415" h="308610">
                <a:moveTo>
                  <a:pt x="0" y="308495"/>
                </a:moveTo>
                <a:lnTo>
                  <a:pt x="2303995" y="308495"/>
                </a:lnTo>
                <a:lnTo>
                  <a:pt x="2303995" y="0"/>
                </a:lnTo>
                <a:lnTo>
                  <a:pt x="0" y="0"/>
                </a:lnTo>
                <a:lnTo>
                  <a:pt x="0" y="308495"/>
                </a:lnTo>
                <a:close/>
              </a:path>
            </a:pathLst>
          </a:custGeom>
          <a:solidFill>
            <a:srgbClr val="3333B2"/>
          </a:solidFill>
        </p:spPr>
        <p:txBody>
          <a:bodyPr wrap="square" lIns="0" tIns="0" rIns="0" bIns="0" rtlCol="0"/>
          <a:lstStyle/>
          <a:p>
            <a:endParaRPr/>
          </a:p>
        </p:txBody>
      </p:sp>
      <p:sp>
        <p:nvSpPr>
          <p:cNvPr id="4" name="object 4"/>
          <p:cNvSpPr/>
          <p:nvPr/>
        </p:nvSpPr>
        <p:spPr>
          <a:xfrm>
            <a:off x="0" y="305949"/>
            <a:ext cx="4608004" cy="310241"/>
          </a:xfrm>
          <a:prstGeom prst="rect">
            <a:avLst/>
          </a:prstGeom>
          <a:blipFill>
            <a:blip r:embed="rId3" cstate="print"/>
            <a:stretch>
              <a:fillRect/>
            </a:stretch>
          </a:blipFill>
        </p:spPr>
        <p:txBody>
          <a:bodyPr wrap="square" lIns="0" tIns="0" rIns="0" bIns="0" rtlCol="0"/>
          <a:lstStyle/>
          <a:p>
            <a:endParaRPr/>
          </a:p>
        </p:txBody>
      </p:sp>
      <p:sp>
        <p:nvSpPr>
          <p:cNvPr id="5" name="object 5"/>
          <p:cNvSpPr txBox="1"/>
          <p:nvPr/>
        </p:nvSpPr>
        <p:spPr>
          <a:xfrm>
            <a:off x="0" y="321070"/>
            <a:ext cx="4608195" cy="213520"/>
          </a:xfrm>
          <a:prstGeom prst="rect">
            <a:avLst/>
          </a:prstGeom>
        </p:spPr>
        <p:txBody>
          <a:bodyPr vert="horz" wrap="square" lIns="0" tIns="13335" rIns="0" bIns="0" rtlCol="0">
            <a:spAutoFit/>
          </a:bodyPr>
          <a:lstStyle/>
          <a:p>
            <a:pPr marL="165735">
              <a:lnSpc>
                <a:spcPct val="100000"/>
              </a:lnSpc>
              <a:spcBef>
                <a:spcPts val="105"/>
              </a:spcBef>
            </a:pPr>
            <a:r>
              <a:rPr lang="en-US" sz="1300" spc="35" dirty="0" smtClean="0">
                <a:solidFill>
                  <a:srgbClr val="FFFFFF"/>
                </a:solidFill>
                <a:latin typeface="Times New Roman"/>
                <a:cs typeface="Times New Roman"/>
              </a:rPr>
              <a:t>Simple and compound interest</a:t>
            </a:r>
            <a:endParaRPr sz="1300" dirty="0">
              <a:latin typeface="Times New Roman"/>
              <a:cs typeface="Times New Roman"/>
            </a:endParaRPr>
          </a:p>
        </p:txBody>
      </p:sp>
      <p:sp>
        <p:nvSpPr>
          <p:cNvPr id="6" name="object 6"/>
          <p:cNvSpPr/>
          <p:nvPr/>
        </p:nvSpPr>
        <p:spPr>
          <a:xfrm>
            <a:off x="502551" y="1166114"/>
            <a:ext cx="65265" cy="65265"/>
          </a:xfrm>
          <a:prstGeom prst="rect">
            <a:avLst/>
          </a:prstGeom>
          <a:blipFill>
            <a:blip r:embed="rId4" cstate="print"/>
            <a:stretch>
              <a:fillRect/>
            </a:stretch>
          </a:blipFill>
        </p:spPr>
        <p:txBody>
          <a:bodyPr wrap="square" lIns="0" tIns="0" rIns="0" bIns="0" rtlCol="0"/>
          <a:lstStyle/>
          <a:p>
            <a:endParaRPr/>
          </a:p>
        </p:txBody>
      </p:sp>
      <p:sp>
        <p:nvSpPr>
          <p:cNvPr id="7" name="object 7"/>
          <p:cNvSpPr/>
          <p:nvPr/>
        </p:nvSpPr>
        <p:spPr>
          <a:xfrm>
            <a:off x="502551" y="1376146"/>
            <a:ext cx="65265" cy="65265"/>
          </a:xfrm>
          <a:prstGeom prst="rect">
            <a:avLst/>
          </a:prstGeom>
          <a:blipFill>
            <a:blip r:embed="rId4" cstate="print"/>
            <a:stretch>
              <a:fillRect/>
            </a:stretch>
          </a:blipFill>
        </p:spPr>
        <p:txBody>
          <a:bodyPr wrap="square" lIns="0" tIns="0" rIns="0" bIns="0" rtlCol="0"/>
          <a:lstStyle/>
          <a:p>
            <a:endParaRPr/>
          </a:p>
        </p:txBody>
      </p:sp>
      <p:sp>
        <p:nvSpPr>
          <p:cNvPr id="8" name="object 8"/>
          <p:cNvSpPr/>
          <p:nvPr/>
        </p:nvSpPr>
        <p:spPr>
          <a:xfrm>
            <a:off x="502551" y="1586179"/>
            <a:ext cx="65265" cy="65265"/>
          </a:xfrm>
          <a:prstGeom prst="rect">
            <a:avLst/>
          </a:prstGeom>
          <a:blipFill>
            <a:blip r:embed="rId4" cstate="print"/>
            <a:stretch>
              <a:fillRect/>
            </a:stretch>
          </a:blipFill>
        </p:spPr>
        <p:txBody>
          <a:bodyPr wrap="square" lIns="0" tIns="0" rIns="0" bIns="0" rtlCol="0"/>
          <a:lstStyle/>
          <a:p>
            <a:endParaRPr/>
          </a:p>
        </p:txBody>
      </p:sp>
      <p:sp>
        <p:nvSpPr>
          <p:cNvPr id="9" name="object 9"/>
          <p:cNvSpPr/>
          <p:nvPr/>
        </p:nvSpPr>
        <p:spPr>
          <a:xfrm>
            <a:off x="502551" y="1796211"/>
            <a:ext cx="65265" cy="65265"/>
          </a:xfrm>
          <a:prstGeom prst="rect">
            <a:avLst/>
          </a:prstGeom>
          <a:blipFill>
            <a:blip r:embed="rId4" cstate="print"/>
            <a:stretch>
              <a:fillRect/>
            </a:stretch>
          </a:blipFill>
        </p:spPr>
        <p:txBody>
          <a:bodyPr wrap="square" lIns="0" tIns="0" rIns="0" bIns="0" rtlCol="0"/>
          <a:lstStyle/>
          <a:p>
            <a:endParaRPr/>
          </a:p>
        </p:txBody>
      </p:sp>
      <p:sp>
        <p:nvSpPr>
          <p:cNvPr id="10" name="object 10"/>
          <p:cNvSpPr/>
          <p:nvPr/>
        </p:nvSpPr>
        <p:spPr>
          <a:xfrm>
            <a:off x="502551" y="2006244"/>
            <a:ext cx="65265" cy="65265"/>
          </a:xfrm>
          <a:prstGeom prst="rect">
            <a:avLst/>
          </a:prstGeom>
          <a:blipFill>
            <a:blip r:embed="rId5" cstate="print"/>
            <a:stretch>
              <a:fillRect/>
            </a:stretch>
          </a:blipFill>
        </p:spPr>
        <p:txBody>
          <a:bodyPr wrap="square" lIns="0" tIns="0" rIns="0" bIns="0" rtlCol="0"/>
          <a:lstStyle/>
          <a:p>
            <a:endParaRPr/>
          </a:p>
        </p:txBody>
      </p:sp>
      <p:sp>
        <p:nvSpPr>
          <p:cNvPr id="11" name="object 11"/>
          <p:cNvSpPr/>
          <p:nvPr/>
        </p:nvSpPr>
        <p:spPr>
          <a:xfrm>
            <a:off x="502551" y="2216277"/>
            <a:ext cx="65265" cy="65265"/>
          </a:xfrm>
          <a:prstGeom prst="rect">
            <a:avLst/>
          </a:prstGeom>
          <a:blipFill>
            <a:blip r:embed="rId6" cstate="print"/>
            <a:stretch>
              <a:fillRect/>
            </a:stretch>
          </a:blipFill>
        </p:spPr>
        <p:txBody>
          <a:bodyPr wrap="square" lIns="0" tIns="0" rIns="0" bIns="0" rtlCol="0"/>
          <a:lstStyle/>
          <a:p>
            <a:endParaRPr/>
          </a:p>
        </p:txBody>
      </p:sp>
      <p:sp>
        <p:nvSpPr>
          <p:cNvPr id="12" name="object 12"/>
          <p:cNvSpPr/>
          <p:nvPr/>
        </p:nvSpPr>
        <p:spPr>
          <a:xfrm>
            <a:off x="502551" y="2426309"/>
            <a:ext cx="65265" cy="65265"/>
          </a:xfrm>
          <a:prstGeom prst="rect">
            <a:avLst/>
          </a:prstGeom>
          <a:blipFill>
            <a:blip r:embed="rId5" cstate="print"/>
            <a:stretch>
              <a:fillRect/>
            </a:stretch>
          </a:blipFill>
        </p:spPr>
        <p:txBody>
          <a:bodyPr wrap="square" lIns="0" tIns="0" rIns="0" bIns="0" rtlCol="0"/>
          <a:lstStyle/>
          <a:p>
            <a:endParaRPr/>
          </a:p>
        </p:txBody>
      </p:sp>
      <p:sp>
        <p:nvSpPr>
          <p:cNvPr id="14" name="object 14"/>
          <p:cNvSpPr/>
          <p:nvPr/>
        </p:nvSpPr>
        <p:spPr>
          <a:xfrm>
            <a:off x="0" y="3333610"/>
            <a:ext cx="2304415" cy="122555"/>
          </a:xfrm>
          <a:custGeom>
            <a:avLst/>
            <a:gdLst/>
            <a:ahLst/>
            <a:cxnLst/>
            <a:rect l="l" t="t" r="r" b="b"/>
            <a:pathLst>
              <a:path w="2304415" h="122554">
                <a:moveTo>
                  <a:pt x="0" y="122389"/>
                </a:moveTo>
                <a:lnTo>
                  <a:pt x="2303995" y="122389"/>
                </a:lnTo>
                <a:lnTo>
                  <a:pt x="2303995" y="0"/>
                </a:lnTo>
                <a:lnTo>
                  <a:pt x="0" y="0"/>
                </a:lnTo>
                <a:lnTo>
                  <a:pt x="0" y="122389"/>
                </a:lnTo>
                <a:close/>
              </a:path>
            </a:pathLst>
          </a:custGeom>
          <a:solidFill>
            <a:srgbClr val="000000"/>
          </a:solidFill>
        </p:spPr>
        <p:txBody>
          <a:bodyPr wrap="square" lIns="0" tIns="0" rIns="0" bIns="0" rtlCol="0"/>
          <a:lstStyle/>
          <a:p>
            <a:endParaRPr/>
          </a:p>
        </p:txBody>
      </p:sp>
      <p:sp>
        <p:nvSpPr>
          <p:cNvPr id="15" name="object 15"/>
          <p:cNvSpPr/>
          <p:nvPr/>
        </p:nvSpPr>
        <p:spPr>
          <a:xfrm>
            <a:off x="2303995" y="3333610"/>
            <a:ext cx="2304415" cy="122555"/>
          </a:xfrm>
          <a:custGeom>
            <a:avLst/>
            <a:gdLst/>
            <a:ahLst/>
            <a:cxnLst/>
            <a:rect l="l" t="t" r="r" b="b"/>
            <a:pathLst>
              <a:path w="2304415" h="122554">
                <a:moveTo>
                  <a:pt x="0" y="122389"/>
                </a:moveTo>
                <a:lnTo>
                  <a:pt x="2303995" y="122389"/>
                </a:lnTo>
                <a:lnTo>
                  <a:pt x="2303995" y="0"/>
                </a:lnTo>
                <a:lnTo>
                  <a:pt x="0" y="0"/>
                </a:lnTo>
                <a:lnTo>
                  <a:pt x="0" y="122389"/>
                </a:lnTo>
                <a:close/>
              </a:path>
            </a:pathLst>
          </a:custGeom>
          <a:solidFill>
            <a:srgbClr val="3333B2"/>
          </a:solidFill>
        </p:spPr>
        <p:txBody>
          <a:bodyPr wrap="square" lIns="0" tIns="0" rIns="0" bIns="0" rtlCol="0"/>
          <a:lstStyle/>
          <a:p>
            <a:endParaRPr/>
          </a:p>
        </p:txBody>
      </p:sp>
      <p:sp>
        <p:nvSpPr>
          <p:cNvPr id="16" name="object 16"/>
          <p:cNvSpPr txBox="1">
            <a:spLocks noGrp="1"/>
          </p:cNvSpPr>
          <p:nvPr>
            <p:ph type="ftr" sz="quarter" idx="5"/>
          </p:nvPr>
        </p:nvSpPr>
        <p:spPr>
          <a:xfrm>
            <a:off x="1652358" y="3350464"/>
            <a:ext cx="556894" cy="89768"/>
          </a:xfrm>
          <a:prstGeom prst="rect">
            <a:avLst/>
          </a:prstGeom>
        </p:spPr>
        <p:txBody>
          <a:bodyPr vert="horz" wrap="square" lIns="0" tIns="0" rIns="0" bIns="0" rtlCol="0">
            <a:spAutoFit/>
          </a:bodyPr>
          <a:lstStyle/>
          <a:p>
            <a:pPr marL="12700">
              <a:lnSpc>
                <a:spcPts val="650"/>
              </a:lnSpc>
            </a:pPr>
            <a:r>
              <a:rPr lang="en-US" spc="40" dirty="0"/>
              <a:t>Luděk</a:t>
            </a:r>
            <a:r>
              <a:rPr lang="en-US" spc="25" dirty="0"/>
              <a:t> </a:t>
            </a:r>
            <a:r>
              <a:rPr lang="en-US" spc="60" dirty="0"/>
              <a:t>Benada</a:t>
            </a:r>
          </a:p>
        </p:txBody>
      </p:sp>
      <p:sp>
        <p:nvSpPr>
          <p:cNvPr id="17" name="object 17"/>
          <p:cNvSpPr txBox="1"/>
          <p:nvPr/>
        </p:nvSpPr>
        <p:spPr>
          <a:xfrm>
            <a:off x="2399296" y="3350464"/>
            <a:ext cx="514350" cy="106680"/>
          </a:xfrm>
          <a:prstGeom prst="rect">
            <a:avLst/>
          </a:prstGeom>
        </p:spPr>
        <p:txBody>
          <a:bodyPr vert="horz" wrap="square" lIns="0" tIns="0" rIns="0" bIns="0" rtlCol="0">
            <a:spAutoFit/>
          </a:bodyPr>
          <a:lstStyle/>
          <a:p>
            <a:pPr marL="12700">
              <a:lnSpc>
                <a:spcPts val="650"/>
              </a:lnSpc>
            </a:pPr>
            <a:r>
              <a:rPr sz="600" spc="100" dirty="0">
                <a:solidFill>
                  <a:srgbClr val="FFFFFF"/>
                </a:solidFill>
                <a:latin typeface="Times New Roman"/>
                <a:cs typeface="Times New Roman"/>
                <a:hlinkClick r:id="" action="ppaction://noaction"/>
              </a:rPr>
              <a:t>BPF_AFMT</a:t>
            </a:r>
            <a:endParaRPr sz="600">
              <a:latin typeface="Times New Roman"/>
              <a:cs typeface="Times New Roman"/>
            </a:endParaRPr>
          </a:p>
        </p:txBody>
      </p:sp>
      <p:sp>
        <p:nvSpPr>
          <p:cNvPr id="18" name="TextBox 17"/>
          <p:cNvSpPr txBox="1"/>
          <p:nvPr/>
        </p:nvSpPr>
        <p:spPr>
          <a:xfrm>
            <a:off x="323850" y="815975"/>
            <a:ext cx="4114800" cy="2246769"/>
          </a:xfrm>
          <a:prstGeom prst="rect">
            <a:avLst/>
          </a:prstGeom>
          <a:noFill/>
        </p:spPr>
        <p:txBody>
          <a:bodyPr wrap="square" rtlCol="0">
            <a:spAutoFit/>
          </a:bodyPr>
          <a:lstStyle/>
          <a:p>
            <a:pPr marL="358775" indent="-358775">
              <a:buAutoNum type="alphaLcParenR" startAt="2"/>
            </a:pPr>
            <a:r>
              <a:rPr lang="en-US" sz="1400" dirty="0" smtClean="0"/>
              <a:t>Compound interest is calculated on the principal plus the  accumulated interest of previous periods:</a:t>
            </a:r>
          </a:p>
          <a:p>
            <a:pPr marL="358775" indent="-358775"/>
            <a:r>
              <a:rPr lang="en-US" sz="1400" dirty="0" smtClean="0"/>
              <a:t>	1000+1000*10%=1100 – 1</a:t>
            </a:r>
            <a:r>
              <a:rPr lang="en-US" sz="1400" baseline="30000" dirty="0" smtClean="0"/>
              <a:t>st</a:t>
            </a:r>
            <a:r>
              <a:rPr lang="en-US" sz="1400" dirty="0" smtClean="0"/>
              <a:t> year</a:t>
            </a:r>
          </a:p>
          <a:p>
            <a:pPr marL="358775" indent="-358775"/>
            <a:r>
              <a:rPr lang="en-US" sz="1400" dirty="0"/>
              <a:t>	</a:t>
            </a:r>
            <a:r>
              <a:rPr lang="en-US" sz="1400" dirty="0" smtClean="0"/>
              <a:t>1100+1100*10%=1210 – 2</a:t>
            </a:r>
            <a:r>
              <a:rPr lang="en-US" sz="1400" baseline="30000" dirty="0" smtClean="0"/>
              <a:t>nd</a:t>
            </a:r>
            <a:r>
              <a:rPr lang="en-US" sz="1400" dirty="0" smtClean="0"/>
              <a:t> year</a:t>
            </a:r>
          </a:p>
          <a:p>
            <a:pPr marL="358775" indent="-358775"/>
            <a:r>
              <a:rPr lang="en-US" sz="1400" dirty="0" smtClean="0"/>
              <a:t>	1210+1210*10%=1331 – 3</a:t>
            </a:r>
            <a:r>
              <a:rPr lang="en-US" sz="1400" baseline="30000" dirty="0" smtClean="0"/>
              <a:t>rd</a:t>
            </a:r>
            <a:r>
              <a:rPr lang="en-US" sz="1400" dirty="0" smtClean="0"/>
              <a:t> year</a:t>
            </a:r>
          </a:p>
          <a:p>
            <a:r>
              <a:rPr lang="en-US" sz="1400" dirty="0" smtClean="0"/>
              <a:t>Or, using formula:</a:t>
            </a:r>
          </a:p>
          <a:p>
            <a:endParaRPr lang="en-US" sz="1400" dirty="0" smtClean="0"/>
          </a:p>
          <a:p>
            <a:r>
              <a:rPr lang="en-US" sz="1400" dirty="0" smtClean="0"/>
              <a:t>          </a:t>
            </a:r>
          </a:p>
          <a:p>
            <a:r>
              <a:rPr lang="en-US" sz="1400" dirty="0" smtClean="0"/>
              <a:t>n – number of compounding periods</a:t>
            </a:r>
          </a:p>
        </p:txBody>
      </p:sp>
      <mc:AlternateContent xmlns:mc="http://schemas.openxmlformats.org/markup-compatibility/2006" xmlns:a14="http://schemas.microsoft.com/office/drawing/2010/main">
        <mc:Choice Requires="a14">
          <p:sp>
            <p:nvSpPr>
              <p:cNvPr id="2" name="Прямоугольник 1"/>
              <p:cNvSpPr/>
              <p:nvPr/>
            </p:nvSpPr>
            <p:spPr>
              <a:xfrm>
                <a:off x="933450" y="2365199"/>
                <a:ext cx="26670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b="0" i="1" smtClean="0">
                          <a:latin typeface="Cambria Math"/>
                        </a:rPr>
                        <m:t>𝐹𝑉</m:t>
                      </m:r>
                      <m:r>
                        <a:rPr lang="en-US" b="0" i="1" smtClean="0">
                          <a:latin typeface="Cambria Math"/>
                        </a:rPr>
                        <m:t>=</m:t>
                      </m:r>
                      <m:r>
                        <a:rPr lang="en-US" b="0" i="1" smtClean="0">
                          <a:latin typeface="Cambria Math"/>
                        </a:rPr>
                        <m:t>𝑃𝑉</m:t>
                      </m:r>
                      <m:r>
                        <a:rPr lang="en-US" b="0" i="1" smtClean="0">
                          <a:latin typeface="Cambria Math"/>
                          <a:ea typeface="Cambria Math"/>
                        </a:rPr>
                        <m:t>×</m:t>
                      </m:r>
                      <m:sSup>
                        <m:sSupPr>
                          <m:ctrlPr>
                            <a:rPr lang="en-US" b="0" i="1" smtClean="0">
                              <a:latin typeface="Cambria Math" panose="02040503050406030204" pitchFamily="18" charset="0"/>
                              <a:ea typeface="Cambria Math"/>
                            </a:rPr>
                          </m:ctrlPr>
                        </m:sSupPr>
                        <m:e>
                          <m:r>
                            <a:rPr lang="en-US" b="0" i="1" smtClean="0">
                              <a:latin typeface="Cambria Math"/>
                              <a:ea typeface="Cambria Math"/>
                            </a:rPr>
                            <m:t>(1+</m:t>
                          </m:r>
                          <m:r>
                            <a:rPr lang="en-US" b="0" i="1" smtClean="0">
                              <a:latin typeface="Cambria Math"/>
                              <a:ea typeface="Cambria Math"/>
                            </a:rPr>
                            <m:t>𝑟</m:t>
                          </m:r>
                          <m:r>
                            <a:rPr lang="en-US" b="0" i="1" smtClean="0">
                              <a:latin typeface="Cambria Math"/>
                              <a:ea typeface="Cambria Math"/>
                            </a:rPr>
                            <m:t>)</m:t>
                          </m:r>
                        </m:e>
                        <m:sup>
                          <m:r>
                            <a:rPr lang="en-US" b="0" i="1" smtClean="0">
                              <a:latin typeface="Cambria Math"/>
                              <a:ea typeface="Cambria Math"/>
                            </a:rPr>
                            <m:t>𝑛</m:t>
                          </m:r>
                        </m:sup>
                      </m:sSup>
                    </m:oMath>
                  </m:oMathPara>
                </a14:m>
                <a:endParaRPr lang="ru-RU" dirty="0"/>
              </a:p>
            </p:txBody>
          </p:sp>
        </mc:Choice>
        <mc:Fallback xmlns="">
          <p:sp>
            <p:nvSpPr>
              <p:cNvPr id="2" name="Прямоугольник 1"/>
              <p:cNvSpPr>
                <a:spLocks noRot="1" noChangeAspect="1" noMove="1" noResize="1" noEditPoints="1" noAdjustHandles="1" noChangeArrowheads="1" noChangeShapeType="1" noTextEdit="1"/>
              </p:cNvSpPr>
              <p:nvPr/>
            </p:nvSpPr>
            <p:spPr>
              <a:xfrm>
                <a:off x="933450" y="2365199"/>
                <a:ext cx="2667000" cy="304800"/>
              </a:xfrm>
              <a:prstGeom prst="rect">
                <a:avLst/>
              </a:prstGeom>
              <a:blipFill rotWithShape="1">
                <a:blip r:embed="rId7"/>
                <a:stretch>
                  <a:fillRect b="-20370"/>
                </a:stretch>
              </a:blipFill>
            </p:spPr>
            <p:txBody>
              <a:bodyPr/>
              <a:lstStyle/>
              <a:p>
                <a:r>
                  <a:rPr lang="ru-RU">
                    <a:noFill/>
                  </a:rPr>
                  <a:t> </a:t>
                </a:r>
              </a:p>
            </p:txBody>
          </p:sp>
        </mc:Fallback>
      </mc:AlternateContent>
    </p:spTree>
    <p:extLst>
      <p:ext uri="{BB962C8B-B14F-4D97-AF65-F5344CB8AC3E}">
        <p14:creationId xmlns:p14="http://schemas.microsoft.com/office/powerpoint/2010/main" val="1460107527"/>
      </p:ext>
    </p:extLst>
  </p:cSld>
  <p:clrMapOvr>
    <a:masterClrMapping/>
  </p:clrMapOvr>
  <p:transition>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2303995" y="0"/>
            <a:ext cx="2304415" cy="308610"/>
          </a:xfrm>
          <a:custGeom>
            <a:avLst/>
            <a:gdLst/>
            <a:ahLst/>
            <a:cxnLst/>
            <a:rect l="l" t="t" r="r" b="b"/>
            <a:pathLst>
              <a:path w="2304415" h="308610">
                <a:moveTo>
                  <a:pt x="0" y="308495"/>
                </a:moveTo>
                <a:lnTo>
                  <a:pt x="2303995" y="308495"/>
                </a:lnTo>
                <a:lnTo>
                  <a:pt x="2303995" y="0"/>
                </a:lnTo>
                <a:lnTo>
                  <a:pt x="0" y="0"/>
                </a:lnTo>
                <a:lnTo>
                  <a:pt x="0" y="308495"/>
                </a:lnTo>
                <a:close/>
              </a:path>
            </a:pathLst>
          </a:custGeom>
          <a:solidFill>
            <a:srgbClr val="3333B2"/>
          </a:solidFill>
        </p:spPr>
        <p:txBody>
          <a:bodyPr wrap="square" lIns="0" tIns="0" rIns="0" bIns="0" rtlCol="0"/>
          <a:lstStyle/>
          <a:p>
            <a:endParaRPr/>
          </a:p>
        </p:txBody>
      </p:sp>
      <p:sp>
        <p:nvSpPr>
          <p:cNvPr id="4" name="object 4"/>
          <p:cNvSpPr/>
          <p:nvPr/>
        </p:nvSpPr>
        <p:spPr>
          <a:xfrm>
            <a:off x="0" y="305949"/>
            <a:ext cx="4608004" cy="310241"/>
          </a:xfrm>
          <a:prstGeom prst="rect">
            <a:avLst/>
          </a:prstGeom>
          <a:blipFill>
            <a:blip r:embed="rId3" cstate="print"/>
            <a:stretch>
              <a:fillRect/>
            </a:stretch>
          </a:blipFill>
        </p:spPr>
        <p:txBody>
          <a:bodyPr wrap="square" lIns="0" tIns="0" rIns="0" bIns="0" rtlCol="0"/>
          <a:lstStyle/>
          <a:p>
            <a:endParaRPr/>
          </a:p>
        </p:txBody>
      </p:sp>
      <p:sp>
        <p:nvSpPr>
          <p:cNvPr id="5" name="object 5"/>
          <p:cNvSpPr txBox="1"/>
          <p:nvPr/>
        </p:nvSpPr>
        <p:spPr>
          <a:xfrm>
            <a:off x="0" y="321070"/>
            <a:ext cx="4608195" cy="213520"/>
          </a:xfrm>
          <a:prstGeom prst="rect">
            <a:avLst/>
          </a:prstGeom>
        </p:spPr>
        <p:txBody>
          <a:bodyPr vert="horz" wrap="square" lIns="0" tIns="13335" rIns="0" bIns="0" rtlCol="0">
            <a:spAutoFit/>
          </a:bodyPr>
          <a:lstStyle/>
          <a:p>
            <a:pPr marL="165735">
              <a:lnSpc>
                <a:spcPct val="100000"/>
              </a:lnSpc>
              <a:spcBef>
                <a:spcPts val="105"/>
              </a:spcBef>
            </a:pPr>
            <a:r>
              <a:rPr lang="en-US" sz="1300" spc="35" dirty="0" smtClean="0">
                <a:solidFill>
                  <a:srgbClr val="FFFFFF"/>
                </a:solidFill>
                <a:latin typeface="Times New Roman"/>
                <a:cs typeface="Times New Roman"/>
              </a:rPr>
              <a:t>Simple and compound interest</a:t>
            </a:r>
            <a:endParaRPr sz="1300" dirty="0">
              <a:latin typeface="Times New Roman"/>
              <a:cs typeface="Times New Roman"/>
            </a:endParaRPr>
          </a:p>
        </p:txBody>
      </p:sp>
      <p:sp>
        <p:nvSpPr>
          <p:cNvPr id="6" name="object 6"/>
          <p:cNvSpPr/>
          <p:nvPr/>
        </p:nvSpPr>
        <p:spPr>
          <a:xfrm>
            <a:off x="502551" y="1166114"/>
            <a:ext cx="65265" cy="65265"/>
          </a:xfrm>
          <a:prstGeom prst="rect">
            <a:avLst/>
          </a:prstGeom>
          <a:blipFill>
            <a:blip r:embed="rId4" cstate="print"/>
            <a:stretch>
              <a:fillRect/>
            </a:stretch>
          </a:blipFill>
        </p:spPr>
        <p:txBody>
          <a:bodyPr wrap="square" lIns="0" tIns="0" rIns="0" bIns="0" rtlCol="0"/>
          <a:lstStyle/>
          <a:p>
            <a:endParaRPr/>
          </a:p>
        </p:txBody>
      </p:sp>
      <p:sp>
        <p:nvSpPr>
          <p:cNvPr id="7" name="object 7"/>
          <p:cNvSpPr/>
          <p:nvPr/>
        </p:nvSpPr>
        <p:spPr>
          <a:xfrm>
            <a:off x="502551" y="1376146"/>
            <a:ext cx="65265" cy="65265"/>
          </a:xfrm>
          <a:prstGeom prst="rect">
            <a:avLst/>
          </a:prstGeom>
          <a:blipFill>
            <a:blip r:embed="rId4" cstate="print"/>
            <a:stretch>
              <a:fillRect/>
            </a:stretch>
          </a:blipFill>
        </p:spPr>
        <p:txBody>
          <a:bodyPr wrap="square" lIns="0" tIns="0" rIns="0" bIns="0" rtlCol="0"/>
          <a:lstStyle/>
          <a:p>
            <a:endParaRPr/>
          </a:p>
        </p:txBody>
      </p:sp>
      <p:sp>
        <p:nvSpPr>
          <p:cNvPr id="8" name="object 8"/>
          <p:cNvSpPr/>
          <p:nvPr/>
        </p:nvSpPr>
        <p:spPr>
          <a:xfrm>
            <a:off x="502551" y="1586179"/>
            <a:ext cx="65265" cy="65265"/>
          </a:xfrm>
          <a:prstGeom prst="rect">
            <a:avLst/>
          </a:prstGeom>
          <a:blipFill>
            <a:blip r:embed="rId4" cstate="print"/>
            <a:stretch>
              <a:fillRect/>
            </a:stretch>
          </a:blipFill>
        </p:spPr>
        <p:txBody>
          <a:bodyPr wrap="square" lIns="0" tIns="0" rIns="0" bIns="0" rtlCol="0"/>
          <a:lstStyle/>
          <a:p>
            <a:endParaRPr/>
          </a:p>
        </p:txBody>
      </p:sp>
      <p:sp>
        <p:nvSpPr>
          <p:cNvPr id="9" name="object 9"/>
          <p:cNvSpPr/>
          <p:nvPr/>
        </p:nvSpPr>
        <p:spPr>
          <a:xfrm>
            <a:off x="502551" y="1796211"/>
            <a:ext cx="65265" cy="65265"/>
          </a:xfrm>
          <a:prstGeom prst="rect">
            <a:avLst/>
          </a:prstGeom>
          <a:blipFill>
            <a:blip r:embed="rId4" cstate="print"/>
            <a:stretch>
              <a:fillRect/>
            </a:stretch>
          </a:blipFill>
        </p:spPr>
        <p:txBody>
          <a:bodyPr wrap="square" lIns="0" tIns="0" rIns="0" bIns="0" rtlCol="0"/>
          <a:lstStyle/>
          <a:p>
            <a:endParaRPr/>
          </a:p>
        </p:txBody>
      </p:sp>
      <p:sp>
        <p:nvSpPr>
          <p:cNvPr id="10" name="object 10"/>
          <p:cNvSpPr/>
          <p:nvPr/>
        </p:nvSpPr>
        <p:spPr>
          <a:xfrm>
            <a:off x="502551" y="2006244"/>
            <a:ext cx="65265" cy="65265"/>
          </a:xfrm>
          <a:prstGeom prst="rect">
            <a:avLst/>
          </a:prstGeom>
          <a:blipFill>
            <a:blip r:embed="rId5" cstate="print"/>
            <a:stretch>
              <a:fillRect/>
            </a:stretch>
          </a:blipFill>
        </p:spPr>
        <p:txBody>
          <a:bodyPr wrap="square" lIns="0" tIns="0" rIns="0" bIns="0" rtlCol="0"/>
          <a:lstStyle/>
          <a:p>
            <a:endParaRPr/>
          </a:p>
        </p:txBody>
      </p:sp>
      <p:sp>
        <p:nvSpPr>
          <p:cNvPr id="11" name="object 11"/>
          <p:cNvSpPr/>
          <p:nvPr/>
        </p:nvSpPr>
        <p:spPr>
          <a:xfrm>
            <a:off x="502551" y="2216277"/>
            <a:ext cx="65265" cy="65265"/>
          </a:xfrm>
          <a:prstGeom prst="rect">
            <a:avLst/>
          </a:prstGeom>
          <a:blipFill>
            <a:blip r:embed="rId6" cstate="print"/>
            <a:stretch>
              <a:fillRect/>
            </a:stretch>
          </a:blipFill>
        </p:spPr>
        <p:txBody>
          <a:bodyPr wrap="square" lIns="0" tIns="0" rIns="0" bIns="0" rtlCol="0"/>
          <a:lstStyle/>
          <a:p>
            <a:endParaRPr/>
          </a:p>
        </p:txBody>
      </p:sp>
      <p:sp>
        <p:nvSpPr>
          <p:cNvPr id="12" name="object 12"/>
          <p:cNvSpPr/>
          <p:nvPr/>
        </p:nvSpPr>
        <p:spPr>
          <a:xfrm>
            <a:off x="502551" y="2426309"/>
            <a:ext cx="65265" cy="65265"/>
          </a:xfrm>
          <a:prstGeom prst="rect">
            <a:avLst/>
          </a:prstGeom>
          <a:blipFill>
            <a:blip r:embed="rId5" cstate="print"/>
            <a:stretch>
              <a:fillRect/>
            </a:stretch>
          </a:blipFill>
        </p:spPr>
        <p:txBody>
          <a:bodyPr wrap="square" lIns="0" tIns="0" rIns="0" bIns="0" rtlCol="0"/>
          <a:lstStyle/>
          <a:p>
            <a:endParaRPr/>
          </a:p>
        </p:txBody>
      </p:sp>
      <p:sp>
        <p:nvSpPr>
          <p:cNvPr id="14" name="object 14"/>
          <p:cNvSpPr/>
          <p:nvPr/>
        </p:nvSpPr>
        <p:spPr>
          <a:xfrm>
            <a:off x="0" y="3333610"/>
            <a:ext cx="2304415" cy="122555"/>
          </a:xfrm>
          <a:custGeom>
            <a:avLst/>
            <a:gdLst/>
            <a:ahLst/>
            <a:cxnLst/>
            <a:rect l="l" t="t" r="r" b="b"/>
            <a:pathLst>
              <a:path w="2304415" h="122554">
                <a:moveTo>
                  <a:pt x="0" y="122389"/>
                </a:moveTo>
                <a:lnTo>
                  <a:pt x="2303995" y="122389"/>
                </a:lnTo>
                <a:lnTo>
                  <a:pt x="2303995" y="0"/>
                </a:lnTo>
                <a:lnTo>
                  <a:pt x="0" y="0"/>
                </a:lnTo>
                <a:lnTo>
                  <a:pt x="0" y="122389"/>
                </a:lnTo>
                <a:close/>
              </a:path>
            </a:pathLst>
          </a:custGeom>
          <a:solidFill>
            <a:srgbClr val="000000"/>
          </a:solidFill>
        </p:spPr>
        <p:txBody>
          <a:bodyPr wrap="square" lIns="0" tIns="0" rIns="0" bIns="0" rtlCol="0"/>
          <a:lstStyle/>
          <a:p>
            <a:endParaRPr/>
          </a:p>
        </p:txBody>
      </p:sp>
      <p:sp>
        <p:nvSpPr>
          <p:cNvPr id="15" name="object 15"/>
          <p:cNvSpPr/>
          <p:nvPr/>
        </p:nvSpPr>
        <p:spPr>
          <a:xfrm>
            <a:off x="2303995" y="3333610"/>
            <a:ext cx="2304415" cy="122555"/>
          </a:xfrm>
          <a:custGeom>
            <a:avLst/>
            <a:gdLst/>
            <a:ahLst/>
            <a:cxnLst/>
            <a:rect l="l" t="t" r="r" b="b"/>
            <a:pathLst>
              <a:path w="2304415" h="122554">
                <a:moveTo>
                  <a:pt x="0" y="122389"/>
                </a:moveTo>
                <a:lnTo>
                  <a:pt x="2303995" y="122389"/>
                </a:lnTo>
                <a:lnTo>
                  <a:pt x="2303995" y="0"/>
                </a:lnTo>
                <a:lnTo>
                  <a:pt x="0" y="0"/>
                </a:lnTo>
                <a:lnTo>
                  <a:pt x="0" y="122389"/>
                </a:lnTo>
                <a:close/>
              </a:path>
            </a:pathLst>
          </a:custGeom>
          <a:solidFill>
            <a:srgbClr val="3333B2"/>
          </a:solidFill>
        </p:spPr>
        <p:txBody>
          <a:bodyPr wrap="square" lIns="0" tIns="0" rIns="0" bIns="0" rtlCol="0"/>
          <a:lstStyle/>
          <a:p>
            <a:endParaRPr/>
          </a:p>
        </p:txBody>
      </p:sp>
      <p:sp>
        <p:nvSpPr>
          <p:cNvPr id="16" name="object 16"/>
          <p:cNvSpPr txBox="1">
            <a:spLocks noGrp="1"/>
          </p:cNvSpPr>
          <p:nvPr>
            <p:ph type="ftr" sz="quarter" idx="5"/>
          </p:nvPr>
        </p:nvSpPr>
        <p:spPr>
          <a:xfrm>
            <a:off x="1652358" y="3350464"/>
            <a:ext cx="556894" cy="89768"/>
          </a:xfrm>
          <a:prstGeom prst="rect">
            <a:avLst/>
          </a:prstGeom>
        </p:spPr>
        <p:txBody>
          <a:bodyPr vert="horz" wrap="square" lIns="0" tIns="0" rIns="0" bIns="0" rtlCol="0">
            <a:spAutoFit/>
          </a:bodyPr>
          <a:lstStyle/>
          <a:p>
            <a:pPr marL="12700">
              <a:lnSpc>
                <a:spcPts val="650"/>
              </a:lnSpc>
            </a:pPr>
            <a:r>
              <a:rPr lang="en-US" spc="40" dirty="0"/>
              <a:t>Luděk</a:t>
            </a:r>
            <a:r>
              <a:rPr lang="en-US" spc="25" dirty="0"/>
              <a:t> </a:t>
            </a:r>
            <a:r>
              <a:rPr lang="en-US" spc="60" dirty="0"/>
              <a:t>Benada</a:t>
            </a:r>
          </a:p>
        </p:txBody>
      </p:sp>
      <p:sp>
        <p:nvSpPr>
          <p:cNvPr id="17" name="object 17"/>
          <p:cNvSpPr txBox="1"/>
          <p:nvPr/>
        </p:nvSpPr>
        <p:spPr>
          <a:xfrm>
            <a:off x="2399296" y="3350464"/>
            <a:ext cx="514350" cy="106680"/>
          </a:xfrm>
          <a:prstGeom prst="rect">
            <a:avLst/>
          </a:prstGeom>
        </p:spPr>
        <p:txBody>
          <a:bodyPr vert="horz" wrap="square" lIns="0" tIns="0" rIns="0" bIns="0" rtlCol="0">
            <a:spAutoFit/>
          </a:bodyPr>
          <a:lstStyle/>
          <a:p>
            <a:pPr marL="12700">
              <a:lnSpc>
                <a:spcPts val="650"/>
              </a:lnSpc>
            </a:pPr>
            <a:r>
              <a:rPr sz="600" spc="100" dirty="0">
                <a:solidFill>
                  <a:srgbClr val="FFFFFF"/>
                </a:solidFill>
                <a:latin typeface="Times New Roman"/>
                <a:cs typeface="Times New Roman"/>
                <a:hlinkClick r:id="" action="ppaction://noaction"/>
              </a:rPr>
              <a:t>BPF_AFMT</a:t>
            </a:r>
            <a:endParaRPr sz="600">
              <a:latin typeface="Times New Roman"/>
              <a:cs typeface="Times New Roman"/>
            </a:endParaRPr>
          </a:p>
        </p:txBody>
      </p:sp>
      <p:graphicFrame>
        <p:nvGraphicFramePr>
          <p:cNvPr id="20" name="Диаграмма 19"/>
          <p:cNvGraphicFramePr>
            <a:graphicFrameLocks/>
          </p:cNvGraphicFramePr>
          <p:nvPr>
            <p:extLst>
              <p:ext uri="{D42A27DB-BD31-4B8C-83A1-F6EECF244321}">
                <p14:modId xmlns:p14="http://schemas.microsoft.com/office/powerpoint/2010/main" val="4001553154"/>
              </p:ext>
            </p:extLst>
          </p:nvPr>
        </p:nvGraphicFramePr>
        <p:xfrm>
          <a:off x="136629" y="1166114"/>
          <a:ext cx="4335571" cy="2027897"/>
        </p:xfrm>
        <a:graphic>
          <a:graphicData uri="http://schemas.openxmlformats.org/drawingml/2006/chart">
            <c:chart xmlns:c="http://schemas.openxmlformats.org/drawingml/2006/chart" xmlns:r="http://schemas.openxmlformats.org/officeDocument/2006/relationships" r:id="rId7"/>
          </a:graphicData>
        </a:graphic>
      </p:graphicFrame>
      <p:sp>
        <p:nvSpPr>
          <p:cNvPr id="21" name="TextBox 20"/>
          <p:cNvSpPr txBox="1"/>
          <p:nvPr/>
        </p:nvSpPr>
        <p:spPr>
          <a:xfrm>
            <a:off x="323850" y="739775"/>
            <a:ext cx="4114800" cy="461665"/>
          </a:xfrm>
          <a:prstGeom prst="rect">
            <a:avLst/>
          </a:prstGeom>
          <a:noFill/>
        </p:spPr>
        <p:txBody>
          <a:bodyPr wrap="square" rtlCol="0">
            <a:spAutoFit/>
          </a:bodyPr>
          <a:lstStyle/>
          <a:p>
            <a:r>
              <a:rPr lang="en-US" sz="1200" dirty="0" smtClean="0"/>
              <a:t>Money invested at compound interest grows faster than money left to grow at simple interest</a:t>
            </a:r>
            <a:endParaRPr lang="ru-RU" sz="1200" dirty="0"/>
          </a:p>
        </p:txBody>
      </p:sp>
    </p:spTree>
    <p:extLst>
      <p:ext uri="{BB962C8B-B14F-4D97-AF65-F5344CB8AC3E}">
        <p14:creationId xmlns:p14="http://schemas.microsoft.com/office/powerpoint/2010/main" val="1390008727"/>
      </p:ext>
    </p:extLst>
  </p:cSld>
  <p:clrMapOvr>
    <a:masterClrMapping/>
  </p:clrMapOvr>
  <p:transition>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2303995" y="0"/>
            <a:ext cx="2304415" cy="308610"/>
          </a:xfrm>
          <a:custGeom>
            <a:avLst/>
            <a:gdLst/>
            <a:ahLst/>
            <a:cxnLst/>
            <a:rect l="l" t="t" r="r" b="b"/>
            <a:pathLst>
              <a:path w="2304415" h="308610">
                <a:moveTo>
                  <a:pt x="0" y="308495"/>
                </a:moveTo>
                <a:lnTo>
                  <a:pt x="2303995" y="308495"/>
                </a:lnTo>
                <a:lnTo>
                  <a:pt x="2303995" y="0"/>
                </a:lnTo>
                <a:lnTo>
                  <a:pt x="0" y="0"/>
                </a:lnTo>
                <a:lnTo>
                  <a:pt x="0" y="308495"/>
                </a:lnTo>
                <a:close/>
              </a:path>
            </a:pathLst>
          </a:custGeom>
          <a:solidFill>
            <a:srgbClr val="3333B2"/>
          </a:solidFill>
        </p:spPr>
        <p:txBody>
          <a:bodyPr wrap="square" lIns="0" tIns="0" rIns="0" bIns="0" rtlCol="0"/>
          <a:lstStyle/>
          <a:p>
            <a:endParaRPr/>
          </a:p>
        </p:txBody>
      </p:sp>
      <p:sp>
        <p:nvSpPr>
          <p:cNvPr id="4" name="object 4"/>
          <p:cNvSpPr/>
          <p:nvPr/>
        </p:nvSpPr>
        <p:spPr>
          <a:xfrm>
            <a:off x="0" y="305949"/>
            <a:ext cx="4608004" cy="310241"/>
          </a:xfrm>
          <a:prstGeom prst="rect">
            <a:avLst/>
          </a:prstGeom>
          <a:blipFill>
            <a:blip r:embed="rId3" cstate="print"/>
            <a:stretch>
              <a:fillRect/>
            </a:stretch>
          </a:blipFill>
        </p:spPr>
        <p:txBody>
          <a:bodyPr wrap="square" lIns="0" tIns="0" rIns="0" bIns="0" rtlCol="0"/>
          <a:lstStyle/>
          <a:p>
            <a:endParaRPr/>
          </a:p>
        </p:txBody>
      </p:sp>
      <p:sp>
        <p:nvSpPr>
          <p:cNvPr id="5" name="object 5"/>
          <p:cNvSpPr txBox="1"/>
          <p:nvPr/>
        </p:nvSpPr>
        <p:spPr>
          <a:xfrm>
            <a:off x="0" y="321070"/>
            <a:ext cx="4608195" cy="213520"/>
          </a:xfrm>
          <a:prstGeom prst="rect">
            <a:avLst/>
          </a:prstGeom>
        </p:spPr>
        <p:txBody>
          <a:bodyPr vert="horz" wrap="square" lIns="0" tIns="13335" rIns="0" bIns="0" rtlCol="0">
            <a:spAutoFit/>
          </a:bodyPr>
          <a:lstStyle/>
          <a:p>
            <a:pPr marL="165735">
              <a:lnSpc>
                <a:spcPct val="100000"/>
              </a:lnSpc>
              <a:spcBef>
                <a:spcPts val="105"/>
              </a:spcBef>
            </a:pPr>
            <a:r>
              <a:rPr lang="en-US" sz="1300" spc="35" dirty="0" smtClean="0">
                <a:solidFill>
                  <a:srgbClr val="FFFFFF"/>
                </a:solidFill>
                <a:latin typeface="Times New Roman"/>
                <a:cs typeface="Times New Roman"/>
              </a:rPr>
              <a:t>Simple and compound interest</a:t>
            </a:r>
            <a:endParaRPr sz="1300" dirty="0">
              <a:latin typeface="Times New Roman"/>
              <a:cs typeface="Times New Roman"/>
            </a:endParaRPr>
          </a:p>
        </p:txBody>
      </p:sp>
      <p:sp>
        <p:nvSpPr>
          <p:cNvPr id="6" name="object 6"/>
          <p:cNvSpPr/>
          <p:nvPr/>
        </p:nvSpPr>
        <p:spPr>
          <a:xfrm>
            <a:off x="502551" y="1166114"/>
            <a:ext cx="65265" cy="65265"/>
          </a:xfrm>
          <a:prstGeom prst="rect">
            <a:avLst/>
          </a:prstGeom>
          <a:blipFill>
            <a:blip r:embed="rId4" cstate="print"/>
            <a:stretch>
              <a:fillRect/>
            </a:stretch>
          </a:blipFill>
        </p:spPr>
        <p:txBody>
          <a:bodyPr wrap="square" lIns="0" tIns="0" rIns="0" bIns="0" rtlCol="0"/>
          <a:lstStyle/>
          <a:p>
            <a:endParaRPr/>
          </a:p>
        </p:txBody>
      </p:sp>
      <p:sp>
        <p:nvSpPr>
          <p:cNvPr id="7" name="object 7"/>
          <p:cNvSpPr/>
          <p:nvPr/>
        </p:nvSpPr>
        <p:spPr>
          <a:xfrm>
            <a:off x="502551" y="1376146"/>
            <a:ext cx="65265" cy="65265"/>
          </a:xfrm>
          <a:prstGeom prst="rect">
            <a:avLst/>
          </a:prstGeom>
          <a:blipFill>
            <a:blip r:embed="rId4" cstate="print"/>
            <a:stretch>
              <a:fillRect/>
            </a:stretch>
          </a:blipFill>
        </p:spPr>
        <p:txBody>
          <a:bodyPr wrap="square" lIns="0" tIns="0" rIns="0" bIns="0" rtlCol="0"/>
          <a:lstStyle/>
          <a:p>
            <a:endParaRPr/>
          </a:p>
        </p:txBody>
      </p:sp>
      <p:sp>
        <p:nvSpPr>
          <p:cNvPr id="8" name="object 8"/>
          <p:cNvSpPr/>
          <p:nvPr/>
        </p:nvSpPr>
        <p:spPr>
          <a:xfrm>
            <a:off x="502551" y="1586179"/>
            <a:ext cx="65265" cy="65265"/>
          </a:xfrm>
          <a:prstGeom prst="rect">
            <a:avLst/>
          </a:prstGeom>
          <a:blipFill>
            <a:blip r:embed="rId4" cstate="print"/>
            <a:stretch>
              <a:fillRect/>
            </a:stretch>
          </a:blipFill>
        </p:spPr>
        <p:txBody>
          <a:bodyPr wrap="square" lIns="0" tIns="0" rIns="0" bIns="0" rtlCol="0"/>
          <a:lstStyle/>
          <a:p>
            <a:endParaRPr/>
          </a:p>
        </p:txBody>
      </p:sp>
      <p:sp>
        <p:nvSpPr>
          <p:cNvPr id="9" name="object 9"/>
          <p:cNvSpPr/>
          <p:nvPr/>
        </p:nvSpPr>
        <p:spPr>
          <a:xfrm>
            <a:off x="502551" y="1796211"/>
            <a:ext cx="65265" cy="65265"/>
          </a:xfrm>
          <a:prstGeom prst="rect">
            <a:avLst/>
          </a:prstGeom>
          <a:blipFill>
            <a:blip r:embed="rId4" cstate="print"/>
            <a:stretch>
              <a:fillRect/>
            </a:stretch>
          </a:blipFill>
        </p:spPr>
        <p:txBody>
          <a:bodyPr wrap="square" lIns="0" tIns="0" rIns="0" bIns="0" rtlCol="0"/>
          <a:lstStyle/>
          <a:p>
            <a:endParaRPr/>
          </a:p>
        </p:txBody>
      </p:sp>
      <p:sp>
        <p:nvSpPr>
          <p:cNvPr id="10" name="object 10"/>
          <p:cNvSpPr/>
          <p:nvPr/>
        </p:nvSpPr>
        <p:spPr>
          <a:xfrm>
            <a:off x="502551" y="2006244"/>
            <a:ext cx="65265" cy="65265"/>
          </a:xfrm>
          <a:prstGeom prst="rect">
            <a:avLst/>
          </a:prstGeom>
          <a:blipFill>
            <a:blip r:embed="rId5" cstate="print"/>
            <a:stretch>
              <a:fillRect/>
            </a:stretch>
          </a:blipFill>
        </p:spPr>
        <p:txBody>
          <a:bodyPr wrap="square" lIns="0" tIns="0" rIns="0" bIns="0" rtlCol="0"/>
          <a:lstStyle/>
          <a:p>
            <a:endParaRPr/>
          </a:p>
        </p:txBody>
      </p:sp>
      <p:sp>
        <p:nvSpPr>
          <p:cNvPr id="11" name="object 11"/>
          <p:cNvSpPr/>
          <p:nvPr/>
        </p:nvSpPr>
        <p:spPr>
          <a:xfrm>
            <a:off x="502551" y="2216277"/>
            <a:ext cx="65265" cy="65265"/>
          </a:xfrm>
          <a:prstGeom prst="rect">
            <a:avLst/>
          </a:prstGeom>
          <a:blipFill>
            <a:blip r:embed="rId6" cstate="print"/>
            <a:stretch>
              <a:fillRect/>
            </a:stretch>
          </a:blipFill>
        </p:spPr>
        <p:txBody>
          <a:bodyPr wrap="square" lIns="0" tIns="0" rIns="0" bIns="0" rtlCol="0"/>
          <a:lstStyle/>
          <a:p>
            <a:endParaRPr/>
          </a:p>
        </p:txBody>
      </p:sp>
      <p:sp>
        <p:nvSpPr>
          <p:cNvPr id="12" name="object 12"/>
          <p:cNvSpPr/>
          <p:nvPr/>
        </p:nvSpPr>
        <p:spPr>
          <a:xfrm>
            <a:off x="502551" y="2426309"/>
            <a:ext cx="65265" cy="65265"/>
          </a:xfrm>
          <a:prstGeom prst="rect">
            <a:avLst/>
          </a:prstGeom>
          <a:blipFill>
            <a:blip r:embed="rId5" cstate="print"/>
            <a:stretch>
              <a:fillRect/>
            </a:stretch>
          </a:blipFill>
        </p:spPr>
        <p:txBody>
          <a:bodyPr wrap="square" lIns="0" tIns="0" rIns="0" bIns="0" rtlCol="0"/>
          <a:lstStyle/>
          <a:p>
            <a:endParaRPr/>
          </a:p>
        </p:txBody>
      </p:sp>
      <p:sp>
        <p:nvSpPr>
          <p:cNvPr id="14" name="object 14"/>
          <p:cNvSpPr/>
          <p:nvPr/>
        </p:nvSpPr>
        <p:spPr>
          <a:xfrm>
            <a:off x="0" y="3333610"/>
            <a:ext cx="2304415" cy="122555"/>
          </a:xfrm>
          <a:custGeom>
            <a:avLst/>
            <a:gdLst/>
            <a:ahLst/>
            <a:cxnLst/>
            <a:rect l="l" t="t" r="r" b="b"/>
            <a:pathLst>
              <a:path w="2304415" h="122554">
                <a:moveTo>
                  <a:pt x="0" y="122389"/>
                </a:moveTo>
                <a:lnTo>
                  <a:pt x="2303995" y="122389"/>
                </a:lnTo>
                <a:lnTo>
                  <a:pt x="2303995" y="0"/>
                </a:lnTo>
                <a:lnTo>
                  <a:pt x="0" y="0"/>
                </a:lnTo>
                <a:lnTo>
                  <a:pt x="0" y="122389"/>
                </a:lnTo>
                <a:close/>
              </a:path>
            </a:pathLst>
          </a:custGeom>
          <a:solidFill>
            <a:srgbClr val="000000"/>
          </a:solidFill>
        </p:spPr>
        <p:txBody>
          <a:bodyPr wrap="square" lIns="0" tIns="0" rIns="0" bIns="0" rtlCol="0"/>
          <a:lstStyle/>
          <a:p>
            <a:endParaRPr/>
          </a:p>
        </p:txBody>
      </p:sp>
      <p:sp>
        <p:nvSpPr>
          <p:cNvPr id="15" name="object 15"/>
          <p:cNvSpPr/>
          <p:nvPr/>
        </p:nvSpPr>
        <p:spPr>
          <a:xfrm>
            <a:off x="2303995" y="3333610"/>
            <a:ext cx="2304415" cy="122555"/>
          </a:xfrm>
          <a:custGeom>
            <a:avLst/>
            <a:gdLst/>
            <a:ahLst/>
            <a:cxnLst/>
            <a:rect l="l" t="t" r="r" b="b"/>
            <a:pathLst>
              <a:path w="2304415" h="122554">
                <a:moveTo>
                  <a:pt x="0" y="122389"/>
                </a:moveTo>
                <a:lnTo>
                  <a:pt x="2303995" y="122389"/>
                </a:lnTo>
                <a:lnTo>
                  <a:pt x="2303995" y="0"/>
                </a:lnTo>
                <a:lnTo>
                  <a:pt x="0" y="0"/>
                </a:lnTo>
                <a:lnTo>
                  <a:pt x="0" y="122389"/>
                </a:lnTo>
                <a:close/>
              </a:path>
            </a:pathLst>
          </a:custGeom>
          <a:solidFill>
            <a:srgbClr val="3333B2"/>
          </a:solidFill>
        </p:spPr>
        <p:txBody>
          <a:bodyPr wrap="square" lIns="0" tIns="0" rIns="0" bIns="0" rtlCol="0"/>
          <a:lstStyle/>
          <a:p>
            <a:endParaRPr/>
          </a:p>
        </p:txBody>
      </p:sp>
      <p:sp>
        <p:nvSpPr>
          <p:cNvPr id="16" name="object 16"/>
          <p:cNvSpPr txBox="1">
            <a:spLocks noGrp="1"/>
          </p:cNvSpPr>
          <p:nvPr>
            <p:ph type="ftr" sz="quarter" idx="5"/>
          </p:nvPr>
        </p:nvSpPr>
        <p:spPr>
          <a:xfrm>
            <a:off x="1652358" y="3350464"/>
            <a:ext cx="556894" cy="89768"/>
          </a:xfrm>
          <a:prstGeom prst="rect">
            <a:avLst/>
          </a:prstGeom>
        </p:spPr>
        <p:txBody>
          <a:bodyPr vert="horz" wrap="square" lIns="0" tIns="0" rIns="0" bIns="0" rtlCol="0">
            <a:spAutoFit/>
          </a:bodyPr>
          <a:lstStyle/>
          <a:p>
            <a:pPr marL="12700">
              <a:lnSpc>
                <a:spcPts val="650"/>
              </a:lnSpc>
            </a:pPr>
            <a:r>
              <a:rPr lang="en-US" spc="40" dirty="0"/>
              <a:t>Luděk</a:t>
            </a:r>
            <a:r>
              <a:rPr lang="en-US" spc="25" dirty="0"/>
              <a:t> </a:t>
            </a:r>
            <a:r>
              <a:rPr lang="en-US" spc="60" dirty="0"/>
              <a:t>Benada</a:t>
            </a:r>
          </a:p>
        </p:txBody>
      </p:sp>
      <p:sp>
        <p:nvSpPr>
          <p:cNvPr id="17" name="object 17"/>
          <p:cNvSpPr txBox="1"/>
          <p:nvPr/>
        </p:nvSpPr>
        <p:spPr>
          <a:xfrm>
            <a:off x="2399296" y="3350464"/>
            <a:ext cx="514350" cy="106680"/>
          </a:xfrm>
          <a:prstGeom prst="rect">
            <a:avLst/>
          </a:prstGeom>
        </p:spPr>
        <p:txBody>
          <a:bodyPr vert="horz" wrap="square" lIns="0" tIns="0" rIns="0" bIns="0" rtlCol="0">
            <a:spAutoFit/>
          </a:bodyPr>
          <a:lstStyle/>
          <a:p>
            <a:pPr marL="12700">
              <a:lnSpc>
                <a:spcPts val="650"/>
              </a:lnSpc>
            </a:pPr>
            <a:r>
              <a:rPr sz="600" spc="100" dirty="0">
                <a:solidFill>
                  <a:srgbClr val="FFFFFF"/>
                </a:solidFill>
                <a:latin typeface="Times New Roman"/>
                <a:cs typeface="Times New Roman"/>
                <a:hlinkClick r:id="" action="ppaction://noaction"/>
              </a:rPr>
              <a:t>BPF_AFMT</a:t>
            </a:r>
            <a:endParaRPr sz="600">
              <a:latin typeface="Times New Roman"/>
              <a:cs typeface="Times New Roman"/>
            </a:endParaRPr>
          </a:p>
        </p:txBody>
      </p:sp>
      <p:sp>
        <p:nvSpPr>
          <p:cNvPr id="21" name="TextBox 20"/>
          <p:cNvSpPr txBox="1"/>
          <p:nvPr/>
        </p:nvSpPr>
        <p:spPr>
          <a:xfrm>
            <a:off x="323850" y="739775"/>
            <a:ext cx="4114800" cy="2662267"/>
          </a:xfrm>
          <a:prstGeom prst="rect">
            <a:avLst/>
          </a:prstGeom>
          <a:noFill/>
        </p:spPr>
        <p:txBody>
          <a:bodyPr wrap="square" rtlCol="0">
            <a:spAutoFit/>
          </a:bodyPr>
          <a:lstStyle/>
          <a:p>
            <a:pPr algn="ctr"/>
            <a:r>
              <a:rPr lang="en-US" sz="1200" b="1" dirty="0" smtClean="0"/>
              <a:t>Combining simple and compound interest example</a:t>
            </a:r>
          </a:p>
          <a:p>
            <a:r>
              <a:rPr lang="en-US" sz="1100" dirty="0" smtClean="0"/>
              <a:t>Let’s assume that we deposit 15000 at 7% p.a. into a bank which calculates interest 3 times a year (4 months). Also we know that </a:t>
            </a:r>
            <a:r>
              <a:rPr lang="cs-CZ" sz="1100" dirty="0" smtClean="0"/>
              <a:t>we</a:t>
            </a:r>
            <a:r>
              <a:rPr lang="en-US" sz="1100" dirty="0"/>
              <a:t> </a:t>
            </a:r>
            <a:r>
              <a:rPr lang="en-US" sz="1100" dirty="0" smtClean="0"/>
              <a:t>will have 20000 in a given time. So, what is the time, assuming we maximising our investment?</a:t>
            </a:r>
          </a:p>
          <a:p>
            <a:r>
              <a:rPr lang="en-US" sz="1100" dirty="0" smtClean="0"/>
              <a:t>FV=PV*(1+r)</a:t>
            </a:r>
            <a:r>
              <a:rPr lang="en-US" sz="1100" baseline="30000" dirty="0"/>
              <a:t>n</a:t>
            </a:r>
            <a:r>
              <a:rPr lang="en-US" sz="1100" baseline="30000" dirty="0" smtClean="0"/>
              <a:t> 	             </a:t>
            </a:r>
            <a:r>
              <a:rPr lang="en-US" sz="1100" dirty="0" smtClean="0"/>
              <a:t>20000=15000*(1+0,07/3)</a:t>
            </a:r>
            <a:r>
              <a:rPr lang="en-US" sz="1100" baseline="30000" dirty="0"/>
              <a:t>n</a:t>
            </a:r>
            <a:r>
              <a:rPr lang="en-US" sz="1100" baseline="30000" dirty="0" smtClean="0"/>
              <a:t>             </a:t>
            </a:r>
            <a:r>
              <a:rPr lang="en-US" sz="1100" dirty="0" smtClean="0"/>
              <a:t>4/3=1,0233</a:t>
            </a:r>
            <a:r>
              <a:rPr lang="en-US" sz="1100" baseline="30000" dirty="0"/>
              <a:t>n</a:t>
            </a:r>
            <a:endParaRPr lang="en-US" sz="1100" baseline="30000" dirty="0" smtClean="0"/>
          </a:p>
          <a:p>
            <a:r>
              <a:rPr lang="en-US" sz="1100" dirty="0" smtClean="0"/>
              <a:t>t=ln(4/3)/ln1,0233=12,4725. (1)</a:t>
            </a:r>
          </a:p>
          <a:p>
            <a:r>
              <a:rPr lang="en-US" sz="1100" dirty="0" smtClean="0"/>
              <a:t> Hence, we have 12 full interest periods, then we can write down the equation that combines two types of interest:</a:t>
            </a:r>
          </a:p>
          <a:p>
            <a:r>
              <a:rPr lang="en-US" sz="1100" dirty="0" smtClean="0"/>
              <a:t>20000=15000(1+0,07/3)</a:t>
            </a:r>
            <a:r>
              <a:rPr lang="en-US" sz="1100" baseline="30000" dirty="0" smtClean="0"/>
              <a:t>12</a:t>
            </a:r>
            <a:r>
              <a:rPr lang="en-US" sz="1100" dirty="0" smtClean="0"/>
              <a:t>*(1+0,07/3*t)        t=0,4696 (2)</a:t>
            </a:r>
          </a:p>
          <a:p>
            <a:r>
              <a:rPr lang="en-US" sz="1100" dirty="0" smtClean="0"/>
              <a:t>Note, that result 2 (0,4696) is less than the decimal part of result 1 (0,4725). It shows us that usage of simple interest is more effective than compounding in case of non-integer IP. Answer: 12 full interest periods (i.e. 12/3=4years)+0,4696 IP (i.e 0,4696*120days=56days)</a:t>
            </a:r>
          </a:p>
          <a:p>
            <a:endParaRPr lang="ru-RU" sz="1200" dirty="0"/>
          </a:p>
        </p:txBody>
      </p:sp>
      <p:sp>
        <p:nvSpPr>
          <p:cNvPr id="2" name="Стрелка вправо 1"/>
          <p:cNvSpPr/>
          <p:nvPr/>
        </p:nvSpPr>
        <p:spPr>
          <a:xfrm>
            <a:off x="1276350" y="1704975"/>
            <a:ext cx="228600" cy="47269"/>
          </a:xfrm>
          <a:prstGeom prst="rightArrow">
            <a:avLst/>
          </a:prstGeom>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Стрелка вправо 18"/>
          <p:cNvSpPr/>
          <p:nvPr/>
        </p:nvSpPr>
        <p:spPr>
          <a:xfrm>
            <a:off x="3098800" y="1710968"/>
            <a:ext cx="228600" cy="47269"/>
          </a:xfrm>
          <a:prstGeom prst="rightArrow">
            <a:avLst/>
          </a:prstGeom>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Стрелка вправо 21"/>
          <p:cNvSpPr/>
          <p:nvPr/>
        </p:nvSpPr>
        <p:spPr>
          <a:xfrm>
            <a:off x="2673350" y="2371725"/>
            <a:ext cx="228600" cy="47269"/>
          </a:xfrm>
          <a:prstGeom prst="rightArrow">
            <a:avLst/>
          </a:prstGeom>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215029170"/>
      </p:ext>
    </p:extLst>
  </p:cSld>
  <p:clrMapOvr>
    <a:masterClrMapping/>
  </p:clrMapOvr>
  <p:transition>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2303995" y="0"/>
            <a:ext cx="2304415" cy="308610"/>
          </a:xfrm>
          <a:custGeom>
            <a:avLst/>
            <a:gdLst/>
            <a:ahLst/>
            <a:cxnLst/>
            <a:rect l="l" t="t" r="r" b="b"/>
            <a:pathLst>
              <a:path w="2304415" h="308610">
                <a:moveTo>
                  <a:pt x="0" y="308495"/>
                </a:moveTo>
                <a:lnTo>
                  <a:pt x="2303995" y="308495"/>
                </a:lnTo>
                <a:lnTo>
                  <a:pt x="2303995" y="0"/>
                </a:lnTo>
                <a:lnTo>
                  <a:pt x="0" y="0"/>
                </a:lnTo>
                <a:lnTo>
                  <a:pt x="0" y="308495"/>
                </a:lnTo>
                <a:close/>
              </a:path>
            </a:pathLst>
          </a:custGeom>
          <a:solidFill>
            <a:srgbClr val="3333B2"/>
          </a:solidFill>
        </p:spPr>
        <p:txBody>
          <a:bodyPr wrap="square" lIns="0" tIns="0" rIns="0" bIns="0" rtlCol="0"/>
          <a:lstStyle/>
          <a:p>
            <a:endParaRPr/>
          </a:p>
        </p:txBody>
      </p:sp>
      <p:sp>
        <p:nvSpPr>
          <p:cNvPr id="4" name="object 4"/>
          <p:cNvSpPr/>
          <p:nvPr/>
        </p:nvSpPr>
        <p:spPr>
          <a:xfrm>
            <a:off x="0" y="305949"/>
            <a:ext cx="4608004" cy="310241"/>
          </a:xfrm>
          <a:prstGeom prst="rect">
            <a:avLst/>
          </a:prstGeom>
          <a:blipFill>
            <a:blip r:embed="rId3" cstate="print"/>
            <a:stretch>
              <a:fillRect/>
            </a:stretch>
          </a:blipFill>
        </p:spPr>
        <p:txBody>
          <a:bodyPr wrap="square" lIns="0" tIns="0" rIns="0" bIns="0" rtlCol="0"/>
          <a:lstStyle/>
          <a:p>
            <a:endParaRPr/>
          </a:p>
        </p:txBody>
      </p:sp>
      <p:sp>
        <p:nvSpPr>
          <p:cNvPr id="5" name="object 5"/>
          <p:cNvSpPr txBox="1"/>
          <p:nvPr/>
        </p:nvSpPr>
        <p:spPr>
          <a:xfrm>
            <a:off x="0" y="321070"/>
            <a:ext cx="4608195" cy="213520"/>
          </a:xfrm>
          <a:prstGeom prst="rect">
            <a:avLst/>
          </a:prstGeom>
        </p:spPr>
        <p:txBody>
          <a:bodyPr vert="horz" wrap="square" lIns="0" tIns="13335" rIns="0" bIns="0" rtlCol="0">
            <a:spAutoFit/>
          </a:bodyPr>
          <a:lstStyle/>
          <a:p>
            <a:pPr marL="165735">
              <a:lnSpc>
                <a:spcPct val="100000"/>
              </a:lnSpc>
              <a:spcBef>
                <a:spcPts val="105"/>
              </a:spcBef>
            </a:pPr>
            <a:r>
              <a:rPr lang="en-US" sz="1300" spc="35" dirty="0" smtClean="0">
                <a:solidFill>
                  <a:srgbClr val="FFFFFF"/>
                </a:solidFill>
                <a:latin typeface="Times New Roman"/>
                <a:cs typeface="Times New Roman"/>
              </a:rPr>
              <a:t>Simple and compound interest</a:t>
            </a:r>
            <a:endParaRPr sz="1300" dirty="0">
              <a:latin typeface="Times New Roman"/>
              <a:cs typeface="Times New Roman"/>
            </a:endParaRPr>
          </a:p>
        </p:txBody>
      </p:sp>
      <p:sp>
        <p:nvSpPr>
          <p:cNvPr id="6" name="object 6"/>
          <p:cNvSpPr/>
          <p:nvPr/>
        </p:nvSpPr>
        <p:spPr>
          <a:xfrm>
            <a:off x="502551" y="1166114"/>
            <a:ext cx="65265" cy="65265"/>
          </a:xfrm>
          <a:prstGeom prst="rect">
            <a:avLst/>
          </a:prstGeom>
          <a:blipFill>
            <a:blip r:embed="rId4" cstate="print"/>
            <a:stretch>
              <a:fillRect/>
            </a:stretch>
          </a:blipFill>
        </p:spPr>
        <p:txBody>
          <a:bodyPr wrap="square" lIns="0" tIns="0" rIns="0" bIns="0" rtlCol="0"/>
          <a:lstStyle/>
          <a:p>
            <a:endParaRPr/>
          </a:p>
        </p:txBody>
      </p:sp>
      <p:sp>
        <p:nvSpPr>
          <p:cNvPr id="7" name="object 7"/>
          <p:cNvSpPr/>
          <p:nvPr/>
        </p:nvSpPr>
        <p:spPr>
          <a:xfrm>
            <a:off x="502551" y="1376146"/>
            <a:ext cx="65265" cy="65265"/>
          </a:xfrm>
          <a:prstGeom prst="rect">
            <a:avLst/>
          </a:prstGeom>
          <a:blipFill>
            <a:blip r:embed="rId4" cstate="print"/>
            <a:stretch>
              <a:fillRect/>
            </a:stretch>
          </a:blipFill>
        </p:spPr>
        <p:txBody>
          <a:bodyPr wrap="square" lIns="0" tIns="0" rIns="0" bIns="0" rtlCol="0"/>
          <a:lstStyle/>
          <a:p>
            <a:endParaRPr/>
          </a:p>
        </p:txBody>
      </p:sp>
      <p:sp>
        <p:nvSpPr>
          <p:cNvPr id="8" name="object 8"/>
          <p:cNvSpPr/>
          <p:nvPr/>
        </p:nvSpPr>
        <p:spPr>
          <a:xfrm>
            <a:off x="502551" y="1586179"/>
            <a:ext cx="65265" cy="65265"/>
          </a:xfrm>
          <a:prstGeom prst="rect">
            <a:avLst/>
          </a:prstGeom>
          <a:blipFill>
            <a:blip r:embed="rId4" cstate="print"/>
            <a:stretch>
              <a:fillRect/>
            </a:stretch>
          </a:blipFill>
        </p:spPr>
        <p:txBody>
          <a:bodyPr wrap="square" lIns="0" tIns="0" rIns="0" bIns="0" rtlCol="0"/>
          <a:lstStyle/>
          <a:p>
            <a:endParaRPr/>
          </a:p>
        </p:txBody>
      </p:sp>
      <p:sp>
        <p:nvSpPr>
          <p:cNvPr id="9" name="object 9"/>
          <p:cNvSpPr/>
          <p:nvPr/>
        </p:nvSpPr>
        <p:spPr>
          <a:xfrm>
            <a:off x="502551" y="1796211"/>
            <a:ext cx="65265" cy="65265"/>
          </a:xfrm>
          <a:prstGeom prst="rect">
            <a:avLst/>
          </a:prstGeom>
          <a:blipFill>
            <a:blip r:embed="rId4" cstate="print"/>
            <a:stretch>
              <a:fillRect/>
            </a:stretch>
          </a:blipFill>
        </p:spPr>
        <p:txBody>
          <a:bodyPr wrap="square" lIns="0" tIns="0" rIns="0" bIns="0" rtlCol="0"/>
          <a:lstStyle/>
          <a:p>
            <a:endParaRPr/>
          </a:p>
        </p:txBody>
      </p:sp>
      <p:sp>
        <p:nvSpPr>
          <p:cNvPr id="10" name="object 10"/>
          <p:cNvSpPr/>
          <p:nvPr/>
        </p:nvSpPr>
        <p:spPr>
          <a:xfrm>
            <a:off x="502551" y="2006244"/>
            <a:ext cx="65265" cy="65265"/>
          </a:xfrm>
          <a:prstGeom prst="rect">
            <a:avLst/>
          </a:prstGeom>
          <a:blipFill>
            <a:blip r:embed="rId5" cstate="print"/>
            <a:stretch>
              <a:fillRect/>
            </a:stretch>
          </a:blipFill>
        </p:spPr>
        <p:txBody>
          <a:bodyPr wrap="square" lIns="0" tIns="0" rIns="0" bIns="0" rtlCol="0"/>
          <a:lstStyle/>
          <a:p>
            <a:endParaRPr/>
          </a:p>
        </p:txBody>
      </p:sp>
      <p:sp>
        <p:nvSpPr>
          <p:cNvPr id="11" name="object 11"/>
          <p:cNvSpPr/>
          <p:nvPr/>
        </p:nvSpPr>
        <p:spPr>
          <a:xfrm>
            <a:off x="502551" y="2216277"/>
            <a:ext cx="65265" cy="65265"/>
          </a:xfrm>
          <a:prstGeom prst="rect">
            <a:avLst/>
          </a:prstGeom>
          <a:blipFill>
            <a:blip r:embed="rId6" cstate="print"/>
            <a:stretch>
              <a:fillRect/>
            </a:stretch>
          </a:blipFill>
        </p:spPr>
        <p:txBody>
          <a:bodyPr wrap="square" lIns="0" tIns="0" rIns="0" bIns="0" rtlCol="0"/>
          <a:lstStyle/>
          <a:p>
            <a:endParaRPr/>
          </a:p>
        </p:txBody>
      </p:sp>
      <p:sp>
        <p:nvSpPr>
          <p:cNvPr id="12" name="object 12"/>
          <p:cNvSpPr/>
          <p:nvPr/>
        </p:nvSpPr>
        <p:spPr>
          <a:xfrm>
            <a:off x="502551" y="2426309"/>
            <a:ext cx="65265" cy="65265"/>
          </a:xfrm>
          <a:prstGeom prst="rect">
            <a:avLst/>
          </a:prstGeom>
          <a:blipFill>
            <a:blip r:embed="rId5" cstate="print"/>
            <a:stretch>
              <a:fillRect/>
            </a:stretch>
          </a:blipFill>
        </p:spPr>
        <p:txBody>
          <a:bodyPr wrap="square" lIns="0" tIns="0" rIns="0" bIns="0" rtlCol="0"/>
          <a:lstStyle/>
          <a:p>
            <a:endParaRPr/>
          </a:p>
        </p:txBody>
      </p:sp>
      <p:sp>
        <p:nvSpPr>
          <p:cNvPr id="14" name="object 14"/>
          <p:cNvSpPr/>
          <p:nvPr/>
        </p:nvSpPr>
        <p:spPr>
          <a:xfrm>
            <a:off x="0" y="3333610"/>
            <a:ext cx="2304415" cy="122555"/>
          </a:xfrm>
          <a:custGeom>
            <a:avLst/>
            <a:gdLst/>
            <a:ahLst/>
            <a:cxnLst/>
            <a:rect l="l" t="t" r="r" b="b"/>
            <a:pathLst>
              <a:path w="2304415" h="122554">
                <a:moveTo>
                  <a:pt x="0" y="122389"/>
                </a:moveTo>
                <a:lnTo>
                  <a:pt x="2303995" y="122389"/>
                </a:lnTo>
                <a:lnTo>
                  <a:pt x="2303995" y="0"/>
                </a:lnTo>
                <a:lnTo>
                  <a:pt x="0" y="0"/>
                </a:lnTo>
                <a:lnTo>
                  <a:pt x="0" y="122389"/>
                </a:lnTo>
                <a:close/>
              </a:path>
            </a:pathLst>
          </a:custGeom>
          <a:solidFill>
            <a:srgbClr val="000000"/>
          </a:solidFill>
        </p:spPr>
        <p:txBody>
          <a:bodyPr wrap="square" lIns="0" tIns="0" rIns="0" bIns="0" rtlCol="0"/>
          <a:lstStyle/>
          <a:p>
            <a:endParaRPr/>
          </a:p>
        </p:txBody>
      </p:sp>
      <p:sp>
        <p:nvSpPr>
          <p:cNvPr id="15" name="object 15"/>
          <p:cNvSpPr/>
          <p:nvPr/>
        </p:nvSpPr>
        <p:spPr>
          <a:xfrm>
            <a:off x="2303995" y="3333610"/>
            <a:ext cx="2304415" cy="122555"/>
          </a:xfrm>
          <a:custGeom>
            <a:avLst/>
            <a:gdLst/>
            <a:ahLst/>
            <a:cxnLst/>
            <a:rect l="l" t="t" r="r" b="b"/>
            <a:pathLst>
              <a:path w="2304415" h="122554">
                <a:moveTo>
                  <a:pt x="0" y="122389"/>
                </a:moveTo>
                <a:lnTo>
                  <a:pt x="2303995" y="122389"/>
                </a:lnTo>
                <a:lnTo>
                  <a:pt x="2303995" y="0"/>
                </a:lnTo>
                <a:lnTo>
                  <a:pt x="0" y="0"/>
                </a:lnTo>
                <a:lnTo>
                  <a:pt x="0" y="122389"/>
                </a:lnTo>
                <a:close/>
              </a:path>
            </a:pathLst>
          </a:custGeom>
          <a:solidFill>
            <a:srgbClr val="3333B2"/>
          </a:solidFill>
        </p:spPr>
        <p:txBody>
          <a:bodyPr wrap="square" lIns="0" tIns="0" rIns="0" bIns="0" rtlCol="0"/>
          <a:lstStyle/>
          <a:p>
            <a:endParaRPr/>
          </a:p>
        </p:txBody>
      </p:sp>
      <p:sp>
        <p:nvSpPr>
          <p:cNvPr id="16" name="object 16"/>
          <p:cNvSpPr txBox="1">
            <a:spLocks noGrp="1"/>
          </p:cNvSpPr>
          <p:nvPr>
            <p:ph type="ftr" sz="quarter" idx="5"/>
          </p:nvPr>
        </p:nvSpPr>
        <p:spPr>
          <a:xfrm>
            <a:off x="1652358" y="3350464"/>
            <a:ext cx="556894" cy="89768"/>
          </a:xfrm>
          <a:prstGeom prst="rect">
            <a:avLst/>
          </a:prstGeom>
        </p:spPr>
        <p:txBody>
          <a:bodyPr vert="horz" wrap="square" lIns="0" tIns="0" rIns="0" bIns="0" rtlCol="0">
            <a:spAutoFit/>
          </a:bodyPr>
          <a:lstStyle/>
          <a:p>
            <a:pPr marL="12700">
              <a:lnSpc>
                <a:spcPts val="650"/>
              </a:lnSpc>
            </a:pPr>
            <a:r>
              <a:rPr lang="en-US" spc="40" dirty="0"/>
              <a:t>Luděk</a:t>
            </a:r>
            <a:r>
              <a:rPr lang="en-US" spc="25" dirty="0"/>
              <a:t> </a:t>
            </a:r>
            <a:r>
              <a:rPr lang="en-US" spc="60" dirty="0"/>
              <a:t>Benada</a:t>
            </a:r>
          </a:p>
        </p:txBody>
      </p:sp>
      <p:sp>
        <p:nvSpPr>
          <p:cNvPr id="17" name="object 17"/>
          <p:cNvSpPr txBox="1"/>
          <p:nvPr/>
        </p:nvSpPr>
        <p:spPr>
          <a:xfrm>
            <a:off x="2399296" y="3350464"/>
            <a:ext cx="514350" cy="106680"/>
          </a:xfrm>
          <a:prstGeom prst="rect">
            <a:avLst/>
          </a:prstGeom>
        </p:spPr>
        <p:txBody>
          <a:bodyPr vert="horz" wrap="square" lIns="0" tIns="0" rIns="0" bIns="0" rtlCol="0">
            <a:spAutoFit/>
          </a:bodyPr>
          <a:lstStyle/>
          <a:p>
            <a:pPr marL="12700">
              <a:lnSpc>
                <a:spcPts val="650"/>
              </a:lnSpc>
            </a:pPr>
            <a:r>
              <a:rPr sz="600" spc="100" dirty="0">
                <a:solidFill>
                  <a:srgbClr val="FFFFFF"/>
                </a:solidFill>
                <a:latin typeface="Times New Roman"/>
                <a:cs typeface="Times New Roman"/>
                <a:hlinkClick r:id="" action="ppaction://noaction"/>
              </a:rPr>
              <a:t>BPF_AFMT</a:t>
            </a:r>
            <a:endParaRPr sz="600">
              <a:latin typeface="Times New Roman"/>
              <a:cs typeface="Times New Roman"/>
            </a:endParaRPr>
          </a:p>
        </p:txBody>
      </p:sp>
      <p:sp>
        <p:nvSpPr>
          <p:cNvPr id="21" name="TextBox 20"/>
          <p:cNvSpPr txBox="1"/>
          <p:nvPr/>
        </p:nvSpPr>
        <p:spPr>
          <a:xfrm>
            <a:off x="323850" y="739775"/>
            <a:ext cx="4114800" cy="1729704"/>
          </a:xfrm>
          <a:prstGeom prst="rect">
            <a:avLst/>
          </a:prstGeom>
          <a:noFill/>
        </p:spPr>
        <p:txBody>
          <a:bodyPr wrap="square" rtlCol="0">
            <a:spAutoFit/>
          </a:bodyPr>
          <a:lstStyle/>
          <a:p>
            <a:pPr algn="ctr"/>
            <a:r>
              <a:rPr lang="en-US" sz="1200" b="1" dirty="0" smtClean="0"/>
              <a:t>Effective rate</a:t>
            </a:r>
          </a:p>
          <a:p>
            <a:pPr>
              <a:lnSpc>
                <a:spcPct val="60000"/>
              </a:lnSpc>
            </a:pPr>
            <a:endParaRPr lang="ru-RU" sz="1200" dirty="0" smtClean="0"/>
          </a:p>
          <a:p>
            <a:r>
              <a:rPr lang="en-US" sz="1200" dirty="0" smtClean="0"/>
              <a:t>It’s anually converted rate that gives the same interest earnings as the rate r(m) converted m times per year, where m≠1</a:t>
            </a:r>
          </a:p>
          <a:p>
            <a:pPr>
              <a:lnSpc>
                <a:spcPct val="60000"/>
              </a:lnSpc>
            </a:pPr>
            <a:endParaRPr lang="en-US" sz="1200" dirty="0"/>
          </a:p>
          <a:p>
            <a:r>
              <a:rPr lang="en-US" sz="1200" dirty="0" smtClean="0"/>
              <a:t>Assume that the nominal compounded rate r(m) yields the same future value for 1$ invested for one year as the annually compound rate r</a:t>
            </a:r>
            <a:r>
              <a:rPr lang="en-US" sz="1200" baseline="-25000" dirty="0" smtClean="0"/>
              <a:t>e</a:t>
            </a:r>
            <a:r>
              <a:rPr lang="en-US" sz="1200" dirty="0" smtClean="0"/>
              <a:t> </a:t>
            </a:r>
          </a:p>
          <a:p>
            <a:pPr algn="ctr"/>
            <a:r>
              <a:rPr lang="en-US" sz="1200" dirty="0" smtClean="0"/>
              <a:t>1+r</a:t>
            </a:r>
            <a:r>
              <a:rPr lang="en-US" sz="1200" baseline="-25000" dirty="0" smtClean="0"/>
              <a:t>e</a:t>
            </a:r>
            <a:r>
              <a:rPr lang="en-US" sz="1200" dirty="0" smtClean="0"/>
              <a:t>=[1+r(m)/m]</a:t>
            </a:r>
            <a:r>
              <a:rPr lang="en-US" sz="1200" baseline="30000" dirty="0" smtClean="0"/>
              <a:t>m</a:t>
            </a:r>
            <a:endParaRPr lang="ru-RU" sz="1200" baseline="30000" dirty="0" smtClean="0"/>
          </a:p>
          <a:p>
            <a:endParaRPr lang="en-US" sz="1200" baseline="30000" dirty="0" smtClean="0"/>
          </a:p>
        </p:txBody>
      </p:sp>
      <mc:AlternateContent xmlns:mc="http://schemas.openxmlformats.org/markup-compatibility/2006" xmlns:a14="http://schemas.microsoft.com/office/drawing/2010/main">
        <mc:Choice Requires="a14">
          <p:sp>
            <p:nvSpPr>
              <p:cNvPr id="19" name="Прямоугольник 18"/>
              <p:cNvSpPr/>
              <p:nvPr/>
            </p:nvSpPr>
            <p:spPr>
              <a:xfrm>
                <a:off x="1009651" y="2359025"/>
                <a:ext cx="2446551" cy="6749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p>
                        <m:sSupPr>
                          <m:ctrlPr>
                            <a:rPr lang="en-US" i="1" smtClean="0">
                              <a:latin typeface="Cambria Math" panose="02040503050406030204" pitchFamily="18" charset="0"/>
                            </a:rPr>
                          </m:ctrlPr>
                        </m:sSupPr>
                        <m:e>
                          <m:r>
                            <a:rPr lang="en-US" b="0" i="1" smtClean="0">
                              <a:latin typeface="Cambria Math"/>
                            </a:rPr>
                            <m:t>𝑟</m:t>
                          </m:r>
                          <m:r>
                            <a:rPr lang="en-US" b="0" i="1" baseline="-25000" smtClean="0">
                              <a:latin typeface="Cambria Math"/>
                            </a:rPr>
                            <m:t>𝑒</m:t>
                          </m:r>
                          <m:r>
                            <a:rPr lang="en-US" b="0" i="1" smtClean="0">
                              <a:latin typeface="Cambria Math"/>
                            </a:rPr>
                            <m:t>=</m:t>
                          </m:r>
                          <m:d>
                            <m:dPr>
                              <m:ctrlPr>
                                <a:rPr lang="en-US" i="1">
                                  <a:latin typeface="Cambria Math" panose="02040503050406030204" pitchFamily="18" charset="0"/>
                                </a:rPr>
                              </m:ctrlPr>
                            </m:dPr>
                            <m:e>
                              <m:r>
                                <a:rPr lang="en-US" i="1">
                                  <a:latin typeface="Cambria Math"/>
                                </a:rPr>
                                <m:t>1+</m:t>
                              </m:r>
                              <m:f>
                                <m:fPr>
                                  <m:ctrlPr>
                                    <a:rPr lang="en-US" i="1">
                                      <a:latin typeface="Cambria Math" panose="02040503050406030204" pitchFamily="18" charset="0"/>
                                    </a:rPr>
                                  </m:ctrlPr>
                                </m:fPr>
                                <m:num>
                                  <m:r>
                                    <a:rPr lang="en-US" i="1">
                                      <a:latin typeface="Cambria Math"/>
                                    </a:rPr>
                                    <m:t>𝑟</m:t>
                                  </m:r>
                                  <m:d>
                                    <m:dPr>
                                      <m:ctrlPr>
                                        <a:rPr lang="en-US" i="1">
                                          <a:latin typeface="Cambria Math" panose="02040503050406030204" pitchFamily="18" charset="0"/>
                                        </a:rPr>
                                      </m:ctrlPr>
                                    </m:dPr>
                                    <m:e>
                                      <m:r>
                                        <a:rPr lang="en-US" i="1">
                                          <a:latin typeface="Cambria Math"/>
                                        </a:rPr>
                                        <m:t>𝑚</m:t>
                                      </m:r>
                                    </m:e>
                                  </m:d>
                                </m:num>
                                <m:den>
                                  <m:r>
                                    <a:rPr lang="en-US" i="1">
                                      <a:latin typeface="Cambria Math"/>
                                    </a:rPr>
                                    <m:t>𝑚</m:t>
                                  </m:r>
                                </m:den>
                              </m:f>
                            </m:e>
                          </m:d>
                        </m:e>
                        <m:sup>
                          <m:r>
                            <a:rPr lang="en-US" i="1">
                              <a:latin typeface="Cambria Math"/>
                            </a:rPr>
                            <m:t>𝑚</m:t>
                          </m:r>
                        </m:sup>
                      </m:sSup>
                      <m:r>
                        <a:rPr lang="en-US" i="1">
                          <a:latin typeface="Cambria Math"/>
                        </a:rPr>
                        <m:t>−1</m:t>
                      </m:r>
                    </m:oMath>
                  </m:oMathPara>
                </a14:m>
                <a:endParaRPr lang="ru-RU" dirty="0"/>
              </a:p>
            </p:txBody>
          </p:sp>
        </mc:Choice>
        <mc:Fallback xmlns="">
          <p:sp>
            <p:nvSpPr>
              <p:cNvPr id="19" name="Прямоугольник 18"/>
              <p:cNvSpPr>
                <a:spLocks noRot="1" noChangeAspect="1" noMove="1" noResize="1" noEditPoints="1" noAdjustHandles="1" noChangeArrowheads="1" noChangeShapeType="1" noTextEdit="1"/>
              </p:cNvSpPr>
              <p:nvPr/>
            </p:nvSpPr>
            <p:spPr>
              <a:xfrm>
                <a:off x="1009651" y="2359025"/>
                <a:ext cx="2446551" cy="674904"/>
              </a:xfrm>
              <a:prstGeom prst="rect">
                <a:avLst/>
              </a:prstGeom>
              <a:blipFill rotWithShape="1">
                <a:blip r:embed="rId7"/>
                <a:stretch>
                  <a:fillRect/>
                </a:stretch>
              </a:blipFill>
            </p:spPr>
            <p:txBody>
              <a:bodyPr/>
              <a:lstStyle/>
              <a:p>
                <a:r>
                  <a:rPr lang="ru-RU">
                    <a:noFill/>
                  </a:rPr>
                  <a:t> </a:t>
                </a:r>
              </a:p>
            </p:txBody>
          </p:sp>
        </mc:Fallback>
      </mc:AlternateContent>
    </p:spTree>
    <p:extLst>
      <p:ext uri="{BB962C8B-B14F-4D97-AF65-F5344CB8AC3E}">
        <p14:creationId xmlns:p14="http://schemas.microsoft.com/office/powerpoint/2010/main" val="3222467525"/>
      </p:ext>
    </p:extLst>
  </p:cSld>
  <p:clrMapOvr>
    <a:masterClrMapping/>
  </p:clrMapOvr>
  <p:transition>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2303995" y="0"/>
            <a:ext cx="2304415" cy="308610"/>
          </a:xfrm>
          <a:custGeom>
            <a:avLst/>
            <a:gdLst/>
            <a:ahLst/>
            <a:cxnLst/>
            <a:rect l="l" t="t" r="r" b="b"/>
            <a:pathLst>
              <a:path w="2304415" h="308610">
                <a:moveTo>
                  <a:pt x="0" y="308495"/>
                </a:moveTo>
                <a:lnTo>
                  <a:pt x="2303995" y="308495"/>
                </a:lnTo>
                <a:lnTo>
                  <a:pt x="2303995" y="0"/>
                </a:lnTo>
                <a:lnTo>
                  <a:pt x="0" y="0"/>
                </a:lnTo>
                <a:lnTo>
                  <a:pt x="0" y="308495"/>
                </a:lnTo>
                <a:close/>
              </a:path>
            </a:pathLst>
          </a:custGeom>
          <a:solidFill>
            <a:srgbClr val="3333B2"/>
          </a:solidFill>
        </p:spPr>
        <p:txBody>
          <a:bodyPr wrap="square" lIns="0" tIns="0" rIns="0" bIns="0" rtlCol="0"/>
          <a:lstStyle/>
          <a:p>
            <a:endParaRPr/>
          </a:p>
        </p:txBody>
      </p:sp>
      <p:sp>
        <p:nvSpPr>
          <p:cNvPr id="4" name="object 4"/>
          <p:cNvSpPr/>
          <p:nvPr/>
        </p:nvSpPr>
        <p:spPr>
          <a:xfrm>
            <a:off x="0" y="305949"/>
            <a:ext cx="4608004" cy="310241"/>
          </a:xfrm>
          <a:prstGeom prst="rect">
            <a:avLst/>
          </a:prstGeom>
          <a:blipFill>
            <a:blip r:embed="rId3" cstate="print"/>
            <a:stretch>
              <a:fillRect/>
            </a:stretch>
          </a:blipFill>
        </p:spPr>
        <p:txBody>
          <a:bodyPr wrap="square" lIns="0" tIns="0" rIns="0" bIns="0" rtlCol="0"/>
          <a:lstStyle/>
          <a:p>
            <a:endParaRPr/>
          </a:p>
        </p:txBody>
      </p:sp>
      <p:sp>
        <p:nvSpPr>
          <p:cNvPr id="5" name="object 5"/>
          <p:cNvSpPr txBox="1"/>
          <p:nvPr/>
        </p:nvSpPr>
        <p:spPr>
          <a:xfrm>
            <a:off x="0" y="321070"/>
            <a:ext cx="4608195" cy="213520"/>
          </a:xfrm>
          <a:prstGeom prst="rect">
            <a:avLst/>
          </a:prstGeom>
        </p:spPr>
        <p:txBody>
          <a:bodyPr vert="horz" wrap="square" lIns="0" tIns="13335" rIns="0" bIns="0" rtlCol="0">
            <a:spAutoFit/>
          </a:bodyPr>
          <a:lstStyle/>
          <a:p>
            <a:pPr marL="165735">
              <a:lnSpc>
                <a:spcPct val="100000"/>
              </a:lnSpc>
              <a:spcBef>
                <a:spcPts val="105"/>
              </a:spcBef>
            </a:pPr>
            <a:r>
              <a:rPr lang="en-US" sz="1300" spc="35" dirty="0" smtClean="0">
                <a:solidFill>
                  <a:srgbClr val="FFFFFF"/>
                </a:solidFill>
                <a:latin typeface="Times New Roman"/>
                <a:cs typeface="Times New Roman"/>
              </a:rPr>
              <a:t>Simple and compound interest</a:t>
            </a:r>
            <a:endParaRPr sz="1300" dirty="0">
              <a:latin typeface="Times New Roman"/>
              <a:cs typeface="Times New Roman"/>
            </a:endParaRPr>
          </a:p>
        </p:txBody>
      </p:sp>
      <p:sp>
        <p:nvSpPr>
          <p:cNvPr id="6" name="object 6"/>
          <p:cNvSpPr/>
          <p:nvPr/>
        </p:nvSpPr>
        <p:spPr>
          <a:xfrm>
            <a:off x="502551" y="1166114"/>
            <a:ext cx="65265" cy="65265"/>
          </a:xfrm>
          <a:prstGeom prst="rect">
            <a:avLst/>
          </a:prstGeom>
          <a:blipFill>
            <a:blip r:embed="rId4" cstate="print"/>
            <a:stretch>
              <a:fillRect/>
            </a:stretch>
          </a:blipFill>
        </p:spPr>
        <p:txBody>
          <a:bodyPr wrap="square" lIns="0" tIns="0" rIns="0" bIns="0" rtlCol="0"/>
          <a:lstStyle/>
          <a:p>
            <a:endParaRPr/>
          </a:p>
        </p:txBody>
      </p:sp>
      <p:sp>
        <p:nvSpPr>
          <p:cNvPr id="7" name="object 7"/>
          <p:cNvSpPr/>
          <p:nvPr/>
        </p:nvSpPr>
        <p:spPr>
          <a:xfrm>
            <a:off x="502551" y="1376146"/>
            <a:ext cx="65265" cy="65265"/>
          </a:xfrm>
          <a:prstGeom prst="rect">
            <a:avLst/>
          </a:prstGeom>
          <a:blipFill>
            <a:blip r:embed="rId4" cstate="print"/>
            <a:stretch>
              <a:fillRect/>
            </a:stretch>
          </a:blipFill>
        </p:spPr>
        <p:txBody>
          <a:bodyPr wrap="square" lIns="0" tIns="0" rIns="0" bIns="0" rtlCol="0"/>
          <a:lstStyle/>
          <a:p>
            <a:endParaRPr/>
          </a:p>
        </p:txBody>
      </p:sp>
      <p:sp>
        <p:nvSpPr>
          <p:cNvPr id="8" name="object 8"/>
          <p:cNvSpPr/>
          <p:nvPr/>
        </p:nvSpPr>
        <p:spPr>
          <a:xfrm>
            <a:off x="502551" y="1586179"/>
            <a:ext cx="65265" cy="65265"/>
          </a:xfrm>
          <a:prstGeom prst="rect">
            <a:avLst/>
          </a:prstGeom>
          <a:blipFill>
            <a:blip r:embed="rId4" cstate="print"/>
            <a:stretch>
              <a:fillRect/>
            </a:stretch>
          </a:blipFill>
        </p:spPr>
        <p:txBody>
          <a:bodyPr wrap="square" lIns="0" tIns="0" rIns="0" bIns="0" rtlCol="0"/>
          <a:lstStyle/>
          <a:p>
            <a:endParaRPr/>
          </a:p>
        </p:txBody>
      </p:sp>
      <p:sp>
        <p:nvSpPr>
          <p:cNvPr id="9" name="object 9"/>
          <p:cNvSpPr/>
          <p:nvPr/>
        </p:nvSpPr>
        <p:spPr>
          <a:xfrm>
            <a:off x="502551" y="1796211"/>
            <a:ext cx="65265" cy="65265"/>
          </a:xfrm>
          <a:prstGeom prst="rect">
            <a:avLst/>
          </a:prstGeom>
          <a:blipFill>
            <a:blip r:embed="rId4" cstate="print"/>
            <a:stretch>
              <a:fillRect/>
            </a:stretch>
          </a:blipFill>
        </p:spPr>
        <p:txBody>
          <a:bodyPr wrap="square" lIns="0" tIns="0" rIns="0" bIns="0" rtlCol="0"/>
          <a:lstStyle/>
          <a:p>
            <a:endParaRPr/>
          </a:p>
        </p:txBody>
      </p:sp>
      <p:sp>
        <p:nvSpPr>
          <p:cNvPr id="10" name="object 10"/>
          <p:cNvSpPr/>
          <p:nvPr/>
        </p:nvSpPr>
        <p:spPr>
          <a:xfrm>
            <a:off x="502551" y="2006244"/>
            <a:ext cx="65265" cy="65265"/>
          </a:xfrm>
          <a:prstGeom prst="rect">
            <a:avLst/>
          </a:prstGeom>
          <a:blipFill>
            <a:blip r:embed="rId5" cstate="print"/>
            <a:stretch>
              <a:fillRect/>
            </a:stretch>
          </a:blipFill>
        </p:spPr>
        <p:txBody>
          <a:bodyPr wrap="square" lIns="0" tIns="0" rIns="0" bIns="0" rtlCol="0"/>
          <a:lstStyle/>
          <a:p>
            <a:endParaRPr/>
          </a:p>
        </p:txBody>
      </p:sp>
      <p:sp>
        <p:nvSpPr>
          <p:cNvPr id="11" name="object 11"/>
          <p:cNvSpPr/>
          <p:nvPr/>
        </p:nvSpPr>
        <p:spPr>
          <a:xfrm>
            <a:off x="502551" y="2216277"/>
            <a:ext cx="65265" cy="65265"/>
          </a:xfrm>
          <a:prstGeom prst="rect">
            <a:avLst/>
          </a:prstGeom>
          <a:blipFill>
            <a:blip r:embed="rId6" cstate="print"/>
            <a:stretch>
              <a:fillRect/>
            </a:stretch>
          </a:blipFill>
        </p:spPr>
        <p:txBody>
          <a:bodyPr wrap="square" lIns="0" tIns="0" rIns="0" bIns="0" rtlCol="0"/>
          <a:lstStyle/>
          <a:p>
            <a:endParaRPr/>
          </a:p>
        </p:txBody>
      </p:sp>
      <p:sp>
        <p:nvSpPr>
          <p:cNvPr id="12" name="object 12"/>
          <p:cNvSpPr/>
          <p:nvPr/>
        </p:nvSpPr>
        <p:spPr>
          <a:xfrm>
            <a:off x="502551" y="2426309"/>
            <a:ext cx="65265" cy="65265"/>
          </a:xfrm>
          <a:prstGeom prst="rect">
            <a:avLst/>
          </a:prstGeom>
          <a:blipFill>
            <a:blip r:embed="rId5" cstate="print"/>
            <a:stretch>
              <a:fillRect/>
            </a:stretch>
          </a:blipFill>
        </p:spPr>
        <p:txBody>
          <a:bodyPr wrap="square" lIns="0" tIns="0" rIns="0" bIns="0" rtlCol="0"/>
          <a:lstStyle/>
          <a:p>
            <a:endParaRPr/>
          </a:p>
        </p:txBody>
      </p:sp>
      <p:sp>
        <p:nvSpPr>
          <p:cNvPr id="14" name="object 14"/>
          <p:cNvSpPr/>
          <p:nvPr/>
        </p:nvSpPr>
        <p:spPr>
          <a:xfrm>
            <a:off x="0" y="3333610"/>
            <a:ext cx="2304415" cy="122555"/>
          </a:xfrm>
          <a:custGeom>
            <a:avLst/>
            <a:gdLst/>
            <a:ahLst/>
            <a:cxnLst/>
            <a:rect l="l" t="t" r="r" b="b"/>
            <a:pathLst>
              <a:path w="2304415" h="122554">
                <a:moveTo>
                  <a:pt x="0" y="122389"/>
                </a:moveTo>
                <a:lnTo>
                  <a:pt x="2303995" y="122389"/>
                </a:lnTo>
                <a:lnTo>
                  <a:pt x="2303995" y="0"/>
                </a:lnTo>
                <a:lnTo>
                  <a:pt x="0" y="0"/>
                </a:lnTo>
                <a:lnTo>
                  <a:pt x="0" y="122389"/>
                </a:lnTo>
                <a:close/>
              </a:path>
            </a:pathLst>
          </a:custGeom>
          <a:solidFill>
            <a:srgbClr val="000000"/>
          </a:solidFill>
        </p:spPr>
        <p:txBody>
          <a:bodyPr wrap="square" lIns="0" tIns="0" rIns="0" bIns="0" rtlCol="0"/>
          <a:lstStyle/>
          <a:p>
            <a:endParaRPr/>
          </a:p>
        </p:txBody>
      </p:sp>
      <p:sp>
        <p:nvSpPr>
          <p:cNvPr id="15" name="object 15"/>
          <p:cNvSpPr/>
          <p:nvPr/>
        </p:nvSpPr>
        <p:spPr>
          <a:xfrm>
            <a:off x="2303995" y="3333610"/>
            <a:ext cx="2304415" cy="122555"/>
          </a:xfrm>
          <a:custGeom>
            <a:avLst/>
            <a:gdLst/>
            <a:ahLst/>
            <a:cxnLst/>
            <a:rect l="l" t="t" r="r" b="b"/>
            <a:pathLst>
              <a:path w="2304415" h="122554">
                <a:moveTo>
                  <a:pt x="0" y="122389"/>
                </a:moveTo>
                <a:lnTo>
                  <a:pt x="2303995" y="122389"/>
                </a:lnTo>
                <a:lnTo>
                  <a:pt x="2303995" y="0"/>
                </a:lnTo>
                <a:lnTo>
                  <a:pt x="0" y="0"/>
                </a:lnTo>
                <a:lnTo>
                  <a:pt x="0" y="122389"/>
                </a:lnTo>
                <a:close/>
              </a:path>
            </a:pathLst>
          </a:custGeom>
          <a:solidFill>
            <a:srgbClr val="3333B2"/>
          </a:solidFill>
        </p:spPr>
        <p:txBody>
          <a:bodyPr wrap="square" lIns="0" tIns="0" rIns="0" bIns="0" rtlCol="0"/>
          <a:lstStyle/>
          <a:p>
            <a:endParaRPr/>
          </a:p>
        </p:txBody>
      </p:sp>
      <p:sp>
        <p:nvSpPr>
          <p:cNvPr id="16" name="object 16"/>
          <p:cNvSpPr txBox="1">
            <a:spLocks noGrp="1"/>
          </p:cNvSpPr>
          <p:nvPr>
            <p:ph type="ftr" sz="quarter" idx="5"/>
          </p:nvPr>
        </p:nvSpPr>
        <p:spPr>
          <a:xfrm>
            <a:off x="1652358" y="3350464"/>
            <a:ext cx="556894" cy="89768"/>
          </a:xfrm>
          <a:prstGeom prst="rect">
            <a:avLst/>
          </a:prstGeom>
        </p:spPr>
        <p:txBody>
          <a:bodyPr vert="horz" wrap="square" lIns="0" tIns="0" rIns="0" bIns="0" rtlCol="0">
            <a:spAutoFit/>
          </a:bodyPr>
          <a:lstStyle/>
          <a:p>
            <a:pPr marL="12700">
              <a:lnSpc>
                <a:spcPts val="650"/>
              </a:lnSpc>
            </a:pPr>
            <a:r>
              <a:rPr lang="en-US" spc="40" dirty="0"/>
              <a:t>Luděk</a:t>
            </a:r>
            <a:r>
              <a:rPr lang="en-US" spc="25" dirty="0"/>
              <a:t> </a:t>
            </a:r>
            <a:r>
              <a:rPr lang="en-US" spc="60" dirty="0"/>
              <a:t>Benada</a:t>
            </a:r>
          </a:p>
        </p:txBody>
      </p:sp>
      <p:sp>
        <p:nvSpPr>
          <p:cNvPr id="17" name="object 17"/>
          <p:cNvSpPr txBox="1"/>
          <p:nvPr/>
        </p:nvSpPr>
        <p:spPr>
          <a:xfrm>
            <a:off x="2399296" y="3350464"/>
            <a:ext cx="514350" cy="106680"/>
          </a:xfrm>
          <a:prstGeom prst="rect">
            <a:avLst/>
          </a:prstGeom>
        </p:spPr>
        <p:txBody>
          <a:bodyPr vert="horz" wrap="square" lIns="0" tIns="0" rIns="0" bIns="0" rtlCol="0">
            <a:spAutoFit/>
          </a:bodyPr>
          <a:lstStyle/>
          <a:p>
            <a:pPr marL="12700">
              <a:lnSpc>
                <a:spcPts val="650"/>
              </a:lnSpc>
            </a:pPr>
            <a:r>
              <a:rPr sz="600" spc="100" dirty="0">
                <a:solidFill>
                  <a:srgbClr val="FFFFFF"/>
                </a:solidFill>
                <a:latin typeface="Times New Roman"/>
                <a:cs typeface="Times New Roman"/>
                <a:hlinkClick r:id="" action="ppaction://noaction"/>
              </a:rPr>
              <a:t>BPF_AFMT</a:t>
            </a:r>
            <a:endParaRPr sz="600">
              <a:latin typeface="Times New Roman"/>
              <a:cs typeface="Times New Roman"/>
            </a:endParaRPr>
          </a:p>
        </p:txBody>
      </p:sp>
      <p:sp>
        <p:nvSpPr>
          <p:cNvPr id="21" name="TextBox 20"/>
          <p:cNvSpPr txBox="1"/>
          <p:nvPr/>
        </p:nvSpPr>
        <p:spPr>
          <a:xfrm>
            <a:off x="323850" y="739775"/>
            <a:ext cx="4114800" cy="1815882"/>
          </a:xfrm>
          <a:prstGeom prst="rect">
            <a:avLst/>
          </a:prstGeom>
          <a:noFill/>
        </p:spPr>
        <p:txBody>
          <a:bodyPr wrap="square" rtlCol="0">
            <a:spAutoFit/>
          </a:bodyPr>
          <a:lstStyle/>
          <a:p>
            <a:pPr algn="ctr"/>
            <a:r>
              <a:rPr lang="en-US" sz="1200" b="1" dirty="0" smtClean="0"/>
              <a:t>Effective rate</a:t>
            </a:r>
          </a:p>
          <a:p>
            <a:endParaRPr lang="ru-RU" sz="1200" dirty="0" smtClean="0"/>
          </a:p>
          <a:p>
            <a:endParaRPr lang="ru-RU" sz="1200" baseline="30000" dirty="0"/>
          </a:p>
          <a:p>
            <a:endParaRPr lang="ru-RU" sz="1200" baseline="30000" dirty="0" smtClean="0"/>
          </a:p>
          <a:p>
            <a:endParaRPr lang="en-US" sz="1200" dirty="0" smtClean="0"/>
          </a:p>
          <a:p>
            <a:endParaRPr lang="en-US" sz="1200" dirty="0"/>
          </a:p>
          <a:p>
            <a:r>
              <a:rPr lang="en-US" sz="1200" dirty="0" smtClean="0"/>
              <a:t>Find the annual effective rates for 8% compounded:</a:t>
            </a:r>
          </a:p>
          <a:p>
            <a:pPr marL="228600" indent="-228600">
              <a:buAutoNum type="alphaLcParenR"/>
            </a:pPr>
            <a:r>
              <a:rPr lang="en-US" sz="1200" dirty="0" smtClean="0"/>
              <a:t>quarterly; r</a:t>
            </a:r>
            <a:r>
              <a:rPr lang="en-US" sz="1200" baseline="-25000" dirty="0" smtClean="0"/>
              <a:t>e</a:t>
            </a:r>
            <a:r>
              <a:rPr lang="en-US" sz="1200" dirty="0" smtClean="0"/>
              <a:t>=(1+0,08/4)</a:t>
            </a:r>
            <a:r>
              <a:rPr lang="en-US" sz="1200" baseline="30000" dirty="0" smtClean="0"/>
              <a:t>4</a:t>
            </a:r>
            <a:r>
              <a:rPr lang="en-US" sz="1200" dirty="0" smtClean="0"/>
              <a:t>-1=8,24%</a:t>
            </a:r>
          </a:p>
          <a:p>
            <a:pPr marL="228600" indent="-228600">
              <a:buAutoNum type="alphaLcParenR"/>
            </a:pPr>
            <a:r>
              <a:rPr lang="en-US" sz="1200" dirty="0" smtClean="0"/>
              <a:t>monthly; r</a:t>
            </a:r>
            <a:r>
              <a:rPr lang="en-US" sz="1200" baseline="-25000" dirty="0" smtClean="0"/>
              <a:t>e</a:t>
            </a:r>
            <a:r>
              <a:rPr lang="en-US" sz="1200" dirty="0" smtClean="0"/>
              <a:t>=(1+0,08/12)</a:t>
            </a:r>
            <a:r>
              <a:rPr lang="en-US" sz="1200" baseline="30000" dirty="0" smtClean="0"/>
              <a:t>12</a:t>
            </a:r>
            <a:r>
              <a:rPr lang="en-US" sz="1200" dirty="0" smtClean="0"/>
              <a:t>-1=8,3%</a:t>
            </a:r>
          </a:p>
          <a:p>
            <a:pPr marL="228600" indent="-228600">
              <a:buAutoNum type="alphaLcParenR"/>
            </a:pPr>
            <a:r>
              <a:rPr lang="en-US" sz="1200" dirty="0" smtClean="0"/>
              <a:t>daily; r</a:t>
            </a:r>
            <a:r>
              <a:rPr lang="en-US" sz="1200" baseline="-25000" dirty="0" smtClean="0"/>
              <a:t>e</a:t>
            </a:r>
            <a:r>
              <a:rPr lang="en-US" sz="1200" dirty="0" smtClean="0"/>
              <a:t>=(1+0,08/365)</a:t>
            </a:r>
            <a:r>
              <a:rPr lang="en-US" sz="1200" baseline="30000" dirty="0" smtClean="0"/>
              <a:t>365</a:t>
            </a:r>
            <a:r>
              <a:rPr lang="en-US" sz="1200" dirty="0" smtClean="0"/>
              <a:t>-1=8,33%</a:t>
            </a:r>
          </a:p>
        </p:txBody>
      </p:sp>
      <mc:AlternateContent xmlns:mc="http://schemas.openxmlformats.org/markup-compatibility/2006" xmlns:a14="http://schemas.microsoft.com/office/drawing/2010/main">
        <mc:Choice Requires="a14">
          <p:sp>
            <p:nvSpPr>
              <p:cNvPr id="19" name="Прямоугольник 18"/>
              <p:cNvSpPr/>
              <p:nvPr/>
            </p:nvSpPr>
            <p:spPr>
              <a:xfrm>
                <a:off x="1009651" y="968375"/>
                <a:ext cx="2446551" cy="6749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p>
                        <m:sSupPr>
                          <m:ctrlPr>
                            <a:rPr lang="en-US" i="1" smtClean="0">
                              <a:latin typeface="Cambria Math" panose="02040503050406030204" pitchFamily="18" charset="0"/>
                            </a:rPr>
                          </m:ctrlPr>
                        </m:sSupPr>
                        <m:e>
                          <m:r>
                            <a:rPr lang="en-US" b="0" i="1" smtClean="0">
                              <a:latin typeface="Cambria Math"/>
                            </a:rPr>
                            <m:t>𝑟</m:t>
                          </m:r>
                          <m:r>
                            <a:rPr lang="en-US" b="0" i="1" baseline="-25000" smtClean="0">
                              <a:latin typeface="Cambria Math"/>
                            </a:rPr>
                            <m:t>𝑒</m:t>
                          </m:r>
                          <m:r>
                            <a:rPr lang="en-US" b="0" i="1" smtClean="0">
                              <a:latin typeface="Cambria Math"/>
                            </a:rPr>
                            <m:t>=</m:t>
                          </m:r>
                          <m:d>
                            <m:dPr>
                              <m:ctrlPr>
                                <a:rPr lang="en-US" i="1">
                                  <a:latin typeface="Cambria Math" panose="02040503050406030204" pitchFamily="18" charset="0"/>
                                </a:rPr>
                              </m:ctrlPr>
                            </m:dPr>
                            <m:e>
                              <m:r>
                                <a:rPr lang="en-US" i="1">
                                  <a:latin typeface="Cambria Math"/>
                                </a:rPr>
                                <m:t>1+</m:t>
                              </m:r>
                              <m:f>
                                <m:fPr>
                                  <m:ctrlPr>
                                    <a:rPr lang="en-US" i="1">
                                      <a:latin typeface="Cambria Math" panose="02040503050406030204" pitchFamily="18" charset="0"/>
                                    </a:rPr>
                                  </m:ctrlPr>
                                </m:fPr>
                                <m:num>
                                  <m:r>
                                    <a:rPr lang="en-US" i="1">
                                      <a:latin typeface="Cambria Math"/>
                                    </a:rPr>
                                    <m:t>𝑟</m:t>
                                  </m:r>
                                  <m:d>
                                    <m:dPr>
                                      <m:ctrlPr>
                                        <a:rPr lang="en-US" i="1">
                                          <a:latin typeface="Cambria Math" panose="02040503050406030204" pitchFamily="18" charset="0"/>
                                        </a:rPr>
                                      </m:ctrlPr>
                                    </m:dPr>
                                    <m:e>
                                      <m:r>
                                        <a:rPr lang="en-US" i="1">
                                          <a:latin typeface="Cambria Math"/>
                                        </a:rPr>
                                        <m:t>𝑚</m:t>
                                      </m:r>
                                    </m:e>
                                  </m:d>
                                </m:num>
                                <m:den>
                                  <m:r>
                                    <a:rPr lang="en-US" i="1">
                                      <a:latin typeface="Cambria Math"/>
                                    </a:rPr>
                                    <m:t>𝑚</m:t>
                                  </m:r>
                                </m:den>
                              </m:f>
                            </m:e>
                          </m:d>
                        </m:e>
                        <m:sup>
                          <m:r>
                            <a:rPr lang="en-US" i="1">
                              <a:latin typeface="Cambria Math"/>
                            </a:rPr>
                            <m:t>𝑚</m:t>
                          </m:r>
                        </m:sup>
                      </m:sSup>
                      <m:r>
                        <a:rPr lang="en-US" i="1">
                          <a:latin typeface="Cambria Math"/>
                        </a:rPr>
                        <m:t>−1</m:t>
                      </m:r>
                    </m:oMath>
                  </m:oMathPara>
                </a14:m>
                <a:endParaRPr lang="ru-RU" dirty="0"/>
              </a:p>
            </p:txBody>
          </p:sp>
        </mc:Choice>
        <mc:Fallback xmlns="">
          <p:sp>
            <p:nvSpPr>
              <p:cNvPr id="19" name="Прямоугольник 18"/>
              <p:cNvSpPr>
                <a:spLocks noRot="1" noChangeAspect="1" noMove="1" noResize="1" noEditPoints="1" noAdjustHandles="1" noChangeArrowheads="1" noChangeShapeType="1" noTextEdit="1"/>
              </p:cNvSpPr>
              <p:nvPr/>
            </p:nvSpPr>
            <p:spPr>
              <a:xfrm>
                <a:off x="1009651" y="968375"/>
                <a:ext cx="2446551" cy="674904"/>
              </a:xfrm>
              <a:prstGeom prst="rect">
                <a:avLst/>
              </a:prstGeom>
              <a:blipFill rotWithShape="1">
                <a:blip r:embed="rId7"/>
                <a:stretch>
                  <a:fillRect/>
                </a:stretch>
              </a:blipFill>
            </p:spPr>
            <p:txBody>
              <a:bodyPr/>
              <a:lstStyle/>
              <a:p>
                <a:r>
                  <a:rPr lang="ru-RU">
                    <a:noFill/>
                  </a:rPr>
                  <a:t> </a:t>
                </a:r>
              </a:p>
            </p:txBody>
          </p:sp>
        </mc:Fallback>
      </mc:AlternateContent>
    </p:spTree>
    <p:extLst>
      <p:ext uri="{BB962C8B-B14F-4D97-AF65-F5344CB8AC3E}">
        <p14:creationId xmlns:p14="http://schemas.microsoft.com/office/powerpoint/2010/main" val="979349247"/>
      </p:ext>
    </p:extLst>
  </p:cSld>
  <p:clrMapOvr>
    <a:masterClrMapping/>
  </p:clrMapOvr>
  <p:transition>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2303995" y="0"/>
            <a:ext cx="2304415" cy="308610"/>
          </a:xfrm>
          <a:custGeom>
            <a:avLst/>
            <a:gdLst/>
            <a:ahLst/>
            <a:cxnLst/>
            <a:rect l="l" t="t" r="r" b="b"/>
            <a:pathLst>
              <a:path w="2304415" h="308610">
                <a:moveTo>
                  <a:pt x="0" y="308495"/>
                </a:moveTo>
                <a:lnTo>
                  <a:pt x="2303995" y="308495"/>
                </a:lnTo>
                <a:lnTo>
                  <a:pt x="2303995" y="0"/>
                </a:lnTo>
                <a:lnTo>
                  <a:pt x="0" y="0"/>
                </a:lnTo>
                <a:lnTo>
                  <a:pt x="0" y="308495"/>
                </a:lnTo>
                <a:close/>
              </a:path>
            </a:pathLst>
          </a:custGeom>
          <a:solidFill>
            <a:srgbClr val="3333B2"/>
          </a:solidFill>
        </p:spPr>
        <p:txBody>
          <a:bodyPr wrap="square" lIns="0" tIns="0" rIns="0" bIns="0" rtlCol="0"/>
          <a:lstStyle/>
          <a:p>
            <a:endParaRPr/>
          </a:p>
        </p:txBody>
      </p:sp>
      <p:sp>
        <p:nvSpPr>
          <p:cNvPr id="4" name="object 4"/>
          <p:cNvSpPr/>
          <p:nvPr/>
        </p:nvSpPr>
        <p:spPr>
          <a:xfrm>
            <a:off x="0" y="305949"/>
            <a:ext cx="4608004" cy="310241"/>
          </a:xfrm>
          <a:prstGeom prst="rect">
            <a:avLst/>
          </a:prstGeom>
          <a:blipFill>
            <a:blip r:embed="rId3" cstate="print"/>
            <a:stretch>
              <a:fillRect/>
            </a:stretch>
          </a:blipFill>
        </p:spPr>
        <p:txBody>
          <a:bodyPr wrap="square" lIns="0" tIns="0" rIns="0" bIns="0" rtlCol="0"/>
          <a:lstStyle/>
          <a:p>
            <a:endParaRPr/>
          </a:p>
        </p:txBody>
      </p:sp>
      <p:sp>
        <p:nvSpPr>
          <p:cNvPr id="5" name="object 5"/>
          <p:cNvSpPr txBox="1"/>
          <p:nvPr/>
        </p:nvSpPr>
        <p:spPr>
          <a:xfrm>
            <a:off x="0" y="321070"/>
            <a:ext cx="4608195" cy="213520"/>
          </a:xfrm>
          <a:prstGeom prst="rect">
            <a:avLst/>
          </a:prstGeom>
        </p:spPr>
        <p:txBody>
          <a:bodyPr vert="horz" wrap="square" lIns="0" tIns="13335" rIns="0" bIns="0" rtlCol="0">
            <a:spAutoFit/>
          </a:bodyPr>
          <a:lstStyle/>
          <a:p>
            <a:pPr marL="165735">
              <a:lnSpc>
                <a:spcPct val="100000"/>
              </a:lnSpc>
              <a:spcBef>
                <a:spcPts val="105"/>
              </a:spcBef>
            </a:pPr>
            <a:r>
              <a:rPr lang="en-US" sz="1300" spc="35" dirty="0" smtClean="0">
                <a:solidFill>
                  <a:srgbClr val="FFFFFF"/>
                </a:solidFill>
                <a:latin typeface="Times New Roman"/>
                <a:cs typeface="Times New Roman"/>
              </a:rPr>
              <a:t>Simple and compound interest</a:t>
            </a:r>
            <a:endParaRPr sz="1300" dirty="0">
              <a:latin typeface="Times New Roman"/>
              <a:cs typeface="Times New Roman"/>
            </a:endParaRPr>
          </a:p>
        </p:txBody>
      </p:sp>
      <p:sp>
        <p:nvSpPr>
          <p:cNvPr id="6" name="object 6"/>
          <p:cNvSpPr/>
          <p:nvPr/>
        </p:nvSpPr>
        <p:spPr>
          <a:xfrm>
            <a:off x="502551" y="1166114"/>
            <a:ext cx="65265" cy="65265"/>
          </a:xfrm>
          <a:prstGeom prst="rect">
            <a:avLst/>
          </a:prstGeom>
          <a:blipFill>
            <a:blip r:embed="rId4" cstate="print"/>
            <a:stretch>
              <a:fillRect/>
            </a:stretch>
          </a:blipFill>
        </p:spPr>
        <p:txBody>
          <a:bodyPr wrap="square" lIns="0" tIns="0" rIns="0" bIns="0" rtlCol="0"/>
          <a:lstStyle/>
          <a:p>
            <a:endParaRPr/>
          </a:p>
        </p:txBody>
      </p:sp>
      <p:sp>
        <p:nvSpPr>
          <p:cNvPr id="7" name="object 7"/>
          <p:cNvSpPr/>
          <p:nvPr/>
        </p:nvSpPr>
        <p:spPr>
          <a:xfrm>
            <a:off x="502551" y="1376146"/>
            <a:ext cx="65265" cy="65265"/>
          </a:xfrm>
          <a:prstGeom prst="rect">
            <a:avLst/>
          </a:prstGeom>
          <a:blipFill>
            <a:blip r:embed="rId4" cstate="print"/>
            <a:stretch>
              <a:fillRect/>
            </a:stretch>
          </a:blipFill>
        </p:spPr>
        <p:txBody>
          <a:bodyPr wrap="square" lIns="0" tIns="0" rIns="0" bIns="0" rtlCol="0"/>
          <a:lstStyle/>
          <a:p>
            <a:endParaRPr/>
          </a:p>
        </p:txBody>
      </p:sp>
      <p:sp>
        <p:nvSpPr>
          <p:cNvPr id="8" name="object 8"/>
          <p:cNvSpPr/>
          <p:nvPr/>
        </p:nvSpPr>
        <p:spPr>
          <a:xfrm>
            <a:off x="502551" y="1586179"/>
            <a:ext cx="65265" cy="65265"/>
          </a:xfrm>
          <a:prstGeom prst="rect">
            <a:avLst/>
          </a:prstGeom>
          <a:blipFill>
            <a:blip r:embed="rId4" cstate="print"/>
            <a:stretch>
              <a:fillRect/>
            </a:stretch>
          </a:blipFill>
        </p:spPr>
        <p:txBody>
          <a:bodyPr wrap="square" lIns="0" tIns="0" rIns="0" bIns="0" rtlCol="0"/>
          <a:lstStyle/>
          <a:p>
            <a:endParaRPr/>
          </a:p>
        </p:txBody>
      </p:sp>
      <p:sp>
        <p:nvSpPr>
          <p:cNvPr id="9" name="object 9"/>
          <p:cNvSpPr/>
          <p:nvPr/>
        </p:nvSpPr>
        <p:spPr>
          <a:xfrm>
            <a:off x="502551" y="1796211"/>
            <a:ext cx="65265" cy="65265"/>
          </a:xfrm>
          <a:prstGeom prst="rect">
            <a:avLst/>
          </a:prstGeom>
          <a:blipFill>
            <a:blip r:embed="rId4" cstate="print"/>
            <a:stretch>
              <a:fillRect/>
            </a:stretch>
          </a:blipFill>
        </p:spPr>
        <p:txBody>
          <a:bodyPr wrap="square" lIns="0" tIns="0" rIns="0" bIns="0" rtlCol="0"/>
          <a:lstStyle/>
          <a:p>
            <a:endParaRPr/>
          </a:p>
        </p:txBody>
      </p:sp>
      <p:sp>
        <p:nvSpPr>
          <p:cNvPr id="10" name="object 10"/>
          <p:cNvSpPr/>
          <p:nvPr/>
        </p:nvSpPr>
        <p:spPr>
          <a:xfrm>
            <a:off x="502551" y="2006244"/>
            <a:ext cx="65265" cy="65265"/>
          </a:xfrm>
          <a:prstGeom prst="rect">
            <a:avLst/>
          </a:prstGeom>
          <a:blipFill>
            <a:blip r:embed="rId5" cstate="print"/>
            <a:stretch>
              <a:fillRect/>
            </a:stretch>
          </a:blipFill>
        </p:spPr>
        <p:txBody>
          <a:bodyPr wrap="square" lIns="0" tIns="0" rIns="0" bIns="0" rtlCol="0"/>
          <a:lstStyle/>
          <a:p>
            <a:endParaRPr/>
          </a:p>
        </p:txBody>
      </p:sp>
      <p:sp>
        <p:nvSpPr>
          <p:cNvPr id="11" name="object 11"/>
          <p:cNvSpPr/>
          <p:nvPr/>
        </p:nvSpPr>
        <p:spPr>
          <a:xfrm>
            <a:off x="502551" y="2216277"/>
            <a:ext cx="65265" cy="65265"/>
          </a:xfrm>
          <a:prstGeom prst="rect">
            <a:avLst/>
          </a:prstGeom>
          <a:blipFill>
            <a:blip r:embed="rId6" cstate="print"/>
            <a:stretch>
              <a:fillRect/>
            </a:stretch>
          </a:blipFill>
        </p:spPr>
        <p:txBody>
          <a:bodyPr wrap="square" lIns="0" tIns="0" rIns="0" bIns="0" rtlCol="0"/>
          <a:lstStyle/>
          <a:p>
            <a:endParaRPr/>
          </a:p>
        </p:txBody>
      </p:sp>
      <p:sp>
        <p:nvSpPr>
          <p:cNvPr id="12" name="object 12"/>
          <p:cNvSpPr/>
          <p:nvPr/>
        </p:nvSpPr>
        <p:spPr>
          <a:xfrm>
            <a:off x="502551" y="2426309"/>
            <a:ext cx="65265" cy="65265"/>
          </a:xfrm>
          <a:prstGeom prst="rect">
            <a:avLst/>
          </a:prstGeom>
          <a:blipFill>
            <a:blip r:embed="rId5" cstate="print"/>
            <a:stretch>
              <a:fillRect/>
            </a:stretch>
          </a:blipFill>
        </p:spPr>
        <p:txBody>
          <a:bodyPr wrap="square" lIns="0" tIns="0" rIns="0" bIns="0" rtlCol="0"/>
          <a:lstStyle/>
          <a:p>
            <a:endParaRPr/>
          </a:p>
        </p:txBody>
      </p:sp>
      <p:sp>
        <p:nvSpPr>
          <p:cNvPr id="14" name="object 14"/>
          <p:cNvSpPr/>
          <p:nvPr/>
        </p:nvSpPr>
        <p:spPr>
          <a:xfrm>
            <a:off x="0" y="3333610"/>
            <a:ext cx="2304415" cy="122555"/>
          </a:xfrm>
          <a:custGeom>
            <a:avLst/>
            <a:gdLst/>
            <a:ahLst/>
            <a:cxnLst/>
            <a:rect l="l" t="t" r="r" b="b"/>
            <a:pathLst>
              <a:path w="2304415" h="122554">
                <a:moveTo>
                  <a:pt x="0" y="122389"/>
                </a:moveTo>
                <a:lnTo>
                  <a:pt x="2303995" y="122389"/>
                </a:lnTo>
                <a:lnTo>
                  <a:pt x="2303995" y="0"/>
                </a:lnTo>
                <a:lnTo>
                  <a:pt x="0" y="0"/>
                </a:lnTo>
                <a:lnTo>
                  <a:pt x="0" y="122389"/>
                </a:lnTo>
                <a:close/>
              </a:path>
            </a:pathLst>
          </a:custGeom>
          <a:solidFill>
            <a:srgbClr val="000000"/>
          </a:solidFill>
        </p:spPr>
        <p:txBody>
          <a:bodyPr wrap="square" lIns="0" tIns="0" rIns="0" bIns="0" rtlCol="0"/>
          <a:lstStyle/>
          <a:p>
            <a:endParaRPr/>
          </a:p>
        </p:txBody>
      </p:sp>
      <p:sp>
        <p:nvSpPr>
          <p:cNvPr id="15" name="object 15"/>
          <p:cNvSpPr/>
          <p:nvPr/>
        </p:nvSpPr>
        <p:spPr>
          <a:xfrm>
            <a:off x="2303995" y="3333610"/>
            <a:ext cx="2304415" cy="122555"/>
          </a:xfrm>
          <a:custGeom>
            <a:avLst/>
            <a:gdLst/>
            <a:ahLst/>
            <a:cxnLst/>
            <a:rect l="l" t="t" r="r" b="b"/>
            <a:pathLst>
              <a:path w="2304415" h="122554">
                <a:moveTo>
                  <a:pt x="0" y="122389"/>
                </a:moveTo>
                <a:lnTo>
                  <a:pt x="2303995" y="122389"/>
                </a:lnTo>
                <a:lnTo>
                  <a:pt x="2303995" y="0"/>
                </a:lnTo>
                <a:lnTo>
                  <a:pt x="0" y="0"/>
                </a:lnTo>
                <a:lnTo>
                  <a:pt x="0" y="122389"/>
                </a:lnTo>
                <a:close/>
              </a:path>
            </a:pathLst>
          </a:custGeom>
          <a:solidFill>
            <a:srgbClr val="3333B2"/>
          </a:solidFill>
        </p:spPr>
        <p:txBody>
          <a:bodyPr wrap="square" lIns="0" tIns="0" rIns="0" bIns="0" rtlCol="0"/>
          <a:lstStyle/>
          <a:p>
            <a:endParaRPr/>
          </a:p>
        </p:txBody>
      </p:sp>
      <p:sp>
        <p:nvSpPr>
          <p:cNvPr id="16" name="object 16"/>
          <p:cNvSpPr txBox="1">
            <a:spLocks noGrp="1"/>
          </p:cNvSpPr>
          <p:nvPr>
            <p:ph type="ftr" sz="quarter" idx="5"/>
          </p:nvPr>
        </p:nvSpPr>
        <p:spPr>
          <a:xfrm>
            <a:off x="1652358" y="3350464"/>
            <a:ext cx="556894" cy="89768"/>
          </a:xfrm>
          <a:prstGeom prst="rect">
            <a:avLst/>
          </a:prstGeom>
        </p:spPr>
        <p:txBody>
          <a:bodyPr vert="horz" wrap="square" lIns="0" tIns="0" rIns="0" bIns="0" rtlCol="0">
            <a:spAutoFit/>
          </a:bodyPr>
          <a:lstStyle/>
          <a:p>
            <a:pPr marL="12700">
              <a:lnSpc>
                <a:spcPts val="650"/>
              </a:lnSpc>
            </a:pPr>
            <a:r>
              <a:rPr lang="en-US" spc="40" dirty="0"/>
              <a:t>Luděk</a:t>
            </a:r>
            <a:r>
              <a:rPr lang="en-US" spc="25" dirty="0"/>
              <a:t> </a:t>
            </a:r>
            <a:r>
              <a:rPr lang="en-US" spc="60" dirty="0"/>
              <a:t>Benada</a:t>
            </a:r>
          </a:p>
        </p:txBody>
      </p:sp>
      <p:sp>
        <p:nvSpPr>
          <p:cNvPr id="17" name="object 17"/>
          <p:cNvSpPr txBox="1"/>
          <p:nvPr/>
        </p:nvSpPr>
        <p:spPr>
          <a:xfrm>
            <a:off x="2399296" y="3350464"/>
            <a:ext cx="514350" cy="106680"/>
          </a:xfrm>
          <a:prstGeom prst="rect">
            <a:avLst/>
          </a:prstGeom>
        </p:spPr>
        <p:txBody>
          <a:bodyPr vert="horz" wrap="square" lIns="0" tIns="0" rIns="0" bIns="0" rtlCol="0">
            <a:spAutoFit/>
          </a:bodyPr>
          <a:lstStyle/>
          <a:p>
            <a:pPr marL="12700">
              <a:lnSpc>
                <a:spcPts val="650"/>
              </a:lnSpc>
            </a:pPr>
            <a:r>
              <a:rPr sz="600" spc="100" dirty="0">
                <a:solidFill>
                  <a:srgbClr val="FFFFFF"/>
                </a:solidFill>
                <a:latin typeface="Times New Roman"/>
                <a:cs typeface="Times New Roman"/>
                <a:hlinkClick r:id="" action="ppaction://noaction"/>
              </a:rPr>
              <a:t>BPF_AFMT</a:t>
            </a:r>
            <a:endParaRPr sz="600">
              <a:latin typeface="Times New Roman"/>
              <a:cs typeface="Times New Roman"/>
            </a:endParaRPr>
          </a:p>
        </p:txBody>
      </p:sp>
      <p:sp>
        <p:nvSpPr>
          <p:cNvPr id="21" name="TextBox 20"/>
          <p:cNvSpPr txBox="1"/>
          <p:nvPr/>
        </p:nvSpPr>
        <p:spPr>
          <a:xfrm>
            <a:off x="323850" y="739775"/>
            <a:ext cx="4114800" cy="2554545"/>
          </a:xfrm>
          <a:prstGeom prst="rect">
            <a:avLst/>
          </a:prstGeom>
          <a:noFill/>
        </p:spPr>
        <p:txBody>
          <a:bodyPr wrap="square" rtlCol="0">
            <a:spAutoFit/>
          </a:bodyPr>
          <a:lstStyle/>
          <a:p>
            <a:pPr algn="ctr"/>
            <a:r>
              <a:rPr lang="en-US" sz="1200" b="1" dirty="0" smtClean="0"/>
              <a:t>Continuous compounding</a:t>
            </a:r>
          </a:p>
          <a:p>
            <a:endParaRPr lang="ru-RU" sz="1200" dirty="0" smtClean="0"/>
          </a:p>
          <a:p>
            <a:endParaRPr lang="ru-RU" sz="1200" baseline="30000" dirty="0" smtClean="0"/>
          </a:p>
          <a:p>
            <a:endParaRPr lang="en-US" sz="1200" baseline="30000" dirty="0" smtClean="0"/>
          </a:p>
          <a:p>
            <a:endParaRPr lang="en-US" sz="1200" dirty="0" smtClean="0"/>
          </a:p>
          <a:p>
            <a:endParaRPr lang="en-US" sz="1200" dirty="0"/>
          </a:p>
          <a:p>
            <a:r>
              <a:rPr lang="en-US" sz="1200" dirty="0" smtClean="0"/>
              <a:t>What if we let the value of </a:t>
            </a:r>
            <a:r>
              <a:rPr lang="en-US" sz="1200" i="1" dirty="0" smtClean="0"/>
              <a:t>m </a:t>
            </a:r>
            <a:r>
              <a:rPr lang="en-US" sz="1200" dirty="0" smtClean="0"/>
              <a:t>in this formula become infinitely large?</a:t>
            </a:r>
          </a:p>
          <a:p>
            <a:r>
              <a:rPr lang="en-US" sz="1200" dirty="0" smtClean="0"/>
              <a:t>This means that interest compounds more often than every second; in fact we say it’s compounded continuously.</a:t>
            </a:r>
          </a:p>
          <a:p>
            <a:endParaRPr lang="en-US" sz="1200" dirty="0"/>
          </a:p>
          <a:p>
            <a:r>
              <a:rPr lang="en-US" sz="1200" dirty="0" smtClean="0"/>
              <a:t>Suppose you invest 1$ at 100% p.a. Let’s calculate the future value of this investment when interest compounds: </a:t>
            </a:r>
          </a:p>
          <a:p>
            <a:r>
              <a:rPr lang="en-US" sz="1200" dirty="0" smtClean="0"/>
              <a:t>a) yearly            b) quarterly            c)monthly             d)daily</a:t>
            </a:r>
            <a:endParaRPr lang="ru-RU" sz="1200" dirty="0" smtClean="0"/>
          </a:p>
        </p:txBody>
      </p:sp>
      <mc:AlternateContent xmlns:mc="http://schemas.openxmlformats.org/markup-compatibility/2006" xmlns:a14="http://schemas.microsoft.com/office/drawing/2010/main">
        <mc:Choice Requires="a14">
          <p:sp>
            <p:nvSpPr>
              <p:cNvPr id="20" name="Прямоугольник 19"/>
              <p:cNvSpPr/>
              <p:nvPr/>
            </p:nvSpPr>
            <p:spPr>
              <a:xfrm>
                <a:off x="1009651" y="979271"/>
                <a:ext cx="2446551" cy="6749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sSup>
                        <m:sSupPr>
                          <m:ctrlPr>
                            <a:rPr lang="en-US" i="1" smtClean="0">
                              <a:latin typeface="Cambria Math" panose="02040503050406030204" pitchFamily="18" charset="0"/>
                            </a:rPr>
                          </m:ctrlPr>
                        </m:sSupPr>
                        <m:e>
                          <m:r>
                            <a:rPr lang="en-US" b="0" i="1" smtClean="0">
                              <a:latin typeface="Cambria Math"/>
                            </a:rPr>
                            <m:t>𝑟</m:t>
                          </m:r>
                          <m:r>
                            <a:rPr lang="en-US" b="0" i="1" baseline="-25000" smtClean="0">
                              <a:latin typeface="Cambria Math"/>
                            </a:rPr>
                            <m:t>𝑒</m:t>
                          </m:r>
                          <m:r>
                            <a:rPr lang="en-US" b="0" i="1" smtClean="0">
                              <a:latin typeface="Cambria Math"/>
                            </a:rPr>
                            <m:t>=</m:t>
                          </m:r>
                          <m:d>
                            <m:dPr>
                              <m:ctrlPr>
                                <a:rPr lang="en-US" i="1">
                                  <a:latin typeface="Cambria Math" panose="02040503050406030204" pitchFamily="18" charset="0"/>
                                </a:rPr>
                              </m:ctrlPr>
                            </m:dPr>
                            <m:e>
                              <m:r>
                                <a:rPr lang="en-US" i="1">
                                  <a:latin typeface="Cambria Math"/>
                                </a:rPr>
                                <m:t>1+</m:t>
                              </m:r>
                              <m:f>
                                <m:fPr>
                                  <m:ctrlPr>
                                    <a:rPr lang="en-US" i="1">
                                      <a:latin typeface="Cambria Math" panose="02040503050406030204" pitchFamily="18" charset="0"/>
                                    </a:rPr>
                                  </m:ctrlPr>
                                </m:fPr>
                                <m:num>
                                  <m:r>
                                    <a:rPr lang="en-US" i="1">
                                      <a:latin typeface="Cambria Math"/>
                                    </a:rPr>
                                    <m:t>𝑟</m:t>
                                  </m:r>
                                  <m:d>
                                    <m:dPr>
                                      <m:ctrlPr>
                                        <a:rPr lang="en-US" i="1">
                                          <a:latin typeface="Cambria Math" panose="02040503050406030204" pitchFamily="18" charset="0"/>
                                        </a:rPr>
                                      </m:ctrlPr>
                                    </m:dPr>
                                    <m:e>
                                      <m:r>
                                        <a:rPr lang="en-US" i="1">
                                          <a:latin typeface="Cambria Math"/>
                                        </a:rPr>
                                        <m:t>𝑚</m:t>
                                      </m:r>
                                    </m:e>
                                  </m:d>
                                </m:num>
                                <m:den>
                                  <m:r>
                                    <a:rPr lang="en-US" i="1">
                                      <a:latin typeface="Cambria Math"/>
                                    </a:rPr>
                                    <m:t>𝑚</m:t>
                                  </m:r>
                                </m:den>
                              </m:f>
                            </m:e>
                          </m:d>
                        </m:e>
                        <m:sup>
                          <m:r>
                            <a:rPr lang="en-US" i="1">
                              <a:latin typeface="Cambria Math"/>
                            </a:rPr>
                            <m:t>𝑚</m:t>
                          </m:r>
                        </m:sup>
                      </m:sSup>
                      <m:r>
                        <a:rPr lang="en-US" i="1">
                          <a:latin typeface="Cambria Math"/>
                        </a:rPr>
                        <m:t>−1</m:t>
                      </m:r>
                    </m:oMath>
                  </m:oMathPara>
                </a14:m>
                <a:endParaRPr lang="ru-RU" dirty="0"/>
              </a:p>
            </p:txBody>
          </p:sp>
        </mc:Choice>
        <mc:Fallback xmlns="">
          <p:sp>
            <p:nvSpPr>
              <p:cNvPr id="20" name="Прямоугольник 19"/>
              <p:cNvSpPr>
                <a:spLocks noRot="1" noChangeAspect="1" noMove="1" noResize="1" noEditPoints="1" noAdjustHandles="1" noChangeArrowheads="1" noChangeShapeType="1" noTextEdit="1"/>
              </p:cNvSpPr>
              <p:nvPr/>
            </p:nvSpPr>
            <p:spPr>
              <a:xfrm>
                <a:off x="1009651" y="979271"/>
                <a:ext cx="2446551" cy="674904"/>
              </a:xfrm>
              <a:prstGeom prst="rect">
                <a:avLst/>
              </a:prstGeom>
              <a:blipFill rotWithShape="1">
                <a:blip r:embed="rId7"/>
                <a:stretch>
                  <a:fillRect/>
                </a:stretch>
              </a:blipFill>
            </p:spPr>
            <p:txBody>
              <a:bodyPr/>
              <a:lstStyle/>
              <a:p>
                <a:r>
                  <a:rPr lang="ru-RU">
                    <a:noFill/>
                  </a:rPr>
                  <a:t> </a:t>
                </a:r>
              </a:p>
            </p:txBody>
          </p:sp>
        </mc:Fallback>
      </mc:AlternateContent>
    </p:spTree>
    <p:extLst>
      <p:ext uri="{BB962C8B-B14F-4D97-AF65-F5344CB8AC3E}">
        <p14:creationId xmlns:p14="http://schemas.microsoft.com/office/powerpoint/2010/main" val="4002515923"/>
      </p:ext>
    </p:extLst>
  </p:cSld>
  <p:clrMapOvr>
    <a:masterClrMapping/>
  </p:clrMapOvr>
  <p:transition>
    <p:cut/>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785</TotalTime>
  <Words>1452</Words>
  <Application>Microsoft Office PowerPoint</Application>
  <PresentationFormat>Vlastní</PresentationFormat>
  <Paragraphs>248</Paragraphs>
  <Slides>19</Slides>
  <Notes>19</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19</vt:i4>
      </vt:variant>
    </vt:vector>
  </HeadingPairs>
  <TitlesOfParts>
    <vt:vector size="23" baseType="lpstr">
      <vt:lpstr>Calibri</vt:lpstr>
      <vt:lpstr>Cambria Math</vt:lpstr>
      <vt:lpstr>Times New Roman</vt:lpstr>
      <vt:lpstr>Office Theme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cp:lastModifiedBy>Benada</cp:lastModifiedBy>
  <cp:revision>50</cp:revision>
  <dcterms:created xsi:type="dcterms:W3CDTF">2018-03-10T20:20:46Z</dcterms:created>
  <dcterms:modified xsi:type="dcterms:W3CDTF">2019-03-11T08:40:08Z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2017-10-13T00:00:00Z</vt:filetime>
  </property>
  <property fmtid="{D5CDD505-2E9C-101B-9397-08002B2CF9AE}" pid="3" name="Creator">
    <vt:lpwstr>LaTeX with Beamer class version 3.36</vt:lpwstr>
  </property>
  <property fmtid="{D5CDD505-2E9C-101B-9397-08002B2CF9AE}" pid="4" name="LastSaved">
    <vt:filetime>2018-03-10T00:00:00Z</vt:filetime>
  </property>
</Properties>
</file>