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4610100" cy="3460750"/>
  <p:notesSz cx="4610100" cy="34607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77" autoAdjust="0"/>
  </p:normalViewPr>
  <p:slideViewPr>
    <p:cSldViewPr>
      <p:cViewPr varScale="1">
        <p:scale>
          <a:sx n="151" d="100"/>
          <a:sy n="151" d="100"/>
        </p:scale>
        <p:origin x="181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F78F4-4A06-440D-873A-2B0562AC4B14}" type="datetimeFigureOut">
              <a:rPr lang="ru-RU" smtClean="0"/>
              <a:t>25.04.2019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41450" y="260350"/>
            <a:ext cx="1727200" cy="129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460375" y="1644650"/>
            <a:ext cx="3689350" cy="1557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A10B2-0817-41E2-8C0A-3BA3B8DAFD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97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50"/>
              </a:lnSpc>
            </a:pPr>
            <a:r>
              <a:rPr spc="40" dirty="0"/>
              <a:t>Lud¥k</a:t>
            </a:r>
            <a:r>
              <a:rPr spc="25" dirty="0"/>
              <a:t> </a:t>
            </a:r>
            <a:r>
              <a:rPr spc="60" dirty="0"/>
              <a:t>Benada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50"/>
              </a:lnSpc>
            </a:pPr>
            <a:r>
              <a:rPr spc="40" dirty="0"/>
              <a:t>Lud¥k</a:t>
            </a:r>
            <a:r>
              <a:rPr spc="25" dirty="0"/>
              <a:t> </a:t>
            </a:r>
            <a:r>
              <a:rPr spc="60" dirty="0"/>
              <a:t>Benada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50"/>
              </a:lnSpc>
            </a:pPr>
            <a:r>
              <a:rPr spc="40" dirty="0"/>
              <a:t>Lud¥k</a:t>
            </a:r>
            <a:r>
              <a:rPr spc="25" dirty="0"/>
              <a:t> </a:t>
            </a:r>
            <a:r>
              <a:rPr spc="60" dirty="0"/>
              <a:t>Benada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50"/>
              </a:lnSpc>
            </a:pPr>
            <a:r>
              <a:rPr spc="40" dirty="0"/>
              <a:t>Lud¥k</a:t>
            </a:r>
            <a:r>
              <a:rPr spc="25" dirty="0"/>
              <a:t> </a:t>
            </a:r>
            <a:r>
              <a:rPr spc="60" dirty="0"/>
              <a:t>Benada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50"/>
              </a:lnSpc>
            </a:pPr>
            <a:r>
              <a:rPr spc="40" dirty="0"/>
              <a:t>Lud¥k</a:t>
            </a:r>
            <a:r>
              <a:rPr spc="25" dirty="0"/>
              <a:t> </a:t>
            </a:r>
            <a:r>
              <a:rPr spc="60" dirty="0"/>
              <a:t>Benada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23667" y="3248849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944050" y="3244887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121853" y="3244887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287279" y="325897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297771" y="3248697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307932" y="3238537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79" h="30479">
                <a:moveTo>
                  <a:pt x="0" y="10160"/>
                </a:moveTo>
                <a:lnTo>
                  <a:pt x="0" y="0"/>
                </a:lnTo>
                <a:lnTo>
                  <a:pt x="43181" y="0"/>
                </a:lnTo>
                <a:lnTo>
                  <a:pt x="43181" y="30480"/>
                </a:lnTo>
                <a:lnTo>
                  <a:pt x="33019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224111" y="3244887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593072" y="32512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504171" y="3244887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580372" y="32385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3593072" y="32639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3580372" y="3276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593072" y="3289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3860432" y="32385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3873132" y="32512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73132" y="32639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784231" y="3244887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3860432" y="3276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3873132" y="3289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140493" y="32385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153193" y="32512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153193" y="3263937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140493" y="32766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153193" y="3289338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4451033" y="3269017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1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4423969" y="3242523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7" y="15183"/>
                </a:moveTo>
                <a:lnTo>
                  <a:pt x="30367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7" y="23568"/>
                </a:lnTo>
                <a:lnTo>
                  <a:pt x="30367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4344352" y="3238537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4329112" y="3256317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4496754" y="3238537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399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399" y="0"/>
                </a:lnTo>
                <a:lnTo>
                  <a:pt x="35262" y="2004"/>
                </a:lnTo>
                <a:lnTo>
                  <a:pt x="43338" y="7461"/>
                </a:lnTo>
                <a:lnTo>
                  <a:pt x="48795" y="15537"/>
                </a:lnTo>
                <a:lnTo>
                  <a:pt x="50799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4532315" y="3256317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79" y="0"/>
                </a:moveTo>
                <a:lnTo>
                  <a:pt x="15239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0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106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650"/>
              </a:lnSpc>
            </a:pPr>
            <a:r>
              <a:rPr spc="40" dirty="0"/>
              <a:t>Lud¥k</a:t>
            </a:r>
            <a:r>
              <a:rPr spc="25" dirty="0"/>
              <a:t> </a:t>
            </a:r>
            <a:r>
              <a:rPr spc="60" dirty="0"/>
              <a:t>Benada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319272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benada.esf@gmail.com" TargetMode="External"/><Relationship Id="rId3" Type="http://schemas.openxmlformats.org/officeDocument/2006/relationships/slide" Target="slide9.xml"/><Relationship Id="rId7" Type="http://schemas.openxmlformats.org/officeDocument/2006/relationships/image" Target="../media/image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hyperlink" Target="mailto:enada.esf@gmail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4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0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9416" y="0"/>
            <a:ext cx="1539875" cy="28702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172845" marR="5080" indent="-78105" algn="r">
              <a:lnSpc>
                <a:spcPts val="650"/>
              </a:lnSpc>
              <a:spcBef>
                <a:spcPts val="215"/>
              </a:spcBef>
            </a:pPr>
            <a:r>
              <a:rPr sz="600" spc="45" dirty="0">
                <a:solidFill>
                  <a:srgbClr val="7F7F7F"/>
                </a:solidFill>
                <a:latin typeface="Times New Roman"/>
                <a:cs typeface="Times New Roman"/>
                <a:hlinkClick r:id="rId2" action="ppaction://hlinksldjump"/>
              </a:rPr>
              <a:t>Instructions </a:t>
            </a:r>
            <a:r>
              <a:rPr sz="600" spc="25" dirty="0">
                <a:solidFill>
                  <a:srgbClr val="7F7F7F"/>
                </a:solidFill>
                <a:latin typeface="Times New Roman"/>
                <a:cs typeface="Times New Roman"/>
              </a:rPr>
              <a:t> </a:t>
            </a:r>
            <a:r>
              <a:rPr sz="600" spc="15" dirty="0">
                <a:solidFill>
                  <a:srgbClr val="7F7F7F"/>
                </a:solidFill>
                <a:latin typeface="Times New Roman"/>
                <a:cs typeface="Times New Roman"/>
                <a:hlinkClick r:id="rId3" action="ppaction://hlinksldjump"/>
              </a:rPr>
              <a:t>V</a:t>
            </a:r>
            <a:r>
              <a:rPr sz="600" spc="45" dirty="0">
                <a:solidFill>
                  <a:srgbClr val="7F7F7F"/>
                </a:solidFill>
                <a:latin typeface="Times New Roman"/>
                <a:cs typeface="Times New Roman"/>
                <a:hlinkClick r:id="rId3" action="ppaction://hlinksldjump"/>
              </a:rPr>
              <a:t>aluation</a:t>
            </a:r>
            <a:endParaRPr sz="600" dirty="0">
              <a:latin typeface="Times New Roman"/>
              <a:cs typeface="Times New Roman"/>
            </a:endParaRPr>
          </a:p>
          <a:p>
            <a:pPr marR="5080" algn="r">
              <a:lnSpc>
                <a:spcPts val="635"/>
              </a:lnSpc>
            </a:pPr>
            <a:r>
              <a:rPr sz="600" spc="75" dirty="0">
                <a:solidFill>
                  <a:srgbClr val="7F7F7F"/>
                </a:solidFill>
                <a:latin typeface="Times New Roman"/>
                <a:cs typeface="Times New Roman"/>
                <a:hlinkClick r:id="" action="ppaction://noaction"/>
              </a:rPr>
              <a:t>The </a:t>
            </a:r>
            <a:r>
              <a:rPr sz="600" spc="30" dirty="0">
                <a:solidFill>
                  <a:srgbClr val="7F7F7F"/>
                </a:solidFill>
                <a:latin typeface="Times New Roman"/>
                <a:cs typeface="Times New Roman"/>
                <a:hlinkClick r:id="" action="ppaction://noaction"/>
              </a:rPr>
              <a:t>very </a:t>
            </a:r>
            <a:r>
              <a:rPr sz="600" spc="40" dirty="0">
                <a:solidFill>
                  <a:srgbClr val="7F7F7F"/>
                </a:solidFill>
                <a:latin typeface="Times New Roman"/>
                <a:cs typeface="Times New Roman"/>
                <a:hlinkClick r:id="" action="ppaction://noaction"/>
              </a:rPr>
              <a:t>basic </a:t>
            </a:r>
            <a:r>
              <a:rPr sz="600" spc="30" dirty="0">
                <a:solidFill>
                  <a:srgbClr val="7F7F7F"/>
                </a:solidFill>
                <a:latin typeface="Times New Roman"/>
                <a:cs typeface="Times New Roman"/>
                <a:hlinkClick r:id="" action="ppaction://noaction"/>
              </a:rPr>
              <a:t>of </a:t>
            </a:r>
            <a:r>
              <a:rPr sz="600" spc="40" dirty="0">
                <a:solidFill>
                  <a:srgbClr val="7F7F7F"/>
                </a:solidFill>
                <a:latin typeface="Times New Roman"/>
                <a:cs typeface="Times New Roman"/>
                <a:hlinkClick r:id="" action="ppaction://noaction"/>
              </a:rPr>
              <a:t>Financial</a:t>
            </a:r>
            <a:r>
              <a:rPr sz="600" spc="185" dirty="0">
                <a:solidFill>
                  <a:srgbClr val="7F7F7F"/>
                </a:solidFill>
                <a:latin typeface="Times New Roman"/>
                <a:cs typeface="Times New Roman"/>
                <a:hlinkClick r:id="" action="ppaction://noaction"/>
              </a:rPr>
              <a:t> </a:t>
            </a:r>
            <a:r>
              <a:rPr sz="600" spc="60" dirty="0">
                <a:solidFill>
                  <a:srgbClr val="7F7F7F"/>
                </a:solidFill>
                <a:latin typeface="Times New Roman"/>
                <a:cs typeface="Times New Roman"/>
                <a:hlinkClick r:id="" action="ppaction://noaction"/>
              </a:rPr>
              <a:t>Mathematics</a:t>
            </a:r>
            <a:endParaRPr sz="6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55"/>
            <a:ext cx="4608004" cy="506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09193" y="969238"/>
            <a:ext cx="3989704" cy="82550"/>
          </a:xfrm>
          <a:custGeom>
            <a:avLst/>
            <a:gdLst/>
            <a:ahLst/>
            <a:cxnLst/>
            <a:rect l="l" t="t" r="r" b="b"/>
            <a:pathLst>
              <a:path w="3989704" h="82550">
                <a:moveTo>
                  <a:pt x="3938854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3989654" y="82384"/>
                </a:lnTo>
                <a:lnTo>
                  <a:pt x="3989654" y="50800"/>
                </a:lnTo>
                <a:lnTo>
                  <a:pt x="3985646" y="31075"/>
                </a:lnTo>
                <a:lnTo>
                  <a:pt x="3974732" y="14922"/>
                </a:lnTo>
                <a:lnTo>
                  <a:pt x="3958579" y="4008"/>
                </a:lnTo>
                <a:lnTo>
                  <a:pt x="39388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9994" y="1478800"/>
            <a:ext cx="101600" cy="101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0794" y="1466100"/>
            <a:ext cx="3938802" cy="114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98848" y="1019797"/>
            <a:ext cx="50749" cy="4590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9193" y="1013654"/>
            <a:ext cx="3989704" cy="516255"/>
          </a:xfrm>
          <a:custGeom>
            <a:avLst/>
            <a:gdLst/>
            <a:ahLst/>
            <a:cxnLst/>
            <a:rect l="l" t="t" r="r" b="b"/>
            <a:pathLst>
              <a:path w="3989704" h="516255">
                <a:moveTo>
                  <a:pt x="3989654" y="0"/>
                </a:moveTo>
                <a:lnTo>
                  <a:pt x="0" y="0"/>
                </a:lnTo>
                <a:lnTo>
                  <a:pt x="0" y="465146"/>
                </a:lnTo>
                <a:lnTo>
                  <a:pt x="4008" y="484871"/>
                </a:lnTo>
                <a:lnTo>
                  <a:pt x="14922" y="501024"/>
                </a:lnTo>
                <a:lnTo>
                  <a:pt x="31075" y="511938"/>
                </a:lnTo>
                <a:lnTo>
                  <a:pt x="50800" y="515946"/>
                </a:lnTo>
                <a:lnTo>
                  <a:pt x="3938854" y="515946"/>
                </a:lnTo>
                <a:lnTo>
                  <a:pt x="3958579" y="511938"/>
                </a:lnTo>
                <a:lnTo>
                  <a:pt x="3974732" y="501024"/>
                </a:lnTo>
                <a:lnTo>
                  <a:pt x="3985646" y="484871"/>
                </a:lnTo>
                <a:lnTo>
                  <a:pt x="3989654" y="465146"/>
                </a:lnTo>
                <a:lnTo>
                  <a:pt x="3989654" y="0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98848" y="1057892"/>
            <a:ext cx="0" cy="440055"/>
          </a:xfrm>
          <a:custGeom>
            <a:avLst/>
            <a:gdLst/>
            <a:ahLst/>
            <a:cxnLst/>
            <a:rect l="l" t="t" r="r" b="b"/>
            <a:pathLst>
              <a:path h="440055">
                <a:moveTo>
                  <a:pt x="0" y="43995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298848" y="10451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98848" y="10324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98848" y="1019792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05762" y="988365"/>
            <a:ext cx="1597025" cy="48704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15"/>
              </a:spcBef>
            </a:pPr>
            <a:r>
              <a:rPr sz="1300" spc="25" dirty="0">
                <a:solidFill>
                  <a:srgbClr val="FFFFFF"/>
                </a:solidFill>
                <a:latin typeface="Times New Roman"/>
                <a:cs typeface="Times New Roman"/>
              </a:rPr>
              <a:t>Financial</a:t>
            </a:r>
            <a:r>
              <a:rPr sz="1300" spc="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300" spc="60" dirty="0">
                <a:solidFill>
                  <a:srgbClr val="FFFFFF"/>
                </a:solidFill>
                <a:latin typeface="Times New Roman"/>
                <a:cs typeface="Times New Roman"/>
              </a:rPr>
              <a:t>Mathematic</a:t>
            </a:r>
            <a:endParaRPr sz="13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lang="en-US" sz="11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Seminar</a:t>
            </a: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04391" y="1743557"/>
            <a:ext cx="2399665" cy="158889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en-US" sz="1100" spc="10" dirty="0">
                <a:latin typeface="Times New Roman"/>
                <a:cs typeface="Times New Roman"/>
              </a:rPr>
              <a:t>Lud</a:t>
            </a:r>
            <a:r>
              <a:rPr lang="cs-CZ" sz="1100" spc="10" dirty="0">
                <a:latin typeface="Times New Roman"/>
                <a:cs typeface="Times New Roman"/>
              </a:rPr>
              <a:t>ě</a:t>
            </a:r>
            <a:r>
              <a:rPr lang="en-US" sz="1100" spc="10" dirty="0">
                <a:latin typeface="Times New Roman"/>
                <a:cs typeface="Times New Roman"/>
              </a:rPr>
              <a:t>k</a:t>
            </a:r>
            <a:r>
              <a:rPr sz="1100" spc="10" dirty="0">
                <a:latin typeface="Times New Roman"/>
                <a:cs typeface="Times New Roman"/>
              </a:rPr>
              <a:t> Benada, </a:t>
            </a:r>
            <a:r>
              <a:rPr sz="1100" dirty="0">
                <a:latin typeface="Times New Roman"/>
                <a:cs typeface="Times New Roman"/>
              </a:rPr>
              <a:t>Dagmar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Linnertova</a:t>
            </a: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750" spc="65" dirty="0">
                <a:latin typeface="Times New Roman"/>
                <a:cs typeface="Times New Roman"/>
              </a:rPr>
              <a:t>Department </a:t>
            </a:r>
            <a:r>
              <a:rPr sz="750" spc="25" dirty="0">
                <a:latin typeface="Times New Roman"/>
                <a:cs typeface="Times New Roman"/>
              </a:rPr>
              <a:t>of </a:t>
            </a:r>
            <a:r>
              <a:rPr sz="750" spc="45" dirty="0">
                <a:latin typeface="Times New Roman"/>
                <a:cs typeface="Times New Roman"/>
              </a:rPr>
              <a:t>Finance </a:t>
            </a:r>
            <a:r>
              <a:rPr sz="750" spc="30" dirty="0">
                <a:latin typeface="Times New Roman"/>
                <a:cs typeface="Times New Roman"/>
              </a:rPr>
              <a:t>- </a:t>
            </a:r>
            <a:r>
              <a:rPr sz="750" spc="45" dirty="0">
                <a:latin typeface="Times New Roman"/>
                <a:cs typeface="Times New Roman"/>
              </a:rPr>
              <a:t>402,</a:t>
            </a:r>
            <a:r>
              <a:rPr sz="750" spc="70" dirty="0">
                <a:latin typeface="Times New Roman"/>
                <a:cs typeface="Times New Roman"/>
              </a:rPr>
              <a:t> </a:t>
            </a:r>
            <a:r>
              <a:rPr sz="750" spc="40" dirty="0">
                <a:latin typeface="Times New Roman"/>
                <a:cs typeface="Times New Roman"/>
                <a:hlinkClick r:id="rId8"/>
              </a:rPr>
              <a:t>b</a:t>
            </a:r>
            <a:r>
              <a:rPr sz="750" spc="40" dirty="0">
                <a:latin typeface="Times New Roman"/>
                <a:cs typeface="Times New Roman"/>
                <a:hlinkClick r:id="rId9"/>
              </a:rPr>
              <a:t>enada.esf@gmail.com</a:t>
            </a:r>
            <a:endParaRPr sz="7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7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sz="1100" spc="15" dirty="0">
                <a:latin typeface="Times New Roman"/>
                <a:cs typeface="Times New Roman"/>
              </a:rPr>
              <a:t>October </a:t>
            </a:r>
            <a:r>
              <a:rPr sz="1100" dirty="0">
                <a:latin typeface="Times New Roman"/>
                <a:cs typeface="Times New Roman"/>
              </a:rPr>
              <a:t>13,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spc="-10" dirty="0" smtClean="0">
                <a:latin typeface="Times New Roman"/>
                <a:cs typeface="Times New Roman"/>
              </a:rPr>
              <a:t>2017</a:t>
            </a:r>
            <a:endParaRPr lang="cs-CZ" sz="1100" spc="-10" dirty="0" smtClean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lang="en-US" sz="1100" i="1" spc="-10" dirty="0">
                <a:latin typeface="Times New Roman"/>
                <a:cs typeface="Times New Roman"/>
              </a:rPr>
              <a:t>The Study materials prepared by </a:t>
            </a:r>
          </a:p>
          <a:p>
            <a:pPr algn="ctr">
              <a:lnSpc>
                <a:spcPct val="100000"/>
              </a:lnSpc>
              <a:spcBef>
                <a:spcPts val="590"/>
              </a:spcBef>
            </a:pPr>
            <a:r>
              <a:rPr lang="en-US" sz="1100" b="1" dirty="0">
                <a:latin typeface="Times New Roman"/>
                <a:cs typeface="Times New Roman"/>
              </a:rPr>
              <a:t>Mikhail </a:t>
            </a:r>
            <a:r>
              <a:rPr lang="en-US" sz="1100" b="1" dirty="0" err="1">
                <a:latin typeface="Times New Roman"/>
                <a:cs typeface="Times New Roman"/>
              </a:rPr>
              <a:t>Dmitrievich</a:t>
            </a:r>
            <a:r>
              <a:rPr lang="en-US" sz="1100" b="1" dirty="0">
                <a:latin typeface="Times New Roman"/>
                <a:cs typeface="Times New Roman"/>
              </a:rPr>
              <a:t> </a:t>
            </a:r>
            <a:r>
              <a:rPr lang="en-US" sz="1100" b="1" dirty="0" err="1">
                <a:latin typeface="Times New Roman"/>
                <a:cs typeface="Times New Roman"/>
              </a:rPr>
              <a:t>Balyka</a:t>
            </a:r>
            <a:r>
              <a:rPr lang="en-US" sz="1100" b="1" dirty="0">
                <a:latin typeface="Times New Roman"/>
                <a:cs typeface="Times New Roman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590"/>
              </a:spcBef>
            </a:pPr>
            <a:endParaRPr sz="11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pc="40" dirty="0" smtClean="0"/>
              <a:t>Lud</a:t>
            </a:r>
            <a:r>
              <a:rPr lang="cs-CZ" spc="40" dirty="0"/>
              <a:t>ě</a:t>
            </a:r>
            <a:r>
              <a:rPr spc="40" dirty="0" smtClean="0"/>
              <a:t>k</a:t>
            </a:r>
            <a:r>
              <a:rPr spc="25" dirty="0" smtClean="0"/>
              <a:t> </a:t>
            </a:r>
            <a:r>
              <a:rPr spc="60" dirty="0"/>
              <a:t>Benada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661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3 cont’d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Inputs:</a:t>
                </a:r>
              </a:p>
              <a:p>
                <a:r>
                  <a:rPr lang="en-US" sz="1400" dirty="0" smtClean="0"/>
                  <a:t>a=15 000 	PP=3m(after)          IP=6m         r=3,7% p.a.</a:t>
                </a:r>
              </a:p>
              <a:p>
                <a:r>
                  <a:rPr lang="en-US" sz="1400" dirty="0" smtClean="0"/>
                  <a:t>T=10 yrs      tax=15%      TP=10yrs    </a:t>
                </a:r>
              </a:p>
              <a:p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tax</a:t>
                </a:r>
                <a:r>
                  <a:rPr lang="en-US" sz="1400" dirty="0" smtClean="0"/>
                  <a:t> -?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×(1+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r>
                  <a:rPr lang="en-US" sz="1400" dirty="0" smtClean="0"/>
                  <a:t>To calculate the after tax’s amount of money we need to deduct from our FV a sum of annuities made in one TP</a:t>
                </a:r>
              </a:p>
              <a:p>
                <a:endParaRPr lang="en-US" sz="140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661498"/>
              </a:xfrm>
              <a:prstGeom prst="rect">
                <a:avLst/>
              </a:prstGeom>
              <a:blipFill rotWithShape="1">
                <a:blip r:embed="rId6"/>
                <a:stretch>
                  <a:fillRect l="-296" t="-229" r="-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3197014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426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3 cont’d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𝑚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×(1+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(1+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r>
                  <a:rPr lang="en-US" sz="1400" dirty="0" smtClean="0"/>
                  <a:t>To calculate the after tax’s amount of money we need to deduct from our FV a sum of annuities made in one TP</a:t>
                </a:r>
              </a:p>
              <a:p>
                <a:endParaRPr lang="en-US" sz="900" i="1" dirty="0" smtClean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50" i="1" smtClean="0">
                          <a:latin typeface="Cambria Math"/>
                        </a:rPr>
                        <m:t>𝑆</m:t>
                      </m:r>
                      <m:r>
                        <a:rPr lang="en-US" sz="850" i="1" smtClean="0">
                          <a:latin typeface="Cambria Math"/>
                        </a:rPr>
                        <m:t>=15000×{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85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85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  <m:r>
                            <a:rPr lang="en-US" sz="850" i="1">
                              <a:latin typeface="Cambria Math"/>
                              <a:ea typeface="Cambria Math"/>
                            </a:rPr>
                            <m:t>×</m:t>
                          </m:r>
                          <m:d>
                            <m:dPr>
                              <m:ctrlPr>
                                <a:rPr lang="en-US" sz="85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850" i="1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85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85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  <m:r>
                                    <a:rPr lang="en-US" sz="850" i="1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85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  <m:r>
                                    <a:rPr lang="en-US" sz="850" i="1" smtClean="0">
                                      <a:latin typeface="Cambria Math"/>
                                      <a:ea typeface="Cambria Math"/>
                                    </a:rPr>
                                    <m:t>×</m:t>
                                  </m:r>
                                  <m:r>
                                    <a:rPr lang="en-US" sz="850" b="0" i="1" smtClean="0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850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f>
                                <m:fPr>
                                  <m:ctrlPr>
                                    <a:rPr lang="en-US" sz="85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850" b="0" i="1" smtClean="0">
                                      <a:latin typeface="Cambria Math"/>
                                      <a:ea typeface="Cambria Math"/>
                                    </a:rPr>
                                    <m:t>0,037</m:t>
                                  </m:r>
                                </m:num>
                                <m:den>
                                  <m:r>
                                    <a:rPr lang="en-US" sz="85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850" i="1">
                              <a:latin typeface="Cambria Math"/>
                              <a:ea typeface="Cambria Math"/>
                            </a:rPr>
                            <m:t>×</m:t>
                          </m:r>
                          <m:f>
                            <m:fPr>
                              <m:ctrlPr>
                                <a:rPr lang="en-US" sz="85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85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85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850" i="1">
                                          <a:latin typeface="Cambria Math"/>
                                          <a:ea typeface="Cambria Math"/>
                                        </a:rPr>
                                        <m:t>1+</m:t>
                                      </m:r>
                                      <m:f>
                                        <m:fPr>
                                          <m:ctrlPr>
                                            <a:rPr lang="en-US" sz="85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85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0,037</m:t>
                                          </m:r>
                                        </m:num>
                                        <m:den>
                                          <m:r>
                                            <a:rPr lang="en-US" sz="85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850" b="0" i="1" smtClean="0">
                                      <a:latin typeface="Cambria Math"/>
                                      <a:ea typeface="Cambria Math"/>
                                    </a:rPr>
                                    <m:t>20</m:t>
                                  </m:r>
                                </m:sup>
                              </m:sSup>
                              <m:r>
                                <a:rPr lang="en-US" sz="850" b="0" i="1" smtClean="0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en-US" sz="85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850" b="0" i="1" smtClean="0">
                                      <a:latin typeface="Cambria Math"/>
                                      <a:ea typeface="Cambria Math"/>
                                    </a:rPr>
                                    <m:t>0,037</m:t>
                                  </m:r>
                                </m:num>
                                <m:den>
                                  <m:r>
                                    <a:rPr lang="en-US" sz="85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850" b="0" i="1" smtClean="0">
                              <a:latin typeface="Cambria Math"/>
                              <a:ea typeface="Cambria Math"/>
                            </a:rPr>
                            <m:t>−40</m:t>
                          </m:r>
                        </m:e>
                      </m:d>
                      <m:r>
                        <a:rPr lang="en-US" sz="850" b="0" i="1" smtClean="0">
                          <a:latin typeface="Cambria Math"/>
                          <a:ea typeface="Cambria Math"/>
                        </a:rPr>
                        <m:t>×0,85+40}</m:t>
                      </m:r>
                    </m:oMath>
                  </m:oMathPara>
                </a14:m>
                <a:endParaRPr lang="en-US" sz="850" dirty="0"/>
              </a:p>
              <a:p>
                <a:endParaRPr lang="en-US" sz="1400" dirty="0" smtClean="0"/>
              </a:p>
              <a:p>
                <a:endParaRPr lang="en-US" sz="140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426498"/>
              </a:xfrm>
              <a:prstGeom prst="rect">
                <a:avLst/>
              </a:prstGeom>
              <a:blipFill rotWithShape="1">
                <a:blip r:embed="rId6"/>
                <a:stretch>
                  <a:fillRect l="-296" t="-251" r="-7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Левая фигурная скобка 18"/>
          <p:cNvSpPr/>
          <p:nvPr/>
        </p:nvSpPr>
        <p:spPr>
          <a:xfrm rot="5400000">
            <a:off x="3446521" y="2307181"/>
            <a:ext cx="48740" cy="179608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3194266" y="1902842"/>
            <a:ext cx="1143000" cy="307141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194266" y="1888007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we deduct our annu-s (# of ‘a’ in one TP)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 rot="10800000">
            <a:off x="2613160" y="2809766"/>
            <a:ext cx="1583650" cy="37231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Левая фигурная скобка 21"/>
          <p:cNvSpPr/>
          <p:nvPr/>
        </p:nvSpPr>
        <p:spPr>
          <a:xfrm rot="16200000">
            <a:off x="3912516" y="2482947"/>
            <a:ext cx="45719" cy="533445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2633180" y="2736321"/>
            <a:ext cx="1540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schemeClr val="bg1"/>
                </a:solidFill>
              </a:rPr>
              <a:t>mult-ing  by the % retained after tax and adding back our ‘a’ we will get ‘S’ after tax</a:t>
            </a:r>
            <a:endParaRPr lang="ru-RU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091147"/>
      </p:ext>
    </p:extLst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1950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</a:t>
                </a:r>
                <a:r>
                  <a:rPr lang="cs-CZ" sz="1400" dirty="0"/>
                  <a:t>4</a:t>
                </a:r>
                <a:endParaRPr lang="en-US" sz="1400" dirty="0" smtClean="0"/>
              </a:p>
              <a:p>
                <a:r>
                  <a:rPr lang="cs-CZ" sz="1400" dirty="0" smtClean="0"/>
                  <a:t>a</a:t>
                </a:r>
                <a:r>
                  <a:rPr lang="en-US" sz="1400" dirty="0" smtClean="0"/>
                  <a:t>=40 000	  PP=3m ahead</a:t>
                </a:r>
                <a:r>
                  <a:rPr lang="en-US" sz="1400" dirty="0"/>
                  <a:t> </a:t>
                </a:r>
                <a:r>
                  <a:rPr lang="en-US" sz="1400" dirty="0" smtClean="0"/>
                  <a:t>      IP=1m      TP=1m</a:t>
                </a:r>
              </a:p>
              <a:p>
                <a:r>
                  <a:rPr lang="en-US" sz="1400" dirty="0" smtClean="0"/>
                  <a:t>r=3,9% p.a. 	              tax=15%     T=10years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tax</a:t>
                </a:r>
                <a:r>
                  <a:rPr lang="en-US" sz="1400" dirty="0" smtClean="0"/>
                  <a:t> -?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PP&gt;IP →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𝑆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/>
                      </a:rPr>
                      <m:t>𝑎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sz="1400" dirty="0" smtClean="0"/>
              </a:p>
              <a:p>
                <a:r>
                  <a:rPr lang="en-US" sz="1400" dirty="0" smtClean="0"/>
                  <a:t>Now we just need to define </a:t>
                </a:r>
                <a:r>
                  <a:rPr lang="en-US" sz="1400" i="1" dirty="0" smtClean="0"/>
                  <a:t>q</a:t>
                </a: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1950277"/>
              </a:xfrm>
              <a:prstGeom prst="rect">
                <a:avLst/>
              </a:prstGeom>
              <a:blipFill rotWithShape="1">
                <a:blip r:embed="rId6"/>
                <a:stretch>
                  <a:fillRect l="-296" t="-313" b="-21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7236816"/>
      </p:ext>
    </p:extLst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652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</a:t>
                </a:r>
                <a:r>
                  <a:rPr lang="cs-CZ" sz="1400" dirty="0" smtClean="0"/>
                  <a:t>4</a:t>
                </a:r>
                <a:r>
                  <a:rPr lang="en-US" sz="1400" dirty="0" smtClean="0"/>
                  <a:t> cont’d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r>
                  <a:rPr lang="en-US" sz="1400" dirty="0" smtClean="0"/>
                  <a:t>As we know tax is calculated from interest </a:t>
                </a:r>
              </a:p>
              <a:p>
                <a:r>
                  <a:rPr lang="en-US" sz="1400" dirty="0" smtClean="0"/>
                  <a:t>How we can find it: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𝐼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𝑃𝑉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1400" b="0" dirty="0" smtClean="0"/>
              </a:p>
              <a:p>
                <a:r>
                  <a:rPr lang="en-US" sz="1400" dirty="0" smtClean="0"/>
                  <a:t>But in our case </a:t>
                </a:r>
                <a:r>
                  <a:rPr lang="en-US" sz="1400" i="1" dirty="0" smtClean="0"/>
                  <a:t>n=1, </a:t>
                </a:r>
                <a:r>
                  <a:rPr lang="en-US" sz="1400" dirty="0" smtClean="0"/>
                  <a:t>so we can rearrange the formula and find our interest after tax: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𝐼</m:t>
                      </m:r>
                      <m:r>
                        <a:rPr lang="en-US" sz="1400" i="1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𝑃𝑉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×(1−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𝑡𝑎𝑥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1400" b="0" dirty="0" smtClean="0">
                  <a:ea typeface="Cambria Math"/>
                </a:endParaRPr>
              </a:p>
              <a:p>
                <a:r>
                  <a:rPr lang="en-US" sz="1400" dirty="0" smtClean="0"/>
                  <a:t>Since, our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𝑞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(1+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0,039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12</m:t>
                            </m:r>
                          </m:den>
                        </m:f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×0,85)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1400" i="1" dirty="0"/>
              </a:p>
              <a:p>
                <a:endParaRPr lang="en-US" sz="140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652265"/>
              </a:xfrm>
              <a:prstGeom prst="rect">
                <a:avLst/>
              </a:prstGeom>
              <a:blipFill rotWithShape="1">
                <a:blip r:embed="rId6"/>
                <a:stretch>
                  <a:fillRect l="-296" t="-2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6127614"/>
      </p:ext>
    </p:extLst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1834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</a:t>
                </a:r>
                <a:r>
                  <a:rPr lang="en-US" sz="1400" dirty="0"/>
                  <a:t>5</a:t>
                </a:r>
                <a:r>
                  <a:rPr lang="en-US" sz="1400" dirty="0" smtClean="0"/>
                  <a:t> cont’d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>
                          <a:latin typeface="Cambria Math"/>
                        </a:rPr>
                        <m:t>𝑆</m:t>
                      </m:r>
                      <m:r>
                        <a:rPr lang="en-US" sz="1100" i="1">
                          <a:latin typeface="Cambria Math"/>
                        </a:rPr>
                        <m:t>=40000×</m:t>
                      </m:r>
                      <m:sSup>
                        <m:sSup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100" i="1">
                              <a:latin typeface="Cambria Math"/>
                            </a:rPr>
                            <m:t>(1+</m:t>
                          </m:r>
                          <m:f>
                            <m:f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100" i="1">
                                  <a:latin typeface="Cambria Math"/>
                                </a:rPr>
                                <m:t>0,039</m:t>
                              </m:r>
                            </m:num>
                            <m:den>
                              <m:r>
                                <a:rPr lang="en-US" sz="1100" i="1">
                                  <a:latin typeface="Cambria Math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100" i="1">
                              <a:latin typeface="Cambria Math"/>
                              <a:ea typeface="Cambria Math"/>
                            </a:rPr>
                            <m:t>×0,85)</m:t>
                          </m:r>
                        </m:e>
                        <m:sup>
                          <m:r>
                            <a:rPr lang="en-US" sz="11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1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b="0" i="1" smtClean="0">
                                      <a:latin typeface="Cambria Math"/>
                                    </a:rPr>
                                    <m:t>[</m:t>
                                  </m:r>
                                  <m:r>
                                    <a:rPr lang="en-US" sz="1100" i="1">
                                      <a:latin typeface="Cambria Math"/>
                                    </a:rPr>
                                    <m:t>(1+</m:t>
                                  </m:r>
                                  <m:f>
                                    <m:fPr>
                                      <m:ctrlPr>
                                        <a:rPr lang="en-US" sz="11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100" i="1">
                                          <a:latin typeface="Cambria Math"/>
                                        </a:rPr>
                                        <m:t>0,039</m:t>
                                      </m:r>
                                    </m:num>
                                    <m:den>
                                      <m:r>
                                        <a:rPr lang="en-US" sz="1100" i="1">
                                          <a:latin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  <m:r>
                                    <a:rPr lang="en-US" sz="1100" i="1">
                                      <a:latin typeface="Cambria Math"/>
                                      <a:ea typeface="Cambria Math"/>
                                    </a:rPr>
                                    <m:t>×0,85)</m:t>
                                  </m:r>
                                </m:e>
                                <m:sup>
                                  <m:r>
                                    <a:rPr lang="en-US" sz="1100" i="1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100" b="0" i="1" smtClean="0">
                                  <a:latin typeface="Cambria Math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  <a:ea typeface="Cambria Math"/>
                                </a:rPr>
                                <m:t>4×10</m:t>
                              </m:r>
                            </m:sup>
                          </m:sSup>
                          <m:r>
                            <a:rPr lang="en-US" sz="11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100" i="1">
                                  <a:latin typeface="Cambria Math"/>
                                </a:rPr>
                                <m:t>(1+</m:t>
                              </m:r>
                              <m:f>
                                <m:fPr>
                                  <m:ctrlPr>
                                    <a:rPr lang="en-US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100" i="1">
                                      <a:latin typeface="Cambria Math"/>
                                    </a:rPr>
                                    <m:t>0,039</m:t>
                                  </m:r>
                                </m:num>
                                <m:den>
                                  <m:r>
                                    <a:rPr lang="en-US" sz="1100" i="1">
                                      <a:latin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sz="1100" i="1">
                                  <a:latin typeface="Cambria Math"/>
                                  <a:ea typeface="Cambria Math"/>
                                </a:rPr>
                                <m:t>×0,85)</m:t>
                              </m:r>
                            </m:e>
                            <m:sup>
                              <m:r>
                                <a:rPr lang="en-US" sz="11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1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100" dirty="0"/>
              </a:p>
              <a:p>
                <a:endParaRPr lang="en-US" sz="1400" dirty="0" smtClean="0"/>
              </a:p>
              <a:p>
                <a:endParaRPr lang="en-US" sz="1400" i="1" dirty="0"/>
              </a:p>
              <a:p>
                <a:endParaRPr lang="en-US" sz="140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183483"/>
              </a:xfrm>
              <a:prstGeom prst="rect">
                <a:avLst/>
              </a:prstGeom>
              <a:blipFill rotWithShape="1">
                <a:blip r:embed="rId6"/>
                <a:stretch>
                  <a:fillRect l="-296" t="-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3752082"/>
      </p:ext>
    </p:extLst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19502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5</a:t>
                </a:r>
              </a:p>
              <a:p>
                <a:r>
                  <a:rPr lang="cs-CZ" sz="1400" dirty="0" smtClean="0"/>
                  <a:t>a</a:t>
                </a:r>
                <a:r>
                  <a:rPr lang="en-US" sz="1400" dirty="0" smtClean="0"/>
                  <a:t>=40 000	  PP=3m ahead</a:t>
                </a:r>
                <a:r>
                  <a:rPr lang="en-US" sz="1400" dirty="0"/>
                  <a:t> </a:t>
                </a:r>
                <a:r>
                  <a:rPr lang="en-US" sz="1400" dirty="0" smtClean="0"/>
                  <a:t>      IP=1m      TP=1year</a:t>
                </a:r>
              </a:p>
              <a:p>
                <a:r>
                  <a:rPr lang="en-US" sz="1400" dirty="0" smtClean="0"/>
                  <a:t>r=3,9% p.a. 	        tax=15%         T=10 years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tax</a:t>
                </a:r>
                <a:r>
                  <a:rPr lang="en-US" sz="1400" dirty="0" smtClean="0"/>
                  <a:t> -?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PP&gt;IP →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𝑆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/>
                      </a:rPr>
                      <m:t>𝑎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𝑞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sz="1400" dirty="0" smtClean="0"/>
              </a:p>
              <a:p>
                <a:endParaRPr lang="en-US" sz="1400" i="1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1950277"/>
              </a:xfrm>
              <a:prstGeom prst="rect">
                <a:avLst/>
              </a:prstGeom>
              <a:blipFill rotWithShape="1">
                <a:blip r:embed="rId6"/>
                <a:stretch>
                  <a:fillRect l="-296" t="-3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2072836"/>
      </p:ext>
    </p:extLst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0683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5 cont’d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𝑞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endParaRPr lang="en-US" sz="1400" i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/>
                        </a:rPr>
                        <m:t>𝑆</m:t>
                      </m:r>
                      <m:r>
                        <a:rPr lang="en-US" sz="1000" b="0" i="1" smtClean="0">
                          <a:latin typeface="Cambria Math"/>
                        </a:rPr>
                        <m:t>=40000×[(</m:t>
                      </m:r>
                      <m:sSup>
                        <m:sSupPr>
                          <m:ctrlPr>
                            <a:rPr lang="en-US" sz="1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0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b="0" i="1" smtClean="0">
                                      <a:latin typeface="Cambria Math"/>
                                      <a:ea typeface="Cambria Math"/>
                                    </a:rPr>
                                    <m:t>0,039</m:t>
                                  </m:r>
                                </m:num>
                                <m:den>
                                  <m:r>
                                    <a:rPr lang="en-US" sz="10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0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0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0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b="0" i="1" smtClean="0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10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000" b="0" i="1" smtClean="0">
                                          <a:latin typeface="Cambria Math"/>
                                          <a:ea typeface="Cambria Math"/>
                                        </a:rPr>
                                        <m:t>0,039</m:t>
                                      </m:r>
                                    </m:num>
                                    <m:den>
                                      <m:r>
                                        <a:rPr lang="en-US" sz="1000" b="0" i="1" smtClean="0">
                                          <a:latin typeface="Cambria Math"/>
                                          <a:ea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3×4</m:t>
                              </m:r>
                            </m:sup>
                          </m:sSup>
                          <m:r>
                            <a:rPr lang="en-US" sz="10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1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10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000" i="1">
                                          <a:latin typeface="Cambria Math"/>
                                          <a:ea typeface="Cambria Math"/>
                                        </a:rPr>
                                        <m:t>0,039</m:t>
                                      </m:r>
                                    </m:num>
                                    <m:den>
                                      <m:r>
                                        <a:rPr lang="en-US" sz="1000" i="1">
                                          <a:latin typeface="Cambria Math"/>
                                          <a:ea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0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  <m:r>
                        <a:rPr lang="en-US" sz="1000" b="0" i="1" smtClean="0">
                          <a:latin typeface="Cambria Math"/>
                          <a:ea typeface="Cambria Math"/>
                        </a:rPr>
                        <m:t>−4)×0,85+4]×</m:t>
                      </m:r>
                      <m:f>
                        <m:fPr>
                          <m:ctrlPr>
                            <a:rPr lang="en-US" sz="1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((</m:t>
                              </m:r>
                              <m:sSup>
                                <m:sSup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en-US" sz="10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000" i="1">
                                          <a:latin typeface="Cambria Math"/>
                                          <a:ea typeface="Cambria Math"/>
                                        </a:rPr>
                                        <m:t>0,039</m:t>
                                      </m:r>
                                    </m:num>
                                    <m:den>
                                      <m:r>
                                        <a:rPr lang="en-US" sz="1000" i="1">
                                          <a:latin typeface="Cambria Math"/>
                                          <a:ea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sup>
                              </m:sSup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−1)×0,85+1)</m:t>
                              </m:r>
                            </m:e>
                            <m:sup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10</m:t>
                              </m:r>
                            </m:sup>
                          </m:sSup>
                          <m:r>
                            <a:rPr lang="en-US" sz="10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000" i="1">
                              <a:latin typeface="Cambria Math"/>
                              <a:ea typeface="Cambria Math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1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0,039</m:t>
                                  </m:r>
                                </m:num>
                                <m:den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12</m:t>
                              </m:r>
                            </m:sup>
                          </m:sSup>
                          <m:r>
                            <a:rPr lang="en-US" sz="1000" i="1">
                              <a:latin typeface="Cambria Math"/>
                              <a:ea typeface="Cambria Math"/>
                            </a:rPr>
                            <m:t>−1)×0,85</m:t>
                          </m:r>
                        </m:den>
                      </m:f>
                    </m:oMath>
                  </m:oMathPara>
                </a14:m>
                <a:endParaRPr lang="en-US" sz="1000" i="1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068387"/>
              </a:xfrm>
              <a:prstGeom prst="rect">
                <a:avLst/>
              </a:prstGeom>
              <a:blipFill rotWithShape="1">
                <a:blip r:embed="rId6"/>
                <a:stretch>
                  <a:fillRect l="-296" t="-2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8026658"/>
      </p:ext>
    </p:extLst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343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6</a:t>
                </a:r>
              </a:p>
              <a:p>
                <a:r>
                  <a:rPr lang="cs-CZ" sz="1400" dirty="0" smtClean="0"/>
                  <a:t>a</a:t>
                </a:r>
                <a:r>
                  <a:rPr lang="en-US" sz="1400" dirty="0" smtClean="0"/>
                  <a:t>=500	  PP=4m ahead</a:t>
                </a:r>
                <a:r>
                  <a:rPr lang="en-US" sz="1400" dirty="0"/>
                  <a:t> </a:t>
                </a:r>
                <a:r>
                  <a:rPr lang="en-US" sz="1400" dirty="0" smtClean="0"/>
                  <a:t>      IP=2m      TP=1year</a:t>
                </a:r>
              </a:p>
              <a:p>
                <a:r>
                  <a:rPr lang="en-US" sz="1400" dirty="0" smtClean="0"/>
                  <a:t>r=4,7% p.a. 	        tax=10%         T=7 years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tax</a:t>
                </a:r>
                <a:r>
                  <a:rPr lang="en-US" sz="1400" dirty="0" smtClean="0"/>
                  <a:t> for continuous interest -?</a:t>
                </a:r>
              </a:p>
              <a:p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𝑞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𝑓𝑡</m:t>
                          </m:r>
                        </m:sup>
                      </m:sSup>
                    </m:oMath>
                  </m:oMathPara>
                </a14:m>
                <a:endParaRPr lang="en-US" sz="1400" b="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𝑓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(1+</m:t>
                            </m:r>
                            <m:f>
                              <m:f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0,047</m:t>
                                </m:r>
                              </m:num>
                              <m:den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en-US" sz="14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/>
                          </a:rPr>
                          <m:t>=0,0156</m:t>
                        </m:r>
                      </m:e>
                    </m:func>
                  </m:oMath>
                </a14:m>
                <a:r>
                  <a:rPr lang="en-US" sz="1400" dirty="0" smtClean="0"/>
                  <a:t> - interest intensity for 4 months</a:t>
                </a:r>
              </a:p>
              <a:p>
                <a:endParaRPr lang="en-US" sz="1400" i="1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343206"/>
              </a:xfrm>
              <a:prstGeom prst="rect">
                <a:avLst/>
              </a:prstGeom>
              <a:blipFill rotWithShape="1">
                <a:blip r:embed="rId6"/>
                <a:stretch>
                  <a:fillRect l="-296" t="-2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0871785"/>
      </p:ext>
    </p:extLst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029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6</a:t>
                </a:r>
              </a:p>
              <a:p>
                <a:r>
                  <a:rPr lang="cs-CZ" sz="1400" dirty="0" smtClean="0"/>
                  <a:t>a</a:t>
                </a:r>
                <a:r>
                  <a:rPr lang="en-US" sz="1400" dirty="0" smtClean="0"/>
                  <a:t>=500	  PP=4m ahead</a:t>
                </a:r>
                <a:r>
                  <a:rPr lang="en-US" sz="1400" dirty="0"/>
                  <a:t> </a:t>
                </a:r>
                <a:r>
                  <a:rPr lang="en-US" sz="1400" dirty="0" smtClean="0"/>
                  <a:t>      IP=2m      TP=1year</a:t>
                </a:r>
              </a:p>
              <a:p>
                <a:r>
                  <a:rPr lang="en-US" sz="1400" dirty="0" smtClean="0"/>
                  <a:t>r=4,7% p.a. 	        tax=10%         T=7 years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𝑞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𝑓𝑡</m:t>
                          </m:r>
                        </m:sup>
                      </m:sSup>
                    </m:oMath>
                  </m:oMathPara>
                </a14:m>
                <a:endParaRPr lang="en-US" sz="1400" b="0" dirty="0" smtClean="0"/>
              </a:p>
              <a:p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𝑓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4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/>
                              </a:rPr>
                              <m:t>(1+</m:t>
                            </m:r>
                            <m:f>
                              <m:fPr>
                                <m:ctrlPr>
                                  <a:rPr lang="en-US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0,047</m:t>
                                </m:r>
                              </m:num>
                              <m:den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en-US" sz="14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/>
                          </a:rPr>
                          <m:t>=0,0156</m:t>
                        </m:r>
                      </m:e>
                    </m:func>
                  </m:oMath>
                </a14:m>
                <a:r>
                  <a:rPr lang="en-US" sz="1400" dirty="0" smtClean="0"/>
                  <a:t> - interest intensity for 4 months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/>
                        </a:rPr>
                        <m:t>𝑆</m:t>
                      </m:r>
                      <m:r>
                        <a:rPr lang="en-US" sz="1000" b="0" i="1" smtClean="0">
                          <a:latin typeface="Cambria Math"/>
                        </a:rPr>
                        <m:t>=500×[(</m:t>
                      </m:r>
                      <m:f>
                        <m:fPr>
                          <m:ctrlPr>
                            <a:rPr lang="en-US" sz="1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0,0156×3</m:t>
                              </m:r>
                            </m:sup>
                          </m:sSup>
                          <m:r>
                            <a:rPr lang="en-US" sz="10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sSup>
                            <m:sSupPr>
                              <m:ctrlPr>
                                <a:rPr lang="en-US" sz="1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0,0156</m:t>
                              </m:r>
                            </m:sup>
                          </m:sSup>
                          <m:r>
                            <a:rPr lang="en-US" sz="10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  <m:r>
                        <a:rPr lang="en-US" sz="1000" b="0" i="1" smtClean="0">
                          <a:latin typeface="Cambria Math"/>
                          <a:ea typeface="Cambria Math"/>
                        </a:rPr>
                        <m:t>−3)×0,9+3]×</m:t>
                      </m:r>
                      <m:f>
                        <m:fPr>
                          <m:ctrlPr>
                            <a:rPr lang="en-US" sz="10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0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d>
                                <m:dPr>
                                  <m:ctrlPr>
                                    <a:rPr lang="en-US" sz="10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000" b="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000" b="0" i="1" smtClean="0">
                                          <a:latin typeface="Cambria Math"/>
                                          <a:ea typeface="Cambria Math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000" b="0" i="1" smtClean="0">
                                          <a:latin typeface="Cambria Math"/>
                                          <a:ea typeface="Cambria Math"/>
                                        </a:rPr>
                                        <m:t>0,0156×3</m:t>
                                      </m:r>
                                    </m:sup>
                                  </m:sSup>
                                  <m:r>
                                    <a:rPr lang="en-US" sz="1000" b="0" i="1" smtClean="0">
                                      <a:latin typeface="Cambria Math"/>
                                      <a:ea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×</m:t>
                              </m:r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0,9+1)</m:t>
                              </m:r>
                            </m:e>
                            <m:sup>
                              <m:r>
                                <a:rPr lang="en-US" sz="1000" b="0" i="1" smtClean="0">
                                  <a:latin typeface="Cambria Math"/>
                                  <a:ea typeface="Cambria Math"/>
                                </a:rPr>
                                <m:t>7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en-US" sz="10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0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000" i="1">
                                      <a:latin typeface="Cambria Math"/>
                                      <a:ea typeface="Cambria Math"/>
                                    </a:rPr>
                                    <m:t>0,0156×3</m:t>
                                  </m:r>
                                </m:sup>
                              </m:sSup>
                              <m:r>
                                <a:rPr lang="en-US" sz="1000" i="1"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1000" i="1">
                              <a:latin typeface="Cambria Math"/>
                              <a:ea typeface="Cambria Math"/>
                            </a:rPr>
                            <m:t>×0,9</m:t>
                          </m:r>
                        </m:den>
                      </m:f>
                    </m:oMath>
                  </m:oMathPara>
                </a14:m>
                <a:endParaRPr lang="en-US" sz="1000" dirty="0" smtClean="0"/>
              </a:p>
              <a:p>
                <a:endParaRPr lang="en-US" sz="1400" i="1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029658"/>
              </a:xfrm>
              <a:prstGeom prst="rect">
                <a:avLst/>
              </a:prstGeom>
              <a:blipFill rotWithShape="1">
                <a:blip r:embed="rId6"/>
                <a:stretch>
                  <a:fillRect l="-296" t="-3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5798955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850" y="815975"/>
            <a:ext cx="411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Exercise 1</a:t>
            </a:r>
          </a:p>
          <a:p>
            <a:endParaRPr lang="en-US" sz="1400" dirty="0" smtClean="0"/>
          </a:p>
          <a:p>
            <a:r>
              <a:rPr lang="en-US" sz="1400" dirty="0" smtClean="0"/>
              <a:t>You put </a:t>
            </a:r>
            <a:r>
              <a:rPr lang="en-US" sz="1400" b="1" dirty="0" smtClean="0"/>
              <a:t>333$</a:t>
            </a:r>
            <a:r>
              <a:rPr lang="en-US" sz="1400" dirty="0" smtClean="0"/>
              <a:t> into a bank account 4 times per year (</a:t>
            </a:r>
            <a:r>
              <a:rPr lang="en-US" sz="1400" b="1" dirty="0" smtClean="0"/>
              <a:t>at the beginning</a:t>
            </a:r>
            <a:r>
              <a:rPr lang="en-US" sz="1400" dirty="0" smtClean="0"/>
              <a:t> of each quarter) for 25 years at </a:t>
            </a:r>
            <a:r>
              <a:rPr lang="en-US" sz="1400" b="1" dirty="0" smtClean="0"/>
              <a:t>4,5% p.a.</a:t>
            </a:r>
            <a:r>
              <a:rPr lang="en-US" sz="1400" dirty="0" smtClean="0"/>
              <a:t> </a:t>
            </a:r>
            <a:r>
              <a:rPr lang="en-US" sz="1400" b="1" dirty="0" smtClean="0"/>
              <a:t>Interest</a:t>
            </a:r>
            <a:r>
              <a:rPr lang="en-US" sz="1400" dirty="0" smtClean="0"/>
              <a:t> is calculated </a:t>
            </a:r>
            <a:r>
              <a:rPr lang="en-US" sz="1400" b="1" dirty="0" smtClean="0"/>
              <a:t>monthly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‼BUT, to avoid inflation, every quarter you deposit 0,5% more (i.e annuity</a:t>
            </a:r>
            <a:r>
              <a:rPr lang="en-US" sz="1400" baseline="-25000" dirty="0" smtClean="0"/>
              <a:t>2</a:t>
            </a:r>
            <a:r>
              <a:rPr lang="en-US" sz="1400" dirty="0" smtClean="0"/>
              <a:t>/annuity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=1,005).</a:t>
            </a:r>
          </a:p>
          <a:p>
            <a:r>
              <a:rPr lang="en-US" sz="1400" dirty="0" smtClean="0"/>
              <a:t>S</a:t>
            </a:r>
            <a:r>
              <a:rPr lang="en-US" sz="1400" baseline="-25000" dirty="0" smtClean="0"/>
              <a:t>25yrs</a:t>
            </a:r>
            <a:r>
              <a:rPr lang="en-US" sz="1400" dirty="0" smtClean="0"/>
              <a:t> - ?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16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1 cont’d</a:t>
                </a:r>
              </a:p>
              <a:p>
                <a:r>
                  <a:rPr lang="en-US" sz="1400" dirty="0" smtClean="0"/>
                  <a:t>Inputs:</a:t>
                </a:r>
              </a:p>
              <a:p>
                <a:r>
                  <a:rPr lang="en-US" sz="1400" dirty="0" smtClean="0"/>
                  <a:t>a=333	</a:t>
                </a:r>
                <a:r>
                  <a:rPr lang="cs-CZ" sz="1400" dirty="0" smtClean="0"/>
                  <a:t>ahead	</a:t>
                </a:r>
                <a:r>
                  <a:rPr lang="en-US" sz="1400" dirty="0" smtClean="0"/>
                  <a:t>PP=4t/y	IP=1m</a:t>
                </a:r>
                <a:endParaRPr lang="cs-CZ" sz="1400" dirty="0" smtClean="0"/>
              </a:p>
              <a:p>
                <a:r>
                  <a:rPr lang="en-US" sz="1400" dirty="0" smtClean="0"/>
                  <a:t>	</a:t>
                </a:r>
              </a:p>
              <a:p>
                <a:r>
                  <a:rPr lang="en-US" sz="1400" dirty="0" smtClean="0"/>
                  <a:t>T=25yrs</a:t>
                </a:r>
                <a:r>
                  <a:rPr lang="cs-CZ" sz="1400" dirty="0" smtClean="0"/>
                  <a:t>	</a:t>
                </a:r>
                <a:r>
                  <a:rPr lang="en-US" sz="1400" dirty="0" smtClean="0"/>
                  <a:t>    </a:t>
                </a:r>
                <a:r>
                  <a:rPr lang="en-US" sz="1400" dirty="0"/>
                  <a:t>r=4,5%p.a</a:t>
                </a:r>
                <a:r>
                  <a:rPr lang="en-US" sz="1400" dirty="0" smtClean="0"/>
                  <a:t>.        </a:t>
                </a:r>
                <a:r>
                  <a:rPr lang="cs-CZ" sz="1400" dirty="0" smtClean="0"/>
                  <a:t>a</a:t>
                </a:r>
                <a:r>
                  <a:rPr lang="cs-CZ" sz="1400" baseline="-25000" dirty="0" smtClean="0"/>
                  <a:t>2</a:t>
                </a:r>
                <a:r>
                  <a:rPr lang="en-US" sz="1400" dirty="0" smtClean="0"/>
                  <a:t>=a</a:t>
                </a:r>
                <a:r>
                  <a:rPr lang="en-US" sz="1400" baseline="-25000" dirty="0" smtClean="0"/>
                  <a:t>1</a:t>
                </a:r>
                <a:r>
                  <a:rPr lang="en-US" sz="1400" dirty="0" smtClean="0"/>
                  <a:t>*1,005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S</a:t>
                </a:r>
                <a:r>
                  <a:rPr lang="en-US" sz="1400" baseline="-25000" dirty="0" smtClean="0"/>
                  <a:t>25yrs</a:t>
                </a:r>
                <a:r>
                  <a:rPr lang="en-US" sz="1400" dirty="0" smtClean="0"/>
                  <a:t> - ?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PP&gt;IP →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𝑆</m:t>
                    </m:r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r>
                      <a:rPr lang="en-US" sz="1400" b="0" i="1" smtClean="0">
                        <a:latin typeface="Cambria Math"/>
                      </a:rPr>
                      <m:t>𝑎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1400" b="0" i="1" smtClean="0">
                        <a:latin typeface="Cambria Math"/>
                      </a:rPr>
                      <m:t>𝑞</m:t>
                    </m:r>
                    <m:r>
                      <a:rPr lang="en-US" sz="14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p>
                        </m:sSup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𝑞</m:t>
                        </m:r>
                        <m:r>
                          <a:rPr lang="en-US" sz="14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ru-RU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169376"/>
              </a:xfrm>
              <a:prstGeom prst="rect">
                <a:avLst/>
              </a:prstGeom>
              <a:blipFill rotWithShape="1">
                <a:blip r:embed="rId6"/>
                <a:stretch>
                  <a:fillRect l="-296" t="-2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255649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605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1 cont’d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</a:rPr>
                        <m:t>𝑞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r>
                  <a:rPr lang="en-US" sz="1000" dirty="0" smtClean="0"/>
                  <a:t>   PP=3 months</a:t>
                </a:r>
              </a:p>
              <a:p>
                <a:endParaRPr lang="en-US" sz="1000" dirty="0"/>
              </a:p>
              <a:p>
                <a:pPr>
                  <a:spcBef>
                    <a:spcPts val="600"/>
                  </a:spcBef>
                </a:pPr>
                <a:r>
                  <a:rPr lang="en-US" sz="1000" dirty="0"/>
                  <a:t>                         a=333 </a:t>
                </a:r>
                <a:r>
                  <a:rPr lang="en-US" sz="1000" dirty="0" smtClean="0"/>
                  <a:t>                   a=333*1,005</a:t>
                </a:r>
              </a:p>
              <a:p>
                <a:pPr>
                  <a:spcBef>
                    <a:spcPts val="600"/>
                  </a:spcBef>
                </a:pPr>
                <a:endParaRPr lang="en-US" sz="1000" dirty="0"/>
              </a:p>
              <a:p>
                <a:pPr>
                  <a:spcBef>
                    <a:spcPts val="600"/>
                  </a:spcBef>
                </a:pPr>
                <a:r>
                  <a:rPr lang="en-US" sz="1000" dirty="0" smtClean="0"/>
                  <a:t>	                                                         a=333*(1+0,045/12)</a:t>
                </a:r>
                <a:r>
                  <a:rPr lang="en-US" sz="1000" baseline="30000" dirty="0" smtClean="0"/>
                  <a:t>12</a:t>
                </a:r>
              </a:p>
              <a:p>
                <a:pPr>
                  <a:spcBef>
                    <a:spcPts val="600"/>
                  </a:spcBef>
                </a:pPr>
                <a:endParaRPr lang="en-US" sz="1000" dirty="0"/>
              </a:p>
              <a:p>
                <a:pPr>
                  <a:spcBef>
                    <a:spcPts val="600"/>
                  </a:spcBef>
                </a:pPr>
                <a:r>
                  <a:rPr lang="en-US" sz="1000" dirty="0" smtClean="0"/>
                  <a:t>		     a=333*1,005*(1+0,045/12)</a:t>
                </a:r>
                <a:r>
                  <a:rPr lang="en-US" sz="1000" baseline="30000" dirty="0" smtClean="0"/>
                  <a:t>12-3</a:t>
                </a:r>
                <a:r>
                  <a:rPr lang="en-US" sz="1000" dirty="0" smtClean="0"/>
                  <a:t>		</a:t>
                </a:r>
              </a:p>
              <a:p>
                <a:pPr>
                  <a:spcBef>
                    <a:spcPts val="600"/>
                  </a:spcBef>
                </a:pPr>
                <a:endParaRPr lang="ru-RU" sz="1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605457"/>
              </a:xfrm>
              <a:prstGeom prst="rect">
                <a:avLst/>
              </a:prstGeom>
              <a:blipFill rotWithShape="1">
                <a:blip r:embed="rId6"/>
                <a:stretch>
                  <a:fillRect l="-296" t="-2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Прямая соединительная линия 12"/>
          <p:cNvCxnSpPr/>
          <p:nvPr/>
        </p:nvCxnSpPr>
        <p:spPr>
          <a:xfrm>
            <a:off x="343531" y="1841439"/>
            <a:ext cx="9642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2356465" y="1842770"/>
            <a:ext cx="9642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359622" y="1844101"/>
            <a:ext cx="9642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341399" y="1845432"/>
            <a:ext cx="96429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Левая фигурная скобка 22"/>
          <p:cNvSpPr/>
          <p:nvPr/>
        </p:nvSpPr>
        <p:spPr>
          <a:xfrm rot="5400000">
            <a:off x="802957" y="1253529"/>
            <a:ext cx="45719" cy="964024"/>
          </a:xfrm>
          <a:prstGeom prst="lef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ольцо 23"/>
          <p:cNvSpPr/>
          <p:nvPr/>
        </p:nvSpPr>
        <p:spPr>
          <a:xfrm>
            <a:off x="1309595" y="1826678"/>
            <a:ext cx="45719" cy="45719"/>
          </a:xfrm>
          <a:prstGeom prst="don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Кольцо 24"/>
          <p:cNvSpPr/>
          <p:nvPr/>
        </p:nvSpPr>
        <p:spPr>
          <a:xfrm>
            <a:off x="2304801" y="1828009"/>
            <a:ext cx="45719" cy="45719"/>
          </a:xfrm>
          <a:prstGeom prst="don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Кольцо 25"/>
          <p:cNvSpPr/>
          <p:nvPr/>
        </p:nvSpPr>
        <p:spPr>
          <a:xfrm>
            <a:off x="3315909" y="1829340"/>
            <a:ext cx="45719" cy="45719"/>
          </a:xfrm>
          <a:prstGeom prst="don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Кольцо 26"/>
          <p:cNvSpPr/>
          <p:nvPr/>
        </p:nvSpPr>
        <p:spPr>
          <a:xfrm>
            <a:off x="4303164" y="1822720"/>
            <a:ext cx="45719" cy="45719"/>
          </a:xfrm>
          <a:prstGeom prst="don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333974" y="1875059"/>
            <a:ext cx="0" cy="1303116"/>
          </a:xfrm>
          <a:prstGeom prst="line">
            <a:avLst/>
          </a:prstGeom>
          <a:ln w="127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332454" y="2041759"/>
            <a:ext cx="4472" cy="48485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1374749" y="2502641"/>
            <a:ext cx="2912515" cy="8946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2336854" y="2043090"/>
            <a:ext cx="0" cy="98268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385891" y="2996934"/>
            <a:ext cx="189475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993391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038600" cy="2588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1 cont’d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𝑆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𝑎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1400" b="0" i="1" smtClean="0">
                          <a:latin typeface="Cambria Math"/>
                        </a:rPr>
                        <m:t>𝑞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𝑞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400" dirty="0" smtClean="0"/>
              </a:p>
              <a:p>
                <a:endParaRPr lang="en-US" sz="10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𝑞</m:t>
                    </m:r>
                    <m:r>
                      <a:rPr lang="en-US" sz="1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200" dirty="0"/>
                          <m:t>333∗(</m:t>
                        </m:r>
                        <m:r>
                          <m:rPr>
                            <m:nor/>
                          </m:rPr>
                          <a:rPr lang="en-US" sz="1200" dirty="0">
                            <a:latin typeface="Cambria Math" pitchFamily="18" charset="0"/>
                            <a:ea typeface="Cambria Math" pitchFamily="18" charset="0"/>
                          </a:rPr>
                          <m:t>1+0,045/12)</m:t>
                        </m:r>
                        <m:r>
                          <m:rPr>
                            <m:nor/>
                          </m:rPr>
                          <a:rPr lang="en-US" sz="1200" baseline="30000" dirty="0">
                            <a:latin typeface="Cambria Math" pitchFamily="18" charset="0"/>
                            <a:ea typeface="Cambria Math" pitchFamily="18" charset="0"/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200" dirty="0"/>
                          <m:t>333∗1,005∗(1+0,045/12)</m:t>
                        </m:r>
                        <m:r>
                          <m:rPr>
                            <m:nor/>
                          </m:rPr>
                          <a:rPr lang="en-US" sz="1200" baseline="30000" dirty="0"/>
                          <m:t>12−3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2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1200" i="1">
                                <a:latin typeface="Cambria Math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US" sz="1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200" i="1">
                                    <a:latin typeface="Cambria Math"/>
                                  </a:rPr>
                                  <m:t>0,045</m:t>
                                </m:r>
                              </m:num>
                              <m:den>
                                <m:r>
                                  <a:rPr lang="en-US" sz="1200" i="1">
                                    <a:latin typeface="Cambria Math"/>
                                  </a:rPr>
                                  <m:t>12</m:t>
                                </m:r>
                              </m:den>
                            </m:f>
                            <m:r>
                              <a:rPr lang="en-US" sz="12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12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1200" b="0" i="1" smtClean="0">
                            <a:latin typeface="Cambria Math"/>
                          </a:rPr>
                          <m:t>1,005</m:t>
                        </m:r>
                      </m:den>
                    </m:f>
                  </m:oMath>
                </a14:m>
                <a:r>
                  <a:rPr lang="en-US" sz="1000" dirty="0" smtClean="0"/>
                  <a:t>	</a:t>
                </a:r>
              </a:p>
              <a:p>
                <a:endParaRPr lang="en-US" sz="1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>
                          <a:latin typeface="Cambria Math"/>
                        </a:rPr>
                        <m:t>𝑆</m:t>
                      </m:r>
                      <m:r>
                        <a:rPr lang="en-US" sz="1100" i="1">
                          <a:latin typeface="Cambria Math"/>
                        </a:rPr>
                        <m:t>=333×</m:t>
                      </m:r>
                      <m:f>
                        <m:fPr>
                          <m:ctrlPr>
                            <a:rPr lang="cs-CZ" sz="11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cs-CZ" sz="11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cs-CZ" sz="1100" b="0" i="1" smtClean="0">
                                  <a:latin typeface="Cambria Math"/>
                                  <a:ea typeface="Cambria Math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11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100" b="0" i="1" smtClean="0">
                                      <a:latin typeface="Cambria Math"/>
                                      <a:ea typeface="Cambria Math"/>
                                    </a:rPr>
                                    <m:t>0,045</m:t>
                                  </m:r>
                                </m:num>
                                <m:den>
                                  <m:r>
                                    <a:rPr lang="cs-CZ" sz="1100" b="0" i="1" smtClean="0">
                                      <a:latin typeface="Cambria Math"/>
                                      <a:ea typeface="Cambria Math"/>
                                    </a:rPr>
                                    <m:t>12</m:t>
                                  </m:r>
                                </m:den>
                              </m:f>
                              <m:r>
                                <a:rPr lang="en-US" sz="1100" b="0" i="1" smtClean="0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1100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100" b="0" i="1" smtClean="0">
                              <a:latin typeface="Cambria Math"/>
                              <a:ea typeface="Cambria Math"/>
                            </a:rPr>
                            <m:t>1,005</m:t>
                          </m:r>
                        </m:den>
                      </m:f>
                      <m:r>
                        <a:rPr lang="en-US" sz="1100" i="1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sz="11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1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1100" b="0" i="1" smtClean="0">
                                  <a:latin typeface="Cambria Math"/>
                                  <a:ea typeface="Cambria Math"/>
                                </a:rPr>
                                <m:t>[</m:t>
                              </m:r>
                              <m:f>
                                <m:fPr>
                                  <m:ctrlPr>
                                    <a:rPr lang="en-US" sz="110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100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100" b="0" i="1" smtClean="0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100" b="0" i="1" smtClean="0">
                                              <a:latin typeface="Cambria Math"/>
                                              <a:ea typeface="Cambria Math"/>
                                            </a:rPr>
                                            <m:t>1+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sz="1100" b="0" i="1" smtClean="0">
                                                  <a:latin typeface="Cambria Math" panose="02040503050406030204" pitchFamily="18" charset="0"/>
                                                  <a:ea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sz="1100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0,045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sz="1100" b="0" i="1" smtClean="0">
                                                  <a:latin typeface="Cambria Math"/>
                                                  <a:ea typeface="Cambria Math"/>
                                                </a:rPr>
                                                <m:t>12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100" b="0" i="1" smtClean="0">
                                          <a:latin typeface="Cambria Math"/>
                                          <a:ea typeface="Cambria Math"/>
                                        </a:rPr>
                                        <m:t>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100" b="0" i="1" smtClean="0">
                                      <a:latin typeface="Cambria Math"/>
                                      <a:ea typeface="Cambria Math"/>
                                    </a:rPr>
                                    <m:t>1,005</m:t>
                                  </m:r>
                                </m:den>
                              </m:f>
                              <m:r>
                                <a:rPr lang="en-US" sz="1100" b="0" i="1" smtClean="0">
                                  <a:latin typeface="Cambria Math"/>
                                  <a:ea typeface="Cambria Math"/>
                                </a:rPr>
                                <m:t>]</m:t>
                              </m:r>
                            </m:e>
                            <m:sup>
                              <m:r>
                                <a:rPr lang="en-US" sz="1100" b="0" i="1" smtClean="0">
                                  <a:latin typeface="Cambria Math"/>
                                  <a:ea typeface="Cambria Math"/>
                                </a:rPr>
                                <m:t>4×25</m:t>
                              </m:r>
                            </m:sup>
                          </m:sSup>
                          <m:r>
                            <a:rPr lang="en-US" sz="11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f>
                            <m:fPr>
                              <m:ctrlPr>
                                <a:rPr lang="cs-CZ" sz="11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cs-CZ" sz="11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sz="1100" i="1">
                                      <a:latin typeface="Cambria Math"/>
                                      <a:ea typeface="Cambria Math"/>
                                    </a:rPr>
                                    <m:t>(</m:t>
                                  </m:r>
                                  <m:r>
                                    <a:rPr lang="cs-CZ" sz="1100" i="1">
                                      <a:latin typeface="Cambria Math"/>
                                      <a:ea typeface="Cambria Math"/>
                                    </a:rPr>
                                    <m:t>1+</m:t>
                                  </m:r>
                                  <m:f>
                                    <m:fPr>
                                      <m:ctrlPr>
                                        <a:rPr lang="cs-CZ" sz="1100" i="1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sz="1100" i="1">
                                          <a:latin typeface="Cambria Math"/>
                                          <a:ea typeface="Cambria Math"/>
                                        </a:rPr>
                                        <m:t>0,045</m:t>
                                      </m:r>
                                    </m:num>
                                    <m:den>
                                      <m:r>
                                        <a:rPr lang="cs-CZ" sz="1100" i="1">
                                          <a:latin typeface="Cambria Math"/>
                                          <a:ea typeface="Cambria Math"/>
                                        </a:rPr>
                                        <m:t>12</m:t>
                                      </m:r>
                                    </m:den>
                                  </m:f>
                                  <m:r>
                                    <a:rPr lang="en-US" sz="1100" i="1">
                                      <a:latin typeface="Cambria Math"/>
                                      <a:ea typeface="Cambria Math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cs-CZ" sz="1100" i="1">
                                      <a:latin typeface="Cambria Math"/>
                                      <a:ea typeface="Cambria Math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100" i="1">
                                  <a:latin typeface="Cambria Math"/>
                                  <a:ea typeface="Cambria Math"/>
                                </a:rPr>
                                <m:t>1,005</m:t>
                              </m:r>
                            </m:den>
                          </m:f>
                          <m:r>
                            <a:rPr lang="en-US" sz="1100" i="1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  <m:r>
                        <a:rPr lang="en-US" sz="1100" b="0" i="1" smtClean="0">
                          <a:latin typeface="Cambria Math"/>
                          <a:ea typeface="Cambria Math"/>
                        </a:rPr>
                        <m:t>=46382,69</m:t>
                      </m:r>
                    </m:oMath>
                  </m:oMathPara>
                </a14:m>
                <a:endParaRPr lang="en-US" sz="1100" dirty="0"/>
              </a:p>
              <a:p>
                <a:pPr>
                  <a:spcBef>
                    <a:spcPts val="600"/>
                  </a:spcBef>
                </a:pPr>
                <a:endParaRPr lang="ru-RU" sz="10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038600" cy="2588016"/>
              </a:xfrm>
              <a:prstGeom prst="rect">
                <a:avLst/>
              </a:prstGeom>
              <a:blipFill rotWithShape="1">
                <a:blip r:embed="rId6"/>
                <a:stretch>
                  <a:fillRect l="-302" t="-2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5711093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850" y="815975"/>
            <a:ext cx="411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Exercise 2</a:t>
            </a:r>
          </a:p>
          <a:p>
            <a:endParaRPr lang="en-US" sz="1400" dirty="0" smtClean="0"/>
          </a:p>
          <a:p>
            <a:r>
              <a:rPr lang="en-US" sz="1400" dirty="0" smtClean="0"/>
              <a:t>You put </a:t>
            </a:r>
            <a:r>
              <a:rPr lang="en-US" sz="1400" b="1" dirty="0" smtClean="0"/>
              <a:t>200 000$</a:t>
            </a:r>
            <a:r>
              <a:rPr lang="en-US" sz="1400" dirty="0" smtClean="0"/>
              <a:t> into a bank account </a:t>
            </a:r>
            <a:r>
              <a:rPr lang="en-US" sz="1400" dirty="0"/>
              <a:t>at </a:t>
            </a:r>
            <a:r>
              <a:rPr lang="en-US" sz="1400" b="1" dirty="0"/>
              <a:t>2</a:t>
            </a:r>
            <a:r>
              <a:rPr lang="en-US" sz="1400" b="1" dirty="0" smtClean="0"/>
              <a:t>% p.q.</a:t>
            </a:r>
            <a:r>
              <a:rPr lang="en-US" sz="1400" dirty="0" smtClean="0"/>
              <a:t> You pay </a:t>
            </a:r>
            <a:r>
              <a:rPr lang="en-US" sz="1400" b="1" dirty="0" smtClean="0"/>
              <a:t>5 000$</a:t>
            </a:r>
            <a:r>
              <a:rPr lang="en-US" sz="1400" dirty="0" smtClean="0"/>
              <a:t> to open this account and also </a:t>
            </a:r>
            <a:r>
              <a:rPr lang="en-US" sz="1400" b="1" dirty="0" smtClean="0"/>
              <a:t>at the end of each month </a:t>
            </a:r>
            <a:r>
              <a:rPr lang="en-US" sz="1400" dirty="0" smtClean="0"/>
              <a:t>you pay a bank fee </a:t>
            </a:r>
            <a:r>
              <a:rPr lang="en-US" sz="1400" b="1" dirty="0" smtClean="0"/>
              <a:t>200$.</a:t>
            </a:r>
            <a:r>
              <a:rPr lang="en-US" sz="1400" dirty="0" smtClean="0"/>
              <a:t>  </a:t>
            </a:r>
            <a:r>
              <a:rPr lang="en-US" sz="1400" b="1" dirty="0" smtClean="0"/>
              <a:t>Interest</a:t>
            </a:r>
            <a:r>
              <a:rPr lang="en-US" sz="1400" dirty="0" smtClean="0"/>
              <a:t> is calculated </a:t>
            </a:r>
            <a:r>
              <a:rPr lang="en-US" sz="1400" b="1" dirty="0" smtClean="0"/>
              <a:t>quarterly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Find the average annual return on this investment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832016249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550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2 cont’d</a:t>
                </a:r>
              </a:p>
              <a:p>
                <a:endParaRPr lang="en-US" sz="1400" dirty="0" smtClean="0"/>
              </a:p>
              <a:p>
                <a:r>
                  <a:rPr lang="en-US" sz="1400" dirty="0" smtClean="0"/>
                  <a:t>Inputs:</a:t>
                </a:r>
              </a:p>
              <a:p>
                <a:endParaRPr lang="en-US" sz="1000" dirty="0" smtClean="0"/>
              </a:p>
              <a:p>
                <a:r>
                  <a:rPr lang="en-US" sz="1000" dirty="0" smtClean="0"/>
                  <a:t>PV=200 000 	    Initial costs=5000     Monthly costs (i.e. annuities)=200 PP=1month	IP=3months	r=2%p.q.  T=5yrs 	     After payment</a:t>
                </a:r>
                <a:r>
                  <a:rPr lang="en-US" sz="1400" dirty="0" smtClean="0"/>
                  <a:t>	</a:t>
                </a:r>
              </a:p>
              <a:p>
                <a:endParaRPr lang="en-US" sz="1400" dirty="0"/>
              </a:p>
              <a:p>
                <a:r>
                  <a:rPr lang="en-US" sz="1200" dirty="0" smtClean="0"/>
                  <a:t>Here we just need to respect time value of money and to calculate FVs of all cash flows:</a:t>
                </a: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𝐹𝑉</m:t>
                    </m:r>
                    <m:r>
                      <a:rPr lang="en-US" sz="1200" b="0" i="1" smtClean="0">
                        <a:latin typeface="Cambria Math"/>
                      </a:rPr>
                      <m:t>=200000×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(1+0,02)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sup>
                    </m:sSup>
                    <m:r>
                      <a:rPr lang="en-US" sz="1200" b="0" i="1" smtClean="0">
                        <a:latin typeface="Cambria Math"/>
                        <a:ea typeface="Cambria Math"/>
                      </a:rPr>
                      <m:t>−5000×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1+0,02</m:t>
                            </m:r>
                          </m:e>
                        </m:d>
                      </m:e>
                      <m:sup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sup>
                    </m:sSup>
                    <m:r>
                      <a:rPr lang="en-US" sz="1200" b="0" i="1" smtClean="0">
                        <a:latin typeface="Cambria Math"/>
                        <a:ea typeface="Cambria Math"/>
                      </a:rPr>
                      <m:t>−200×3×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1+</m:t>
                        </m:r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×0,02</m:t>
                        </m:r>
                      </m:e>
                    </m:d>
                    <m:r>
                      <a:rPr lang="en-US" sz="12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200" b="0" i="1" smtClean="0">
                                    <a:latin typeface="Cambria Math"/>
                                    <a:ea typeface="Cambria Math"/>
                                  </a:rPr>
                                  <m:t>1+0,02</m:t>
                                </m:r>
                              </m:e>
                            </m:d>
                          </m:e>
                          <m:sup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20</m:t>
                            </m:r>
                          </m:sup>
                        </m:sSup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0,02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  <a:ea typeface="Cambria Math"/>
                      </a:rPr>
                      <m:t>=275084,1</m:t>
                    </m:r>
                  </m:oMath>
                </a14:m>
                <a:r>
                  <a:rPr lang="en-US" sz="1200" dirty="0" smtClean="0"/>
                  <a:t> </a:t>
                </a:r>
              </a:p>
              <a:p>
                <a:endParaRPr lang="en-US" sz="140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550442"/>
              </a:xfrm>
              <a:prstGeom prst="rect">
                <a:avLst/>
              </a:prstGeom>
              <a:blipFill rotWithShape="1">
                <a:blip r:embed="rId6"/>
                <a:stretch>
                  <a:fillRect l="-296" t="-2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2435056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23850" y="815975"/>
                <a:ext cx="4114800" cy="2216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Exercise 2 cont’d</a:t>
                </a:r>
              </a:p>
              <a:p>
                <a:endParaRPr lang="en-US" sz="1200" b="0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</a:rPr>
                      <m:t>𝐹𝑉</m:t>
                    </m:r>
                    <m:r>
                      <a:rPr lang="en-US" sz="1200" b="0" i="1" smtClean="0">
                        <a:latin typeface="Cambria Math"/>
                      </a:rPr>
                      <m:t>=200000×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(1+0,02)</m:t>
                        </m:r>
                      </m:e>
                      <m:sup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sup>
                    </m:sSup>
                    <m:r>
                      <a:rPr lang="en-US" sz="1200" b="0" i="1" smtClean="0">
                        <a:latin typeface="Cambria Math"/>
                        <a:ea typeface="Cambria Math"/>
                      </a:rPr>
                      <m:t>−5000×</m:t>
                    </m:r>
                    <m:sSup>
                      <m:sSup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1+0,02</m:t>
                            </m:r>
                          </m:e>
                        </m:d>
                      </m:e>
                      <m:sup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sup>
                    </m:sSup>
                    <m:r>
                      <a:rPr lang="en-US" sz="1200" b="0" i="1" smtClean="0">
                        <a:latin typeface="Cambria Math"/>
                        <a:ea typeface="Cambria Math"/>
                      </a:rPr>
                      <m:t>−200×3×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1+</m:t>
                        </m:r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6</m:t>
                            </m:r>
                          </m:den>
                        </m:f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×0,02</m:t>
                        </m:r>
                      </m:e>
                    </m:d>
                    <m:r>
                      <a:rPr lang="en-US" sz="12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200" b="0" i="1" smtClean="0">
                                    <a:latin typeface="Cambria Math"/>
                                    <a:ea typeface="Cambria Math"/>
                                  </a:rPr>
                                  <m:t>1+0,02</m:t>
                                </m:r>
                              </m:e>
                            </m:d>
                          </m:e>
                          <m:sup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20</m:t>
                            </m:r>
                          </m:sup>
                        </m:sSup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0,02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  <a:ea typeface="Cambria Math"/>
                      </a:rPr>
                      <m:t>=275084,1</m:t>
                    </m:r>
                  </m:oMath>
                </a14:m>
                <a:r>
                  <a:rPr lang="en-US" sz="1200" dirty="0" smtClean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𝐹𝑉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𝑃𝑉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(1+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𝑟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𝐹𝑉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𝑃𝑉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en-US" sz="1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/>
                        </a:rPr>
                        <m:t>𝑟</m:t>
                      </m:r>
                      <m:r>
                        <a:rPr lang="en-US" sz="14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/>
                                </a:rPr>
                                <m:t>275084,1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200000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</m:sup>
                      </m:sSup>
                      <m:r>
                        <a:rPr lang="en-US" sz="1400" i="1">
                          <a:latin typeface="Cambria Math"/>
                        </a:rPr>
                        <m:t>−1</m:t>
                      </m:r>
                      <m:r>
                        <a:rPr lang="en-US" sz="1400" b="0" i="1" smtClean="0">
                          <a:latin typeface="Cambria Math"/>
                        </a:rPr>
                        <m:t>=6,58%</m:t>
                      </m:r>
                    </m:oMath>
                  </m:oMathPara>
                </a14:m>
                <a:endParaRPr lang="en-US" sz="1400" dirty="0"/>
              </a:p>
              <a:p>
                <a:endParaRPr lang="en-US" sz="1400" dirty="0" smtClean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50" y="815975"/>
                <a:ext cx="4114800" cy="2216312"/>
              </a:xfrm>
              <a:prstGeom prst="rect">
                <a:avLst/>
              </a:prstGeom>
              <a:blipFill rotWithShape="1">
                <a:blip r:embed="rId6"/>
                <a:stretch>
                  <a:fillRect l="-296" t="-2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923836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303995" y="0"/>
            <a:ext cx="2304415" cy="308610"/>
          </a:xfrm>
          <a:custGeom>
            <a:avLst/>
            <a:gdLst/>
            <a:ahLst/>
            <a:cxnLst/>
            <a:rect l="l" t="t" r="r" b="b"/>
            <a:pathLst>
              <a:path w="2304415" h="308610">
                <a:moveTo>
                  <a:pt x="0" y="308495"/>
                </a:moveTo>
                <a:lnTo>
                  <a:pt x="2303995" y="308495"/>
                </a:lnTo>
                <a:lnTo>
                  <a:pt x="2303995" y="0"/>
                </a:lnTo>
                <a:lnTo>
                  <a:pt x="0" y="0"/>
                </a:lnTo>
                <a:lnTo>
                  <a:pt x="0" y="308495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05949"/>
            <a:ext cx="4608004" cy="310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0" y="321070"/>
            <a:ext cx="4608195" cy="21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735">
              <a:lnSpc>
                <a:spcPct val="100000"/>
              </a:lnSpc>
              <a:spcBef>
                <a:spcPts val="105"/>
              </a:spcBef>
            </a:pPr>
            <a:r>
              <a:rPr lang="en-US" sz="1300" spc="35" dirty="0" smtClean="0">
                <a:solidFill>
                  <a:srgbClr val="FFFFFF"/>
                </a:solidFill>
                <a:latin typeface="Times New Roman"/>
                <a:cs typeface="Times New Roman"/>
              </a:rPr>
              <a:t>Annuities</a:t>
            </a:r>
            <a:endParaRPr sz="13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2551" y="1166114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02551" y="13761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551" y="1586179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551" y="1796211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551" y="2006244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551" y="2216277"/>
            <a:ext cx="65265" cy="652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551" y="2426309"/>
            <a:ext cx="65265" cy="652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303995" y="3333610"/>
            <a:ext cx="2304415" cy="122555"/>
          </a:xfrm>
          <a:custGeom>
            <a:avLst/>
            <a:gdLst/>
            <a:ahLst/>
            <a:cxnLst/>
            <a:rect l="l" t="t" r="r" b="b"/>
            <a:pathLst>
              <a:path w="2304415" h="122554">
                <a:moveTo>
                  <a:pt x="0" y="122389"/>
                </a:moveTo>
                <a:lnTo>
                  <a:pt x="2303995" y="122389"/>
                </a:lnTo>
                <a:lnTo>
                  <a:pt x="2303995" y="0"/>
                </a:lnTo>
                <a:lnTo>
                  <a:pt x="0" y="0"/>
                </a:lnTo>
                <a:lnTo>
                  <a:pt x="0" y="122389"/>
                </a:lnTo>
                <a:close/>
              </a:path>
            </a:pathLst>
          </a:custGeom>
          <a:solidFill>
            <a:srgbClr val="3333B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xfrm>
            <a:off x="1652358" y="3350464"/>
            <a:ext cx="556894" cy="897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lang="en-US" spc="40" dirty="0"/>
              <a:t>Luděk</a:t>
            </a:r>
            <a:r>
              <a:rPr lang="en-US" spc="25" dirty="0"/>
              <a:t> </a:t>
            </a:r>
            <a:r>
              <a:rPr lang="en-US" spc="60" dirty="0"/>
              <a:t>Benada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2399296" y="3350464"/>
            <a:ext cx="514350" cy="106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50"/>
              </a:lnSpc>
            </a:pPr>
            <a:r>
              <a:rPr sz="600" spc="100" dirty="0">
                <a:solidFill>
                  <a:srgbClr val="FFFFFF"/>
                </a:solidFill>
                <a:latin typeface="Times New Roman"/>
                <a:cs typeface="Times New Roman"/>
                <a:hlinkClick r:id="" action="ppaction://noaction"/>
              </a:rPr>
              <a:t>BPF_AFMT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850" y="815975"/>
            <a:ext cx="4114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Exercise </a:t>
            </a:r>
            <a:r>
              <a:rPr lang="cs-CZ" sz="1400" dirty="0" smtClean="0"/>
              <a:t>3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You put </a:t>
            </a:r>
            <a:r>
              <a:rPr lang="en-US" sz="1400" b="1" dirty="0" smtClean="0"/>
              <a:t>15 000 $</a:t>
            </a:r>
            <a:r>
              <a:rPr lang="en-US" sz="1400" dirty="0" smtClean="0"/>
              <a:t> into a bank account </a:t>
            </a:r>
            <a:r>
              <a:rPr lang="en-US" sz="1400" b="1" dirty="0" smtClean="0"/>
              <a:t>at the end</a:t>
            </a:r>
            <a:r>
              <a:rPr lang="en-US" sz="1400" dirty="0" smtClean="0"/>
              <a:t> of each </a:t>
            </a:r>
            <a:r>
              <a:rPr lang="en-US" sz="1400" b="1" dirty="0" smtClean="0"/>
              <a:t>quarter</a:t>
            </a:r>
            <a:r>
              <a:rPr lang="en-US" sz="1400" dirty="0" smtClean="0"/>
              <a:t> </a:t>
            </a:r>
            <a:r>
              <a:rPr lang="en-US" sz="1400" b="1" dirty="0" smtClean="0"/>
              <a:t> </a:t>
            </a:r>
            <a:r>
              <a:rPr lang="en-US" sz="1400" dirty="0" smtClean="0"/>
              <a:t>at </a:t>
            </a:r>
            <a:r>
              <a:rPr lang="en-US" sz="1400" b="1" dirty="0" smtClean="0"/>
              <a:t>3,7% p.a. for 10 years.</a:t>
            </a:r>
            <a:r>
              <a:rPr lang="en-US" sz="1400" dirty="0" smtClean="0"/>
              <a:t> </a:t>
            </a:r>
            <a:r>
              <a:rPr lang="en-US" sz="1400" b="1" dirty="0" smtClean="0"/>
              <a:t>Interest</a:t>
            </a:r>
            <a:r>
              <a:rPr lang="en-US" sz="1400" dirty="0" smtClean="0"/>
              <a:t> is calculated </a:t>
            </a:r>
            <a:r>
              <a:rPr lang="en-US" sz="1400" b="1" dirty="0" smtClean="0"/>
              <a:t>2 times per year</a:t>
            </a:r>
            <a:r>
              <a:rPr lang="en-US" sz="1400" dirty="0" smtClean="0"/>
              <a:t>. </a:t>
            </a:r>
            <a:r>
              <a:rPr lang="en-US" sz="1400" b="1" dirty="0" smtClean="0"/>
              <a:t>Tax rate is 15%</a:t>
            </a:r>
            <a:r>
              <a:rPr lang="en-US" sz="1400" dirty="0" smtClean="0"/>
              <a:t> and it’s calculated at the end of investment’s period</a:t>
            </a:r>
          </a:p>
          <a:p>
            <a:r>
              <a:rPr lang="en-US" sz="1400" dirty="0" smtClean="0"/>
              <a:t>S</a:t>
            </a:r>
            <a:r>
              <a:rPr lang="en-US" sz="1400" baseline="-25000" dirty="0" smtClean="0"/>
              <a:t>tax</a:t>
            </a:r>
            <a:r>
              <a:rPr lang="en-US" sz="1400" dirty="0" smtClean="0"/>
              <a:t> -?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328884693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</TotalTime>
  <Words>420</Words>
  <Application>Microsoft Office PowerPoint</Application>
  <PresentationFormat>Vlastní</PresentationFormat>
  <Paragraphs>176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Calibri</vt:lpstr>
      <vt:lpstr>Cambria Math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Benada Ludek</dc:creator>
  <cp:lastModifiedBy>CIKT</cp:lastModifiedBy>
  <cp:revision>76</cp:revision>
  <dcterms:created xsi:type="dcterms:W3CDTF">2018-03-10T20:20:46Z</dcterms:created>
  <dcterms:modified xsi:type="dcterms:W3CDTF">2019-04-25T07:38:10Z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2017-10-13T00:00:00Z</vt:filetime>
  </property>
  <property fmtid="{D5CDD505-2E9C-101B-9397-08002B2CF9AE}" pid="3" name="Creator">
    <vt:lpwstr>LaTeX with Beamer class version 3.36</vt:lpwstr>
  </property>
  <property fmtid="{D5CDD505-2E9C-101B-9397-08002B2CF9AE}" pid="4" name="LastSaved">
    <vt:filetime>2018-03-10T00:00:00Z</vt:filetime>
  </property>
</Properties>
</file>