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7" r:id="rId15"/>
    <p:sldId id="279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7" d="100"/>
          <a:sy n="107" d="100"/>
        </p:scale>
        <p:origin x="114" y="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11.3.2019 </a:t>
            </a:r>
            <a:r>
              <a:rPr lang="cs-CZ" altLang="cs-CZ" dirty="0" err="1"/>
              <a:t>Sponerová</a:t>
            </a:r>
            <a:r>
              <a:rPr lang="cs-CZ" altLang="cs-CZ" dirty="0"/>
              <a:t> Martina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VYHODNOCENÍ ÚVĚROVÉHO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finanční situace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Analýza finančních výkazů – rozvahy, výkazu zisku a ztrát, cash </a:t>
            </a:r>
            <a:r>
              <a:rPr lang="cs-CZ" sz="2400" dirty="0" err="1"/>
              <a:t>flow</a:t>
            </a:r>
            <a:endParaRPr lang="cs-CZ" sz="2400" dirty="0"/>
          </a:p>
          <a:p>
            <a:r>
              <a:rPr lang="cs-CZ" sz="2400" dirty="0"/>
              <a:t>Analýza finančních ukazatelů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Ziskovost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Rentabilita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Aktivita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Likvidita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Zadluženost</a:t>
            </a:r>
          </a:p>
        </p:txBody>
      </p:sp>
    </p:spTree>
    <p:extLst>
      <p:ext uri="{BB962C8B-B14F-4D97-AF65-F5344CB8AC3E}">
        <p14:creationId xmlns:p14="http://schemas.microsoft.com/office/powerpoint/2010/main" val="364276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Modelová rozvaha podniku</a:t>
            </a:r>
            <a:endParaRPr lang="cs-CZ" dirty="0"/>
          </a:p>
        </p:txBody>
      </p:sp>
      <p:pic>
        <p:nvPicPr>
          <p:cNvPr id="2" name="Zástupný obsah 1">
            <a:extLst>
              <a:ext uri="{FF2B5EF4-FFF2-40B4-BE49-F238E27FC236}">
                <a16:creationId xmlns:a16="http://schemas.microsoft.com/office/drawing/2014/main" id="{D4C547D8-A622-48CB-B850-710DE2961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0725" y="1354278"/>
            <a:ext cx="8156770" cy="478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31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Majetková struktura</a:t>
            </a:r>
          </a:p>
          <a:p>
            <a:r>
              <a:rPr lang="cs-CZ" sz="2400" dirty="0"/>
              <a:t>Finanční struktura</a:t>
            </a:r>
          </a:p>
          <a:p>
            <a:r>
              <a:rPr lang="cs-CZ" sz="2400" dirty="0"/>
              <a:t>Zlaté pravidlo financování</a:t>
            </a:r>
          </a:p>
          <a:p>
            <a:r>
              <a:rPr lang="cs-CZ" sz="2400" dirty="0" err="1"/>
              <a:t>Překapitalizace</a:t>
            </a:r>
            <a:endParaRPr lang="cs-CZ" sz="2400" dirty="0"/>
          </a:p>
          <a:p>
            <a:pPr lvl="1"/>
            <a:r>
              <a:rPr lang="cs-CZ" sz="2400" dirty="0"/>
              <a:t>DD (vlastním i cizím) kapitálem je krytý i oběžný majetek</a:t>
            </a:r>
          </a:p>
          <a:p>
            <a:r>
              <a:rPr lang="cs-CZ" sz="2400" dirty="0"/>
              <a:t>Podkapitalizace</a:t>
            </a:r>
          </a:p>
          <a:p>
            <a:pPr lvl="1"/>
            <a:r>
              <a:rPr lang="cs-CZ" sz="2400" dirty="0"/>
              <a:t>KTD cizím kapitálem je krytý i DD majetek</a:t>
            </a:r>
          </a:p>
          <a:p>
            <a:r>
              <a:rPr lang="cs-CZ" sz="2400" dirty="0"/>
              <a:t>Sledování významných rozdílů v položkách proti minulým účetním obdobím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57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finanční situace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vyhodnocení finanční situace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Záporné položky ve výkazech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Čím jsou kryta oběžná aktiva a stálá aktiva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Pohledávky z obchodního by měly být vyšší než závazky z obchodního styku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Výše bankovních úvěrů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Celková výše cizích zdrojů vzhledem k vlastnímu kapitálu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Výše hospodářského výsledku za účetní období a čím je tvořen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30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767BE0-25F2-4D3C-A79D-97B409BE56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D30311-D8EE-44E7-BA5C-EDF8BD80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Strategie financování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42289F-EC48-446C-B738-930EF8F26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endParaRPr lang="cs-CZ" sz="1600" b="1" dirty="0"/>
          </a:p>
          <a:p>
            <a:pPr algn="just"/>
            <a:r>
              <a:rPr lang="cs-CZ" sz="1600" b="1" dirty="0"/>
              <a:t>Neutrální strategie</a:t>
            </a:r>
          </a:p>
          <a:p>
            <a:pPr marL="0" indent="0" algn="just">
              <a:buNone/>
            </a:pPr>
            <a:r>
              <a:rPr lang="cs-CZ" sz="1600" dirty="0"/>
              <a:t>Dlouhodobý majetek a trvale přítomná oběžná aktiva jsou financována dlouhodobým kapitálem (vlastním i cizím), pohyblivá část oběžných aktiv je financována krátkodobým kapitálem</a:t>
            </a:r>
          </a:p>
          <a:p>
            <a:pPr algn="just"/>
            <a:r>
              <a:rPr lang="cs-CZ" sz="1600" b="1" dirty="0"/>
              <a:t>Konzervativní strategie</a:t>
            </a:r>
          </a:p>
          <a:p>
            <a:pPr marL="0" indent="0" algn="just">
              <a:buNone/>
            </a:pPr>
            <a:r>
              <a:rPr lang="cs-CZ" sz="1600" dirty="0"/>
              <a:t>Vyznačuje se vyšším použitím dlouhodobých finančních zdrojů, kdy se těmito zdroji financuje i část oběžných aktiv. To však přináší vyšší náklady na financování.</a:t>
            </a:r>
          </a:p>
          <a:p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56535899-D884-4A7D-9AA6-32E51717E71D}"/>
              </a:ext>
            </a:extLst>
          </p:cNvPr>
          <p:cNvGrpSpPr/>
          <p:nvPr/>
        </p:nvGrpSpPr>
        <p:grpSpPr>
          <a:xfrm>
            <a:off x="2859065" y="1635508"/>
            <a:ext cx="6175461" cy="2093221"/>
            <a:chOff x="2859065" y="1755825"/>
            <a:chExt cx="6175461" cy="2093221"/>
          </a:xfrm>
        </p:grpSpPr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F8827F18-61A1-4BB7-90D8-1D408854B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7473" y="2190790"/>
              <a:ext cx="5877053" cy="1658256"/>
            </a:xfrm>
            <a:prstGeom prst="rect">
              <a:avLst/>
            </a:prstGeom>
          </p:spPr>
        </p:pic>
        <p:sp>
          <p:nvSpPr>
            <p:cNvPr id="8" name="Rectangle 1">
              <a:extLst>
                <a:ext uri="{FF2B5EF4-FFF2-40B4-BE49-F238E27FC236}">
                  <a16:creationId xmlns:a16="http://schemas.microsoft.com/office/drawing/2014/main" id="{249DCB13-6844-4907-A4E1-B792282F2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065" y="1755825"/>
              <a:ext cx="5979522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4492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Neutrální strategie</a:t>
              </a:r>
              <a:r>
                <a:rPr lang="cs-CZ" altLang="cs-CZ" sz="1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</a:t>
              </a: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Konzervativní strategie</a:t>
              </a:r>
              <a:endPara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4492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52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Strategie financování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Agresivní strategie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600" dirty="0"/>
              <a:t>Krátkodobými zdroji je financována i část trvale přítomných oběžných aktiv, případně také dlouhodobý majetek podniku. Nižší náklady na financování jsou však v tomto případě doprovázeny vyšším rizikem platební neschopnosti.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261284" y="2222988"/>
          <a:ext cx="2513330" cy="1652715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2840391539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634139509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32617032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Dlouhodobý majetek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Vlastní kapitál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960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Cizí zdroje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Dlouhodobé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47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268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Oběžný majetek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37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Trvale přítomný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Cizí zdroje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Krátkodobé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998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Oběžný majetek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Pohyblivá část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459410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18262" y="1767582"/>
            <a:ext cx="2126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Agresivní strategie</a:t>
            </a:r>
          </a:p>
        </p:txBody>
      </p:sp>
    </p:spTree>
    <p:extLst>
      <p:ext uri="{BB962C8B-B14F-4D97-AF65-F5344CB8AC3E}">
        <p14:creationId xmlns:p14="http://schemas.microsoft.com/office/powerpoint/2010/main" val="2028927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zisku a ztrát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Uspořádání tzv. stupňovitým způsobem, kdy se poměřují výnosy a náklady za činnost: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Provozní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Finanční</a:t>
            </a:r>
          </a:p>
        </p:txBody>
      </p:sp>
    </p:spTree>
    <p:extLst>
      <p:ext uri="{BB962C8B-B14F-4D97-AF65-F5344CB8AC3E}">
        <p14:creationId xmlns:p14="http://schemas.microsoft.com/office/powerpoint/2010/main" val="3416756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mezi ziskem a cash </a:t>
            </a:r>
            <a:r>
              <a:rPr lang="cs-CZ" dirty="0" err="1"/>
              <a:t>flow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Zisk se počítá jako rozdíl mezi náklady a výnosy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se počítá jako rozdíl mezi příjmy a výdaji</a:t>
            </a:r>
          </a:p>
          <a:p>
            <a:r>
              <a:rPr lang="cs-CZ" dirty="0"/>
              <a:t>Struktura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CF z provozní činnosti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CF z investiční činnosti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CF z finanční činnosti</a:t>
            </a:r>
          </a:p>
          <a:p>
            <a:r>
              <a:rPr lang="cs-CZ" dirty="0"/>
              <a:t>Přímá a nepřímá metoda výpočtu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9806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ziskovosti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Čistý zisk – EAT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After</a:t>
            </a:r>
            <a:r>
              <a:rPr lang="cs-CZ" sz="2000" dirty="0"/>
              <a:t>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zdaněním – EBT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úroky a zdaněním – EBIT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Interests</a:t>
            </a:r>
            <a:r>
              <a:rPr lang="cs-CZ" sz="2000" dirty="0"/>
              <a:t> and </a:t>
            </a:r>
            <a:r>
              <a:rPr lang="cs-CZ" sz="2000" dirty="0" err="1"/>
              <a:t>Taxes</a:t>
            </a:r>
            <a:r>
              <a:rPr lang="cs-CZ" sz="2000" dirty="0"/>
              <a:t>)</a:t>
            </a:r>
          </a:p>
          <a:p>
            <a:r>
              <a:rPr lang="cs-CZ" sz="2000" b="1" dirty="0"/>
              <a:t>Zisk před úroky, zdaněním a odpisy – EBITDA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dirty="0" err="1"/>
              <a:t>Earning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Interests</a:t>
            </a:r>
            <a:r>
              <a:rPr lang="cs-CZ" sz="2000" dirty="0"/>
              <a:t>, </a:t>
            </a:r>
            <a:r>
              <a:rPr lang="cs-CZ" sz="2000" dirty="0" err="1"/>
              <a:t>Taxes</a:t>
            </a:r>
            <a:r>
              <a:rPr lang="cs-CZ" sz="2000" dirty="0"/>
              <a:t>, </a:t>
            </a:r>
            <a:r>
              <a:rPr lang="cs-CZ" sz="2000" dirty="0" err="1"/>
              <a:t>Depreciation</a:t>
            </a:r>
            <a:r>
              <a:rPr lang="cs-CZ" sz="2000" dirty="0"/>
              <a:t> and </a:t>
            </a:r>
            <a:r>
              <a:rPr lang="cs-CZ" sz="2000" dirty="0" err="1"/>
              <a:t>Amortization</a:t>
            </a:r>
            <a:r>
              <a:rPr lang="cs-CZ" sz="20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0990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rentability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b="1" dirty="0"/>
              <a:t>Rentabilita tržeb – ROS (Return on Sales)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Výsledek hospodaření/ Tržby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Nejčastěji se používá EAT nebo EBIT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Kolik dokáže podnik vyprodukovat „efektu“ na 1 Kč tržeb</a:t>
            </a:r>
          </a:p>
          <a:p>
            <a:r>
              <a:rPr lang="cs-CZ" sz="2000" b="1" dirty="0"/>
              <a:t>Rentabilita celkového kapitálu – ROA (Return On </a:t>
            </a:r>
            <a:r>
              <a:rPr lang="cs-CZ" sz="2000" b="1" dirty="0" err="1"/>
              <a:t>Assets</a:t>
            </a:r>
            <a:r>
              <a:rPr lang="cs-CZ" sz="2000" b="1" dirty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EBIT/AKTIVA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Celková efektivita podniku tzv. produkční síla</a:t>
            </a:r>
          </a:p>
          <a:p>
            <a:r>
              <a:rPr lang="cs-CZ" sz="2000" b="1" dirty="0"/>
              <a:t>Rentabilita vlastního kapitálu – ROE (Return On </a:t>
            </a:r>
            <a:r>
              <a:rPr lang="cs-CZ" sz="2000" b="1" dirty="0" err="1"/>
              <a:t>Equity</a:t>
            </a:r>
            <a:r>
              <a:rPr lang="cs-CZ" sz="2000" b="1" dirty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EAT/VLASTNÍ KAPITÁL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Výnosnost kapitálu</a:t>
            </a:r>
          </a:p>
        </p:txBody>
      </p:sp>
    </p:spTree>
    <p:extLst>
      <p:ext uri="{BB962C8B-B14F-4D97-AF65-F5344CB8AC3E}">
        <p14:creationId xmlns:p14="http://schemas.microsoft.com/office/powerpoint/2010/main" val="213700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druhy bankovních rizik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úvěrové riziko, </a:t>
            </a:r>
          </a:p>
          <a:p>
            <a:r>
              <a:rPr lang="cs-CZ" dirty="0"/>
              <a:t>tržní riziko, </a:t>
            </a:r>
          </a:p>
          <a:p>
            <a:r>
              <a:rPr lang="cs-CZ" dirty="0"/>
              <a:t>likviditní riziko, </a:t>
            </a:r>
          </a:p>
          <a:p>
            <a:r>
              <a:rPr lang="cs-CZ" dirty="0"/>
              <a:t>kapitálové riziko,</a:t>
            </a:r>
          </a:p>
          <a:p>
            <a:r>
              <a:rPr lang="cs-CZ" dirty="0"/>
              <a:t>operační riziko.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1614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aktivity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b="1" dirty="0"/>
              <a:t>Rychlost obratu zásob = Tržby/Zásoby</a:t>
            </a:r>
          </a:p>
          <a:p>
            <a:pPr lvl="1"/>
            <a:r>
              <a:rPr lang="cs-CZ" sz="1800" dirty="0"/>
              <a:t>Počet obrátek</a:t>
            </a:r>
          </a:p>
          <a:p>
            <a:r>
              <a:rPr lang="cs-CZ" sz="2000" b="1" dirty="0"/>
              <a:t>Doba obratu zásob = Zásoby/Tržby * 360</a:t>
            </a:r>
          </a:p>
          <a:p>
            <a:pPr lvl="1"/>
            <a:r>
              <a:rPr lang="cs-CZ" sz="1800" dirty="0"/>
              <a:t>Jak dlouho trvá jeden obrat</a:t>
            </a:r>
          </a:p>
          <a:p>
            <a:r>
              <a:rPr lang="cs-CZ" sz="2000" b="1" dirty="0"/>
              <a:t>Rychlost obratu pohledávek = Tržby/Pohledávky</a:t>
            </a:r>
          </a:p>
          <a:p>
            <a:pPr lvl="1"/>
            <a:r>
              <a:rPr lang="cs-CZ" sz="1800" dirty="0"/>
              <a:t>Jak rychle jsou pohledávky přeměňovány v peněžní prostředky</a:t>
            </a:r>
          </a:p>
          <a:p>
            <a:r>
              <a:rPr lang="cs-CZ" sz="2000" b="1" dirty="0"/>
              <a:t>Doba obratu pohledávek = KTD pohledávky z obchodního styku/Tržby * 360</a:t>
            </a:r>
          </a:p>
          <a:p>
            <a:pPr lvl="1"/>
            <a:r>
              <a:rPr lang="cs-CZ" sz="1800" dirty="0"/>
              <a:t>Za jak dlouhé období jsou pohledávky průměrně spláceny</a:t>
            </a:r>
          </a:p>
          <a:p>
            <a:r>
              <a:rPr lang="cs-CZ" sz="2000" b="1" dirty="0"/>
              <a:t>Doba obratu závazků = KTD závazky z obchodního styku/Tržby * 360</a:t>
            </a:r>
          </a:p>
          <a:p>
            <a:pPr lvl="1"/>
            <a:r>
              <a:rPr lang="cs-CZ" sz="1800" dirty="0"/>
              <a:t>Vyjadřuje dobu vzniku závazků do doby jejich úhrady</a:t>
            </a:r>
          </a:p>
        </p:txBody>
      </p:sp>
    </p:spTree>
    <p:extLst>
      <p:ext uri="{BB962C8B-B14F-4D97-AF65-F5344CB8AC3E}">
        <p14:creationId xmlns:p14="http://schemas.microsoft.com/office/powerpoint/2010/main" val="856924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likvidity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200" b="1" dirty="0"/>
              <a:t>Běžná likvidita = Oběžná aktiva/KTD závazky z obch. styku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Kolikrát je schopen klient uspokojit své věřitele, kdyby proměnil veškerá OA v hotovost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Doporučené hodnoty 1,5 – 2,5</a:t>
            </a:r>
          </a:p>
          <a:p>
            <a:r>
              <a:rPr lang="cs-CZ" sz="2000" b="1" dirty="0"/>
              <a:t>Pohotová likvidita = (Oběžná aktiva – Zásoby)/KTD závazky z obchodního styku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Podstatně nižší hodnota pohotové likvidity ukazuje nadměrnou váhu zásob ve struktuře aktiv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Doporučené hodnoty 1 – 1,5</a:t>
            </a:r>
          </a:p>
          <a:p>
            <a:r>
              <a:rPr lang="cs-CZ" sz="2200" b="1" dirty="0"/>
              <a:t>Peněžní likvidita = Peněžní prostředky/KTD závazky z obchodního styku</a:t>
            </a:r>
          </a:p>
          <a:p>
            <a:pPr lvl="1"/>
            <a:r>
              <a:rPr lang="cs-CZ" sz="1800" dirty="0"/>
              <a:t>Vyjadřuje okamžitou schopnost klienta uhradit určitou výši běžných závazků</a:t>
            </a:r>
          </a:p>
        </p:txBody>
      </p:sp>
    </p:spTree>
    <p:extLst>
      <p:ext uri="{BB962C8B-B14F-4D97-AF65-F5344CB8AC3E}">
        <p14:creationId xmlns:p14="http://schemas.microsoft.com/office/powerpoint/2010/main" val="276800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zadluženosti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400" b="1" dirty="0"/>
              <a:t>Celková zadluženost = Cizí zdroje/Aktiva</a:t>
            </a:r>
          </a:p>
          <a:p>
            <a:pPr lvl="1"/>
            <a:r>
              <a:rPr lang="cs-CZ" dirty="0"/>
              <a:t>Uvádí se v %, doporučené hodnoty 50 – 75% v závislosti na odvětví</a:t>
            </a:r>
          </a:p>
          <a:p>
            <a:pPr lvl="1"/>
            <a:r>
              <a:rPr lang="cs-CZ" dirty="0"/>
              <a:t>Pro banku nepřijatelné pokud převyšuje 90%</a:t>
            </a:r>
          </a:p>
          <a:p>
            <a:r>
              <a:rPr lang="cs-CZ" sz="2400" b="1" dirty="0"/>
              <a:t>Míra zadluženosti = Cizí zdroje/Vlastní kapitál</a:t>
            </a:r>
          </a:p>
          <a:p>
            <a:pPr lvl="1"/>
            <a:r>
              <a:rPr lang="cs-CZ" dirty="0"/>
              <a:t>Také nazývána finanční pákou</a:t>
            </a:r>
          </a:p>
          <a:p>
            <a:r>
              <a:rPr lang="cs-CZ" sz="2400" b="1" dirty="0"/>
              <a:t>Úrokové krytí = EBIT/Nákladové úroky</a:t>
            </a:r>
          </a:p>
          <a:p>
            <a:pPr lvl="1"/>
            <a:r>
              <a:rPr lang="cs-CZ" dirty="0"/>
              <a:t>Schopnost podniku splácet úroky</a:t>
            </a:r>
          </a:p>
        </p:txBody>
      </p:sp>
    </p:spTree>
    <p:extLst>
      <p:ext uri="{BB962C8B-B14F-4D97-AF65-F5344CB8AC3E}">
        <p14:creationId xmlns:p14="http://schemas.microsoft.com/office/powerpoint/2010/main" val="2780102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Ostatní ukazatele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400" b="1" dirty="0"/>
              <a:t>Doba návratnosti úvěru </a:t>
            </a:r>
          </a:p>
          <a:p>
            <a:pPr marL="0" indent="0">
              <a:buNone/>
            </a:pPr>
            <a:r>
              <a:rPr lang="cs-CZ" sz="2400" b="1" dirty="0"/>
              <a:t>	= </a:t>
            </a:r>
            <a:r>
              <a:rPr lang="cs-CZ" sz="2400" b="1"/>
              <a:t>Výše </a:t>
            </a:r>
            <a:r>
              <a:rPr lang="cs-CZ" sz="2400" b="1" smtClean="0"/>
              <a:t>úvěru/EBITDA</a:t>
            </a:r>
            <a:endParaRPr lang="cs-CZ" sz="2400" b="1" dirty="0"/>
          </a:p>
          <a:p>
            <a:pPr lvl="1">
              <a:lnSpc>
                <a:spcPct val="150000"/>
              </a:lnSpc>
            </a:pPr>
            <a:r>
              <a:rPr lang="cs-CZ" dirty="0"/>
              <a:t>Za jaké období je klient schopen splatit úvěr</a:t>
            </a:r>
          </a:p>
          <a:p>
            <a:r>
              <a:rPr lang="cs-CZ" sz="2400" b="1" dirty="0"/>
              <a:t>Čistý pracovní kapitál – NWC (Net </a:t>
            </a:r>
            <a:r>
              <a:rPr lang="cs-CZ" sz="2400" b="1" dirty="0" err="1"/>
              <a:t>Working</a:t>
            </a:r>
            <a:r>
              <a:rPr lang="cs-CZ" sz="2400" b="1" dirty="0"/>
              <a:t> </a:t>
            </a:r>
            <a:r>
              <a:rPr lang="cs-CZ" sz="2400" b="1" dirty="0" err="1"/>
              <a:t>Capital</a:t>
            </a:r>
            <a:r>
              <a:rPr lang="cs-CZ" sz="2400" b="1" dirty="0"/>
              <a:t>)</a:t>
            </a:r>
          </a:p>
          <a:p>
            <a:pPr marL="0" indent="0">
              <a:buNone/>
            </a:pPr>
            <a:r>
              <a:rPr lang="cs-CZ" sz="2400" b="1" dirty="0"/>
              <a:t>	= Oběžná aktiva – KTD cizí zdroje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Má-li být podnik likvidní, musí mít potřebnou výši relativně volného kapitálu tzn. přebytek KTD likvidních aktiv nad KTD cizími zdroji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916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riziko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Úvěrové riziko spočívá v tom, že klient banky nedodrží sjednané podmínky finanční transakce a bance tím vznikne finanční ztráta. </a:t>
            </a:r>
          </a:p>
          <a:p>
            <a:pPr algn="just"/>
            <a:r>
              <a:rPr lang="cs-CZ" sz="2000" dirty="0"/>
              <a:t>Příčiny úvěrového rizika můžeme rozdělit na dvě skupiny: </a:t>
            </a:r>
          </a:p>
          <a:p>
            <a:pPr lvl="1" algn="just"/>
            <a:r>
              <a:rPr lang="cs-CZ" dirty="0"/>
              <a:t>interní příčiny, které jsou bezprostředně závislé na vlastních rozhodnutích banky, vyplývají ze špatných rozhodnutí banky o alokaci aktiv; </a:t>
            </a:r>
          </a:p>
          <a:p>
            <a:pPr lvl="1" algn="just"/>
            <a:r>
              <a:rPr lang="cs-CZ" dirty="0"/>
              <a:t>externí příčiny, které jsou naopak v zásadě nezávislé na rozhodnutích banky a jsou dány celkovým vývojem ekonomiky, politickou situací apod.</a:t>
            </a:r>
          </a:p>
          <a:p>
            <a:pPr algn="just"/>
            <a:r>
              <a:rPr lang="cs-CZ" sz="2000" dirty="0"/>
              <a:t>Úvěrové riziko ovlivňuje ziskovost banky, likviditu a úrokové riziko.</a:t>
            </a:r>
          </a:p>
          <a:p>
            <a:pPr algn="just"/>
            <a:r>
              <a:rPr lang="cs-CZ" sz="2000" dirty="0"/>
              <a:t>Řízení úvěrového rizika – prověřování bonity klientů, využívání zajišťovacích instrumentů</a:t>
            </a:r>
          </a:p>
        </p:txBody>
      </p:sp>
    </p:spTree>
    <p:extLst>
      <p:ext uri="{BB962C8B-B14F-4D97-AF65-F5344CB8AC3E}">
        <p14:creationId xmlns:p14="http://schemas.microsoft.com/office/powerpoint/2010/main" val="340055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Poskytnutí úvěrového obchodu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Aby banka snížila úvěrové riziko, provádí před poskytnutím jakéhokoliv úvěrového produktu komplexní hodnocení klienta a limitování úvěru.  </a:t>
            </a:r>
          </a:p>
          <a:p>
            <a:pPr algn="just"/>
            <a:r>
              <a:rPr lang="cs-CZ" sz="2400" dirty="0"/>
              <a:t>Během celého trvání úvěrového obchodu pravidelně vyhodnocuje bonitu klienta a provádí tzv. monitoring dlužníka. </a:t>
            </a:r>
          </a:p>
          <a:p>
            <a:pPr algn="just"/>
            <a:r>
              <a:rPr lang="cs-CZ" sz="2400" dirty="0"/>
              <a:t>Hodnocení klienta zahrnuje:</a:t>
            </a:r>
          </a:p>
          <a:p>
            <a:pPr lvl="1" algn="just"/>
            <a:r>
              <a:rPr lang="cs-CZ" dirty="0"/>
              <a:t>analýzu právních poměrů žadatele o úvěr,</a:t>
            </a:r>
          </a:p>
          <a:p>
            <a:pPr lvl="1" algn="just"/>
            <a:r>
              <a:rPr lang="cs-CZ" dirty="0"/>
              <a:t>analýzu osobní důvěryhodnosti žadatele,</a:t>
            </a:r>
          </a:p>
          <a:p>
            <a:pPr lvl="1" algn="just"/>
            <a:r>
              <a:rPr lang="cs-CZ" dirty="0"/>
              <a:t>analýzu jeho hospodářské a finanční situace.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90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Poskytnutí úvěrového obchodu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právních poměrů žadatele o úvěr</a:t>
            </a:r>
          </a:p>
          <a:p>
            <a:pPr lvl="1"/>
            <a:r>
              <a:rPr lang="cs-CZ" dirty="0"/>
              <a:t>fyzická x právnická osoba.</a:t>
            </a:r>
          </a:p>
          <a:p>
            <a:r>
              <a:rPr lang="cs-CZ" dirty="0"/>
              <a:t>Analýza důvěryhodnosti žadatele o úvěr</a:t>
            </a:r>
          </a:p>
          <a:p>
            <a:pPr lvl="1"/>
            <a:r>
              <a:rPr lang="cs-CZ" dirty="0"/>
              <a:t>interní x externí informace.</a:t>
            </a:r>
          </a:p>
          <a:p>
            <a:r>
              <a:rPr lang="cs-CZ" dirty="0"/>
              <a:t>Analýza hospodářské a finanční situace.</a:t>
            </a:r>
          </a:p>
          <a:p>
            <a:pPr lvl="1"/>
            <a:r>
              <a:rPr lang="cs-CZ" dirty="0"/>
              <a:t>fyzická x právnická osoba.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30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bonity klienta FOO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Vyhodnocení právních poměrů klienta a jeho důvěryhodnost</a:t>
            </a:r>
          </a:p>
          <a:p>
            <a:pPr algn="just"/>
            <a:r>
              <a:rPr lang="cs-CZ" sz="2400" dirty="0"/>
              <a:t>Analýza příjmů a výdajů (nájemné, pojištění, penzijní připojištění, leasing, kreditní karty, splátky dříve poskytnutých úvěrů apod.)</a:t>
            </a:r>
          </a:p>
          <a:p>
            <a:pPr algn="just"/>
            <a:r>
              <a:rPr lang="cs-CZ" sz="2400" dirty="0"/>
              <a:t>Říjnová regulace ČNB zavedla pravidla</a:t>
            </a:r>
          </a:p>
          <a:p>
            <a:pPr lvl="1" algn="just"/>
            <a:r>
              <a:rPr lang="cs-CZ" sz="2400" b="1" dirty="0"/>
              <a:t>DTI </a:t>
            </a:r>
            <a:r>
              <a:rPr lang="cs-CZ" sz="2400" dirty="0"/>
              <a:t>- objem všech úvěrů žadatele nesmí převýšit devítinásobek čistého ročního příjmu</a:t>
            </a:r>
          </a:p>
          <a:p>
            <a:pPr lvl="1" algn="just"/>
            <a:r>
              <a:rPr lang="cs-CZ" sz="2400" b="1" dirty="0"/>
              <a:t>DSTI </a:t>
            </a:r>
            <a:r>
              <a:rPr lang="cs-CZ" sz="2400" dirty="0"/>
              <a:t>- měsíční splátka nesmí přesáhnout 45 % jeho měsíčního příjmu.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9697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bonity klienta FOO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Úvěrová historie a platební morálka</a:t>
            </a:r>
          </a:p>
          <a:p>
            <a:pPr lvl="1" algn="just">
              <a:lnSpc>
                <a:spcPct val="150000"/>
              </a:lnSpc>
            </a:pPr>
            <a:r>
              <a:rPr lang="cs-CZ" sz="2400" dirty="0"/>
              <a:t>Bankovní registr klientských informací (CBCB)</a:t>
            </a:r>
          </a:p>
          <a:p>
            <a:pPr lvl="1" algn="just">
              <a:lnSpc>
                <a:spcPct val="150000"/>
              </a:lnSpc>
            </a:pPr>
            <a:r>
              <a:rPr lang="cs-CZ" sz="2400" dirty="0"/>
              <a:t>Nebankovní registr klientských informací (CNBC)</a:t>
            </a:r>
          </a:p>
          <a:p>
            <a:pPr lvl="1" algn="just">
              <a:lnSpc>
                <a:spcPct val="150000"/>
              </a:lnSpc>
            </a:pPr>
            <a:r>
              <a:rPr lang="cs-CZ" sz="2400" dirty="0"/>
              <a:t>SOLUS – Sdružení na Ochranu Leasingu a Úvěrů Spotřebitelům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Zájmové sdružení právnických osob (nebankovní instituce, banky, telekomunikační operátoři, distributoři energie a další společnosti).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eviduje informace o nebonitních klientech (podnikajících osobách s IČ a fyzických osobách)</a:t>
            </a:r>
          </a:p>
          <a:p>
            <a:pPr marL="12573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Do registru se klient dostane tehdy, pokud se zdrží se splátkou o více než 30 dní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407069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bonity klienta – právnické osoby, FOP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Vyhodnocení právních poměrů klienta a jeho důvěryhodnost</a:t>
            </a:r>
          </a:p>
          <a:p>
            <a:r>
              <a:rPr lang="cs-CZ" dirty="0"/>
              <a:t>Analýza hospodářské situace klienta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Obchodní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(analýza odvětví a oboru podnikatelské činnosti, postavení výrobce a obchodníka na trhu) 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Finanční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(analýza finančních výkazů, cash </a:t>
            </a:r>
            <a:r>
              <a:rPr lang="cs-CZ" dirty="0" err="1"/>
              <a:t>flow</a:t>
            </a:r>
            <a:r>
              <a:rPr lang="cs-CZ" dirty="0"/>
              <a:t>, analýza finančních ukazatelů atd.)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675677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hospodářské situace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Analýza odvětví a oboru podnikatelské činnosti, postavení výrobce a obchodníka na trhu.</a:t>
            </a:r>
          </a:p>
          <a:p>
            <a:pPr algn="just"/>
            <a:r>
              <a:rPr lang="cs-CZ" sz="2000" dirty="0"/>
              <a:t>Riziko země – politické, ekonomické, regulatorní, měnové.</a:t>
            </a:r>
          </a:p>
          <a:p>
            <a:pPr algn="just"/>
            <a:r>
              <a:rPr lang="cs-CZ" sz="2000" dirty="0"/>
              <a:t>Riziko odvětví – globální trendy, specifika vybraných odvětví.</a:t>
            </a:r>
          </a:p>
          <a:p>
            <a:pPr algn="just"/>
            <a:r>
              <a:rPr lang="cs-CZ" sz="2000" dirty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/>
              <a:t>Trhy a produkty – produktové portfolio, zastoupení na trhu, konkurenční výhody.</a:t>
            </a:r>
          </a:p>
          <a:p>
            <a:pPr algn="just"/>
            <a:r>
              <a:rPr lang="cs-CZ" sz="2000" dirty="0"/>
              <a:t>Technologie – nutné investice.</a:t>
            </a:r>
          </a:p>
          <a:p>
            <a:pPr algn="just"/>
            <a:r>
              <a:rPr lang="cs-CZ" sz="2000" dirty="0"/>
              <a:t>Management a personální politika – zkušenosti, reference, organizace, přístup k riziku.</a:t>
            </a:r>
          </a:p>
          <a:p>
            <a:pPr marL="0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29779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28</TotalTime>
  <Words>1000</Words>
  <Application>Microsoft Office PowerPoint</Application>
  <PresentationFormat>Širokoúhlá obrazovka</PresentationFormat>
  <Paragraphs>221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Tahoma</vt:lpstr>
      <vt:lpstr>Times New Roman</vt:lpstr>
      <vt:lpstr>Wingdings</vt:lpstr>
      <vt:lpstr>Prezentace_MU_CZ</vt:lpstr>
      <vt:lpstr>VYHODNOCENÍ ÚVĚROVÉHO RIZIKA</vt:lpstr>
      <vt:lpstr>Nejdůležitější druhy bankovních rizik</vt:lpstr>
      <vt:lpstr>Úvěrové riziko</vt:lpstr>
      <vt:lpstr>Poskytnutí úvěrového obchodu</vt:lpstr>
      <vt:lpstr>Poskytnutí úvěrového obchodu</vt:lpstr>
      <vt:lpstr>Vyhodnocení bonity klienta FOO</vt:lpstr>
      <vt:lpstr>Vyhodnocení bonity klienta FOO</vt:lpstr>
      <vt:lpstr>Vyhodnocení bonity klienta – právnické osoby, FOP</vt:lpstr>
      <vt:lpstr>Analýza hospodářské situace</vt:lpstr>
      <vt:lpstr>Analýza finanční situace</vt:lpstr>
      <vt:lpstr>Modelová rozvaha podniku</vt:lpstr>
      <vt:lpstr>Rozvaha</vt:lpstr>
      <vt:lpstr>Analýza finanční situace</vt:lpstr>
      <vt:lpstr>Strategie financování</vt:lpstr>
      <vt:lpstr>Strategie financování</vt:lpstr>
      <vt:lpstr>Výkaz zisku a ztrát</vt:lpstr>
      <vt:lpstr>Výkaz Cash Flow</vt:lpstr>
      <vt:lpstr>Analýza ziskovosti</vt:lpstr>
      <vt:lpstr>Analýza rentability</vt:lpstr>
      <vt:lpstr>Analýza aktivity</vt:lpstr>
      <vt:lpstr>Analýza likvidity</vt:lpstr>
      <vt:lpstr>Analýza zadluženosti</vt:lpstr>
      <vt:lpstr>Ostatní ukazatele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Pokorná Martina</cp:lastModifiedBy>
  <cp:revision>7</cp:revision>
  <cp:lastPrinted>1601-01-01T00:00:00Z</cp:lastPrinted>
  <dcterms:created xsi:type="dcterms:W3CDTF">2019-01-23T10:10:39Z</dcterms:created>
  <dcterms:modified xsi:type="dcterms:W3CDTF">2019-03-13T08:38:43Z</dcterms:modified>
</cp:coreProperties>
</file>