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3F13B-39BD-4EB0-A0F7-A3D0A77CFE9F}" type="datetimeFigureOut">
              <a:rPr lang="cs-CZ" smtClean="0"/>
              <a:t>7.5.2018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2D934-1B62-4272-92FF-1CDB35C0E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973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3F13B-39BD-4EB0-A0F7-A3D0A77CFE9F}" type="datetimeFigureOut">
              <a:rPr lang="cs-CZ" smtClean="0"/>
              <a:t>7.5.2018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2D934-1B62-4272-92FF-1CDB35C0E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026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3F13B-39BD-4EB0-A0F7-A3D0A77CFE9F}" type="datetimeFigureOut">
              <a:rPr lang="cs-CZ" smtClean="0"/>
              <a:t>7.5.2018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2D934-1B62-4272-92FF-1CDB35C0E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689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3F13B-39BD-4EB0-A0F7-A3D0A77CFE9F}" type="datetimeFigureOut">
              <a:rPr lang="cs-CZ" smtClean="0"/>
              <a:t>7.5.2018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2D934-1B62-4272-92FF-1CDB35C0E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968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3F13B-39BD-4EB0-A0F7-A3D0A77CFE9F}" type="datetimeFigureOut">
              <a:rPr lang="cs-CZ" smtClean="0"/>
              <a:t>7.5.2018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2D934-1B62-4272-92FF-1CDB35C0E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8398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3F13B-39BD-4EB0-A0F7-A3D0A77CFE9F}" type="datetimeFigureOut">
              <a:rPr lang="cs-CZ" smtClean="0"/>
              <a:t>7.5.2018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2D934-1B62-4272-92FF-1CDB35C0E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8608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3F13B-39BD-4EB0-A0F7-A3D0A77CFE9F}" type="datetimeFigureOut">
              <a:rPr lang="cs-CZ" smtClean="0"/>
              <a:t>7.5.2018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2D934-1B62-4272-92FF-1CDB35C0E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6841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3F13B-39BD-4EB0-A0F7-A3D0A77CFE9F}" type="datetimeFigureOut">
              <a:rPr lang="cs-CZ" smtClean="0"/>
              <a:t>7.5.2018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2D934-1B62-4272-92FF-1CDB35C0E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197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3F13B-39BD-4EB0-A0F7-A3D0A77CFE9F}" type="datetimeFigureOut">
              <a:rPr lang="cs-CZ" smtClean="0"/>
              <a:t>7.5.2018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2D934-1B62-4272-92FF-1CDB35C0E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926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3F13B-39BD-4EB0-A0F7-A3D0A77CFE9F}" type="datetimeFigureOut">
              <a:rPr lang="cs-CZ" smtClean="0"/>
              <a:t>7.5.2018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2D934-1B62-4272-92FF-1CDB35C0E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566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3F13B-39BD-4EB0-A0F7-A3D0A77CFE9F}" type="datetimeFigureOut">
              <a:rPr lang="cs-CZ" smtClean="0"/>
              <a:t>7.5.2018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2D934-1B62-4272-92FF-1CDB35C0E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9723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3F13B-39BD-4EB0-A0F7-A3D0A77CFE9F}" type="datetimeFigureOut">
              <a:rPr lang="cs-CZ" smtClean="0"/>
              <a:t>7.5.2018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2D934-1B62-4272-92FF-1CDB35C0E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6131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Repetition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3191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Lecture</a:t>
            </a:r>
            <a:r>
              <a:rPr lang="cs-CZ" dirty="0" smtClean="0"/>
              <a:t> 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resources</a:t>
            </a:r>
            <a:r>
              <a:rPr lang="cs-CZ" dirty="0" smtClean="0"/>
              <a:t> basic </a:t>
            </a:r>
            <a:r>
              <a:rPr lang="cs-CZ" dirty="0" err="1" smtClean="0"/>
              <a:t>fumction</a:t>
            </a:r>
            <a:endParaRPr lang="cs-CZ" dirty="0" smtClean="0"/>
          </a:p>
          <a:p>
            <a:pPr lvl="1"/>
            <a:r>
              <a:rPr lang="en-US" b="1" dirty="0" smtClean="0"/>
              <a:t>Staffing</a:t>
            </a:r>
            <a:endParaRPr lang="cs-CZ" b="1" dirty="0" smtClean="0"/>
          </a:p>
          <a:p>
            <a:pPr lvl="1"/>
            <a:r>
              <a:rPr lang="cs-CZ" b="1" dirty="0"/>
              <a:t>T</a:t>
            </a:r>
            <a:r>
              <a:rPr lang="en-US" b="1" dirty="0" smtClean="0"/>
              <a:t>raining and development</a:t>
            </a:r>
            <a:endParaRPr lang="cs-CZ" b="1" dirty="0" smtClean="0"/>
          </a:p>
          <a:p>
            <a:pPr lvl="1"/>
            <a:r>
              <a:rPr lang="cs-CZ" b="1" dirty="0"/>
              <a:t>M</a:t>
            </a:r>
            <a:r>
              <a:rPr lang="en-US" b="1" dirty="0" err="1" smtClean="0"/>
              <a:t>otivation</a:t>
            </a:r>
            <a:endParaRPr lang="cs-CZ" b="1" dirty="0" smtClean="0"/>
          </a:p>
          <a:p>
            <a:pPr lvl="1"/>
            <a:r>
              <a:rPr lang="cs-CZ" b="1" dirty="0"/>
              <a:t>M</a:t>
            </a:r>
            <a:r>
              <a:rPr lang="en-US" b="1" dirty="0" err="1" smtClean="0"/>
              <a:t>aintenance</a:t>
            </a:r>
            <a:endParaRPr lang="cs-CZ" b="1" dirty="0" smtClean="0"/>
          </a:p>
          <a:p>
            <a:r>
              <a:rPr lang="cs-CZ" b="1" dirty="0" smtClean="0"/>
              <a:t>Job </a:t>
            </a:r>
            <a:r>
              <a:rPr lang="cs-CZ" b="1" dirty="0" err="1" smtClean="0"/>
              <a:t>description</a:t>
            </a:r>
            <a:r>
              <a:rPr lang="cs-CZ" b="1" dirty="0" smtClean="0"/>
              <a:t>: </a:t>
            </a:r>
            <a:r>
              <a:rPr lang="en-US" dirty="0" smtClean="0"/>
              <a:t>Job description includes basic job-related data that is useful to advertise a specific job and attract a pool of talent</a:t>
            </a:r>
            <a:endParaRPr lang="cs-CZ" dirty="0" smtClean="0"/>
          </a:p>
          <a:p>
            <a:r>
              <a:rPr lang="cs-CZ" b="1" dirty="0" smtClean="0"/>
              <a:t>Job </a:t>
            </a:r>
            <a:r>
              <a:rPr lang="cs-CZ" b="1" dirty="0" err="1" smtClean="0"/>
              <a:t>specification</a:t>
            </a:r>
            <a:r>
              <a:rPr lang="cs-CZ" b="1" dirty="0" smtClean="0"/>
              <a:t>: </a:t>
            </a:r>
            <a:r>
              <a:rPr lang="en-US" dirty="0" smtClean="0"/>
              <a:t>job specification is a written statement of educational qualifications, specific qualities, level of experience, physical, emotional, technical and communication skills required to perform a job, responsibilities involved in a job and other unusual sensory demands</a:t>
            </a:r>
            <a:endParaRPr lang="cs-CZ" dirty="0" smtClean="0"/>
          </a:p>
          <a:p>
            <a:r>
              <a:rPr lang="cs-CZ" b="1" dirty="0" err="1" smtClean="0"/>
              <a:t>Recruitment</a:t>
            </a:r>
            <a:r>
              <a:rPr lang="cs-CZ" b="1" dirty="0" smtClean="0"/>
              <a:t>:</a:t>
            </a:r>
            <a:r>
              <a:rPr lang="cs-CZ" dirty="0" smtClean="0"/>
              <a:t> </a:t>
            </a:r>
            <a:r>
              <a:rPr lang="cs-CZ" dirty="0" err="1" smtClean="0"/>
              <a:t>internal</a:t>
            </a:r>
            <a:r>
              <a:rPr lang="cs-CZ" dirty="0" smtClean="0"/>
              <a:t> vs. </a:t>
            </a:r>
            <a:r>
              <a:rPr lang="cs-CZ" dirty="0" err="1" smtClean="0"/>
              <a:t>External</a:t>
            </a:r>
            <a:endParaRPr lang="cs-CZ" dirty="0" smtClean="0"/>
          </a:p>
          <a:p>
            <a:r>
              <a:rPr lang="cs-CZ" dirty="0" err="1" smtClean="0"/>
              <a:t>Short</a:t>
            </a:r>
            <a:r>
              <a:rPr lang="cs-CZ" dirty="0" smtClean="0"/>
              <a:t>-term </a:t>
            </a:r>
            <a:r>
              <a:rPr lang="cs-CZ" dirty="0" err="1" smtClean="0"/>
              <a:t>stuffing</a:t>
            </a:r>
            <a:r>
              <a:rPr lang="cs-CZ" dirty="0" smtClean="0"/>
              <a:t> </a:t>
            </a:r>
            <a:r>
              <a:rPr lang="cs-CZ" dirty="0" err="1" smtClean="0"/>
              <a:t>need</a:t>
            </a:r>
            <a:r>
              <a:rPr lang="cs-CZ" dirty="0" smtClean="0"/>
              <a:t> vs. Long-term </a:t>
            </a:r>
            <a:r>
              <a:rPr lang="cs-CZ" dirty="0" err="1" smtClean="0"/>
              <a:t>stuffing</a:t>
            </a:r>
            <a:r>
              <a:rPr lang="cs-CZ" dirty="0" smtClean="0"/>
              <a:t> </a:t>
            </a:r>
            <a:r>
              <a:rPr lang="cs-CZ" dirty="0" err="1" smtClean="0"/>
              <a:t>need</a:t>
            </a:r>
            <a:endParaRPr lang="cs-CZ" dirty="0" smtClean="0"/>
          </a:p>
          <a:p>
            <a:r>
              <a:rPr lang="cs-CZ" dirty="0" err="1" smtClean="0"/>
              <a:t>Personal</a:t>
            </a:r>
            <a:r>
              <a:rPr lang="cs-CZ" dirty="0" smtClean="0"/>
              <a:t> </a:t>
            </a:r>
            <a:r>
              <a:rPr lang="cs-CZ" dirty="0" err="1" smtClean="0"/>
              <a:t>competencies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1598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Lecture</a:t>
            </a:r>
            <a:r>
              <a:rPr lang="cs-CZ" dirty="0" smtClean="0"/>
              <a:t> 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Investment</a:t>
            </a:r>
            <a:r>
              <a:rPr lang="cs-CZ" dirty="0" smtClean="0"/>
              <a:t> vs. </a:t>
            </a:r>
            <a:r>
              <a:rPr lang="cs-CZ" dirty="0" err="1" smtClean="0"/>
              <a:t>Financing</a:t>
            </a:r>
            <a:r>
              <a:rPr lang="cs-CZ" dirty="0" smtClean="0"/>
              <a:t>(</a:t>
            </a:r>
            <a:r>
              <a:rPr lang="cs-CZ" dirty="0" err="1" smtClean="0"/>
              <a:t>bevt</a:t>
            </a:r>
            <a:r>
              <a:rPr lang="cs-CZ" dirty="0" smtClean="0"/>
              <a:t> vs. </a:t>
            </a:r>
            <a:r>
              <a:rPr lang="cs-CZ" dirty="0" err="1" smtClean="0"/>
              <a:t>Equity</a:t>
            </a:r>
            <a:r>
              <a:rPr lang="cs-CZ" dirty="0" smtClean="0"/>
              <a:t>)</a:t>
            </a:r>
          </a:p>
          <a:p>
            <a:r>
              <a:rPr lang="cs-CZ" dirty="0" smtClean="0"/>
              <a:t>Balance </a:t>
            </a:r>
            <a:r>
              <a:rPr lang="cs-CZ" dirty="0" err="1" smtClean="0"/>
              <a:t>sheet</a:t>
            </a:r>
            <a:endParaRPr lang="cs-CZ" dirty="0" smtClean="0"/>
          </a:p>
          <a:p>
            <a:r>
              <a:rPr lang="cs-CZ" dirty="0" err="1" smtClean="0"/>
              <a:t>Capital</a:t>
            </a:r>
            <a:r>
              <a:rPr lang="cs-CZ" dirty="0" smtClean="0"/>
              <a:t> </a:t>
            </a:r>
            <a:r>
              <a:rPr lang="cs-CZ" dirty="0" err="1" smtClean="0"/>
              <a:t>structure</a:t>
            </a:r>
            <a:endParaRPr lang="cs-CZ" dirty="0" smtClean="0"/>
          </a:p>
          <a:p>
            <a:r>
              <a:rPr lang="cs-CZ" dirty="0" err="1" smtClean="0"/>
              <a:t>Income</a:t>
            </a:r>
            <a:r>
              <a:rPr lang="cs-CZ" dirty="0" smtClean="0"/>
              <a:t> </a:t>
            </a:r>
            <a:r>
              <a:rPr lang="cs-CZ" dirty="0" err="1" smtClean="0"/>
              <a:t>statement</a:t>
            </a:r>
            <a:endParaRPr lang="cs-CZ" dirty="0" smtClean="0"/>
          </a:p>
          <a:p>
            <a:r>
              <a:rPr lang="cs-CZ" dirty="0" err="1" smtClean="0"/>
              <a:t>Financial</a:t>
            </a:r>
            <a:r>
              <a:rPr lang="cs-CZ" dirty="0" smtClean="0"/>
              <a:t> </a:t>
            </a:r>
            <a:r>
              <a:rPr lang="cs-CZ" dirty="0" err="1" smtClean="0"/>
              <a:t>statement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9360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Lecture</a:t>
            </a:r>
            <a:r>
              <a:rPr lang="cs-CZ" dirty="0" smtClean="0"/>
              <a:t> 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Incremental</a:t>
            </a:r>
            <a:r>
              <a:rPr lang="cs-CZ" dirty="0" smtClean="0"/>
              <a:t> vs. </a:t>
            </a:r>
            <a:r>
              <a:rPr lang="cs-CZ" dirty="0" err="1" smtClean="0"/>
              <a:t>Radical</a:t>
            </a:r>
            <a:r>
              <a:rPr lang="cs-CZ" dirty="0" smtClean="0"/>
              <a:t> </a:t>
            </a:r>
            <a:r>
              <a:rPr lang="cs-CZ" dirty="0" err="1" smtClean="0"/>
              <a:t>innovation</a:t>
            </a:r>
            <a:endParaRPr lang="cs-CZ" dirty="0" smtClean="0"/>
          </a:p>
          <a:p>
            <a:r>
              <a:rPr lang="cs-CZ" dirty="0" err="1" smtClean="0"/>
              <a:t>Types</a:t>
            </a:r>
            <a:r>
              <a:rPr lang="cs-CZ" dirty="0" smtClean="0"/>
              <a:t> and </a:t>
            </a:r>
            <a:r>
              <a:rPr lang="cs-CZ" dirty="0" err="1" smtClean="0"/>
              <a:t>rules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innovations</a:t>
            </a:r>
            <a:endParaRPr lang="cs-CZ" dirty="0" smtClean="0"/>
          </a:p>
          <a:p>
            <a:r>
              <a:rPr lang="cs-CZ" dirty="0" smtClean="0"/>
              <a:t>Open vs. </a:t>
            </a:r>
            <a:r>
              <a:rPr lang="cs-CZ" dirty="0" err="1" smtClean="0"/>
              <a:t>Closed</a:t>
            </a:r>
            <a:r>
              <a:rPr lang="cs-CZ" dirty="0" smtClean="0"/>
              <a:t> </a:t>
            </a:r>
            <a:r>
              <a:rPr lang="cs-CZ" dirty="0" err="1" smtClean="0"/>
              <a:t>innovation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1533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Are </a:t>
            </a:r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any</a:t>
            </a:r>
            <a:r>
              <a:rPr lang="cs-CZ" dirty="0" smtClean="0"/>
              <a:t> </a:t>
            </a:r>
            <a:r>
              <a:rPr lang="cs-CZ" dirty="0" err="1" smtClean="0"/>
              <a:t>questions</a:t>
            </a:r>
            <a:r>
              <a:rPr lang="cs-CZ" dirty="0" smtClean="0"/>
              <a:t> </a:t>
            </a:r>
            <a:r>
              <a:rPr lang="cs-CZ" dirty="0" err="1" smtClean="0"/>
              <a:t>concerning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Business </a:t>
            </a:r>
            <a:r>
              <a:rPr lang="cs-CZ" dirty="0" err="1" smtClean="0"/>
              <a:t>Economics</a:t>
            </a:r>
            <a:r>
              <a:rPr lang="cs-CZ" dirty="0" smtClean="0"/>
              <a:t>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1224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Lecture</a:t>
            </a:r>
            <a:r>
              <a:rPr lang="cs-CZ" dirty="0" smtClean="0"/>
              <a:t>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err="1" smtClean="0"/>
              <a:t>Productivity</a:t>
            </a:r>
            <a:r>
              <a:rPr lang="cs-CZ" dirty="0" smtClean="0"/>
              <a:t> - </a:t>
            </a:r>
            <a:r>
              <a:rPr lang="en-US" dirty="0" smtClean="0"/>
              <a:t>is expressed as the ratio of output to inputs</a:t>
            </a:r>
            <a:r>
              <a:rPr lang="cs-CZ" dirty="0" smtClean="0"/>
              <a:t> (</a:t>
            </a:r>
            <a:r>
              <a:rPr lang="cs-CZ" dirty="0" err="1" smtClean="0"/>
              <a:t>factors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production</a:t>
            </a:r>
            <a:r>
              <a:rPr lang="cs-CZ" dirty="0" smtClean="0"/>
              <a:t>)</a:t>
            </a:r>
            <a:r>
              <a:rPr lang="en-US" dirty="0" smtClean="0"/>
              <a:t> used in a production process, i.e. output per unit of input</a:t>
            </a:r>
            <a:endParaRPr lang="cs-CZ" dirty="0" smtClean="0"/>
          </a:p>
          <a:p>
            <a:r>
              <a:rPr lang="en-US" b="1" dirty="0" smtClean="0"/>
              <a:t>Technological efficiency</a:t>
            </a:r>
            <a:r>
              <a:rPr lang="en-US" dirty="0" smtClean="0"/>
              <a:t> </a:t>
            </a:r>
            <a:r>
              <a:rPr lang="cs-CZ" b="1" dirty="0" smtClean="0"/>
              <a:t>(TE)</a:t>
            </a:r>
            <a:r>
              <a:rPr lang="en-US" dirty="0" smtClean="0"/>
              <a:t>occurs when it is not possible to increase output without increasing inputs. </a:t>
            </a:r>
            <a:endParaRPr lang="cs-CZ" dirty="0" smtClean="0"/>
          </a:p>
          <a:p>
            <a:r>
              <a:rPr lang="en-US" b="1" dirty="0" smtClean="0"/>
              <a:t>Economic efficiency</a:t>
            </a:r>
            <a:r>
              <a:rPr lang="cs-CZ" b="1" dirty="0" smtClean="0"/>
              <a:t>(EE)</a:t>
            </a:r>
            <a:r>
              <a:rPr lang="en-US" dirty="0" smtClean="0"/>
              <a:t> occurs when the cost of producing a given output is as low as possible.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3775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Lecture</a:t>
            </a:r>
            <a:r>
              <a:rPr lang="cs-CZ" dirty="0" smtClean="0"/>
              <a:t>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Porter 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  <a:r>
              <a:rPr lang="cs-CZ" dirty="0" err="1" smtClean="0"/>
              <a:t>chain</a:t>
            </a:r>
            <a:r>
              <a:rPr lang="cs-CZ" dirty="0" smtClean="0"/>
              <a:t> – </a:t>
            </a:r>
          </a:p>
          <a:p>
            <a:pPr lvl="1"/>
            <a:r>
              <a:rPr lang="cs-CZ" dirty="0" err="1" smtClean="0"/>
              <a:t>primary</a:t>
            </a:r>
            <a:r>
              <a:rPr lang="cs-CZ" dirty="0" smtClean="0"/>
              <a:t> </a:t>
            </a:r>
            <a:r>
              <a:rPr lang="cs-CZ" dirty="0" err="1" smtClean="0"/>
              <a:t>activities</a:t>
            </a:r>
            <a:r>
              <a:rPr lang="cs-CZ" dirty="0" smtClean="0"/>
              <a:t>, </a:t>
            </a:r>
          </a:p>
          <a:p>
            <a:pPr lvl="1"/>
            <a:r>
              <a:rPr lang="cs-CZ" dirty="0" err="1" smtClean="0"/>
              <a:t>secondary</a:t>
            </a:r>
            <a:r>
              <a:rPr lang="cs-CZ" dirty="0" smtClean="0"/>
              <a:t> </a:t>
            </a:r>
            <a:r>
              <a:rPr lang="cs-CZ" dirty="0" err="1" smtClean="0"/>
              <a:t>activities</a:t>
            </a:r>
            <a:endParaRPr lang="cs-CZ" dirty="0" smtClean="0"/>
          </a:p>
          <a:p>
            <a:r>
              <a:rPr lang="cs-CZ" dirty="0" err="1" smtClean="0"/>
              <a:t>Company</a:t>
            </a:r>
            <a:r>
              <a:rPr lang="cs-CZ" dirty="0" smtClean="0"/>
              <a:t> </a:t>
            </a:r>
            <a:r>
              <a:rPr lang="cs-CZ" dirty="0" err="1" smtClean="0"/>
              <a:t>flow</a:t>
            </a:r>
            <a:r>
              <a:rPr lang="cs-CZ" dirty="0" smtClean="0"/>
              <a:t> – </a:t>
            </a:r>
            <a:r>
              <a:rPr lang="cs-CZ" dirty="0" err="1" smtClean="0"/>
              <a:t>material</a:t>
            </a:r>
            <a:r>
              <a:rPr lang="cs-CZ" dirty="0" smtClean="0"/>
              <a:t>, </a:t>
            </a:r>
            <a:r>
              <a:rPr lang="cs-CZ" dirty="0" err="1" smtClean="0"/>
              <a:t>informal</a:t>
            </a:r>
            <a:r>
              <a:rPr lang="cs-CZ" dirty="0" smtClean="0"/>
              <a:t>, </a:t>
            </a:r>
            <a:r>
              <a:rPr lang="cs-CZ" dirty="0" err="1" smtClean="0"/>
              <a:t>money</a:t>
            </a:r>
            <a:r>
              <a:rPr lang="cs-CZ" dirty="0" smtClean="0"/>
              <a:t> ( cash)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7443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Lecture</a:t>
            </a:r>
            <a:r>
              <a:rPr lang="cs-CZ" dirty="0" smtClean="0"/>
              <a:t>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Organization</a:t>
            </a:r>
            <a:r>
              <a:rPr lang="cs-CZ" dirty="0" smtClean="0"/>
              <a:t> </a:t>
            </a:r>
            <a:r>
              <a:rPr lang="cs-CZ" dirty="0" err="1" smtClean="0"/>
              <a:t>growth</a:t>
            </a:r>
            <a:r>
              <a:rPr lang="cs-CZ" dirty="0" smtClean="0"/>
              <a:t>  - </a:t>
            </a:r>
            <a:r>
              <a:rPr lang="cs-CZ" dirty="0" err="1" smtClean="0"/>
              <a:t>Greiner</a:t>
            </a:r>
            <a:r>
              <a:rPr lang="cs-CZ" dirty="0" smtClean="0"/>
              <a:t> model</a:t>
            </a:r>
          </a:p>
          <a:p>
            <a:r>
              <a:rPr lang="cs-CZ" dirty="0" err="1" smtClean="0"/>
              <a:t>Size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companies</a:t>
            </a:r>
            <a:endParaRPr lang="cs-CZ" dirty="0" smtClean="0"/>
          </a:p>
          <a:p>
            <a:r>
              <a:rPr lang="cs-CZ" dirty="0" smtClean="0"/>
              <a:t>NACE</a:t>
            </a:r>
          </a:p>
          <a:p>
            <a:r>
              <a:rPr lang="cs-CZ" dirty="0" err="1" smtClean="0"/>
              <a:t>Family</a:t>
            </a:r>
            <a:r>
              <a:rPr lang="cs-CZ" dirty="0" smtClean="0"/>
              <a:t> business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9898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Lecture</a:t>
            </a:r>
            <a:r>
              <a:rPr lang="cs-CZ" dirty="0" smtClean="0"/>
              <a:t>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Demand</a:t>
            </a:r>
            <a:r>
              <a:rPr lang="cs-CZ" dirty="0" smtClean="0"/>
              <a:t> – </a:t>
            </a:r>
            <a:r>
              <a:rPr lang="cs-CZ" dirty="0" err="1" smtClean="0"/>
              <a:t>its</a:t>
            </a:r>
            <a:r>
              <a:rPr lang="cs-CZ" dirty="0" smtClean="0"/>
              <a:t> </a:t>
            </a:r>
            <a:r>
              <a:rPr lang="cs-CZ" dirty="0" err="1" smtClean="0"/>
              <a:t>determinants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err="1" smtClean="0"/>
              <a:t>Demand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product</a:t>
            </a:r>
            <a:r>
              <a:rPr lang="cs-CZ" dirty="0" smtClean="0"/>
              <a:t> –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quantity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good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service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customer</a:t>
            </a:r>
            <a:r>
              <a:rPr lang="cs-CZ" dirty="0" smtClean="0"/>
              <a:t> are </a:t>
            </a:r>
            <a:r>
              <a:rPr lang="cs-CZ" dirty="0" err="1" smtClean="0"/>
              <a:t>willing</a:t>
            </a:r>
            <a:r>
              <a:rPr lang="cs-CZ" dirty="0" smtClean="0"/>
              <a:t> and </a:t>
            </a:r>
            <a:r>
              <a:rPr lang="cs-CZ" dirty="0" err="1" smtClean="0"/>
              <a:t>able</a:t>
            </a:r>
            <a:r>
              <a:rPr lang="cs-CZ" dirty="0" smtClean="0"/>
              <a:t> to </a:t>
            </a:r>
            <a:r>
              <a:rPr lang="cs-CZ" dirty="0" err="1" smtClean="0"/>
              <a:t>purchase</a:t>
            </a:r>
            <a:r>
              <a:rPr lang="cs-CZ" dirty="0" smtClean="0"/>
              <a:t> </a:t>
            </a:r>
            <a:r>
              <a:rPr lang="cs-CZ" dirty="0" err="1" smtClean="0"/>
              <a:t>during</a:t>
            </a:r>
            <a:r>
              <a:rPr lang="cs-CZ" dirty="0" smtClean="0"/>
              <a:t> a </a:t>
            </a:r>
            <a:r>
              <a:rPr lang="cs-CZ" dirty="0" err="1" smtClean="0"/>
              <a:t>specified</a:t>
            </a:r>
            <a:r>
              <a:rPr lang="cs-CZ" dirty="0" smtClean="0"/>
              <a:t> period </a:t>
            </a:r>
            <a:r>
              <a:rPr lang="cs-CZ" dirty="0" err="1" smtClean="0"/>
              <a:t>under</a:t>
            </a:r>
            <a:r>
              <a:rPr lang="cs-CZ" dirty="0" smtClean="0"/>
              <a:t> a </a:t>
            </a:r>
            <a:r>
              <a:rPr lang="cs-CZ" dirty="0" err="1" smtClean="0"/>
              <a:t>given</a:t>
            </a:r>
            <a:r>
              <a:rPr lang="cs-CZ" dirty="0" smtClean="0"/>
              <a:t> set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conditions</a:t>
            </a:r>
            <a:r>
              <a:rPr lang="cs-CZ" dirty="0" smtClean="0"/>
              <a:t>.</a:t>
            </a:r>
          </a:p>
          <a:p>
            <a:pPr marL="514350" indent="-514350">
              <a:buAutoNum type="alphaLcParenR"/>
            </a:pPr>
            <a:r>
              <a:rPr lang="cs-CZ" dirty="0" err="1" smtClean="0"/>
              <a:t>Derived</a:t>
            </a:r>
            <a:r>
              <a:rPr lang="cs-CZ" dirty="0" smtClean="0"/>
              <a:t> </a:t>
            </a:r>
            <a:r>
              <a:rPr lang="cs-CZ" dirty="0" err="1" smtClean="0"/>
              <a:t>demand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demand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inputs</a:t>
            </a:r>
            <a:r>
              <a:rPr lang="cs-CZ" dirty="0" smtClean="0"/>
              <a:t> </a:t>
            </a:r>
            <a:r>
              <a:rPr lang="cs-CZ" dirty="0" err="1" smtClean="0"/>
              <a:t>used</a:t>
            </a:r>
            <a:r>
              <a:rPr lang="cs-CZ" dirty="0" smtClean="0"/>
              <a:t> by a </a:t>
            </a:r>
            <a:r>
              <a:rPr lang="cs-CZ" dirty="0" err="1" smtClean="0"/>
              <a:t>firm</a:t>
            </a:r>
            <a:r>
              <a:rPr lang="cs-CZ" dirty="0" smtClean="0"/>
              <a:t>. 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5865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Lecture</a:t>
            </a:r>
            <a:r>
              <a:rPr lang="cs-CZ" dirty="0" smtClean="0"/>
              <a:t> 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Business </a:t>
            </a:r>
            <a:r>
              <a:rPr lang="cs-CZ" dirty="0" err="1" smtClean="0"/>
              <a:t>environement</a:t>
            </a:r>
            <a:r>
              <a:rPr lang="cs-CZ" dirty="0" smtClean="0"/>
              <a:t> – </a:t>
            </a:r>
            <a:r>
              <a:rPr lang="cs-CZ" dirty="0" err="1" smtClean="0"/>
              <a:t>Macro</a:t>
            </a:r>
            <a:r>
              <a:rPr lang="cs-CZ" dirty="0" smtClean="0"/>
              <a:t> and </a:t>
            </a:r>
            <a:r>
              <a:rPr lang="cs-CZ" dirty="0" err="1" smtClean="0"/>
              <a:t>micro</a:t>
            </a:r>
            <a:r>
              <a:rPr lang="cs-CZ" dirty="0" smtClean="0"/>
              <a:t> </a:t>
            </a:r>
            <a:r>
              <a:rPr lang="cs-CZ" dirty="0" err="1" smtClean="0"/>
              <a:t>environment</a:t>
            </a:r>
            <a:endParaRPr lang="cs-CZ" dirty="0" smtClean="0"/>
          </a:p>
          <a:p>
            <a:r>
              <a:rPr lang="cs-CZ" dirty="0" smtClean="0"/>
              <a:t>PESTEL, Porter 5 </a:t>
            </a:r>
            <a:r>
              <a:rPr lang="cs-CZ" dirty="0" err="1" smtClean="0"/>
              <a:t>forces</a:t>
            </a:r>
            <a:r>
              <a:rPr lang="cs-CZ" dirty="0" smtClean="0"/>
              <a:t>, </a:t>
            </a:r>
            <a:r>
              <a:rPr lang="cs-CZ" dirty="0" err="1" smtClean="0"/>
              <a:t>Strategic</a:t>
            </a:r>
            <a:r>
              <a:rPr lang="cs-CZ" dirty="0" smtClean="0"/>
              <a:t> map, SWOT </a:t>
            </a:r>
            <a:r>
              <a:rPr lang="cs-CZ" dirty="0" err="1" smtClean="0"/>
              <a:t>analysis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7110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Lecture</a:t>
            </a:r>
            <a:r>
              <a:rPr lang="cs-CZ" dirty="0" smtClean="0"/>
              <a:t> 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 err="1" smtClean="0"/>
              <a:t>Inbound</a:t>
            </a:r>
            <a:r>
              <a:rPr lang="cs-CZ" dirty="0" smtClean="0"/>
              <a:t> marketing mix</a:t>
            </a:r>
          </a:p>
          <a:p>
            <a:pPr lvl="2"/>
            <a:r>
              <a:rPr lang="cs-CZ" dirty="0" smtClean="0"/>
              <a:t> </a:t>
            </a:r>
            <a:r>
              <a:rPr lang="cs-CZ" dirty="0" err="1" smtClean="0"/>
              <a:t>Informational</a:t>
            </a:r>
            <a:r>
              <a:rPr lang="cs-CZ" dirty="0" smtClean="0"/>
              <a:t> and </a:t>
            </a:r>
            <a:r>
              <a:rPr lang="cs-CZ" dirty="0" err="1" smtClean="0"/>
              <a:t>communication</a:t>
            </a:r>
            <a:r>
              <a:rPr lang="cs-CZ" dirty="0" smtClean="0"/>
              <a:t> mix</a:t>
            </a:r>
          </a:p>
          <a:p>
            <a:pPr lvl="2"/>
            <a:r>
              <a:rPr lang="cs-CZ" dirty="0" smtClean="0"/>
              <a:t>Mix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products</a:t>
            </a:r>
            <a:r>
              <a:rPr lang="cs-CZ" dirty="0" smtClean="0"/>
              <a:t> and </a:t>
            </a:r>
            <a:r>
              <a:rPr lang="cs-CZ" dirty="0" err="1" smtClean="0"/>
              <a:t>services</a:t>
            </a:r>
            <a:endParaRPr lang="cs-CZ" dirty="0" smtClean="0"/>
          </a:p>
          <a:p>
            <a:pPr lvl="2"/>
            <a:r>
              <a:rPr lang="cs-CZ" dirty="0" err="1" smtClean="0"/>
              <a:t>Pricing</a:t>
            </a:r>
            <a:r>
              <a:rPr lang="cs-CZ" dirty="0" smtClean="0"/>
              <a:t> and </a:t>
            </a:r>
            <a:r>
              <a:rPr lang="cs-CZ" dirty="0" err="1" smtClean="0"/>
              <a:t>contractory</a:t>
            </a:r>
            <a:r>
              <a:rPr lang="cs-CZ" dirty="0" smtClean="0"/>
              <a:t> mix</a:t>
            </a:r>
          </a:p>
          <a:p>
            <a:pPr lvl="2"/>
            <a:r>
              <a:rPr lang="cs-CZ" dirty="0" err="1" smtClean="0"/>
              <a:t>Logistic</a:t>
            </a:r>
            <a:r>
              <a:rPr lang="cs-CZ" dirty="0" smtClean="0"/>
              <a:t> mix</a:t>
            </a:r>
          </a:p>
          <a:p>
            <a:r>
              <a:rPr lang="cs-CZ" dirty="0" err="1" smtClean="0"/>
              <a:t>Inventory</a:t>
            </a:r>
            <a:r>
              <a:rPr lang="cs-CZ" dirty="0" smtClean="0"/>
              <a:t> management</a:t>
            </a:r>
          </a:p>
          <a:p>
            <a:pPr lvl="1"/>
            <a:r>
              <a:rPr lang="en-US" b="1" dirty="0" smtClean="0"/>
              <a:t>Safety stock</a:t>
            </a:r>
            <a:r>
              <a:rPr lang="en-US" dirty="0" smtClean="0"/>
              <a:t> </a:t>
            </a:r>
            <a:r>
              <a:rPr lang="cs-CZ" dirty="0" smtClean="0"/>
              <a:t>- </a:t>
            </a:r>
            <a:r>
              <a:rPr lang="en-US" dirty="0" smtClean="0"/>
              <a:t>a level of extra stock that is maintained to mitigate risk of </a:t>
            </a:r>
            <a:r>
              <a:rPr lang="cs-CZ" dirty="0" err="1" smtClean="0"/>
              <a:t>stockouts</a:t>
            </a:r>
            <a:r>
              <a:rPr lang="en-US" dirty="0" smtClean="0"/>
              <a:t> (shortfall in raw material or packaging) due to uncertainties in supply and demand.</a:t>
            </a:r>
            <a:endParaRPr lang="cs-CZ" dirty="0" smtClean="0"/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reorder point</a:t>
            </a:r>
            <a:r>
              <a:rPr lang="en-US" dirty="0" smtClean="0"/>
              <a:t> (</a:t>
            </a:r>
            <a:r>
              <a:rPr lang="en-US" b="1" dirty="0" smtClean="0"/>
              <a:t>ROP</a:t>
            </a:r>
            <a:r>
              <a:rPr lang="cs-CZ" dirty="0" smtClean="0"/>
              <a:t>, </a:t>
            </a:r>
            <a:r>
              <a:rPr lang="cs-CZ" dirty="0" err="1" smtClean="0"/>
              <a:t>reorder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)</a:t>
            </a:r>
            <a:r>
              <a:rPr lang="en-US" dirty="0" smtClean="0"/>
              <a:t> is the level of inventory which triggers an action to replenish that particular inventory stock.</a:t>
            </a:r>
            <a:endParaRPr lang="cs-CZ" dirty="0" smtClean="0"/>
          </a:p>
          <a:p>
            <a:pPr lvl="1"/>
            <a:r>
              <a:rPr lang="cs-CZ" dirty="0" smtClean="0"/>
              <a:t>EOQ, ABC </a:t>
            </a:r>
            <a:r>
              <a:rPr lang="cs-CZ" dirty="0" err="1" smtClean="0"/>
              <a:t>analysis</a:t>
            </a: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9962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Lecture</a:t>
            </a:r>
            <a:r>
              <a:rPr lang="cs-CZ" dirty="0" smtClean="0"/>
              <a:t> 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Types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production</a:t>
            </a:r>
            <a:endParaRPr lang="cs-CZ" dirty="0" smtClean="0"/>
          </a:p>
          <a:p>
            <a:pPr lvl="1"/>
            <a:r>
              <a:rPr lang="cs-CZ" dirty="0" smtClean="0"/>
              <a:t>Job (unit) </a:t>
            </a:r>
            <a:r>
              <a:rPr lang="cs-CZ" dirty="0" err="1" smtClean="0"/>
              <a:t>production</a:t>
            </a:r>
            <a:endParaRPr lang="cs-CZ" dirty="0" smtClean="0"/>
          </a:p>
          <a:p>
            <a:pPr lvl="1"/>
            <a:r>
              <a:rPr lang="cs-CZ" dirty="0" err="1" smtClean="0"/>
              <a:t>Batch</a:t>
            </a:r>
            <a:r>
              <a:rPr lang="cs-CZ" dirty="0" smtClean="0"/>
              <a:t> </a:t>
            </a:r>
            <a:r>
              <a:rPr lang="cs-CZ" dirty="0" err="1" smtClean="0"/>
              <a:t>production</a:t>
            </a:r>
            <a:endParaRPr lang="cs-CZ" dirty="0" smtClean="0"/>
          </a:p>
          <a:p>
            <a:pPr lvl="1"/>
            <a:r>
              <a:rPr lang="cs-CZ" dirty="0" err="1" smtClean="0"/>
              <a:t>Flow</a:t>
            </a:r>
            <a:r>
              <a:rPr lang="cs-CZ" dirty="0" smtClean="0"/>
              <a:t> </a:t>
            </a:r>
            <a:r>
              <a:rPr lang="cs-CZ" dirty="0" err="1" smtClean="0"/>
              <a:t>production</a:t>
            </a:r>
            <a:endParaRPr lang="cs-CZ" dirty="0" smtClean="0"/>
          </a:p>
          <a:p>
            <a:r>
              <a:rPr lang="cs-CZ" dirty="0" err="1" smtClean="0"/>
              <a:t>Tradition</a:t>
            </a:r>
            <a:r>
              <a:rPr lang="cs-CZ" dirty="0" smtClean="0"/>
              <a:t> vs. </a:t>
            </a:r>
            <a:r>
              <a:rPr lang="cs-CZ" dirty="0" err="1" smtClean="0"/>
              <a:t>Lean</a:t>
            </a:r>
            <a:r>
              <a:rPr lang="cs-CZ" dirty="0" smtClean="0"/>
              <a:t> </a:t>
            </a:r>
            <a:r>
              <a:rPr lang="cs-CZ" dirty="0" err="1" smtClean="0"/>
              <a:t>manufacturing</a:t>
            </a: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880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421</Words>
  <Application>Microsoft Office PowerPoint</Application>
  <PresentationFormat>Předvádění na obrazovce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Repetition of the course</vt:lpstr>
      <vt:lpstr>Prezentace aplikace PowerPoint</vt:lpstr>
      <vt:lpstr>Lecture 1</vt:lpstr>
      <vt:lpstr>Lecture 1</vt:lpstr>
      <vt:lpstr>Lecture 2</vt:lpstr>
      <vt:lpstr>Lecture 3</vt:lpstr>
      <vt:lpstr>Lecture 4</vt:lpstr>
      <vt:lpstr>Lecture 5</vt:lpstr>
      <vt:lpstr>Lecture 6</vt:lpstr>
      <vt:lpstr>Lecture 7</vt:lpstr>
      <vt:lpstr>Lecture 8</vt:lpstr>
      <vt:lpstr>Lecture 9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Repetition of the course</dc:title>
  <dc:creator>Odehnalova Pavla</dc:creator>
  <cp:lastModifiedBy>Odehnalova Pavla</cp:lastModifiedBy>
  <cp:revision>7</cp:revision>
  <dcterms:created xsi:type="dcterms:W3CDTF">2018-05-07T08:44:55Z</dcterms:created>
  <dcterms:modified xsi:type="dcterms:W3CDTF">2018-05-07T10:40:27Z</dcterms:modified>
</cp:coreProperties>
</file>