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78" r:id="rId4"/>
    <p:sldId id="264" r:id="rId5"/>
    <p:sldId id="257" r:id="rId6"/>
    <p:sldId id="258" r:id="rId7"/>
    <p:sldId id="279" r:id="rId8"/>
    <p:sldId id="280" r:id="rId9"/>
    <p:sldId id="281" r:id="rId10"/>
    <p:sldId id="259" r:id="rId11"/>
    <p:sldId id="260" r:id="rId12"/>
    <p:sldId id="265" r:id="rId13"/>
    <p:sldId id="261" r:id="rId14"/>
    <p:sldId id="262" r:id="rId15"/>
    <p:sldId id="267" r:id="rId16"/>
    <p:sldId id="272" r:id="rId17"/>
    <p:sldId id="273" r:id="rId18"/>
    <p:sldId id="274" r:id="rId19"/>
    <p:sldId id="275" r:id="rId20"/>
    <p:sldId id="276" r:id="rId21"/>
    <p:sldId id="268" r:id="rId22"/>
    <p:sldId id="269" r:id="rId23"/>
    <p:sldId id="270" r:id="rId24"/>
    <p:sldId id="271" r:id="rId25"/>
    <p:sldId id="28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11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17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49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19.3.2019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cs/organizace" TargetMode="External"/><Relationship Id="rId2" Type="http://schemas.openxmlformats.org/officeDocument/2006/relationships/hyperlink" Target="https://managementmania.com/cs/strategicke-rizen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nagementmania.com/cs/manaz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Basic strategy map (two upper  BS levels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1624" y="6498538"/>
            <a:ext cx="5349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3690" y="4843397"/>
            <a:ext cx="771828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b="1" dirty="0" smtClean="0"/>
              <a:t>   </a:t>
            </a:r>
            <a:r>
              <a:rPr lang="en-US" sz="1400" b="1" dirty="0" smtClean="0"/>
              <a:t>Competitive prices          Low cost of supply  </a:t>
            </a:r>
            <a:r>
              <a:rPr lang="en-US" sz="1600" b="1" dirty="0" smtClean="0"/>
              <a:t>     </a:t>
            </a:r>
            <a:r>
              <a:rPr lang="en-US" sz="1400" b="1" dirty="0" smtClean="0"/>
              <a:t>Perfect Quality          Deliveries in time </a:t>
            </a:r>
            <a:endParaRPr lang="en-US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516720" y="2583204"/>
            <a:ext cx="3044904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89968" y="4959810"/>
            <a:ext cx="1346128" cy="351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91578" y="2844227"/>
            <a:ext cx="24951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Finance </a:t>
            </a:r>
          </a:p>
          <a:p>
            <a:r>
              <a:rPr lang="en-ZA" sz="1000" dirty="0" smtClean="0"/>
              <a:t>Become industry cost leader </a:t>
            </a:r>
            <a:r>
              <a:rPr lang="en-ZA" sz="1000" dirty="0" smtClean="0">
                <a:solidFill>
                  <a:srgbClr val="FF0000"/>
                </a:solidFill>
              </a:rPr>
              <a:t>(</a:t>
            </a:r>
            <a:r>
              <a:rPr lang="en-ZA" sz="1000" b="1" dirty="0" err="1" smtClean="0">
                <a:solidFill>
                  <a:srgbClr val="FF0000"/>
                </a:solidFill>
              </a:rPr>
              <a:t>Gart</a:t>
            </a:r>
            <a:r>
              <a:rPr lang="cs-CZ" sz="1000" b="1" dirty="0" smtClean="0">
                <a:solidFill>
                  <a:srgbClr val="FF0000"/>
                </a:solidFill>
              </a:rPr>
              <a:t>n</a:t>
            </a:r>
            <a:r>
              <a:rPr lang="en-ZA" sz="1000" b="1" dirty="0" err="1" smtClean="0">
                <a:solidFill>
                  <a:srgbClr val="FF0000"/>
                </a:solidFill>
              </a:rPr>
              <a:t>er</a:t>
            </a:r>
            <a:r>
              <a:rPr lang="en-ZA" sz="1000" b="1" dirty="0" smtClean="0">
                <a:solidFill>
                  <a:srgbClr val="FF0000"/>
                </a:solidFill>
              </a:rPr>
              <a:t> M</a:t>
            </a:r>
            <a:r>
              <a:rPr lang="cs-CZ" sz="1000" b="1" dirty="0" err="1" smtClean="0">
                <a:solidFill>
                  <a:srgbClr val="FF0000"/>
                </a:solidFill>
              </a:rPr>
              <a:t>agic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en-ZA" sz="1000" b="1" dirty="0" smtClean="0">
                <a:solidFill>
                  <a:srgbClr val="FF0000"/>
                </a:solidFill>
              </a:rPr>
              <a:t>Q</a:t>
            </a:r>
            <a:r>
              <a:rPr lang="cs-CZ" sz="1000" b="1" dirty="0" err="1" smtClean="0">
                <a:solidFill>
                  <a:srgbClr val="FF0000"/>
                </a:solidFill>
              </a:rPr>
              <a:t>uadrant</a:t>
            </a:r>
            <a:r>
              <a:rPr lang="cs-CZ" sz="1000" b="1" dirty="0" smtClean="0">
                <a:solidFill>
                  <a:srgbClr val="FF0000"/>
                </a:solidFill>
              </a:rPr>
              <a:t> Matrix</a:t>
            </a:r>
            <a:r>
              <a:rPr lang="en-ZA" sz="1000" b="1" dirty="0" smtClean="0">
                <a:solidFill>
                  <a:srgbClr val="FF0000"/>
                </a:solidFill>
              </a:rPr>
              <a:t>)</a:t>
            </a:r>
            <a:r>
              <a:rPr lang="cs-CZ" sz="1000" b="1" dirty="0" smtClean="0">
                <a:solidFill>
                  <a:srgbClr val="FF0000"/>
                </a:solidFill>
              </a:rPr>
              <a:t> – 8.4.2019</a:t>
            </a:r>
            <a:endParaRPr lang="en-ZA" sz="1000" b="1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Maximize use of existing assets </a:t>
            </a:r>
            <a:endParaRPr lang="cs-CZ" sz="1000" dirty="0" smtClean="0"/>
          </a:p>
          <a:p>
            <a:r>
              <a:rPr lang="cs-CZ" sz="1000" dirty="0" err="1"/>
              <a:t>Improve</a:t>
            </a:r>
            <a:r>
              <a:rPr lang="cs-CZ" sz="1000" dirty="0"/>
              <a:t> </a:t>
            </a:r>
            <a:r>
              <a:rPr lang="cs-CZ" sz="1000" dirty="0" err="1"/>
              <a:t>cost</a:t>
            </a:r>
            <a:r>
              <a:rPr lang="cs-CZ" sz="1000" dirty="0"/>
              <a:t> </a:t>
            </a:r>
            <a:r>
              <a:rPr lang="en-ZA" sz="1000" dirty="0" smtClean="0"/>
              <a:t> </a:t>
            </a:r>
            <a:r>
              <a:rPr lang="cs-CZ" sz="1000" dirty="0" smtClean="0"/>
              <a:t>management</a:t>
            </a:r>
            <a:endParaRPr lang="en-ZA" sz="1000" dirty="0"/>
          </a:p>
        </p:txBody>
      </p:sp>
      <p:sp>
        <p:nvSpPr>
          <p:cNvPr id="16" name="Šipka nahoru 15"/>
          <p:cNvSpPr/>
          <p:nvPr/>
        </p:nvSpPr>
        <p:spPr>
          <a:xfrm>
            <a:off x="1823148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79055" y="4951409"/>
            <a:ext cx="160685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516720" y="5886636"/>
            <a:ext cx="7676576" cy="457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dirty="0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dirty="0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 (see previous slide) ?</a:t>
            </a:r>
            <a:endParaRPr lang="en-ZA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>
            <a:off x="1468310" y="5517801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nahoru 22"/>
          <p:cNvSpPr/>
          <p:nvPr/>
        </p:nvSpPr>
        <p:spPr>
          <a:xfrm>
            <a:off x="7578775" y="5427862"/>
            <a:ext cx="232026" cy="36883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860032" y="2583202"/>
            <a:ext cx="3401942" cy="13681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Šipka nahoru 24"/>
          <p:cNvSpPr/>
          <p:nvPr/>
        </p:nvSpPr>
        <p:spPr>
          <a:xfrm>
            <a:off x="6456820" y="4005064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40755" y="2744059"/>
            <a:ext cx="2770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Strategy</a:t>
            </a:r>
          </a:p>
          <a:p>
            <a:r>
              <a:rPr lang="en-ZA" sz="1000" dirty="0" smtClean="0"/>
              <a:t>Increase value of customer  account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Stars and Milk </a:t>
            </a:r>
            <a:r>
              <a:rPr lang="cs-CZ" sz="1000" b="1" dirty="0" smtClean="0">
                <a:solidFill>
                  <a:srgbClr val="FF0000"/>
                </a:solidFill>
              </a:rPr>
              <a:t>C</a:t>
            </a:r>
            <a:r>
              <a:rPr lang="en-ZA" sz="1000" b="1" dirty="0" smtClean="0">
                <a:solidFill>
                  <a:srgbClr val="FF0000"/>
                </a:solidFill>
              </a:rPr>
              <a:t>aw</a:t>
            </a:r>
            <a:r>
              <a:rPr lang="cs-CZ" sz="1000" b="1" dirty="0" smtClean="0">
                <a:solidFill>
                  <a:srgbClr val="FF0000"/>
                </a:solidFill>
              </a:rPr>
              <a:t>s </a:t>
            </a:r>
            <a:r>
              <a:rPr lang="en-ZA" sz="1000" b="1" dirty="0" smtClean="0">
                <a:solidFill>
                  <a:srgbClr val="FF0000"/>
                </a:solidFill>
              </a:rPr>
              <a:t>segments of Boston  </a:t>
            </a:r>
            <a:r>
              <a:rPr lang="cs-CZ" sz="1000" b="1" dirty="0" smtClean="0">
                <a:solidFill>
                  <a:srgbClr val="FF0000"/>
                </a:solidFill>
              </a:rPr>
              <a:t>Matrix (8.4.2019)</a:t>
            </a:r>
            <a:endParaRPr lang="en-ZA" sz="1000" b="1" dirty="0" smtClean="0">
              <a:solidFill>
                <a:srgbClr val="FF0000"/>
              </a:solidFill>
            </a:endParaRPr>
          </a:p>
          <a:p>
            <a:r>
              <a:rPr lang="en-ZA" sz="1000" dirty="0" smtClean="0"/>
              <a:t>Stable product portfolio </a:t>
            </a:r>
          </a:p>
          <a:p>
            <a:r>
              <a:rPr lang="en-ZA" sz="1000" dirty="0" smtClean="0"/>
              <a:t>New resources generation (higher market share )</a:t>
            </a:r>
            <a:endParaRPr lang="cs-CZ" sz="1000" dirty="0" smtClean="0"/>
          </a:p>
          <a:p>
            <a:r>
              <a:rPr lang="cs-CZ" sz="1000" dirty="0" smtClean="0"/>
              <a:t>R</a:t>
            </a:r>
            <a:r>
              <a:rPr lang="en-US" sz="1000" dirty="0" smtClean="0"/>
              <a:t>&amp;D </a:t>
            </a:r>
            <a:r>
              <a:rPr lang="en-ZA" sz="1000" dirty="0" smtClean="0"/>
              <a:t>related to current product portfolio</a:t>
            </a:r>
            <a:endParaRPr lang="en-ZA" dirty="0"/>
          </a:p>
        </p:txBody>
      </p:sp>
      <p:sp>
        <p:nvSpPr>
          <p:cNvPr id="27" name="Obdélník 26"/>
          <p:cNvSpPr/>
          <p:nvPr/>
        </p:nvSpPr>
        <p:spPr>
          <a:xfrm>
            <a:off x="689198" y="4957904"/>
            <a:ext cx="151616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437627" y="4951409"/>
            <a:ext cx="1493517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921671" y="1363149"/>
            <a:ext cx="2611751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Shareholder value</a:t>
            </a:r>
            <a:endParaRPr lang="en-ZA" dirty="0"/>
          </a:p>
        </p:txBody>
      </p:sp>
      <p:cxnSp>
        <p:nvCxnSpPr>
          <p:cNvPr id="29" name="Přímá spojnice se šipkou 28"/>
          <p:cNvCxnSpPr>
            <a:stCxn id="7" idx="0"/>
            <a:endCxn id="5" idx="2"/>
          </p:cNvCxnSpPr>
          <p:nvPr/>
        </p:nvCxnSpPr>
        <p:spPr>
          <a:xfrm flipV="1">
            <a:off x="2039172" y="1795197"/>
            <a:ext cx="882499" cy="788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endCxn id="5" idx="6"/>
          </p:cNvCxnSpPr>
          <p:nvPr/>
        </p:nvCxnSpPr>
        <p:spPr>
          <a:xfrm flipH="1" flipV="1">
            <a:off x="5533422" y="1795197"/>
            <a:ext cx="850826" cy="788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375703" y="1610531"/>
            <a:ext cx="21852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Productivity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209558" y="1610531"/>
            <a:ext cx="17510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ZA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Growth Strategy</a:t>
            </a:r>
            <a:endParaRPr lang="en-ZA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Balanced </a:t>
            </a:r>
            <a:r>
              <a:rPr lang="en-ZA" dirty="0" err="1" smtClean="0"/>
              <a:t>Scor</a:t>
            </a:r>
            <a:r>
              <a:rPr lang="cs-CZ" dirty="0" smtClean="0"/>
              <a:t>e</a:t>
            </a:r>
            <a:r>
              <a:rPr lang="en-ZA" dirty="0" smtClean="0"/>
              <a:t>card worksheet</a:t>
            </a:r>
            <a:endParaRPr lang="en-Z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556566"/>
            <a:ext cx="8001000" cy="449580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22067" y="6384931"/>
            <a:ext cx="45400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endParaRPr lang="en-US" sz="800" dirty="0"/>
          </a:p>
        </p:txBody>
      </p:sp>
      <p:sp>
        <p:nvSpPr>
          <p:cNvPr id="3" name="Obdélník 2"/>
          <p:cNvSpPr/>
          <p:nvPr/>
        </p:nvSpPr>
        <p:spPr>
          <a:xfrm>
            <a:off x="1043608" y="4653136"/>
            <a:ext cx="864096" cy="1399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928040" y="2708919"/>
            <a:ext cx="1131791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53875" y="3508680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916957" y="2415205"/>
            <a:ext cx="1080120" cy="2160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81447" y="6104996"/>
            <a:ext cx="87014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Explanations  </a:t>
            </a:r>
            <a:r>
              <a:rPr lang="en-ZA" sz="900" b="1" dirty="0" smtClean="0"/>
              <a:t>:</a:t>
            </a:r>
            <a:r>
              <a:rPr lang="en-ZA" sz="900" dirty="0" smtClean="0"/>
              <a:t>  FTL-full truck load, LTL- less than truck load , SPC=statistical process control, </a:t>
            </a:r>
            <a:r>
              <a:rPr lang="en-ZA" sz="900" b="1" dirty="0" smtClean="0"/>
              <a:t>EDI=electronic data interchange</a:t>
            </a:r>
            <a:r>
              <a:rPr lang="en-ZA" sz="900" dirty="0" smtClean="0"/>
              <a:t>, Cycle time=time/unit=(e.g.7 min/1 customer request)</a:t>
            </a:r>
            <a:endParaRPr lang="en-ZA" sz="9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740352" y="229806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 (</a:t>
            </a:r>
            <a:r>
              <a:rPr lang="cs-CZ" sz="900" dirty="0" smtClean="0">
                <a:solidFill>
                  <a:srgbClr val="FF0000"/>
                </a:solidFill>
              </a:rPr>
              <a:t>50+80)/2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844242" y="5352750"/>
            <a:ext cx="1447838" cy="1955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3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ZA" sz="3600" dirty="0" smtClean="0"/>
              <a:t>Some units for measuring</a:t>
            </a:r>
            <a:r>
              <a:rPr lang="cs-CZ" sz="3600" dirty="0" smtClean="0"/>
              <a:t> </a:t>
            </a:r>
            <a:r>
              <a:rPr lang="en-ZA" sz="2000" dirty="0" smtClean="0">
                <a:solidFill>
                  <a:srgbClr val="FF0000"/>
                </a:solidFill>
              </a:rPr>
              <a:t>(home study- intro I</a:t>
            </a:r>
            <a:r>
              <a:rPr lang="cs-CZ" sz="2000" dirty="0" smtClean="0">
                <a:solidFill>
                  <a:srgbClr val="FF0000"/>
                </a:solidFill>
              </a:rPr>
              <a:t>)</a:t>
            </a:r>
            <a:r>
              <a:rPr lang="en-ZA" sz="2000" dirty="0" smtClean="0">
                <a:solidFill>
                  <a:srgbClr val="FF0000"/>
                </a:solidFill>
              </a:rPr>
              <a:t> 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Will be presented later in sections such as :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Little´s law (</a:t>
            </a:r>
            <a:r>
              <a:rPr lang="cs-CZ" sz="2400" dirty="0" smtClean="0">
                <a:solidFill>
                  <a:srgbClr val="0070C0"/>
                </a:solidFill>
              </a:rPr>
              <a:t>WIP=</a:t>
            </a:r>
            <a:r>
              <a:rPr lang="en-US" sz="2400" dirty="0" smtClean="0">
                <a:solidFill>
                  <a:srgbClr val="0070C0"/>
                </a:solidFill>
              </a:rPr>
              <a:t>Throughput</a:t>
            </a:r>
            <a:r>
              <a:rPr lang="cs-CZ" sz="2400" dirty="0" smtClean="0">
                <a:solidFill>
                  <a:srgbClr val="0070C0"/>
                </a:solidFill>
              </a:rPr>
              <a:t> *LT) – 15.4.2019 </a:t>
            </a:r>
            <a:r>
              <a:rPr lang="en-ZA" sz="2400" dirty="0" smtClean="0">
                <a:solidFill>
                  <a:srgbClr val="FF0000"/>
                </a:solidFill>
              </a:rPr>
              <a:t>will be presented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Theory of Constraint…</a:t>
            </a:r>
            <a:r>
              <a:rPr lang="cs-CZ" sz="2800" b="1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was presented</a:t>
            </a:r>
          </a:p>
          <a:p>
            <a:r>
              <a:rPr lang="en-US" sz="2800" b="1" dirty="0" err="1"/>
              <a:t>Takt</a:t>
            </a:r>
            <a:r>
              <a:rPr lang="en-US" sz="2800" b="1" dirty="0"/>
              <a:t> </a:t>
            </a:r>
            <a:r>
              <a:rPr lang="en-US" sz="2800" b="1" dirty="0" smtClean="0"/>
              <a:t>Time  </a:t>
            </a:r>
            <a:r>
              <a:rPr lang="en-US" sz="2800" b="1" dirty="0"/>
              <a:t>(TT) </a:t>
            </a:r>
            <a:r>
              <a:rPr lang="en-US" sz="2400" dirty="0">
                <a:solidFill>
                  <a:srgbClr val="0070C0"/>
                </a:solidFill>
              </a:rPr>
              <a:t>– rhythm in which we have </a:t>
            </a:r>
            <a:r>
              <a:rPr lang="en-US" sz="2400" dirty="0" smtClean="0"/>
              <a:t>to produce in order to satisfy customer  demand (demand is 240 toaster ovens and we can produce these in 480 minutes -&gt;TT= 480/240=2</a:t>
            </a:r>
          </a:p>
          <a:p>
            <a:r>
              <a:rPr lang="en-US" sz="2800" b="1" dirty="0" smtClean="0"/>
              <a:t>Lead Time (LT) – </a:t>
            </a:r>
            <a:r>
              <a:rPr lang="en-US" sz="2400" dirty="0" smtClean="0"/>
              <a:t>Number of minutes, hours, or days that must be allowed for the completion of an operation or process, or must elapse before a desired action takes place –see next slide</a:t>
            </a:r>
          </a:p>
          <a:p>
            <a:pPr marL="0" indent="0">
              <a:buNone/>
            </a:pPr>
            <a:r>
              <a:rPr lang="cs-CZ" sz="2400" i="1" dirty="0" smtClean="0"/>
              <a:t> </a:t>
            </a:r>
            <a:endParaRPr lang="en-ZA" sz="2400" i="1" dirty="0"/>
          </a:p>
        </p:txBody>
      </p:sp>
    </p:spTree>
    <p:extLst>
      <p:ext uri="{BB962C8B-B14F-4D97-AF65-F5344CB8AC3E}">
        <p14:creationId xmlns:p14="http://schemas.microsoft.com/office/powerpoint/2010/main" val="1855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 outputs and BS</a:t>
            </a:r>
            <a:r>
              <a:rPr lang="cs-CZ" dirty="0" smtClean="0"/>
              <a:t>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55821"/>
            <a:ext cx="5400600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11531" y="1442416"/>
            <a:ext cx="1897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Report generated from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ERP MS Dynamics NAV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-2124744" y="3861048"/>
            <a:ext cx="8210551" cy="2625725"/>
            <a:chOff x="384" y="2339"/>
            <a:chExt cx="5172" cy="165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39"/>
              <a:ext cx="2449" cy="1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3360"/>
              <a:ext cx="24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buChar char="w"/>
                <a:defRPr sz="28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1pPr>
              <a:lvl2pPr marL="742950" indent="-285750" algn="l">
                <a:buSzPct val="55000"/>
                <a:buChar char="n"/>
                <a:defRPr sz="2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2pPr>
              <a:lvl3pPr marL="1085850" indent="-228600" algn="l">
                <a:buSzPct val="65000"/>
                <a:buChar char="l"/>
                <a:defRPr sz="20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3pPr>
              <a:lvl4pPr marL="1428750" indent="-228600" algn="l">
                <a:buSzPct val="85000"/>
                <a:buChar char="w"/>
                <a:defRPr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4pPr>
              <a:lvl5pPr marL="1771650" indent="-228600" algn="l">
                <a:buSzPct val="80000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5pPr>
              <a:lvl6pPr marL="22288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6pPr>
              <a:lvl7pPr marL="26860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7pPr>
              <a:lvl8pPr marL="31432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8pPr>
              <a:lvl9pPr marL="3600450" indent="-228600" fontAlgn="base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Wingdings" pitchFamily="2" charset="2"/>
                <a:buNone/>
              </a:pPr>
              <a:r>
                <a:rPr lang="cs-CZ" altLang="cs-CZ" sz="2400" dirty="0" smtClean="0"/>
                <a:t> </a:t>
              </a:r>
              <a:endParaRPr lang="en-US" altLang="cs-CZ" sz="2400" dirty="0"/>
            </a:p>
            <a:p>
              <a:pPr algn="ctr">
                <a:lnSpc>
                  <a:spcPct val="100000"/>
                </a:lnSpc>
              </a:pPr>
              <a:endParaRPr lang="en-US" altLang="cs-CZ" sz="2400" dirty="0"/>
            </a:p>
          </p:txBody>
        </p:sp>
      </p:grpSp>
      <p:sp>
        <p:nvSpPr>
          <p:cNvPr id="6" name="Obdélník 5"/>
          <p:cNvSpPr/>
          <p:nvPr/>
        </p:nvSpPr>
        <p:spPr>
          <a:xfrm>
            <a:off x="6897384" y="1919470"/>
            <a:ext cx="19616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Financial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reporting</a:t>
            </a:r>
            <a:endParaRPr lang="cs-CZ" sz="1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74145" y="3933056"/>
            <a:ext cx="2208169" cy="5001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BS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way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cs-CZ" sz="1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of</a:t>
            </a:r>
            <a:r>
              <a:rPr lang="cs-CZ" sz="1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reporting </a:t>
            </a:r>
          </a:p>
          <a:p>
            <a:pPr algn="ctr"/>
            <a:r>
              <a:rPr lang="cs-CZ" sz="105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(Radar Chart)</a:t>
            </a:r>
            <a:endParaRPr lang="cs-CZ" sz="105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148064" y="6093296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2328"/>
            <a:ext cx="227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Based on KPI estimation in %  out</a:t>
            </a:r>
          </a:p>
          <a:p>
            <a:r>
              <a:rPr lang="en-ZA" sz="1200" dirty="0" smtClean="0"/>
              <a:t>analysed  company is excellent,</a:t>
            </a:r>
          </a:p>
          <a:p>
            <a:r>
              <a:rPr lang="en-ZA" sz="1200" dirty="0" smtClean="0"/>
              <a:t>but on the other hand,  </a:t>
            </a:r>
          </a:p>
          <a:p>
            <a:r>
              <a:rPr lang="en-ZA" sz="1200" dirty="0" smtClean="0"/>
              <a:t>collecting money,  credit limit</a:t>
            </a:r>
          </a:p>
          <a:p>
            <a:r>
              <a:rPr lang="en-ZA" sz="1200" dirty="0" smtClean="0"/>
              <a:t>and overdue management </a:t>
            </a:r>
          </a:p>
          <a:p>
            <a:r>
              <a:rPr lang="en-ZA" sz="1200" dirty="0" smtClean="0"/>
              <a:t>is falling behind</a:t>
            </a:r>
            <a:endParaRPr lang="en-ZA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47863" y="6489912"/>
            <a:ext cx="53238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err="1" smtClean="0">
                <a:solidFill>
                  <a:srgbClr val="FF0000"/>
                </a:solidFill>
              </a:rPr>
              <a:t>only</a:t>
            </a:r>
            <a:r>
              <a:rPr lang="cs-CZ" sz="800" dirty="0" smtClean="0">
                <a:solidFill>
                  <a:srgbClr val="FF0000"/>
                </a:solidFill>
              </a:rPr>
              <a:t> radar chart</a:t>
            </a:r>
            <a:r>
              <a:rPr lang="cs-CZ" sz="800" dirty="0" smtClean="0"/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ERP forms related to customer aging report</a:t>
            </a:r>
            <a:endParaRPr lang="en-ZA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6229350" cy="254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220072" y="2348880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16" y="4077072"/>
            <a:ext cx="3733924" cy="2316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373016" y="641817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800" b="1" dirty="0" smtClean="0"/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cs-CZ" sz="800" b="1" dirty="0">
              <a:solidFill>
                <a:srgbClr val="FF0000"/>
              </a:solidFill>
            </a:endParaRPr>
          </a:p>
          <a:p>
            <a:endParaRPr lang="cs-CZ" sz="800" b="1" dirty="0" smtClean="0">
              <a:solidFill>
                <a:srgbClr val="FF0000"/>
              </a:solidFill>
            </a:endParaRPr>
          </a:p>
          <a:p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55140" y="1100409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27679" y="1628661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55140" y="2100474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5140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559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Strategické iniciativy </a:t>
            </a:r>
            <a:br>
              <a:rPr lang="cs-CZ" dirty="0" smtClean="0"/>
            </a:br>
            <a:r>
              <a:rPr lang="cs-CZ" sz="1300" dirty="0" smtClean="0"/>
              <a:t>(dolní dvě BSC vrstvy mají zde definovaný Cíl- Měření- Záměr- Akční program)</a:t>
            </a:r>
            <a:endParaRPr lang="cs-CZ" sz="1300" dirty="0"/>
          </a:p>
        </p:txBody>
      </p:sp>
      <p:sp>
        <p:nvSpPr>
          <p:cNvPr id="4" name="Obdélník 3"/>
          <p:cNvSpPr/>
          <p:nvPr/>
        </p:nvSpPr>
        <p:spPr>
          <a:xfrm>
            <a:off x="68356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Marketingové dovednosti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63608" y="6093296"/>
            <a:ext cx="1584176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>
                <a:solidFill>
                  <a:srgbClr val="0070C0"/>
                </a:solidFill>
              </a:rPr>
              <a:t>Zákaznická databáze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5576" y="530120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000" b="1" dirty="0"/>
          </a:p>
          <a:p>
            <a:pPr algn="ctr"/>
            <a:r>
              <a:rPr lang="cs-CZ" sz="1000" b="1" dirty="0"/>
              <a:t>Přišli poprvé</a:t>
            </a:r>
          </a:p>
          <a:p>
            <a:pPr algn="ctr"/>
            <a:endParaRPr lang="cs-CZ" sz="1000" b="1" dirty="0"/>
          </a:p>
        </p:txBody>
      </p:sp>
      <p:sp>
        <p:nvSpPr>
          <p:cNvPr id="7" name="Obdélník 6"/>
          <p:cNvSpPr/>
          <p:nvPr/>
        </p:nvSpPr>
        <p:spPr>
          <a:xfrm>
            <a:off x="2492152" y="5273588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Nepříjemné překvapení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00064" y="4653136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Obrat prodejního kanálu</a:t>
            </a:r>
          </a:p>
        </p:txBody>
      </p:sp>
      <p:sp>
        <p:nvSpPr>
          <p:cNvPr id="9" name="Obdélník 8"/>
          <p:cNvSpPr/>
          <p:nvPr/>
        </p:nvSpPr>
        <p:spPr>
          <a:xfrm>
            <a:off x="1684441" y="4077072"/>
            <a:ext cx="1584176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Poměr  WIN/LOST</a:t>
            </a:r>
            <a:endParaRPr lang="cs-CZ" sz="1000" b="1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611560" y="5805264"/>
            <a:ext cx="79208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2123728" y="5661248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484340" y="5625244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20517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2771800" y="50215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  <a:endCxn id="8" idx="0"/>
          </p:cNvCxnSpPr>
          <p:nvPr/>
        </p:nvCxnSpPr>
        <p:spPr>
          <a:xfrm>
            <a:off x="2476529" y="4437112"/>
            <a:ext cx="15623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499992" y="3183085"/>
            <a:ext cx="0" cy="3198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>
            <a:off x="5508104" y="3187134"/>
            <a:ext cx="0" cy="319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6588224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7524328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8532440" y="3187134"/>
            <a:ext cx="0" cy="318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838272" y="286913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/>
              <a:t>Cíl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652120" y="2902037"/>
            <a:ext cx="64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Měření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732240" y="2884784"/>
            <a:ext cx="58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Záměr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572492" y="2684470"/>
            <a:ext cx="72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/>
              <a:t>Akční</a:t>
            </a:r>
          </a:p>
          <a:p>
            <a:pPr algn="ctr"/>
            <a:r>
              <a:rPr lang="cs-CZ" sz="1200" b="1" dirty="0" smtClean="0"/>
              <a:t>program</a:t>
            </a:r>
            <a:endParaRPr lang="cs-CZ" sz="1200" b="1" dirty="0"/>
          </a:p>
        </p:txBody>
      </p:sp>
      <p:cxnSp>
        <p:nvCxnSpPr>
          <p:cNvPr id="45" name="Přímá spojnice 44"/>
          <p:cNvCxnSpPr/>
          <p:nvPr/>
        </p:nvCxnSpPr>
        <p:spPr>
          <a:xfrm>
            <a:off x="4499992" y="3179036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572000" y="5893241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Marketingové</a:t>
            </a:r>
          </a:p>
          <a:p>
            <a:r>
              <a:rPr lang="cs-CZ" sz="1000" dirty="0" smtClean="0"/>
              <a:t> dovednosti</a:t>
            </a:r>
            <a:endParaRPr lang="cs-CZ" sz="10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575809" y="5893241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% dovedností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% zákazníků s OK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daty</a:t>
            </a:r>
          </a:p>
          <a:p>
            <a:endParaRPr lang="cs-CZ" sz="10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588224" y="5893241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Do 100% -rok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Do 80 % -2 roky</a:t>
            </a:r>
            <a:endParaRPr lang="cs-CZ" sz="1000" dirty="0"/>
          </a:p>
        </p:txBody>
      </p:sp>
      <p:cxnSp>
        <p:nvCxnSpPr>
          <p:cNvPr id="55" name="Přímá spojnice 54"/>
          <p:cNvCxnSpPr/>
          <p:nvPr/>
        </p:nvCxnSpPr>
        <p:spPr>
          <a:xfrm>
            <a:off x="4499992" y="6373230"/>
            <a:ext cx="4032448" cy="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7552526" y="5893241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Školení</a:t>
            </a:r>
          </a:p>
          <a:p>
            <a:r>
              <a:rPr lang="cs-CZ" sz="1000" dirty="0" smtClean="0"/>
              <a:t>Nový SW</a:t>
            </a:r>
            <a:endParaRPr lang="cs-CZ" sz="1000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554540" y="3856982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Udržet si </a:t>
            </a:r>
          </a:p>
          <a:p>
            <a:r>
              <a:rPr lang="cs-CZ" sz="1000" dirty="0" smtClean="0"/>
              <a:t>zákazníky</a:t>
            </a:r>
            <a:endParaRPr lang="cs-CZ" sz="1000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605359" y="445308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Zvětšit podíl</a:t>
            </a:r>
          </a:p>
          <a:p>
            <a:r>
              <a:rPr lang="cs-CZ" sz="1000" dirty="0" smtClean="0"/>
              <a:t>  na trhu</a:t>
            </a:r>
            <a:endParaRPr lang="cs-CZ" sz="10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5508104" y="3933925"/>
            <a:ext cx="1098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Poměr WIN/LOST</a:t>
            </a:r>
            <a:endParaRPr lang="cs-CZ" sz="1000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5545352" y="5219840"/>
            <a:ext cx="10470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Počet  problémů</a:t>
            </a:r>
            <a:endParaRPr lang="cs-CZ" sz="10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6567558" y="5235996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 50 % - 2 roky</a:t>
            </a:r>
          </a:p>
          <a:p>
            <a:r>
              <a:rPr lang="cs-CZ" sz="1000" dirty="0" smtClean="0"/>
              <a:t>    (snížení)</a:t>
            </a:r>
            <a:endParaRPr lang="cs-CZ" sz="1000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5559400" y="481075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Počet nových</a:t>
            </a:r>
          </a:p>
          <a:p>
            <a:r>
              <a:rPr lang="cs-CZ" sz="1000" dirty="0" smtClean="0"/>
              <a:t>klientů</a:t>
            </a:r>
            <a:endParaRPr lang="cs-CZ" sz="1000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6551308" y="480310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o 100 % - 2 roky</a:t>
            </a:r>
          </a:p>
          <a:p>
            <a:r>
              <a:rPr lang="cs-CZ" sz="1000" dirty="0"/>
              <a:t> </a:t>
            </a:r>
            <a:r>
              <a:rPr lang="cs-CZ" sz="1000" dirty="0" smtClean="0"/>
              <a:t>    (zvýšení)</a:t>
            </a:r>
            <a:endParaRPr lang="cs-CZ" sz="1000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7552526" y="5249708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Program </a:t>
            </a:r>
          </a:p>
          <a:p>
            <a:r>
              <a:rPr lang="cs-CZ" sz="1000" dirty="0" smtClean="0"/>
              <a:t>cíleného</a:t>
            </a:r>
          </a:p>
          <a:p>
            <a:r>
              <a:rPr lang="cs-CZ" sz="1000" dirty="0" smtClean="0"/>
              <a:t>marketingu</a:t>
            </a:r>
            <a:endParaRPr lang="cs-CZ" sz="1000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7591799" y="4649221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Podpora</a:t>
            </a:r>
          </a:p>
          <a:p>
            <a:r>
              <a:rPr lang="cs-CZ" sz="1000" dirty="0" smtClean="0"/>
              <a:t>   image</a:t>
            </a:r>
            <a:endParaRPr lang="cs-CZ" sz="1000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7641998" y="3864034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 Akční </a:t>
            </a:r>
          </a:p>
          <a:p>
            <a:r>
              <a:rPr lang="cs-CZ" sz="1000" dirty="0" smtClean="0"/>
              <a:t>prodeje</a:t>
            </a:r>
            <a:endParaRPr lang="cs-CZ" sz="1000" dirty="0"/>
          </a:p>
        </p:txBody>
      </p:sp>
      <p:sp>
        <p:nvSpPr>
          <p:cNvPr id="72" name="Obdélník 71"/>
          <p:cNvSpPr/>
          <p:nvPr/>
        </p:nvSpPr>
        <p:spPr>
          <a:xfrm>
            <a:off x="892353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 Poskytnutá hodnota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2713409" y="2915302"/>
            <a:ext cx="1584176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/>
              <a:t>Lepší vztahy</a:t>
            </a:r>
          </a:p>
        </p:txBody>
      </p:sp>
      <p:cxnSp>
        <p:nvCxnSpPr>
          <p:cNvPr id="74" name="Přímá spojnice 73"/>
          <p:cNvCxnSpPr/>
          <p:nvPr/>
        </p:nvCxnSpPr>
        <p:spPr>
          <a:xfrm>
            <a:off x="933295" y="3645024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75"/>
          <p:cNvCxnSpPr/>
          <p:nvPr/>
        </p:nvCxnSpPr>
        <p:spPr>
          <a:xfrm>
            <a:off x="834162" y="2684470"/>
            <a:ext cx="33642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bdélník 76"/>
          <p:cNvSpPr/>
          <p:nvPr/>
        </p:nvSpPr>
        <p:spPr>
          <a:xfrm>
            <a:off x="892353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Růst prodeje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8" name="Obdélník 77"/>
          <p:cNvSpPr/>
          <p:nvPr/>
        </p:nvSpPr>
        <p:spPr>
          <a:xfrm>
            <a:off x="2713409" y="2060848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/>
              <a:t> </a:t>
            </a:r>
            <a:r>
              <a:rPr lang="cs-CZ" sz="1000" b="1" dirty="0" smtClean="0">
                <a:solidFill>
                  <a:schemeClr val="tx1"/>
                </a:solidFill>
              </a:rPr>
              <a:t>Růst marží</a:t>
            </a:r>
            <a:endParaRPr lang="cs-CZ" sz="1000" b="1" dirty="0">
              <a:solidFill>
                <a:schemeClr val="tx1"/>
              </a:solidFill>
            </a:endParaRPr>
          </a:p>
        </p:txBody>
      </p:sp>
      <p:sp>
        <p:nvSpPr>
          <p:cNvPr id="79" name="Obdélník 78"/>
          <p:cNvSpPr/>
          <p:nvPr/>
        </p:nvSpPr>
        <p:spPr>
          <a:xfrm>
            <a:off x="1979712" y="1431379"/>
            <a:ext cx="1584176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chemeClr val="tx1"/>
                </a:solidFill>
              </a:rPr>
              <a:t>Spokojení akcionáři</a:t>
            </a:r>
            <a:endParaRPr lang="cs-CZ" sz="1000" b="1" dirty="0">
              <a:solidFill>
                <a:schemeClr val="tx1"/>
              </a:solidFill>
            </a:endParaRPr>
          </a:p>
        </p:txBody>
      </p:sp>
      <p:cxnSp>
        <p:nvCxnSpPr>
          <p:cNvPr id="81" name="Přímá spojnice se šipkou 80"/>
          <p:cNvCxnSpPr/>
          <p:nvPr/>
        </p:nvCxnSpPr>
        <p:spPr>
          <a:xfrm flipV="1">
            <a:off x="2339752" y="1791419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se šipkou 81"/>
          <p:cNvCxnSpPr/>
          <p:nvPr/>
        </p:nvCxnSpPr>
        <p:spPr>
          <a:xfrm flipV="1">
            <a:off x="2843808" y="179980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se šipkou 82"/>
          <p:cNvCxnSpPr/>
          <p:nvPr/>
        </p:nvCxnSpPr>
        <p:spPr>
          <a:xfrm flipH="1" flipV="1">
            <a:off x="2317122" y="2468565"/>
            <a:ext cx="216024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/>
          <p:nvPr/>
        </p:nvCxnSpPr>
        <p:spPr>
          <a:xfrm flipV="1">
            <a:off x="2677734" y="2432561"/>
            <a:ext cx="1794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 smtClean="0"/>
              <a:t>Tabulka jako podklad pro konstrukci grafu JSS (FRT</a:t>
            </a:r>
            <a:r>
              <a:rPr lang="cs-CZ" altLang="cs-CZ" sz="2400" dirty="0" smtClean="0">
                <a:sym typeface="Wingdings" panose="05000000000000000000" pitchFamily="2" charset="2"/>
              </a:rPr>
              <a:t>BSC)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/>
              <a:t>a eliminaci nepotřebných aktivit</a:t>
            </a:r>
            <a:br>
              <a:rPr lang="cs-CZ" altLang="cs-CZ" sz="2400" dirty="0" smtClean="0"/>
            </a:br>
            <a:r>
              <a:rPr lang="cs-CZ" altLang="cs-CZ" sz="2400" dirty="0" smtClean="0"/>
              <a:t>(obdoba postupu </a:t>
            </a:r>
            <a:r>
              <a:rPr lang="cs-CZ" altLang="cs-CZ" sz="2400" smtClean="0"/>
              <a:t>při </a:t>
            </a:r>
            <a:r>
              <a:rPr lang="cs-CZ" altLang="cs-CZ" sz="2400" smtClean="0"/>
              <a:t>zavádění </a:t>
            </a:r>
            <a:r>
              <a:rPr lang="cs-CZ" altLang="cs-CZ" sz="2400" b="1" dirty="0" smtClean="0"/>
              <a:t>štíhlé výro</a:t>
            </a:r>
            <a:r>
              <a:rPr lang="cs-CZ" altLang="cs-CZ" sz="2400" dirty="0" smtClean="0"/>
              <a:t>by) </a:t>
            </a:r>
          </a:p>
        </p:txBody>
      </p:sp>
      <p:pic>
        <p:nvPicPr>
          <p:cNvPr id="27651" name="Picture 5" descr="JSELIT">
            <a:hlinkClick r:id="rId2" action="ppaction://hlinksldjump" highlightClick="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12776"/>
            <a:ext cx="8064500" cy="439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/>
              <a:t>Výsledný graf po aplikaci JSS</a:t>
            </a:r>
            <a:br>
              <a:rPr lang="cs-CZ" altLang="cs-CZ" dirty="0" smtClean="0"/>
            </a:br>
            <a:r>
              <a:rPr lang="cs-CZ" altLang="cs-CZ" dirty="0" smtClean="0"/>
              <a:t>(transpozice FRT-&gt;BSC vrstev)</a:t>
            </a:r>
          </a:p>
        </p:txBody>
      </p:sp>
      <p:grpSp>
        <p:nvGrpSpPr>
          <p:cNvPr id="28675" name="Group 5"/>
          <p:cNvGrpSpPr>
            <a:grpSpLocks noChangeAspect="1"/>
          </p:cNvGrpSpPr>
          <p:nvPr/>
        </p:nvGrpSpPr>
        <p:grpSpPr bwMode="auto">
          <a:xfrm>
            <a:off x="1042988" y="2060575"/>
            <a:ext cx="7129462" cy="4467225"/>
            <a:chOff x="1746" y="1253"/>
            <a:chExt cx="3856" cy="2948"/>
          </a:xfrm>
        </p:grpSpPr>
        <p:pic>
          <p:nvPicPr>
            <p:cNvPr id="28676" name="Picture 6" descr="bluebeve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1746" y="1253"/>
              <a:ext cx="3856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7" descr="JSMART"/>
            <p:cNvPicPr>
              <a:picLocks noChangeAspect="1" noChangeArrowheads="1"/>
            </p:cNvPicPr>
            <p:nvPr/>
          </p:nvPicPr>
          <p:blipFill>
            <a:blip r:embed="rId3">
              <a:lum bright="-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321"/>
              <a:ext cx="3765" cy="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77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95250"/>
            <a:ext cx="8229600" cy="1143000"/>
          </a:xfrm>
        </p:spPr>
        <p:txBody>
          <a:bodyPr/>
          <a:lstStyle/>
          <a:p>
            <a:r>
              <a:rPr lang="en-AU" altLang="cs-CZ" sz="2800" smtClean="0">
                <a:latin typeface="Calibri" pitchFamily="34" charset="0"/>
              </a:rPr>
              <a:t>Strategy Map-The Simple Model of Value Creation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322638" y="5808663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our organization learn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and improve ?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281363" y="4397375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satisfy our customer, which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 processes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must we excel at 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3281363" y="2986088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To achieve our vision,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how must we look to our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400">
                <a:latin typeface="Calibri" pitchFamily="34" charset="0"/>
              </a:rPr>
              <a:t>customers?</a:t>
            </a: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3281363" y="1695450"/>
            <a:ext cx="2540000" cy="806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cs-CZ" altLang="cs-CZ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If we succeed, how will we look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cs-CZ" sz="1400">
                <a:latin typeface="Calibri" pitchFamily="34" charset="0"/>
              </a:rPr>
              <a:t>to our shareholders ?</a:t>
            </a:r>
            <a:r>
              <a:rPr lang="en-US" altLang="cs-CZ" sz="1400">
                <a:latin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US" altLang="cs-CZ" sz="1400">
              <a:latin typeface="Calibri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0" y="6372225"/>
            <a:ext cx="2995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cs-CZ" sz="1200">
                <a:latin typeface="Calibri" pitchFamily="34" charset="0"/>
              </a:rPr>
              <a:t>Resource : Strategy Maps, Kaplan and Norton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322638" y="5484813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Learning and growth perspective</a:t>
            </a:r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3281363" y="4073525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Internal perspective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3281363" y="266223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AU" altLang="cs-CZ" sz="1400">
                <a:latin typeface="Calibri" pitchFamily="34" charset="0"/>
              </a:rPr>
              <a:t>Customer perspective</a:t>
            </a:r>
          </a:p>
        </p:txBody>
      </p:sp>
      <p:sp>
        <p:nvSpPr>
          <p:cNvPr id="24587" name="Rectangle 13"/>
          <p:cNvSpPr>
            <a:spLocks noChangeArrowheads="1"/>
          </p:cNvSpPr>
          <p:nvPr/>
        </p:nvSpPr>
        <p:spPr bwMode="auto">
          <a:xfrm>
            <a:off x="3281363" y="1373188"/>
            <a:ext cx="2540000" cy="320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r>
              <a:rPr lang="en-US" altLang="cs-CZ" sz="1400">
                <a:latin typeface="Calibri" pitchFamily="34" charset="0"/>
              </a:rPr>
              <a:t>Financial perspective</a:t>
            </a:r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5862638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 flipV="1">
            <a:off x="626586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 flipH="1">
            <a:off x="5821363" y="4840288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5862638" y="46386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 flipH="1" flipV="1">
            <a:off x="6265863" y="330835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 flipH="1">
            <a:off x="5821363" y="3308350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5862638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6265863" y="2098675"/>
            <a:ext cx="0" cy="108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6" name="Line 22"/>
          <p:cNvSpPr>
            <a:spLocks noChangeShapeType="1"/>
          </p:cNvSpPr>
          <p:nvPr/>
        </p:nvSpPr>
        <p:spPr bwMode="auto">
          <a:xfrm flipH="1">
            <a:off x="5821363" y="2098675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7" name="Oval 23"/>
          <p:cNvSpPr>
            <a:spLocks noChangeArrowheads="1"/>
          </p:cNvSpPr>
          <p:nvPr/>
        </p:nvSpPr>
        <p:spPr bwMode="auto">
          <a:xfrm>
            <a:off x="3644900" y="889000"/>
            <a:ext cx="1895475" cy="3619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  <a:latin typeface="Calibri" pitchFamily="34" charset="0"/>
              </a:rPr>
              <a:t>Strategy</a:t>
            </a:r>
            <a:endParaRPr lang="en-GB" altLang="cs-CZ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98" name="Line 25"/>
          <p:cNvSpPr>
            <a:spLocks noChangeShapeType="1"/>
          </p:cNvSpPr>
          <p:nvPr/>
        </p:nvSpPr>
        <p:spPr bwMode="auto">
          <a:xfrm>
            <a:off x="2919413" y="61706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9" name="Line 26"/>
          <p:cNvSpPr>
            <a:spLocks noChangeShapeType="1"/>
          </p:cNvSpPr>
          <p:nvPr/>
        </p:nvSpPr>
        <p:spPr bwMode="auto">
          <a:xfrm flipH="1" flipV="1">
            <a:off x="2919413" y="4840288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0" name="Line 27"/>
          <p:cNvSpPr>
            <a:spLocks noChangeShapeType="1"/>
          </p:cNvSpPr>
          <p:nvPr/>
        </p:nvSpPr>
        <p:spPr bwMode="auto">
          <a:xfrm>
            <a:off x="2919413" y="48402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1" name="Line 28"/>
          <p:cNvSpPr>
            <a:spLocks noChangeShapeType="1"/>
          </p:cNvSpPr>
          <p:nvPr/>
        </p:nvSpPr>
        <p:spPr bwMode="auto">
          <a:xfrm>
            <a:off x="2838450" y="451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 flipH="1" flipV="1">
            <a:off x="2838450" y="3187700"/>
            <a:ext cx="0" cy="133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>
            <a:off x="2838450" y="3187700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4" name="Line 31"/>
          <p:cNvSpPr>
            <a:spLocks noChangeShapeType="1"/>
          </p:cNvSpPr>
          <p:nvPr/>
        </p:nvSpPr>
        <p:spPr bwMode="auto">
          <a:xfrm>
            <a:off x="2838450" y="310673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5" name="Line 32"/>
          <p:cNvSpPr>
            <a:spLocks noChangeShapeType="1"/>
          </p:cNvSpPr>
          <p:nvPr/>
        </p:nvSpPr>
        <p:spPr bwMode="auto">
          <a:xfrm flipH="1" flipV="1">
            <a:off x="2838450" y="1978025"/>
            <a:ext cx="0" cy="1128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6" name="Line 33"/>
          <p:cNvSpPr>
            <a:spLocks noChangeShapeType="1"/>
          </p:cNvSpPr>
          <p:nvPr/>
        </p:nvSpPr>
        <p:spPr bwMode="auto">
          <a:xfrm>
            <a:off x="2838450" y="197802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7" name="Line 35"/>
          <p:cNvSpPr>
            <a:spLocks noChangeShapeType="1"/>
          </p:cNvSpPr>
          <p:nvPr/>
        </p:nvSpPr>
        <p:spPr bwMode="auto">
          <a:xfrm>
            <a:off x="2878138" y="177641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8" name="Line 36"/>
          <p:cNvSpPr>
            <a:spLocks noChangeShapeType="1"/>
          </p:cNvSpPr>
          <p:nvPr/>
        </p:nvSpPr>
        <p:spPr bwMode="auto">
          <a:xfrm flipH="1" flipV="1">
            <a:off x="2878138" y="1090613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09" name="Line 37"/>
          <p:cNvSpPr>
            <a:spLocks noChangeShapeType="1"/>
          </p:cNvSpPr>
          <p:nvPr/>
        </p:nvSpPr>
        <p:spPr bwMode="auto">
          <a:xfrm flipV="1">
            <a:off x="2878138" y="10906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0" name="Line 38"/>
          <p:cNvSpPr>
            <a:spLocks noChangeShapeType="1"/>
          </p:cNvSpPr>
          <p:nvPr/>
        </p:nvSpPr>
        <p:spPr bwMode="auto">
          <a:xfrm>
            <a:off x="5821363" y="1855788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1" name="Line 39"/>
          <p:cNvSpPr>
            <a:spLocks noChangeShapeType="1"/>
          </p:cNvSpPr>
          <p:nvPr/>
        </p:nvSpPr>
        <p:spPr bwMode="auto">
          <a:xfrm flipH="1" flipV="1">
            <a:off x="6224588" y="1090613"/>
            <a:ext cx="0" cy="766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612" name="Line 40"/>
          <p:cNvSpPr>
            <a:spLocks noChangeShapeType="1"/>
          </p:cNvSpPr>
          <p:nvPr/>
        </p:nvSpPr>
        <p:spPr bwMode="auto">
          <a:xfrm flipH="1">
            <a:off x="5619750" y="1090613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2375"/>
                    </a14:imgEffect>
                    <a14:imgEffect>
                      <a14:saturation sat="235000"/>
                    </a14:imgEffect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2" y="1376499"/>
            <a:ext cx="7844120" cy="5249024"/>
          </a:xfrm>
          <a:prstGeom prst="rect">
            <a:avLst/>
          </a:prstGeom>
          <a:noFill/>
          <a:ln>
            <a:noFill/>
          </a:ln>
          <a:effectLst>
            <a:glow rad="1295400">
              <a:schemeClr val="accent1">
                <a:alpha val="20000"/>
              </a:schemeClr>
            </a:glow>
            <a:outerShdw blurRad="50800" dist="50800" dir="5400000" algn="ctr" rotWithShape="0">
              <a:srgbClr val="000000">
                <a:alpha val="7000"/>
              </a:srgbClr>
            </a:outerShdw>
            <a:reflection stA="12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(1st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Mission</a:t>
            </a:r>
            <a:r>
              <a:rPr lang="en-ZA" dirty="0" smtClean="0"/>
              <a:t> – why we exist</a:t>
            </a:r>
            <a:r>
              <a:rPr lang="cs-CZ" b="1" dirty="0" smtClean="0"/>
              <a:t>= </a:t>
            </a:r>
            <a:r>
              <a:rPr lang="cs-CZ" sz="1200" b="1" dirty="0" smtClean="0"/>
              <a:t>proč existujeme</a:t>
            </a:r>
            <a:endParaRPr lang="en-ZA" sz="1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Values</a:t>
            </a:r>
            <a:r>
              <a:rPr lang="en-ZA" dirty="0" smtClean="0"/>
              <a:t> – what is important to us</a:t>
            </a:r>
            <a:r>
              <a:rPr lang="cs-CZ" dirty="0" smtClean="0"/>
              <a:t>- </a:t>
            </a:r>
            <a:r>
              <a:rPr lang="cs-CZ" sz="1200" b="1" dirty="0" smtClean="0"/>
              <a:t>co je důležité</a:t>
            </a:r>
            <a:endParaRPr lang="en-ZA" sz="1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Vision</a:t>
            </a:r>
            <a:r>
              <a:rPr lang="en-US" dirty="0" smtClean="0"/>
              <a:t> – what we want t</a:t>
            </a:r>
            <a:r>
              <a:rPr lang="cs-CZ" dirty="0" smtClean="0"/>
              <a:t>o</a:t>
            </a:r>
            <a:r>
              <a:rPr lang="en-US" dirty="0" smtClean="0"/>
              <a:t> be</a:t>
            </a:r>
            <a:r>
              <a:rPr lang="cs-CZ" dirty="0" smtClean="0"/>
              <a:t>- </a:t>
            </a:r>
            <a:r>
              <a:rPr lang="cs-CZ" sz="1200" b="1" dirty="0"/>
              <a:t>kam jdeme</a:t>
            </a:r>
            <a:endParaRPr lang="en-US" sz="1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82714" y="3832239"/>
            <a:ext cx="415049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</a:t>
            </a:r>
            <a:r>
              <a:rPr lang="en-ZA" dirty="0" smtClean="0"/>
              <a:t> – our game plan </a:t>
            </a:r>
            <a:r>
              <a:rPr lang="cs-CZ" dirty="0" smtClean="0"/>
              <a:t>– </a:t>
            </a:r>
            <a:r>
              <a:rPr lang="cs-CZ" sz="1200" b="1" dirty="0"/>
              <a:t>strategie </a:t>
            </a:r>
            <a:r>
              <a:rPr lang="cs-CZ" sz="1200" b="1" dirty="0" smtClean="0"/>
              <a:t>postupu</a:t>
            </a:r>
            <a:endParaRPr lang="en-ZA" sz="1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66916" y="4375740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Strategy map </a:t>
            </a:r>
            <a:r>
              <a:rPr lang="cs-CZ" dirty="0" smtClean="0"/>
              <a:t>– </a:t>
            </a:r>
            <a:r>
              <a:rPr lang="en-ZA" dirty="0" smtClean="0"/>
              <a:t>translate to strategy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66916" y="4907327"/>
            <a:ext cx="41373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Balanced scorecard </a:t>
            </a:r>
            <a:r>
              <a:rPr lang="cs-CZ" dirty="0" smtClean="0"/>
              <a:t>– </a:t>
            </a:r>
            <a:r>
              <a:rPr lang="en-ZA" dirty="0" smtClean="0"/>
              <a:t>measure and focus</a:t>
            </a:r>
            <a:endParaRPr lang="en-Z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2164353"/>
            <a:ext cx="1029049" cy="59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37145"/>
            <a:ext cx="889282" cy="49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16" y="3318336"/>
            <a:ext cx="1067479" cy="36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44" y="3772573"/>
            <a:ext cx="1092356" cy="45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4001011"/>
            <a:ext cx="1435888" cy="127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7020272" y="4797152"/>
            <a:ext cx="1656184" cy="47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See</a:t>
            </a:r>
            <a:r>
              <a:rPr lang="cs-CZ" sz="1600" dirty="0" smtClean="0"/>
              <a:t> </a:t>
            </a:r>
            <a:r>
              <a:rPr lang="cs-CZ" sz="1600" dirty="0" err="1" smtClean="0"/>
              <a:t>next</a:t>
            </a:r>
            <a:r>
              <a:rPr lang="cs-CZ" sz="1600" dirty="0" smtClean="0"/>
              <a:t> show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1763688" y="580526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2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0"/>
            <a:ext cx="8305800" cy="838200"/>
          </a:xfrm>
        </p:spPr>
        <p:txBody>
          <a:bodyPr/>
          <a:lstStyle/>
          <a:p>
            <a:pPr eaLnBrk="1" hangingPunct="1"/>
            <a:r>
              <a:rPr lang="cs-CZ" altLang="cs-CZ" sz="3500" smtClean="0">
                <a:latin typeface="Calibri" pitchFamily="34" charset="0"/>
              </a:rPr>
              <a:t>Strategická mapa (BSC)- </a:t>
            </a:r>
            <a:r>
              <a:rPr lang="cs-CZ" altLang="cs-CZ" sz="2000" smtClean="0"/>
              <a:t>velmi zjednodušené schéma</a:t>
            </a:r>
            <a:endParaRPr lang="en-GB" altLang="cs-CZ" sz="2000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8788" y="5808663"/>
            <a:ext cx="26209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Potřeba unikátních zdrojů-znalostí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39750" y="5081588"/>
            <a:ext cx="2338388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Vyhledávání zdrojů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96863" y="4275138"/>
            <a:ext cx="8469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3362325" y="6170613"/>
            <a:ext cx="173355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Náklady na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6305550" y="4921250"/>
            <a:ext cx="246062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600">
                <a:latin typeface="Calibri" pitchFamily="34" charset="0"/>
              </a:rPr>
              <a:t>Parametry výběru zdroje</a:t>
            </a:r>
            <a:endParaRPr lang="en-GB" altLang="cs-CZ" sz="1600">
              <a:latin typeface="Calibri" pitchFamily="34" charset="0"/>
            </a:endParaRP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5378450" y="617061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IQ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184900" y="6170613"/>
            <a:ext cx="846138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kreativita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7112000" y="6170613"/>
            <a:ext cx="80645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solidFill>
                  <a:srgbClr val="FF0000"/>
                </a:solidFill>
                <a:latin typeface="Calibri" pitchFamily="34" charset="0"/>
              </a:rPr>
              <a:t>flexibilita</a:t>
            </a:r>
            <a:endParaRPr lang="en-GB" altLang="cs-CZ" sz="1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1" name="Rectangle 17"/>
          <p:cNvSpPr>
            <a:spLocks noChangeArrowheads="1"/>
          </p:cNvSpPr>
          <p:nvPr/>
        </p:nvSpPr>
        <p:spPr bwMode="auto">
          <a:xfrm>
            <a:off x="7839075" y="5405438"/>
            <a:ext cx="927100" cy="322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míra shody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000">
                <a:solidFill>
                  <a:srgbClr val="FF0000"/>
                </a:solidFill>
                <a:latin typeface="Calibri" pitchFamily="34" charset="0"/>
              </a:rPr>
              <a:t> SZ a PZ</a:t>
            </a:r>
            <a:endParaRPr lang="en-GB" altLang="cs-CZ" sz="1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2" name="Line 18"/>
          <p:cNvSpPr>
            <a:spLocks noChangeShapeType="1"/>
          </p:cNvSpPr>
          <p:nvPr/>
        </p:nvSpPr>
        <p:spPr bwMode="auto">
          <a:xfrm flipV="1">
            <a:off x="3362325" y="5888038"/>
            <a:ext cx="556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Line 19"/>
          <p:cNvSpPr>
            <a:spLocks noChangeShapeType="1"/>
          </p:cNvSpPr>
          <p:nvPr/>
        </p:nvSpPr>
        <p:spPr bwMode="auto">
          <a:xfrm flipV="1">
            <a:off x="5862638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4" name="Line 20"/>
          <p:cNvSpPr>
            <a:spLocks noChangeShapeType="1"/>
          </p:cNvSpPr>
          <p:nvPr/>
        </p:nvSpPr>
        <p:spPr bwMode="auto">
          <a:xfrm flipV="1">
            <a:off x="6588125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5" name="Line 21"/>
          <p:cNvSpPr>
            <a:spLocks noChangeShapeType="1"/>
          </p:cNvSpPr>
          <p:nvPr/>
        </p:nvSpPr>
        <p:spPr bwMode="auto">
          <a:xfrm flipV="1">
            <a:off x="7556500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6" name="Line 22"/>
          <p:cNvSpPr>
            <a:spLocks noChangeShapeType="1"/>
          </p:cNvSpPr>
          <p:nvPr/>
        </p:nvSpPr>
        <p:spPr bwMode="auto">
          <a:xfrm>
            <a:off x="8564563" y="5727700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Line 23"/>
          <p:cNvSpPr>
            <a:spLocks noChangeShapeType="1"/>
          </p:cNvSpPr>
          <p:nvPr/>
        </p:nvSpPr>
        <p:spPr bwMode="auto">
          <a:xfrm flipV="1">
            <a:off x="7112000" y="5324475"/>
            <a:ext cx="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8" name="Line 24"/>
          <p:cNvSpPr>
            <a:spLocks noChangeShapeType="1"/>
          </p:cNvSpPr>
          <p:nvPr/>
        </p:nvSpPr>
        <p:spPr bwMode="auto">
          <a:xfrm flipH="1" flipV="1">
            <a:off x="2878138" y="5162550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5"/>
          <p:cNvSpPr>
            <a:spLocks noChangeShapeType="1"/>
          </p:cNvSpPr>
          <p:nvPr/>
        </p:nvSpPr>
        <p:spPr bwMode="auto">
          <a:xfrm flipV="1">
            <a:off x="4773613" y="5888038"/>
            <a:ext cx="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 flipV="1">
            <a:off x="2152650" y="5484813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 flipV="1">
            <a:off x="2152650" y="3871913"/>
            <a:ext cx="0" cy="1209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Rectangle 28"/>
          <p:cNvSpPr>
            <a:spLocks noChangeArrowheads="1"/>
          </p:cNvSpPr>
          <p:nvPr/>
        </p:nvSpPr>
        <p:spPr bwMode="auto">
          <a:xfrm>
            <a:off x="1749425" y="3468688"/>
            <a:ext cx="968375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3" name="Rectangle 29"/>
          <p:cNvSpPr>
            <a:spLocks noChangeArrowheads="1"/>
          </p:cNvSpPr>
          <p:nvPr/>
        </p:nvSpPr>
        <p:spPr bwMode="auto">
          <a:xfrm>
            <a:off x="3200400" y="3468688"/>
            <a:ext cx="10080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Školení PZ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2717800" y="3670300"/>
            <a:ext cx="442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Rectangle 31"/>
          <p:cNvSpPr>
            <a:spLocks noChangeArrowheads="1"/>
          </p:cNvSpPr>
          <p:nvPr/>
        </p:nvSpPr>
        <p:spPr bwMode="auto">
          <a:xfrm>
            <a:off x="4532313" y="3468688"/>
            <a:ext cx="10080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Testy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6" name="Rectangle 32"/>
          <p:cNvSpPr>
            <a:spLocks noChangeArrowheads="1"/>
          </p:cNvSpPr>
          <p:nvPr/>
        </p:nvSpPr>
        <p:spPr bwMode="auto">
          <a:xfrm>
            <a:off x="5821363" y="3468688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Vyškolený zdroj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4208463" y="3670300"/>
            <a:ext cx="323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5540375" y="3670300"/>
            <a:ext cx="28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9" name="Oval 35"/>
          <p:cNvSpPr>
            <a:spLocks noChangeArrowheads="1"/>
          </p:cNvSpPr>
          <p:nvPr/>
        </p:nvSpPr>
        <p:spPr bwMode="auto">
          <a:xfrm>
            <a:off x="1911350" y="4557713"/>
            <a:ext cx="563563" cy="161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30" name="Line 36"/>
          <p:cNvSpPr>
            <a:spLocks noChangeShapeType="1"/>
          </p:cNvSpPr>
          <p:nvPr/>
        </p:nvSpPr>
        <p:spPr bwMode="auto">
          <a:xfrm flipH="1">
            <a:off x="2516188" y="4638675"/>
            <a:ext cx="927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>
            <a:off x="3482975" y="4518025"/>
            <a:ext cx="15509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solidFill>
                  <a:srgbClr val="FF3300"/>
                </a:solidFill>
                <a:latin typeface="Calibri" pitchFamily="34" charset="0"/>
              </a:rPr>
              <a:t>nízká míra úspěšnosti</a:t>
            </a:r>
            <a:endParaRPr lang="en-GB" altLang="cs-CZ" sz="12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 rot="-5400000">
            <a:off x="-48418" y="4620418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Růst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 rot="-5400000">
            <a:off x="-226218" y="3467893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Procesy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4" name="Text Box 40"/>
          <p:cNvSpPr txBox="1">
            <a:spLocks noChangeArrowheads="1"/>
          </p:cNvSpPr>
          <p:nvPr/>
        </p:nvSpPr>
        <p:spPr bwMode="auto">
          <a:xfrm rot="-5400000">
            <a:off x="-235743" y="2269331"/>
            <a:ext cx="1111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Zákazník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5" name="Text Box 41"/>
          <p:cNvSpPr txBox="1">
            <a:spLocks noChangeArrowheads="1"/>
          </p:cNvSpPr>
          <p:nvPr/>
        </p:nvSpPr>
        <p:spPr bwMode="auto">
          <a:xfrm rot="-5400000">
            <a:off x="-138906" y="1083469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800">
                <a:latin typeface="Arial" charset="0"/>
              </a:rPr>
              <a:t>Finance</a:t>
            </a:r>
            <a:endParaRPr lang="en-GB" altLang="cs-CZ" sz="1800">
              <a:latin typeface="Arial" charset="0"/>
            </a:endParaRPr>
          </a:p>
        </p:txBody>
      </p:sp>
      <p:sp>
        <p:nvSpPr>
          <p:cNvPr id="25636" name="Line 42"/>
          <p:cNvSpPr>
            <a:spLocks noChangeShapeType="1"/>
          </p:cNvSpPr>
          <p:nvPr/>
        </p:nvSpPr>
        <p:spPr bwMode="auto">
          <a:xfrm>
            <a:off x="338138" y="2986088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377825" y="1816100"/>
            <a:ext cx="848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8" name="Line 44"/>
          <p:cNvSpPr>
            <a:spLocks noChangeShapeType="1"/>
          </p:cNvSpPr>
          <p:nvPr/>
        </p:nvSpPr>
        <p:spPr bwMode="auto">
          <a:xfrm flipV="1">
            <a:off x="6627813" y="2743200"/>
            <a:ext cx="0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9" name="Rectangle 45"/>
          <p:cNvSpPr>
            <a:spLocks noChangeArrowheads="1"/>
          </p:cNvSpPr>
          <p:nvPr/>
        </p:nvSpPr>
        <p:spPr bwMode="auto">
          <a:xfrm>
            <a:off x="5700713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Dodávka služeb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0" name="Rectangle 46"/>
          <p:cNvSpPr>
            <a:spLocks noChangeArrowheads="1"/>
          </p:cNvSpPr>
          <p:nvPr/>
        </p:nvSpPr>
        <p:spPr bwMode="auto">
          <a:xfrm>
            <a:off x="4006850" y="2339975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Spokojený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zákazník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1" name="Rectangle 47"/>
          <p:cNvSpPr>
            <a:spLocks noChangeArrowheads="1"/>
          </p:cNvSpPr>
          <p:nvPr/>
        </p:nvSpPr>
        <p:spPr bwMode="auto">
          <a:xfrm>
            <a:off x="2192338" y="2339975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Konkurenční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výhoda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2" name="Line 48"/>
          <p:cNvSpPr>
            <a:spLocks noChangeShapeType="1"/>
          </p:cNvSpPr>
          <p:nvPr/>
        </p:nvSpPr>
        <p:spPr bwMode="auto">
          <a:xfrm flipH="1">
            <a:off x="5459413" y="2582863"/>
            <a:ext cx="201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3" name="Line 49"/>
          <p:cNvSpPr>
            <a:spLocks noChangeShapeType="1"/>
          </p:cNvSpPr>
          <p:nvPr/>
        </p:nvSpPr>
        <p:spPr bwMode="auto">
          <a:xfrm flipH="1">
            <a:off x="3644900" y="25415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4" name="Line 50"/>
          <p:cNvSpPr>
            <a:spLocks noChangeShapeType="1"/>
          </p:cNvSpPr>
          <p:nvPr/>
        </p:nvSpPr>
        <p:spPr bwMode="auto">
          <a:xfrm flipV="1">
            <a:off x="2959100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5" name="Rectangle 51"/>
          <p:cNvSpPr>
            <a:spLocks noChangeArrowheads="1"/>
          </p:cNvSpPr>
          <p:nvPr/>
        </p:nvSpPr>
        <p:spPr bwMode="auto">
          <a:xfrm>
            <a:off x="2273300" y="1090613"/>
            <a:ext cx="1452563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Vyšší tržní podíl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6" name="Line 52"/>
          <p:cNvSpPr>
            <a:spLocks noChangeShapeType="1"/>
          </p:cNvSpPr>
          <p:nvPr/>
        </p:nvSpPr>
        <p:spPr bwMode="auto">
          <a:xfrm flipV="1">
            <a:off x="4773613" y="1493838"/>
            <a:ext cx="0" cy="806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7" name="Rectangle 53"/>
          <p:cNvSpPr>
            <a:spLocks noChangeArrowheads="1"/>
          </p:cNvSpPr>
          <p:nvPr/>
        </p:nvSpPr>
        <p:spPr bwMode="auto">
          <a:xfrm>
            <a:off x="4087813" y="1090613"/>
            <a:ext cx="145256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Zisk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48" name="Line 54"/>
          <p:cNvSpPr>
            <a:spLocks noChangeShapeType="1"/>
          </p:cNvSpPr>
          <p:nvPr/>
        </p:nvSpPr>
        <p:spPr bwMode="auto">
          <a:xfrm flipV="1">
            <a:off x="2919413" y="847725"/>
            <a:ext cx="3427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49" name="Line 55"/>
          <p:cNvSpPr>
            <a:spLocks noChangeShapeType="1"/>
          </p:cNvSpPr>
          <p:nvPr/>
        </p:nvSpPr>
        <p:spPr bwMode="auto">
          <a:xfrm flipV="1">
            <a:off x="2919413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0" name="Line 56"/>
          <p:cNvSpPr>
            <a:spLocks noChangeShapeType="1"/>
          </p:cNvSpPr>
          <p:nvPr/>
        </p:nvSpPr>
        <p:spPr bwMode="auto">
          <a:xfrm flipV="1">
            <a:off x="4854575" y="8477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1" name="Rectangle 57"/>
          <p:cNvSpPr>
            <a:spLocks noChangeArrowheads="1"/>
          </p:cNvSpPr>
          <p:nvPr/>
        </p:nvSpPr>
        <p:spPr bwMode="auto">
          <a:xfrm>
            <a:off x="6346825" y="727075"/>
            <a:ext cx="1452563" cy="52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Spokojení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majitelé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2" name="Rectangle 58"/>
          <p:cNvSpPr>
            <a:spLocks noChangeArrowheads="1"/>
          </p:cNvSpPr>
          <p:nvPr/>
        </p:nvSpPr>
        <p:spPr bwMode="auto">
          <a:xfrm>
            <a:off x="4894263" y="5364163"/>
            <a:ext cx="685800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profil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>
                <a:solidFill>
                  <a:srgbClr val="FF0000"/>
                </a:solidFill>
                <a:latin typeface="Calibri" pitchFamily="34" charset="0"/>
              </a:rPr>
              <a:t>zdroje</a:t>
            </a:r>
            <a:endParaRPr lang="en-GB" altLang="cs-CZ" sz="12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53" name="Line 59"/>
          <p:cNvSpPr>
            <a:spLocks noChangeShapeType="1"/>
          </p:cNvSpPr>
          <p:nvPr/>
        </p:nvSpPr>
        <p:spPr bwMode="auto">
          <a:xfrm>
            <a:off x="5580063" y="56070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4" name="Line 60"/>
          <p:cNvSpPr>
            <a:spLocks noChangeShapeType="1"/>
          </p:cNvSpPr>
          <p:nvPr/>
        </p:nvSpPr>
        <p:spPr bwMode="auto">
          <a:xfrm>
            <a:off x="6064250" y="5607050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5" name="Rectangle 61"/>
          <p:cNvSpPr>
            <a:spLocks noChangeArrowheads="1"/>
          </p:cNvSpPr>
          <p:nvPr/>
        </p:nvSpPr>
        <p:spPr bwMode="auto">
          <a:xfrm>
            <a:off x="217488" y="6413500"/>
            <a:ext cx="48260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TOC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6" name="Rectangle 63"/>
          <p:cNvSpPr>
            <a:spLocks noChangeArrowheads="1"/>
          </p:cNvSpPr>
          <p:nvPr/>
        </p:nvSpPr>
        <p:spPr bwMode="auto">
          <a:xfrm>
            <a:off x="942975" y="6413500"/>
            <a:ext cx="685800" cy="2428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CONWIP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7" name="Rectangle 64"/>
          <p:cNvSpPr>
            <a:spLocks noChangeArrowheads="1"/>
          </p:cNvSpPr>
          <p:nvPr/>
        </p:nvSpPr>
        <p:spPr bwMode="auto">
          <a:xfrm>
            <a:off x="2273300" y="6413500"/>
            <a:ext cx="806450" cy="2413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Workflow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58" name="Line 65"/>
          <p:cNvSpPr>
            <a:spLocks noChangeShapeType="1"/>
          </p:cNvSpPr>
          <p:nvPr/>
        </p:nvSpPr>
        <p:spPr bwMode="auto">
          <a:xfrm flipV="1">
            <a:off x="539750" y="6211888"/>
            <a:ext cx="0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59" name="Line 66"/>
          <p:cNvSpPr>
            <a:spLocks noChangeShapeType="1"/>
          </p:cNvSpPr>
          <p:nvPr/>
        </p:nvSpPr>
        <p:spPr bwMode="auto">
          <a:xfrm flipV="1">
            <a:off x="1346200" y="6211888"/>
            <a:ext cx="0" cy="160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0" name="Line 67"/>
          <p:cNvSpPr>
            <a:spLocks noChangeShapeType="1"/>
          </p:cNvSpPr>
          <p:nvPr/>
        </p:nvSpPr>
        <p:spPr bwMode="auto">
          <a:xfrm flipV="1">
            <a:off x="2474913" y="62515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1" name="Line 68"/>
          <p:cNvSpPr>
            <a:spLocks noChangeShapeType="1"/>
          </p:cNvSpPr>
          <p:nvPr/>
        </p:nvSpPr>
        <p:spPr bwMode="auto">
          <a:xfrm>
            <a:off x="1628775" y="6573838"/>
            <a:ext cx="6445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2" name="Line 69"/>
          <p:cNvSpPr>
            <a:spLocks noChangeShapeType="1"/>
          </p:cNvSpPr>
          <p:nvPr/>
        </p:nvSpPr>
        <p:spPr bwMode="auto">
          <a:xfrm>
            <a:off x="5943600" y="6010275"/>
            <a:ext cx="0" cy="160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3" name="Line 70"/>
          <p:cNvSpPr>
            <a:spLocks noChangeShapeType="1"/>
          </p:cNvSpPr>
          <p:nvPr/>
        </p:nvSpPr>
        <p:spPr bwMode="auto">
          <a:xfrm>
            <a:off x="6346825" y="60102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4" name="Line 71"/>
          <p:cNvSpPr>
            <a:spLocks noChangeShapeType="1"/>
          </p:cNvSpPr>
          <p:nvPr/>
        </p:nvSpPr>
        <p:spPr bwMode="auto">
          <a:xfrm>
            <a:off x="5943600" y="6010275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65" name="AutoShape 72"/>
          <p:cNvSpPr>
            <a:spLocks noChangeArrowheads="1"/>
          </p:cNvSpPr>
          <p:nvPr/>
        </p:nvSpPr>
        <p:spPr bwMode="auto">
          <a:xfrm>
            <a:off x="7878763" y="2986088"/>
            <a:ext cx="604837" cy="1854200"/>
          </a:xfrm>
          <a:prstGeom prst="downArrow">
            <a:avLst>
              <a:gd name="adj1" fmla="val 50000"/>
              <a:gd name="adj2" fmla="val 76640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400">
                <a:latin typeface="Calibri" pitchFamily="34" charset="0"/>
              </a:rPr>
              <a:t> </a:t>
            </a:r>
            <a:endParaRPr lang="en-GB" altLang="cs-CZ" sz="1400">
              <a:latin typeface="Calibri" pitchFamily="34" charset="0"/>
            </a:endParaRPr>
          </a:p>
        </p:txBody>
      </p:sp>
      <p:sp>
        <p:nvSpPr>
          <p:cNvPr id="25666" name="Text Box 74"/>
          <p:cNvSpPr txBox="1">
            <a:spLocks noChangeArrowheads="1"/>
          </p:cNvSpPr>
          <p:nvPr/>
        </p:nvSpPr>
        <p:spPr bwMode="auto">
          <a:xfrm rot="5400000">
            <a:off x="7828757" y="3723481"/>
            <a:ext cx="69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Náklady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7" name="AutoShape 75"/>
          <p:cNvSpPr>
            <a:spLocks noChangeArrowheads="1"/>
          </p:cNvSpPr>
          <p:nvPr/>
        </p:nvSpPr>
        <p:spPr bwMode="auto">
          <a:xfrm>
            <a:off x="7878763" y="1331913"/>
            <a:ext cx="604837" cy="1654175"/>
          </a:xfrm>
          <a:prstGeom prst="upArrow">
            <a:avLst>
              <a:gd name="adj1" fmla="val 50000"/>
              <a:gd name="adj2" fmla="val 68373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cs-CZ" sz="1800">
              <a:latin typeface="Arial" charset="0"/>
            </a:endParaRPr>
          </a:p>
        </p:txBody>
      </p:sp>
      <p:sp>
        <p:nvSpPr>
          <p:cNvPr id="25668" name="Text Box 76"/>
          <p:cNvSpPr txBox="1">
            <a:spLocks noChangeArrowheads="1"/>
          </p:cNvSpPr>
          <p:nvPr/>
        </p:nvSpPr>
        <p:spPr bwMode="auto">
          <a:xfrm rot="5400000" flipH="1" flipV="1">
            <a:off x="7753350" y="2224088"/>
            <a:ext cx="8493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cs-CZ" altLang="cs-CZ" sz="1200" b="1">
                <a:latin typeface="Calibri" pitchFamily="34" charset="0"/>
              </a:rPr>
              <a:t>Výnosy</a:t>
            </a:r>
            <a:endParaRPr lang="en-GB" altLang="cs-CZ" sz="1200" b="1">
              <a:latin typeface="Calibri" pitchFamily="34" charset="0"/>
            </a:endParaRPr>
          </a:p>
        </p:txBody>
      </p:sp>
      <p:sp>
        <p:nvSpPr>
          <p:cNvPr id="25669" name="Zástupný symbol pro číslo snímku 6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398B114C-6D55-44E0-AC27-70EE29DE4C33}" type="slidenum">
              <a:rPr lang="en-US" altLang="cs-CZ" sz="1400" smtClean="0">
                <a:latin typeface="Arial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20</a:t>
            </a:fld>
            <a:r>
              <a:rPr lang="cs-CZ" altLang="cs-CZ" sz="1400" smtClean="0">
                <a:latin typeface="Arial" charset="0"/>
              </a:rPr>
              <a:t>/11</a:t>
            </a:r>
            <a:endParaRPr lang="en-US" altLang="cs-CZ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</a:t>
            </a:r>
            <a:r>
              <a:rPr lang="en-US" b="1" dirty="0"/>
              <a:t>is the main goal of a company</a:t>
            </a:r>
            <a:r>
              <a:rPr lang="en-US" b="1" dirty="0" smtClean="0"/>
              <a:t>?</a:t>
            </a: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A) </a:t>
            </a:r>
            <a:r>
              <a:rPr lang="cs-CZ" dirty="0" smtClean="0"/>
              <a:t> </a:t>
            </a:r>
            <a:r>
              <a:rPr lang="en-US" dirty="0" smtClean="0"/>
              <a:t>Obtain </a:t>
            </a:r>
            <a:r>
              <a:rPr lang="en-US" dirty="0"/>
              <a:t>the highest profit</a:t>
            </a:r>
            <a:br>
              <a:rPr lang="en-US" dirty="0"/>
            </a:br>
            <a:r>
              <a:rPr lang="en-US" dirty="0"/>
              <a:t>B) </a:t>
            </a:r>
            <a:r>
              <a:rPr lang="cs-CZ" dirty="0" smtClean="0"/>
              <a:t> </a:t>
            </a:r>
            <a:r>
              <a:rPr lang="en-US" dirty="0" smtClean="0"/>
              <a:t>Find </a:t>
            </a:r>
            <a:r>
              <a:rPr lang="en-US" dirty="0"/>
              <a:t>solutions that will be in the best </a:t>
            </a:r>
            <a:r>
              <a:rPr lang="cs-CZ" dirty="0" smtClean="0"/>
              <a:t>   	</a:t>
            </a:r>
            <a:r>
              <a:rPr lang="en-US" dirty="0" smtClean="0"/>
              <a:t>interests </a:t>
            </a:r>
            <a:r>
              <a:rPr lang="en-US" dirty="0"/>
              <a:t>of stakeholders</a:t>
            </a:r>
            <a:br>
              <a:rPr lang="en-US" dirty="0"/>
            </a:br>
            <a:r>
              <a:rPr lang="en-US" dirty="0"/>
              <a:t>C) </a:t>
            </a:r>
            <a:r>
              <a:rPr lang="cs-CZ" dirty="0" smtClean="0"/>
              <a:t> </a:t>
            </a:r>
            <a:r>
              <a:rPr lang="en-US" dirty="0" smtClean="0"/>
              <a:t>Produce </a:t>
            </a:r>
            <a:r>
              <a:rPr lang="en-US" dirty="0"/>
              <a:t>as many products as possible</a:t>
            </a:r>
            <a:br>
              <a:rPr lang="en-US" dirty="0"/>
            </a:br>
            <a:r>
              <a:rPr lang="en-US" dirty="0"/>
              <a:t>D) </a:t>
            </a:r>
            <a:r>
              <a:rPr lang="cs-CZ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and C</a:t>
            </a:r>
            <a:br>
              <a:rPr lang="en-US" dirty="0"/>
            </a:br>
            <a:r>
              <a:rPr lang="en-US" dirty="0"/>
              <a:t>E) </a:t>
            </a:r>
            <a:r>
              <a:rPr lang="cs-CZ" dirty="0" smtClean="0"/>
              <a:t> </a:t>
            </a:r>
            <a:r>
              <a:rPr lang="en-US" dirty="0" smtClean="0"/>
              <a:t>N</a:t>
            </a:r>
            <a:r>
              <a:rPr lang="cs-CZ" dirty="0" smtClean="0"/>
              <a:t>o</a:t>
            </a:r>
            <a:r>
              <a:rPr lang="en-US" dirty="0" smtClean="0"/>
              <a:t>ne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6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Which of the following is Operations Management Technology not concerned with? </a:t>
            </a:r>
            <a:r>
              <a:rPr lang="cs-CZ" b="1" dirty="0"/>
              <a:t> </a:t>
            </a:r>
            <a:endParaRPr lang="cs-CZ" b="1" dirty="0" smtClean="0"/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en-US" dirty="0" smtClean="0"/>
              <a:t>A)Product </a:t>
            </a:r>
            <a:r>
              <a:rPr lang="en-US" dirty="0"/>
              <a:t>&amp; Service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B)Process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C</a:t>
            </a:r>
            <a:r>
              <a:rPr lang="en-US" dirty="0"/>
              <a:t>) Globalization 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D)Information </a:t>
            </a:r>
            <a:r>
              <a:rPr lang="en-US" dirty="0"/>
              <a:t>Technology</a:t>
            </a:r>
            <a:br>
              <a:rPr lang="en-US" dirty="0"/>
            </a:br>
            <a:r>
              <a:rPr lang="cs-CZ" dirty="0" smtClean="0"/>
              <a:t>	</a:t>
            </a:r>
            <a:r>
              <a:rPr lang="en-US" dirty="0" smtClean="0"/>
              <a:t>E)All </a:t>
            </a:r>
            <a:r>
              <a:rPr lang="en-US" dirty="0"/>
              <a:t>of the above</a:t>
            </a:r>
            <a:br>
              <a:rPr lang="en-US" dirty="0"/>
            </a:br>
            <a:r>
              <a:rPr lang="cs-CZ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8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Which of the following would be considered an input when converting inputs into outputs during the transformation process?</a:t>
            </a:r>
            <a:r>
              <a:rPr lang="en-US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) Land</a:t>
            </a:r>
            <a:br>
              <a:rPr lang="en-US" dirty="0"/>
            </a:br>
            <a:r>
              <a:rPr lang="en-US" dirty="0"/>
              <a:t>B) Capital</a:t>
            </a:r>
            <a:br>
              <a:rPr lang="en-US" dirty="0"/>
            </a:br>
            <a:r>
              <a:rPr lang="en-US" dirty="0"/>
              <a:t>C) Raw Materials</a:t>
            </a:r>
            <a:br>
              <a:rPr lang="en-US" dirty="0"/>
            </a:br>
            <a:r>
              <a:rPr lang="en-US" dirty="0"/>
              <a:t>D) Facilities</a:t>
            </a:r>
            <a:br>
              <a:rPr lang="en-US" dirty="0"/>
            </a:br>
            <a:r>
              <a:rPr lang="en-US" dirty="0"/>
              <a:t>E) All of the above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/>
              <a:t>Which of the following is not a key element of supply chain </a:t>
            </a:r>
            <a:r>
              <a:rPr lang="en-US" sz="3000" b="1" dirty="0" smtClean="0"/>
              <a:t>management</a:t>
            </a:r>
            <a:r>
              <a:rPr lang="cs-CZ" sz="3000" b="1" dirty="0" smtClean="0"/>
              <a:t> ? </a:t>
            </a:r>
            <a:endParaRPr lang="cs-CZ" sz="3000" b="1" dirty="0"/>
          </a:p>
          <a:p>
            <a:pPr marL="0" indent="0">
              <a:buNone/>
            </a:pPr>
            <a:r>
              <a:rPr lang="en-US" dirty="0" smtClean="0"/>
              <a:t>A)Purchasing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Suppliers</a:t>
            </a:r>
            <a:br>
              <a:rPr lang="en-US" dirty="0"/>
            </a:br>
            <a:r>
              <a:rPr lang="en-US" dirty="0"/>
              <a:t>C) Location</a:t>
            </a:r>
            <a:br>
              <a:rPr lang="en-US" dirty="0"/>
            </a:br>
            <a:r>
              <a:rPr lang="en-US" dirty="0"/>
              <a:t>D) Logistics</a:t>
            </a:r>
            <a:br>
              <a:rPr lang="en-US" dirty="0"/>
            </a:br>
            <a:r>
              <a:rPr lang="en-US" dirty="0"/>
              <a:t>E) Managers decision</a:t>
            </a:r>
            <a:br>
              <a:rPr lang="en-US" dirty="0"/>
            </a:br>
            <a:r>
              <a:rPr lang="cs-CZ" b="1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6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4205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2234066" cy="180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Vysvětlivky k předchozímu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400" b="1" dirty="0"/>
              <a:t>MISE</a:t>
            </a:r>
            <a:r>
              <a:rPr lang="cs-CZ" sz="1400" dirty="0"/>
              <a:t> : Vyjádření toho, proč a k čemu organizace existuje, co chce dělat, co umí. Základním posláním každého podniku  je svým zákazníkům poskytovat buď nějakou službu nebo jim prodávat nebo jinak poskytovat </a:t>
            </a:r>
            <a:r>
              <a:rPr lang="cs-CZ" sz="1400" dirty="0" smtClean="0"/>
              <a:t>svoje výrobky</a:t>
            </a:r>
            <a:endParaRPr lang="cs-CZ" sz="1400" dirty="0"/>
          </a:p>
          <a:p>
            <a:endParaRPr lang="cs-CZ" sz="1400" b="1" dirty="0" smtClean="0"/>
          </a:p>
          <a:p>
            <a:r>
              <a:rPr lang="cs-CZ" sz="1400" b="1" dirty="0" smtClean="0"/>
              <a:t>Vize</a:t>
            </a:r>
            <a:r>
              <a:rPr lang="cs-CZ" sz="1400" dirty="0" smtClean="0"/>
              <a:t> </a:t>
            </a:r>
            <a:r>
              <a:rPr lang="cs-CZ" sz="1400" dirty="0"/>
              <a:t>(anglicky </a:t>
            </a:r>
            <a:r>
              <a:rPr lang="cs-CZ" sz="1400" b="1" dirty="0"/>
              <a:t>Vision</a:t>
            </a:r>
            <a:r>
              <a:rPr lang="cs-CZ" sz="1400" dirty="0"/>
              <a:t>) je pojem, který se používá v rámci </a:t>
            </a:r>
            <a:r>
              <a:rPr lang="cs-CZ" sz="1400" dirty="0">
                <a:hlinkClick r:id="rId2" tooltip="Strategické řízení (Strategic Management)"/>
              </a:rPr>
              <a:t>strategického řízení</a:t>
            </a:r>
            <a:r>
              <a:rPr lang="cs-CZ" sz="1400" dirty="0"/>
              <a:t>. Vize je to představa žádoucího budoucího cílového stavu a má podobu jednoduchého popisu jeho podoby a ideálního stavu, kterého chce </a:t>
            </a:r>
            <a:r>
              <a:rPr lang="cs-CZ" sz="1400" dirty="0">
                <a:hlinkClick r:id="rId3" tooltip="Organizace (Organization)"/>
              </a:rPr>
              <a:t>organizace</a:t>
            </a:r>
            <a:r>
              <a:rPr lang="cs-CZ" sz="1400" dirty="0"/>
              <a:t> svojí </a:t>
            </a:r>
            <a:r>
              <a:rPr lang="cs-CZ" sz="1400" b="1" dirty="0"/>
              <a:t>strategií</a:t>
            </a:r>
            <a:r>
              <a:rPr lang="cs-CZ" sz="1400" dirty="0"/>
              <a:t> dosáhnout</a:t>
            </a:r>
            <a:r>
              <a:rPr lang="cs-CZ" sz="1400" dirty="0" smtClean="0"/>
              <a:t>.</a:t>
            </a:r>
          </a:p>
          <a:p>
            <a:endParaRPr lang="cs-CZ" sz="1400" dirty="0"/>
          </a:p>
          <a:p>
            <a:r>
              <a:rPr lang="cs-CZ" sz="1400" b="1" dirty="0"/>
              <a:t>Vize je součástí motivačních faktorů</a:t>
            </a:r>
            <a:r>
              <a:rPr lang="cs-CZ" sz="1400" dirty="0"/>
              <a:t> (jedná se o největší motivátor) v </a:t>
            </a:r>
            <a:r>
              <a:rPr lang="cs-CZ" sz="1400" dirty="0">
                <a:hlinkClick r:id="rId3" tooltip="Organizace (Organization)"/>
              </a:rPr>
              <a:t>organizaci</a:t>
            </a:r>
            <a:r>
              <a:rPr lang="cs-CZ" sz="1400" dirty="0"/>
              <a:t> - pomáhá “táhnout za jeden provaz směrem k jejímu naplnění”. Klíčové je, aby se s vizí ztotožnili všichni </a:t>
            </a:r>
            <a:r>
              <a:rPr lang="cs-CZ" sz="1400" dirty="0">
                <a:hlinkClick r:id="rId4" tooltip="Manažer (Manager)"/>
              </a:rPr>
              <a:t>manažeři</a:t>
            </a:r>
            <a:r>
              <a:rPr lang="cs-CZ" sz="1400" dirty="0"/>
              <a:t> a zaměstnanci v organizaci. Stanovení vize je vhodné pro všechny typy a velikosti organizace. Bez ní chybí jasně vyjádřený směr, kterým se chce organizace vydat a špatně se tak stanovují další motivátory. 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dirty="0" smtClean="0"/>
              <a:t>Metoda </a:t>
            </a:r>
            <a:r>
              <a:rPr lang="cs-CZ" sz="1400" b="1" dirty="0" smtClean="0"/>
              <a:t>SMART</a:t>
            </a:r>
            <a:r>
              <a:rPr lang="cs-CZ" sz="1400" dirty="0" smtClean="0"/>
              <a:t> umožňující dosahovat cíle</a:t>
            </a:r>
          </a:p>
          <a:p>
            <a:r>
              <a:rPr lang="cs-CZ" sz="1400" b="1" dirty="0"/>
              <a:t>S</a:t>
            </a:r>
            <a:r>
              <a:rPr lang="cs-CZ" sz="1400" dirty="0"/>
              <a:t> - </a:t>
            </a:r>
            <a:r>
              <a:rPr lang="cs-CZ" sz="1400" dirty="0" smtClean="0"/>
              <a:t>  </a:t>
            </a:r>
            <a:r>
              <a:rPr lang="cs-CZ" sz="1400" dirty="0" err="1" smtClean="0"/>
              <a:t>Specific</a:t>
            </a:r>
            <a:r>
              <a:rPr lang="cs-CZ" sz="1400" dirty="0" smtClean="0"/>
              <a:t> </a:t>
            </a:r>
            <a:r>
              <a:rPr lang="cs-CZ" sz="1400" dirty="0"/>
              <a:t>– specifické, konkrétní </a:t>
            </a:r>
            <a:r>
              <a:rPr lang="cs-CZ" sz="1400" dirty="0" smtClean="0"/>
              <a:t>cíle </a:t>
            </a:r>
            <a:endParaRPr lang="cs-CZ" sz="1400" dirty="0"/>
          </a:p>
          <a:p>
            <a:r>
              <a:rPr lang="cs-CZ" sz="1400" b="1" dirty="0"/>
              <a:t>M</a:t>
            </a:r>
            <a:r>
              <a:rPr lang="cs-CZ" sz="1400" dirty="0"/>
              <a:t> - </a:t>
            </a:r>
            <a:r>
              <a:rPr lang="cs-CZ" sz="1400" dirty="0" smtClean="0"/>
              <a:t> </a:t>
            </a:r>
            <a:r>
              <a:rPr lang="cs-CZ" sz="1400" dirty="0" err="1" smtClean="0"/>
              <a:t>Measurable</a:t>
            </a:r>
            <a:r>
              <a:rPr lang="cs-CZ" sz="1400" dirty="0" smtClean="0"/>
              <a:t> </a:t>
            </a:r>
            <a:r>
              <a:rPr lang="cs-CZ" sz="1400" dirty="0"/>
              <a:t>– měřitelné cíle</a:t>
            </a:r>
          </a:p>
          <a:p>
            <a:r>
              <a:rPr lang="cs-CZ" sz="1400" b="1" dirty="0"/>
              <a:t>A</a:t>
            </a:r>
            <a:r>
              <a:rPr lang="cs-CZ" sz="1400" dirty="0"/>
              <a:t> - </a:t>
            </a:r>
            <a:r>
              <a:rPr lang="cs-CZ" sz="1400" dirty="0" smtClean="0"/>
              <a:t>  </a:t>
            </a:r>
            <a:r>
              <a:rPr lang="cs-CZ" sz="1400" dirty="0" err="1" smtClean="0"/>
              <a:t>Achievable</a:t>
            </a:r>
            <a:r>
              <a:rPr lang="cs-CZ" sz="1400" dirty="0" smtClean="0"/>
              <a:t>/</a:t>
            </a:r>
            <a:r>
              <a:rPr lang="cs-CZ" sz="1400" dirty="0" err="1" smtClean="0"/>
              <a:t>Acceptable</a:t>
            </a:r>
            <a:r>
              <a:rPr lang="cs-CZ" sz="1400" dirty="0" smtClean="0"/>
              <a:t> </a:t>
            </a:r>
            <a:r>
              <a:rPr lang="cs-CZ" sz="1400" dirty="0"/>
              <a:t>– dosažitelné/přijatelné</a:t>
            </a:r>
          </a:p>
          <a:p>
            <a:r>
              <a:rPr lang="cs-CZ" sz="1400" b="1" dirty="0"/>
              <a:t>R</a:t>
            </a:r>
            <a:r>
              <a:rPr lang="cs-CZ" sz="1400" dirty="0"/>
              <a:t> - </a:t>
            </a:r>
            <a:r>
              <a:rPr lang="cs-CZ" sz="1400" dirty="0" smtClean="0"/>
              <a:t>  </a:t>
            </a:r>
            <a:r>
              <a:rPr lang="cs-CZ" sz="1400" dirty="0" err="1" smtClean="0"/>
              <a:t>Realistic</a:t>
            </a:r>
            <a:r>
              <a:rPr lang="cs-CZ" sz="1400" dirty="0" smtClean="0"/>
              <a:t>/</a:t>
            </a:r>
            <a:r>
              <a:rPr lang="cs-CZ" sz="1400" dirty="0" err="1" smtClean="0"/>
              <a:t>Relevant</a:t>
            </a:r>
            <a:r>
              <a:rPr lang="cs-CZ" sz="1400" dirty="0" smtClean="0"/>
              <a:t> </a:t>
            </a:r>
            <a:r>
              <a:rPr lang="cs-CZ" sz="1400" dirty="0"/>
              <a:t>– realistické/relevantní (vzhledem ke zdrojům)</a:t>
            </a:r>
          </a:p>
          <a:p>
            <a:r>
              <a:rPr lang="cs-CZ" sz="1400" b="1" dirty="0"/>
              <a:t>T</a:t>
            </a:r>
            <a:r>
              <a:rPr lang="cs-CZ" sz="1400" dirty="0"/>
              <a:t> - </a:t>
            </a:r>
            <a:r>
              <a:rPr lang="cs-CZ" sz="1400" dirty="0" smtClean="0"/>
              <a:t>  </a:t>
            </a:r>
            <a:r>
              <a:rPr lang="cs-CZ" sz="1400" dirty="0" err="1" smtClean="0"/>
              <a:t>Time</a:t>
            </a:r>
            <a:r>
              <a:rPr lang="cs-CZ" sz="1400" dirty="0" smtClean="0"/>
              <a:t> </a:t>
            </a:r>
            <a:r>
              <a:rPr lang="cs-CZ" sz="1400" dirty="0" err="1"/>
              <a:t>Specific</a:t>
            </a:r>
            <a:r>
              <a:rPr lang="cs-CZ" sz="1400" dirty="0"/>
              <a:t>/</a:t>
            </a:r>
            <a:r>
              <a:rPr lang="cs-CZ" sz="1400" dirty="0" err="1"/>
              <a:t>Trackable</a:t>
            </a:r>
            <a:r>
              <a:rPr lang="cs-CZ" sz="1400" dirty="0"/>
              <a:t> – časově specifické/sledovatelné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691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Balanced Scorecard and continuum of value</a:t>
            </a:r>
            <a:r>
              <a:rPr lang="cs-CZ" sz="2800" b="1" dirty="0" smtClean="0"/>
              <a:t> (2nd part)</a:t>
            </a:r>
            <a:endParaRPr lang="en-ZA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7491" y="1426686"/>
            <a:ext cx="8229600" cy="4525963"/>
          </a:xfrm>
        </p:spPr>
        <p:txBody>
          <a:bodyPr>
            <a:normAutofit/>
          </a:bodyPr>
          <a:lstStyle/>
          <a:p>
            <a:r>
              <a:rPr lang="en-ZA" sz="1600" dirty="0" smtClean="0"/>
              <a:t>Balanced Scorecard is a step in the continuum describing value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</a:t>
            </a:r>
            <a:r>
              <a:rPr lang="en-ZA" sz="1600" dirty="0" smtClean="0"/>
              <a:t>and how the value is created</a:t>
            </a:r>
            <a:endParaRPr lang="en-ZA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27784" y="2276872"/>
            <a:ext cx="416983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Target </a:t>
            </a:r>
            <a:r>
              <a:rPr lang="en-ZA" dirty="0" smtClean="0"/>
              <a:t>– </a:t>
            </a:r>
            <a:r>
              <a:rPr lang="en-ZA" sz="1200" dirty="0" err="1" smtClean="0"/>
              <a:t>wh</a:t>
            </a:r>
            <a:r>
              <a:rPr lang="cs-CZ" sz="1200" dirty="0" err="1" smtClean="0"/>
              <a:t>at</a:t>
            </a:r>
            <a:r>
              <a:rPr lang="cs-CZ" sz="1200" dirty="0" smtClean="0"/>
              <a:t> </a:t>
            </a:r>
            <a:r>
              <a:rPr lang="cs-CZ" sz="1200" b="1" dirty="0" smtClean="0">
                <a:solidFill>
                  <a:srgbClr val="FF0000"/>
                </a:solidFill>
              </a:rPr>
              <a:t>WE</a:t>
            </a:r>
            <a:r>
              <a:rPr lang="cs-CZ" sz="1200" dirty="0" smtClean="0"/>
              <a:t> </a:t>
            </a:r>
            <a:r>
              <a:rPr lang="cs-CZ" sz="1200" dirty="0" err="1" smtClean="0"/>
              <a:t>need</a:t>
            </a:r>
            <a:r>
              <a:rPr lang="cs-CZ" sz="1200" dirty="0" smtClean="0"/>
              <a:t> to do (</a:t>
            </a:r>
            <a:r>
              <a:rPr lang="cs-CZ" sz="1200" dirty="0" err="1" smtClean="0"/>
              <a:t>plan</a:t>
            </a:r>
            <a:r>
              <a:rPr lang="cs-CZ" sz="1200" dirty="0" smtClean="0"/>
              <a:t>, </a:t>
            </a:r>
            <a:r>
              <a:rPr lang="cs-CZ" sz="1200" dirty="0" err="1" smtClean="0"/>
              <a:t>project</a:t>
            </a:r>
            <a:r>
              <a:rPr lang="cs-CZ" sz="1200" dirty="0" smtClean="0"/>
              <a:t>, budget, …)</a:t>
            </a:r>
            <a:endParaRPr lang="en-ZA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25138" y="2798604"/>
            <a:ext cx="416983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Personal</a:t>
            </a:r>
            <a:r>
              <a:rPr lang="cs-CZ" b="1" dirty="0" smtClean="0"/>
              <a:t> </a:t>
            </a:r>
            <a:r>
              <a:rPr lang="cs-CZ" b="1" dirty="0" err="1" smtClean="0"/>
              <a:t>Objectives</a:t>
            </a:r>
            <a:r>
              <a:rPr lang="en-ZA" dirty="0" smtClean="0"/>
              <a:t> – </a:t>
            </a:r>
            <a:r>
              <a:rPr lang="cs-CZ" sz="1200" dirty="0" err="1"/>
              <a:t>what</a:t>
            </a:r>
            <a:r>
              <a:rPr lang="cs-CZ" sz="1200" dirty="0"/>
              <a:t> </a:t>
            </a:r>
            <a:r>
              <a:rPr lang="cs-CZ" sz="1200" b="1" dirty="0">
                <a:solidFill>
                  <a:srgbClr val="FF0000"/>
                </a:solidFill>
              </a:rPr>
              <a:t>I </a:t>
            </a:r>
            <a:r>
              <a:rPr lang="cs-CZ" sz="1200" dirty="0" err="1"/>
              <a:t>need</a:t>
            </a:r>
            <a:r>
              <a:rPr lang="cs-CZ" sz="1200" dirty="0"/>
              <a:t> to do </a:t>
            </a:r>
            <a:endParaRPr lang="en-ZA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40585" y="3320336"/>
            <a:ext cx="416366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Strategic</a:t>
            </a:r>
            <a:r>
              <a:rPr lang="cs-CZ" b="1" dirty="0" smtClean="0"/>
              <a:t> </a:t>
            </a:r>
            <a:r>
              <a:rPr lang="cs-CZ" b="1" dirty="0" err="1" smtClean="0"/>
              <a:t>Outcomes</a:t>
            </a:r>
            <a:r>
              <a:rPr lang="cs-CZ" b="1" dirty="0" smtClean="0"/>
              <a:t> (výsledky, závěry)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632" y="4077072"/>
            <a:ext cx="3888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S</a:t>
            </a:r>
            <a:r>
              <a:rPr lang="cs-CZ" b="1" dirty="0" err="1" smtClean="0"/>
              <a:t>atisfied</a:t>
            </a:r>
            <a:r>
              <a:rPr lang="cs-CZ" b="1" dirty="0" smtClean="0"/>
              <a:t>  </a:t>
            </a:r>
            <a:r>
              <a:rPr lang="cs-CZ" b="1" dirty="0" err="1" smtClean="0"/>
              <a:t>Shareholders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47664" y="4574175"/>
            <a:ext cx="3600400" cy="369332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Delighted</a:t>
            </a:r>
            <a:r>
              <a:rPr lang="cs-CZ" b="1" dirty="0" smtClean="0"/>
              <a:t> </a:t>
            </a:r>
            <a:r>
              <a:rPr lang="cs-CZ" b="1" dirty="0" err="1" smtClean="0"/>
              <a:t>Customers</a:t>
            </a:r>
            <a:endParaRPr lang="en-ZA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25546" y="5082326"/>
            <a:ext cx="4137332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Efficient</a:t>
            </a:r>
            <a:r>
              <a:rPr lang="cs-CZ" b="1" dirty="0" smtClean="0"/>
              <a:t> and </a:t>
            </a:r>
            <a:r>
              <a:rPr lang="cs-CZ" b="1" dirty="0" err="1" smtClean="0"/>
              <a:t>Effective</a:t>
            </a:r>
            <a:r>
              <a:rPr lang="cs-CZ" b="1" dirty="0" smtClean="0"/>
              <a:t> </a:t>
            </a:r>
            <a:r>
              <a:rPr lang="cs-CZ" b="1" dirty="0" err="1" smtClean="0"/>
              <a:t>Processes</a:t>
            </a:r>
            <a:endParaRPr lang="en-ZA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666916" y="5649039"/>
            <a:ext cx="4137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Motivated</a:t>
            </a:r>
            <a:r>
              <a:rPr lang="cs-CZ" b="1" dirty="0" smtClean="0"/>
              <a:t> and </a:t>
            </a:r>
            <a:r>
              <a:rPr lang="cs-CZ" b="1" dirty="0" err="1" smtClean="0"/>
              <a:t>Prepared</a:t>
            </a:r>
            <a:r>
              <a:rPr lang="cs-CZ" b="1" dirty="0" smtClean="0"/>
              <a:t> </a:t>
            </a:r>
            <a:r>
              <a:rPr lang="cs-CZ" b="1" dirty="0" err="1" smtClean="0"/>
              <a:t>Workforce</a:t>
            </a:r>
            <a:r>
              <a:rPr lang="cs-CZ" b="1" dirty="0" smtClean="0"/>
              <a:t> </a:t>
            </a:r>
            <a:endParaRPr lang="en-ZA" dirty="0"/>
          </a:p>
        </p:txBody>
      </p:sp>
      <p:sp>
        <p:nvSpPr>
          <p:cNvPr id="11" name="Šipka dolů 10"/>
          <p:cNvSpPr/>
          <p:nvPr/>
        </p:nvSpPr>
        <p:spPr>
          <a:xfrm>
            <a:off x="3635896" y="3761676"/>
            <a:ext cx="216024" cy="315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ů 18"/>
          <p:cNvSpPr/>
          <p:nvPr/>
        </p:nvSpPr>
        <p:spPr>
          <a:xfrm>
            <a:off x="4627570" y="3761676"/>
            <a:ext cx="216024" cy="684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5580112" y="3796923"/>
            <a:ext cx="216024" cy="11465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6444208" y="3796924"/>
            <a:ext cx="216024" cy="1720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BS </a:t>
            </a:r>
            <a:r>
              <a:rPr lang="en-ZA" sz="2400" dirty="0" smtClean="0"/>
              <a:t>developed by Robert Kaplan and David Norton </a:t>
            </a:r>
          </a:p>
          <a:p>
            <a:r>
              <a:rPr lang="en-ZA" sz="2400" dirty="0" smtClean="0"/>
              <a:t>BS examines a firm´s performance in four critical areas</a:t>
            </a:r>
            <a:endParaRPr lang="en-ZA" sz="2400" dirty="0"/>
          </a:p>
        </p:txBody>
      </p:sp>
      <p:sp>
        <p:nvSpPr>
          <p:cNvPr id="4" name="Obdélník 3"/>
          <p:cNvSpPr/>
          <p:nvPr/>
        </p:nvSpPr>
        <p:spPr>
          <a:xfrm>
            <a:off x="818704" y="2678452"/>
            <a:ext cx="7344816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27584" y="3489402"/>
            <a:ext cx="734481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7584" y="4353498"/>
            <a:ext cx="7344816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8704" y="5217594"/>
            <a:ext cx="734481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8" name="AutoShape 2" descr="Výsledek obrázku pro mone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3" y="2857661"/>
            <a:ext cx="936104" cy="3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3" y="3654242"/>
            <a:ext cx="936104" cy="41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1543"/>
            <a:ext cx="1129536" cy="31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60949"/>
            <a:ext cx="649775" cy="43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ousměrná svislá šipka 8"/>
          <p:cNvSpPr/>
          <p:nvPr/>
        </p:nvSpPr>
        <p:spPr>
          <a:xfrm>
            <a:off x="7812360" y="4725143"/>
            <a:ext cx="288032" cy="85215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7554099" y="3933056"/>
            <a:ext cx="288032" cy="79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ousměrná svislá šipka 16"/>
          <p:cNvSpPr/>
          <p:nvPr/>
        </p:nvSpPr>
        <p:spPr>
          <a:xfrm>
            <a:off x="7266067" y="3053839"/>
            <a:ext cx="288032" cy="72008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570448" y="6144398"/>
            <a:ext cx="56525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Resource  </a:t>
            </a:r>
            <a:r>
              <a:rPr lang="en-US" sz="1000" dirty="0" smtClean="0"/>
              <a:t>:</a:t>
            </a:r>
            <a:r>
              <a:rPr lang="cs-CZ" sz="1000" dirty="0" smtClean="0"/>
              <a:t> </a:t>
            </a:r>
            <a:r>
              <a:rPr lang="en-US" sz="1000" dirty="0" smtClean="0"/>
              <a:t>Operation Management, Quality and Competitiveness in Global  Environment, Russel &amp;Taylor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699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Basic strategy map (two lower  BS levels)</a:t>
            </a:r>
            <a:endParaRPr lang="en-ZA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90308" y="6490193"/>
            <a:ext cx="54168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Resource  </a:t>
            </a:r>
            <a:r>
              <a:rPr lang="en-US" sz="800" dirty="0" smtClean="0"/>
              <a:t>:</a:t>
            </a:r>
            <a:r>
              <a:rPr lang="cs-CZ" sz="800" dirty="0" smtClean="0"/>
              <a:t> </a:t>
            </a:r>
            <a:r>
              <a:rPr lang="en-US" sz="800" dirty="0" smtClean="0"/>
              <a:t>Operation Management, Quality and Competitiveness in Global  Environment, Russel &amp;Taylor</a:t>
            </a:r>
            <a:r>
              <a:rPr lang="cs-CZ" sz="800" dirty="0" smtClean="0"/>
              <a:t> (</a:t>
            </a:r>
            <a:r>
              <a:rPr lang="cs-CZ" sz="800" dirty="0" smtClean="0">
                <a:solidFill>
                  <a:srgbClr val="FF0000"/>
                </a:solidFill>
              </a:rPr>
              <a:t>not  </a:t>
            </a:r>
            <a:r>
              <a:rPr lang="cs-CZ" sz="800" dirty="0" err="1" smtClean="0">
                <a:solidFill>
                  <a:srgbClr val="FF0000"/>
                </a:solidFill>
              </a:rPr>
              <a:t>the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red</a:t>
            </a:r>
            <a:r>
              <a:rPr lang="cs-CZ" sz="800" dirty="0" smtClean="0">
                <a:solidFill>
                  <a:srgbClr val="FF0000"/>
                </a:solidFill>
              </a:rPr>
              <a:t>  </a:t>
            </a:r>
            <a:r>
              <a:rPr lang="cs-CZ" sz="800" dirty="0" err="1" smtClean="0">
                <a:solidFill>
                  <a:srgbClr val="FF0000"/>
                </a:solidFill>
              </a:rPr>
              <a:t>ones</a:t>
            </a:r>
            <a:r>
              <a:rPr lang="cs-CZ" sz="800" dirty="0" smtClean="0">
                <a:solidFill>
                  <a:srgbClr val="FF0000"/>
                </a:solidFill>
              </a:rPr>
              <a:t>)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44346"/>
            <a:ext cx="7776864" cy="29312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cs-CZ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614" y="4604297"/>
            <a:ext cx="7718284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Human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        </a:t>
            </a:r>
            <a:r>
              <a:rPr lang="cs-CZ" sz="1400" b="1" dirty="0" err="1" smtClean="0"/>
              <a:t>Organizational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r>
              <a:rPr lang="cs-CZ" sz="1400" b="1" dirty="0" smtClean="0"/>
              <a:t>  </a:t>
            </a:r>
            <a:r>
              <a:rPr lang="cs-CZ" sz="1600" b="1" dirty="0" smtClean="0"/>
              <a:t>             </a:t>
            </a:r>
            <a:r>
              <a:rPr lang="cs-CZ" sz="1400" b="1" dirty="0" err="1" smtClean="0"/>
              <a:t>Information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Capital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1187624" y="4712309"/>
            <a:ext cx="158353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967256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37237" y="4712309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2186757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Supplier Relationship</a:t>
            </a:r>
          </a:p>
          <a:p>
            <a:r>
              <a:rPr lang="en-ZA" sz="1000" dirty="0" smtClean="0"/>
              <a:t>Lower cost of owner</a:t>
            </a:r>
            <a:r>
              <a:rPr lang="cs-CZ" sz="1000" dirty="0" smtClean="0"/>
              <a:t>s</a:t>
            </a:r>
            <a:r>
              <a:rPr lang="en-ZA" sz="1000" dirty="0" smtClean="0"/>
              <a:t>hip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JIT</a:t>
            </a:r>
            <a:r>
              <a:rPr lang="en-ZA" sz="1000" dirty="0" smtClean="0"/>
              <a:t> delivery</a:t>
            </a:r>
          </a:p>
          <a:p>
            <a:r>
              <a:rPr lang="en-ZA" sz="1000" dirty="0" smtClean="0">
                <a:solidFill>
                  <a:srgbClr val="FF0000"/>
                </a:solidFill>
              </a:rPr>
              <a:t>TQM</a:t>
            </a:r>
            <a:r>
              <a:rPr lang="en-ZA" sz="1000" dirty="0" smtClean="0"/>
              <a:t> – High quality supply</a:t>
            </a:r>
          </a:p>
          <a:p>
            <a:endParaRPr lang="en-ZA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46736" y="1386934"/>
            <a:ext cx="23575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Production and Services</a:t>
            </a:r>
          </a:p>
          <a:p>
            <a:r>
              <a:rPr lang="en-ZA" sz="1000" dirty="0" smtClean="0"/>
              <a:t>Lower cost of production </a:t>
            </a:r>
          </a:p>
          <a:p>
            <a:r>
              <a:rPr lang="en-ZA" sz="1000" dirty="0" smtClean="0"/>
              <a:t>Continuous improvement (Kaizen)</a:t>
            </a:r>
          </a:p>
          <a:p>
            <a:r>
              <a:rPr lang="en-ZA" sz="1000" b="1" dirty="0" smtClean="0"/>
              <a:t>Reduced cycle time (see </a:t>
            </a:r>
            <a:r>
              <a:rPr lang="en-ZA" sz="1000" b="1" dirty="0" smtClean="0">
                <a:solidFill>
                  <a:srgbClr val="FF0000"/>
                </a:solidFill>
              </a:rPr>
              <a:t>Little´s law</a:t>
            </a:r>
            <a:r>
              <a:rPr lang="cs-CZ" sz="1000" b="1" dirty="0" smtClean="0">
                <a:solidFill>
                  <a:srgbClr val="FF0000"/>
                </a:solidFill>
              </a:rPr>
              <a:t>-15.4. 2019</a:t>
            </a:r>
            <a:r>
              <a:rPr lang="en-ZA" sz="1000" b="1" dirty="0" smtClean="0"/>
              <a:t>)</a:t>
            </a:r>
          </a:p>
          <a:p>
            <a:r>
              <a:rPr lang="en-ZA" sz="1000" dirty="0" smtClean="0"/>
              <a:t>Shorter production lead times </a:t>
            </a:r>
          </a:p>
          <a:p>
            <a:r>
              <a:rPr lang="en-ZA" sz="1000" dirty="0" smtClean="0"/>
              <a:t>Working capital efficiency (fin. leverage)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MRP,MRP_II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Advanced Planning  and Scheduling</a:t>
            </a:r>
          </a:p>
          <a:p>
            <a:r>
              <a:rPr lang="en-ZA" sz="1000" dirty="0" smtClean="0"/>
              <a:t>Good Resource Planning </a:t>
            </a:r>
          </a:p>
          <a:p>
            <a:r>
              <a:rPr lang="en-ZA" sz="1000" b="1" dirty="0" smtClean="0">
                <a:solidFill>
                  <a:srgbClr val="FF0000"/>
                </a:solidFill>
              </a:rPr>
              <a:t>Perfect way of cost calculation  </a:t>
            </a:r>
            <a:r>
              <a:rPr lang="en-ZA" sz="1000" dirty="0" smtClean="0">
                <a:solidFill>
                  <a:srgbClr val="FF0000"/>
                </a:solidFill>
              </a:rPr>
              <a:t>(actual-expected)</a:t>
            </a:r>
            <a:endParaRPr lang="cs-CZ" sz="1000" dirty="0" smtClean="0">
              <a:solidFill>
                <a:srgbClr val="FF0000"/>
              </a:solidFill>
            </a:endParaRPr>
          </a:p>
          <a:p>
            <a:r>
              <a:rPr lang="en-ZA" sz="1000" b="1" dirty="0" smtClean="0">
                <a:solidFill>
                  <a:srgbClr val="FF0000"/>
                </a:solidFill>
              </a:rPr>
              <a:t>Application of Theory of Constraints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0298" y="1340768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SCM-Supply Chain Management</a:t>
            </a:r>
          </a:p>
          <a:p>
            <a:r>
              <a:rPr lang="en-US" sz="1000" dirty="0" smtClean="0"/>
              <a:t>Lower cost of transport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Better </a:t>
            </a:r>
            <a:r>
              <a:rPr lang="cs-CZ" sz="1000" b="1" dirty="0" err="1" smtClean="0">
                <a:solidFill>
                  <a:srgbClr val="FF0000"/>
                </a:solidFill>
              </a:rPr>
              <a:t>way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of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</a:rPr>
              <a:t>replenishment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1000" dirty="0" smtClean="0"/>
              <a:t>Better delivery performance </a:t>
            </a:r>
          </a:p>
          <a:p>
            <a:r>
              <a:rPr lang="en-US" sz="1000" dirty="0" smtClean="0"/>
              <a:t>  </a:t>
            </a:r>
          </a:p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293362" y="2348880"/>
            <a:ext cx="2357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 smtClean="0"/>
              <a:t>Risk Management</a:t>
            </a:r>
          </a:p>
          <a:p>
            <a:r>
              <a:rPr lang="en-ZA" sz="1000" dirty="0" smtClean="0"/>
              <a:t>Financial  risks</a:t>
            </a:r>
          </a:p>
          <a:p>
            <a:r>
              <a:rPr lang="en-ZA" sz="1000" dirty="0" smtClean="0"/>
              <a:t>Cash flow  management</a:t>
            </a:r>
          </a:p>
          <a:p>
            <a:r>
              <a:rPr lang="en-ZA" sz="1000" dirty="0" smtClean="0"/>
              <a:t>Operational risk </a:t>
            </a:r>
          </a:p>
          <a:p>
            <a:r>
              <a:rPr lang="en-ZA" sz="1000" dirty="0" smtClean="0"/>
              <a:t>Technological risk </a:t>
            </a:r>
          </a:p>
          <a:p>
            <a:endParaRPr lang="cs-CZ" dirty="0"/>
          </a:p>
        </p:txBody>
      </p:sp>
      <p:sp>
        <p:nvSpPr>
          <p:cNvPr id="16" name="Šipka nahoru 15"/>
          <p:cNvSpPr/>
          <p:nvPr/>
        </p:nvSpPr>
        <p:spPr>
          <a:xfrm>
            <a:off x="2137552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nahoru 16"/>
          <p:cNvSpPr/>
          <p:nvPr/>
        </p:nvSpPr>
        <p:spPr>
          <a:xfrm>
            <a:off x="3903360" y="3914949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nahoru 17"/>
          <p:cNvSpPr/>
          <p:nvPr/>
        </p:nvSpPr>
        <p:spPr>
          <a:xfrm>
            <a:off x="6173341" y="3914950"/>
            <a:ext cx="216024" cy="68934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Šipka dolů 2"/>
          <p:cNvSpPr/>
          <p:nvPr/>
        </p:nvSpPr>
        <p:spPr>
          <a:xfrm>
            <a:off x="7020272" y="4892329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389365" y="5517232"/>
            <a:ext cx="1953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Analytic applications</a:t>
            </a:r>
          </a:p>
          <a:p>
            <a:r>
              <a:rPr lang="en-US" sz="1200" dirty="0" smtClean="0"/>
              <a:t>BI, </a:t>
            </a:r>
            <a:r>
              <a:rPr lang="cs-CZ" sz="1200" dirty="0" err="1" smtClean="0"/>
              <a:t>Budgets</a:t>
            </a:r>
            <a:r>
              <a:rPr lang="cs-CZ" sz="1200" dirty="0" smtClean="0"/>
              <a:t>-&gt;</a:t>
            </a:r>
            <a:r>
              <a:rPr lang="cs-CZ" sz="1200" b="1" dirty="0" err="1" smtClean="0">
                <a:solidFill>
                  <a:srgbClr val="FF0000"/>
                </a:solidFill>
              </a:rPr>
              <a:t>see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next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slides</a:t>
            </a:r>
            <a:r>
              <a:rPr lang="cs-CZ" sz="1200" dirty="0" smtClean="0"/>
              <a:t>,</a:t>
            </a:r>
          </a:p>
          <a:p>
            <a:r>
              <a:rPr lang="en-US" sz="1200" dirty="0" smtClean="0"/>
              <a:t>transaction processing</a:t>
            </a:r>
            <a:r>
              <a:rPr lang="cs-CZ" sz="1200" dirty="0" smtClean="0"/>
              <a:t> </a:t>
            </a:r>
            <a:endParaRPr lang="en-US" sz="1200" dirty="0" smtClean="0"/>
          </a:p>
          <a:p>
            <a:r>
              <a:rPr lang="en-US" sz="1200" dirty="0" smtClean="0"/>
              <a:t>applications=ERP, ..)</a:t>
            </a:r>
            <a:endParaRPr lang="en-US" sz="1200" dirty="0"/>
          </a:p>
        </p:txBody>
      </p:sp>
      <p:sp>
        <p:nvSpPr>
          <p:cNvPr id="19" name="Šipka dolů 18"/>
          <p:cNvSpPr/>
          <p:nvPr/>
        </p:nvSpPr>
        <p:spPr>
          <a:xfrm>
            <a:off x="4788024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ů 19"/>
          <p:cNvSpPr/>
          <p:nvPr/>
        </p:nvSpPr>
        <p:spPr>
          <a:xfrm>
            <a:off x="1331640" y="4949040"/>
            <a:ext cx="144016" cy="624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827055" y="5572813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Excellent training</a:t>
            </a:r>
          </a:p>
          <a:p>
            <a:r>
              <a:rPr lang="en-ZA" sz="1200" dirty="0" smtClean="0"/>
              <a:t>of resources</a:t>
            </a:r>
            <a:endParaRPr lang="en-ZA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3232844" y="5570656"/>
            <a:ext cx="1844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/>
              <a:t>Efficient and flexible </a:t>
            </a:r>
          </a:p>
          <a:p>
            <a:r>
              <a:rPr lang="en-ZA" sz="1200" dirty="0" smtClean="0"/>
              <a:t>structures and reporting</a:t>
            </a:r>
          </a:p>
          <a:p>
            <a:r>
              <a:rPr lang="en-ZA" sz="1200" dirty="0" smtClean="0"/>
              <a:t>system, teamwork, culture</a:t>
            </a:r>
            <a:endParaRPr lang="en-ZA" sz="1200" dirty="0"/>
          </a:p>
        </p:txBody>
      </p:sp>
      <p:sp>
        <p:nvSpPr>
          <p:cNvPr id="6" name="Obdélník 5"/>
          <p:cNvSpPr/>
          <p:nvPr/>
        </p:nvSpPr>
        <p:spPr>
          <a:xfrm>
            <a:off x="612938" y="1346251"/>
            <a:ext cx="16326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Processes</a:t>
            </a:r>
            <a:endParaRPr lang="cs-CZ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Budget model in ERP-</a:t>
            </a:r>
            <a:r>
              <a:rPr lang="cs-CZ" sz="3600" dirty="0" err="1" smtClean="0"/>
              <a:t>setup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124897" cy="1042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35140"/>
            <a:ext cx="5768677" cy="247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5589240"/>
            <a:ext cx="293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Total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budgeted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amount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=</a:t>
            </a:r>
            <a:r>
              <a:rPr lang="cs-CZ" dirty="0" smtClean="0">
                <a:solidFill>
                  <a:srgbClr val="0070C0"/>
                </a:solidFill>
              </a:rPr>
              <a:t>380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504010" y="5186110"/>
            <a:ext cx="139998" cy="40313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2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Budget model in </a:t>
            </a:r>
            <a:r>
              <a:rPr lang="cs-CZ" dirty="0" smtClean="0"/>
              <a:t>ERP </a:t>
            </a:r>
            <a:r>
              <a:rPr lang="cs-CZ" sz="2000" dirty="0" smtClean="0">
                <a:solidFill>
                  <a:srgbClr val="0070C0"/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(sales of consulting services)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02363" cy="787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11960" y="1268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 24.1.2019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402363" cy="809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55976" y="2417643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 31.1.2019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3466629"/>
            <a:ext cx="6408079" cy="875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41389" y="3466628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Sales Line (</a:t>
            </a:r>
            <a:r>
              <a:rPr lang="cs-CZ" sz="1000" dirty="0" err="1" smtClean="0">
                <a:solidFill>
                  <a:srgbClr val="FF0000"/>
                </a:solidFill>
              </a:rPr>
              <a:t>invoice</a:t>
            </a:r>
            <a:r>
              <a:rPr lang="cs-CZ" sz="1000" dirty="0" smtClean="0">
                <a:solidFill>
                  <a:srgbClr val="FF0000"/>
                </a:solidFill>
              </a:rPr>
              <a:t>)7.2.2019</a:t>
            </a:r>
            <a:endParaRPr lang="cs-CZ" sz="10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16" y="4677557"/>
            <a:ext cx="6408080" cy="778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067944" y="4431336"/>
            <a:ext cx="13997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General </a:t>
            </a:r>
            <a:r>
              <a:rPr lang="cs-CZ" sz="1000" dirty="0" err="1" smtClean="0">
                <a:solidFill>
                  <a:srgbClr val="FF0000"/>
                </a:solidFill>
              </a:rPr>
              <a:t>Ledger</a:t>
            </a:r>
            <a:r>
              <a:rPr lang="cs-CZ" sz="1000" dirty="0" smtClean="0">
                <a:solidFill>
                  <a:srgbClr val="FF0000"/>
                </a:solidFill>
              </a:rPr>
              <a:t> </a:t>
            </a:r>
            <a:r>
              <a:rPr lang="cs-CZ" sz="1000" dirty="0" err="1" smtClean="0">
                <a:solidFill>
                  <a:srgbClr val="FF0000"/>
                </a:solidFill>
              </a:rPr>
              <a:t>entries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02897" y="569260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400+480+60=940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Budget- </a:t>
            </a:r>
            <a:r>
              <a:rPr lang="cs-CZ" dirty="0" err="1" smtClean="0"/>
              <a:t>Planned-Actual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607570" cy="1040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9" y="2905084"/>
            <a:ext cx="449111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24943"/>
            <a:ext cx="2592288" cy="31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7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1467</Words>
  <Application>Microsoft Office PowerPoint</Application>
  <PresentationFormat>Předvádění na obrazovce (4:3)</PresentationFormat>
  <Paragraphs>303</Paragraphs>
  <Slides>25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Helvetica</vt:lpstr>
      <vt:lpstr>Wingdings</vt:lpstr>
      <vt:lpstr>Motiv systému Office</vt:lpstr>
      <vt:lpstr> Balanced Scorecard</vt:lpstr>
      <vt:lpstr>Balanced Scorecard and continuum of value (1st part)</vt:lpstr>
      <vt:lpstr>Vysvětlivky k předchozímu snímku</vt:lpstr>
      <vt:lpstr>Balanced Scorecard and continuum of value (2nd part)</vt:lpstr>
      <vt:lpstr>Definition</vt:lpstr>
      <vt:lpstr>Basic strategy map (two lower  BS levels)</vt:lpstr>
      <vt:lpstr>Budget model in ERP-setup </vt:lpstr>
      <vt:lpstr>Budget model in ERP – (sales of consulting services) </vt:lpstr>
      <vt:lpstr>Budget- Planned-Actual</vt:lpstr>
      <vt:lpstr>Basic strategy map (two upper  BS levels)</vt:lpstr>
      <vt:lpstr>Balanced Scorecard worksheet</vt:lpstr>
      <vt:lpstr>Some units for measuring (home study- intro I) </vt:lpstr>
      <vt:lpstr>ERP outputs and BSC </vt:lpstr>
      <vt:lpstr>ERP forms related to customer aging report</vt:lpstr>
      <vt:lpstr>BS  and OM</vt:lpstr>
      <vt:lpstr>Strategické iniciativy  (dolní dvě BSC vrstvy mají zde definovaný Cíl- Měření- Záměr- Akční program)</vt:lpstr>
      <vt:lpstr>Tabulka jako podklad pro konstrukci grafu JSS (FRTBSC) a eliminaci nepotřebných aktivit (obdoba postupu při zavádění štíhlé výroby) </vt:lpstr>
      <vt:lpstr>Výsledný graf po aplikaci JSS (transpozice FRT-&gt;BSC vrstev)</vt:lpstr>
      <vt:lpstr>Strategy Map-The Simple Model of Value Creation</vt:lpstr>
      <vt:lpstr>Strategická mapa (BSC)- velmi zjednodušené schéma</vt:lpstr>
      <vt:lpstr>Test 1</vt:lpstr>
      <vt:lpstr>Test 2</vt:lpstr>
      <vt:lpstr>Test 3</vt:lpstr>
      <vt:lpstr>Test 4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67</cp:revision>
  <dcterms:created xsi:type="dcterms:W3CDTF">2015-06-12T06:47:01Z</dcterms:created>
  <dcterms:modified xsi:type="dcterms:W3CDTF">2019-03-19T08:07:38Z</dcterms:modified>
</cp:coreProperties>
</file>