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94611" autoAdjust="0"/>
  </p:normalViewPr>
  <p:slideViewPr>
    <p:cSldViewPr snapToGrid="0">
      <p:cViewPr varScale="1">
        <p:scale>
          <a:sx n="104" d="100"/>
          <a:sy n="104" d="100"/>
        </p:scale>
        <p:origin x="858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443567" y="2565402"/>
            <a:ext cx="10024533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dirty="0"/>
              <a:t>Kliknutím lze upravit styl.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248400"/>
            <a:ext cx="24556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96919" y="1125540"/>
            <a:ext cx="2271183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79452" y="1125540"/>
            <a:ext cx="8050481" cy="5006975"/>
          </a:xfrm>
        </p:spPr>
        <p:txBody>
          <a:bodyPr vert="eaVert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453" y="4406902"/>
            <a:ext cx="1078864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9453" y="2906713"/>
            <a:ext cx="1078864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9451" y="2019302"/>
            <a:ext cx="5169259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841" y="2019302"/>
            <a:ext cx="5169259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453" y="1134534"/>
            <a:ext cx="10788649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3159" y="2019301"/>
            <a:ext cx="517154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9451" y="2915729"/>
            <a:ext cx="5165709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97493" y="2019301"/>
            <a:ext cx="5170609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97285" y="2938735"/>
            <a:ext cx="5170817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9452" y="2019300"/>
            <a:ext cx="10788649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452" y="1134535"/>
            <a:ext cx="10788649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5" y="2019300"/>
            <a:ext cx="6701367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9451" y="2019300"/>
            <a:ext cx="3662512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5087508"/>
            <a:ext cx="73152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1134533"/>
            <a:ext cx="73152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654247"/>
            <a:ext cx="73152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79453" y="1125539"/>
            <a:ext cx="1078218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3" y="2017713"/>
            <a:ext cx="1077642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248400"/>
            <a:ext cx="24556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qgis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1938068" y="6248400"/>
            <a:ext cx="6314536" cy="457200"/>
          </a:xfrm>
        </p:spPr>
        <p:txBody>
          <a:bodyPr/>
          <a:lstStyle/>
          <a:p>
            <a:r>
              <a:rPr lang="cs-CZ" altLang="cs-CZ" dirty="0"/>
              <a:t>GECR - Úvodní seminář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82001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dirty="0"/>
              <a:t>Geografie cestovního ruchu</a:t>
            </a:r>
            <a:br>
              <a:rPr lang="cs-CZ" altLang="cs-CZ" dirty="0"/>
            </a:br>
            <a:br>
              <a:rPr lang="cs-CZ" altLang="cs-CZ" dirty="0"/>
            </a:br>
            <a:r>
              <a:rPr lang="cs-CZ" altLang="cs-CZ" sz="2000" dirty="0"/>
              <a:t>Úvodní seminář</a:t>
            </a:r>
            <a:br>
              <a:rPr lang="cs-CZ" altLang="cs-CZ" sz="2000" dirty="0"/>
            </a:br>
            <a:br>
              <a:rPr lang="cs-CZ" altLang="cs-CZ" sz="2000" dirty="0"/>
            </a:br>
            <a:r>
              <a:rPr lang="cs-CZ" altLang="cs-CZ" sz="1400" dirty="0"/>
              <a:t>Ing. Martin Šauer, Ph.D.</a:t>
            </a:r>
            <a:br>
              <a:rPr lang="cs-CZ" altLang="cs-CZ" sz="1400" dirty="0"/>
            </a:br>
            <a:r>
              <a:rPr lang="cs-CZ" altLang="cs-CZ" sz="1400" dirty="0"/>
              <a:t>Doc. RNDr. Jiří Vystoupil, CSc.</a:t>
            </a:r>
            <a:endParaRPr lang="cs-CZ" altLang="cs-CZ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GECR - Úvodní seminář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Organizace seminářů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cs-CZ" altLang="cs-CZ" dirty="0"/>
              <a:t>Harmonogram</a:t>
            </a:r>
            <a:endParaRPr lang="cs-CZ" altLang="cs-CZ" sz="1200" dirty="0"/>
          </a:p>
          <a:p>
            <a:pPr>
              <a:lnSpc>
                <a:spcPct val="150000"/>
              </a:lnSpc>
              <a:buNone/>
            </a:pPr>
            <a:r>
              <a:rPr lang="cs-CZ" altLang="cs-CZ" sz="1800" dirty="0"/>
              <a:t>1. seminář		Úvod, zadání seminární práce, metodický postup</a:t>
            </a:r>
          </a:p>
          <a:p>
            <a:pPr>
              <a:lnSpc>
                <a:spcPct val="150000"/>
              </a:lnSpc>
              <a:buNone/>
            </a:pPr>
            <a:r>
              <a:rPr lang="cs-CZ" altLang="cs-CZ" sz="1800" dirty="0"/>
              <a:t>2. seminář		Kartografické metody</a:t>
            </a:r>
          </a:p>
          <a:p>
            <a:pPr>
              <a:lnSpc>
                <a:spcPct val="150000"/>
              </a:lnSpc>
              <a:buNone/>
            </a:pPr>
            <a:r>
              <a:rPr lang="cs-CZ" altLang="cs-CZ" sz="1800" dirty="0"/>
              <a:t>3. seminář		Hodnocení map</a:t>
            </a:r>
          </a:p>
          <a:p>
            <a:pPr>
              <a:lnSpc>
                <a:spcPct val="150000"/>
              </a:lnSpc>
              <a:buNone/>
            </a:pPr>
            <a:r>
              <a:rPr lang="cs-CZ" altLang="cs-CZ" sz="1800" dirty="0"/>
              <a:t>4. seminář		Analýza prostorové diferenciace poptávky</a:t>
            </a:r>
          </a:p>
          <a:p>
            <a:pPr>
              <a:lnSpc>
                <a:spcPct val="150000"/>
              </a:lnSpc>
              <a:buNone/>
            </a:pPr>
            <a:r>
              <a:rPr lang="cs-CZ" altLang="cs-CZ" sz="1800" dirty="0"/>
              <a:t>5. seminář		Sezónnost</a:t>
            </a:r>
          </a:p>
          <a:p>
            <a:pPr>
              <a:lnSpc>
                <a:spcPct val="150000"/>
              </a:lnSpc>
              <a:buNone/>
            </a:pPr>
            <a:r>
              <a:rPr lang="cs-CZ" altLang="cs-CZ" sz="1800" dirty="0"/>
              <a:t>6. seminář		Státní svátek</a:t>
            </a:r>
          </a:p>
          <a:p>
            <a:pPr>
              <a:lnSpc>
                <a:spcPct val="150000"/>
              </a:lnSpc>
              <a:buNone/>
            </a:pPr>
            <a:r>
              <a:rPr lang="cs-CZ" altLang="cs-CZ" sz="1800" dirty="0"/>
              <a:t>7. seminář		Státní svátek</a:t>
            </a:r>
          </a:p>
          <a:p>
            <a:pPr>
              <a:lnSpc>
                <a:spcPct val="150000"/>
              </a:lnSpc>
              <a:buNone/>
            </a:pPr>
            <a:endParaRPr lang="cs-CZ" altLang="cs-CZ" sz="2000" dirty="0"/>
          </a:p>
          <a:p>
            <a:pPr marL="0" indent="0"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Seminární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cs-CZ" dirty="0"/>
              <a:t>Mapa vybraného okresu ČR nebo SR</a:t>
            </a:r>
          </a:p>
          <a:p>
            <a:pPr>
              <a:defRPr/>
            </a:pPr>
            <a:r>
              <a:rPr lang="cs-CZ" sz="2000" dirty="0"/>
              <a:t>Vytváříte ve dvojících</a:t>
            </a:r>
          </a:p>
          <a:p>
            <a:pPr>
              <a:defRPr/>
            </a:pPr>
            <a:r>
              <a:rPr lang="cs-CZ" sz="2000" dirty="0"/>
              <a:t>Přihlášení k tématu dnes</a:t>
            </a:r>
          </a:p>
          <a:p>
            <a:pPr>
              <a:defRPr/>
            </a:pPr>
            <a:r>
              <a:rPr lang="cs-CZ" sz="2000" dirty="0"/>
              <a:t>Termín odevzdání je na daném semináři (hodnocení, konzultace, diskuze nad řešením úkolu)</a:t>
            </a:r>
          </a:p>
          <a:p>
            <a:pPr>
              <a:defRPr/>
            </a:pPr>
            <a:r>
              <a:rPr lang="cs-CZ" sz="2000" dirty="0"/>
              <a:t>Zdroje dat a informací, kartografické podklady a nástin řešení, resp. možnosti kartografického znázornění budou představeny doc. Vystoupilem na přednášce</a:t>
            </a:r>
          </a:p>
          <a:p>
            <a:pPr marL="0" indent="0">
              <a:buNone/>
              <a:defRPr/>
            </a:pPr>
            <a:endParaRPr lang="cs-CZ" sz="8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dirty="0"/>
              <a:t>Komentář k mapě, resp. k území (cca 3 strany) – lokalizační, selektivní a realizační předpoklady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sz="800" dirty="0"/>
          </a:p>
          <a:p>
            <a:pPr>
              <a:lnSpc>
                <a:spcPct val="80000"/>
              </a:lnSpc>
              <a:defRPr/>
            </a:pPr>
            <a:r>
              <a:rPr lang="cs-CZ" altLang="cs-CZ" sz="2000" dirty="0"/>
              <a:t>Vaše výstupy budou hodnoceny body (0,5,10)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000" dirty="0"/>
              <a:t>Průměr vypočítaný společně s hodnocením z dalších aktivit se přičte k Vašim výsledkům ze závěrečného testu</a:t>
            </a:r>
          </a:p>
          <a:p>
            <a:pPr>
              <a:lnSpc>
                <a:spcPct val="80000"/>
              </a:lnSpc>
              <a:defRPr/>
            </a:pPr>
            <a:endParaRPr lang="cs-CZ" sz="2000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GECR - Úvodní seminář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82769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Kartografické znázornění turistické nabídky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cs-CZ" altLang="cs-CZ" dirty="0"/>
              <a:t>Půjde především o tyto vybrané prvky:</a:t>
            </a:r>
          </a:p>
          <a:p>
            <a:pPr>
              <a:lnSpc>
                <a:spcPct val="90000"/>
              </a:lnSpc>
              <a:buNone/>
            </a:pPr>
            <a:endParaRPr lang="cs-CZ" altLang="cs-CZ" sz="800" dirty="0"/>
          </a:p>
          <a:p>
            <a:pPr>
              <a:lnSpc>
                <a:spcPct val="110000"/>
              </a:lnSpc>
            </a:pPr>
            <a:r>
              <a:rPr lang="cs-CZ" altLang="cs-CZ" sz="2000" dirty="0"/>
              <a:t>atraktivita přírodního potenciálu (ukazatele – potenciální rekreační plochy, velkoplošná chráněná území, vybrané přírodní atraktivity)</a:t>
            </a:r>
          </a:p>
          <a:p>
            <a:pPr>
              <a:lnSpc>
                <a:spcPct val="110000"/>
              </a:lnSpc>
            </a:pPr>
            <a:r>
              <a:rPr lang="cs-CZ" altLang="cs-CZ" sz="2000" dirty="0"/>
              <a:t>kulturně historické památky a atraktivity (hrady, zámky, památky UNESCO, MPR a MPZ, vesnické památkové rezervace a zóny, aj.)</a:t>
            </a:r>
          </a:p>
          <a:p>
            <a:pPr>
              <a:lnSpc>
                <a:spcPct val="110000"/>
              </a:lnSpc>
            </a:pPr>
            <a:r>
              <a:rPr lang="cs-CZ" altLang="cs-CZ" sz="2000" dirty="0"/>
              <a:t>turisticky atraktivní města</a:t>
            </a:r>
          </a:p>
          <a:p>
            <a:pPr>
              <a:lnSpc>
                <a:spcPct val="110000"/>
              </a:lnSpc>
            </a:pPr>
            <a:r>
              <a:rPr lang="cs-CZ" altLang="cs-CZ" sz="2000" dirty="0"/>
              <a:t>hromadná ubytovací zařízení (počty lůžek, resp. počty hostů) </a:t>
            </a:r>
          </a:p>
          <a:p>
            <a:pPr>
              <a:lnSpc>
                <a:spcPct val="110000"/>
              </a:lnSpc>
            </a:pPr>
            <a:r>
              <a:rPr lang="cs-CZ" altLang="cs-CZ" sz="2000" dirty="0"/>
              <a:t>turisticko-rekreační zatížení území</a:t>
            </a:r>
          </a:p>
          <a:p>
            <a:pPr>
              <a:lnSpc>
                <a:spcPct val="110000"/>
              </a:lnSpc>
            </a:pPr>
            <a:r>
              <a:rPr lang="cs-CZ" altLang="cs-CZ" sz="2000" dirty="0"/>
              <a:t>turisticko-rekreační funkce obcí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GECR - Úvodní seminář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1075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Kartografické znázornění turistické nabídky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Body</a:t>
            </a:r>
          </a:p>
          <a:p>
            <a:pPr>
              <a:defRPr/>
            </a:pPr>
            <a:r>
              <a:rPr lang="cs-CZ" dirty="0"/>
              <a:t>Linie</a:t>
            </a:r>
          </a:p>
          <a:p>
            <a:pPr>
              <a:defRPr/>
            </a:pPr>
            <a:r>
              <a:rPr lang="cs-CZ" dirty="0"/>
              <a:t>Polygony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Ručně</a:t>
            </a:r>
          </a:p>
          <a:p>
            <a:pPr>
              <a:defRPr/>
            </a:pPr>
            <a:r>
              <a:rPr lang="cs-CZ" dirty="0"/>
              <a:t>Software (</a:t>
            </a:r>
            <a:r>
              <a:rPr lang="cs-CZ" dirty="0" err="1"/>
              <a:t>ArcGIS</a:t>
            </a:r>
            <a:r>
              <a:rPr lang="cs-CZ" dirty="0"/>
              <a:t>, </a:t>
            </a:r>
            <a:r>
              <a:rPr lang="cs-CZ" dirty="0" err="1"/>
              <a:t>Quantum</a:t>
            </a:r>
            <a:r>
              <a:rPr lang="cs-CZ" dirty="0"/>
              <a:t> GIS - </a:t>
            </a:r>
            <a:r>
              <a:rPr lang="cs-CZ" dirty="0">
                <a:hlinkClick r:id="rId2"/>
              </a:rPr>
              <a:t>http://qgis.org</a:t>
            </a:r>
            <a:r>
              <a:rPr lang="cs-CZ" dirty="0"/>
              <a:t>, …)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GECR - Úvodní seminář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73032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27652" name="Obrázek 3" descr="F:\arcgis\kvanII_jv\FTS_jv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9" y="620713"/>
            <a:ext cx="814387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506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8914"/>
            <a:ext cx="9144000" cy="630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547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prostorové diferenciace poptávky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Práce s data ČSÚ</a:t>
            </a:r>
          </a:p>
          <a:p>
            <a:r>
              <a:rPr lang="cs-CZ" dirty="0"/>
              <a:t>Získání – práce s veřejnou databází</a:t>
            </a:r>
          </a:p>
          <a:p>
            <a:r>
              <a:rPr lang="cs-CZ" dirty="0"/>
              <a:t>Zpracování základních charakteristik poptávky (hosté a přenocování)</a:t>
            </a:r>
          </a:p>
          <a:p>
            <a:r>
              <a:rPr lang="cs-CZ" dirty="0"/>
              <a:t>Ukazatele prostorové diferenciace</a:t>
            </a:r>
          </a:p>
          <a:p>
            <a:pPr lvl="1"/>
            <a:r>
              <a:rPr lang="cs-CZ" dirty="0" err="1"/>
              <a:t>Indexi</a:t>
            </a:r>
            <a:r>
              <a:rPr lang="cs-CZ" dirty="0"/>
              <a:t> koncentrace, </a:t>
            </a:r>
            <a:r>
              <a:rPr lang="cs-CZ" dirty="0" err="1"/>
              <a:t>Giniho</a:t>
            </a:r>
            <a:r>
              <a:rPr lang="cs-CZ" dirty="0"/>
              <a:t> koeficient, dynamika změn</a:t>
            </a:r>
          </a:p>
          <a:p>
            <a:pPr lvl="1"/>
            <a:r>
              <a:rPr lang="cs-CZ" dirty="0"/>
              <a:t>Různé prostorové úrovně a dostupnost a interpretace dat</a:t>
            </a:r>
          </a:p>
          <a:p>
            <a:r>
              <a:rPr lang="cs-CZ" dirty="0"/>
              <a:t>Grafické znázornění výstupů</a:t>
            </a:r>
          </a:p>
          <a:p>
            <a:endParaRPr lang="cs-CZ" dirty="0"/>
          </a:p>
          <a:p>
            <a:r>
              <a:rPr lang="cs-CZ" dirty="0"/>
              <a:t>Hodnocena aktivity na semináři (0,5,10)</a:t>
            </a:r>
          </a:p>
          <a:p>
            <a:pPr lvl="1"/>
            <a:r>
              <a:rPr lang="cs-CZ" dirty="0"/>
              <a:t>Nenastudování podkladů znamená záporné hodnocení (-5)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14746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Sezónnost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Data využitelná pro analýzu sezónnosti</a:t>
            </a:r>
          </a:p>
          <a:p>
            <a:r>
              <a:rPr lang="cs-CZ" b="1" dirty="0"/>
              <a:t>Ukazatele sezónnosti</a:t>
            </a:r>
          </a:p>
          <a:p>
            <a:r>
              <a:rPr lang="cs-CZ" dirty="0"/>
              <a:t>Výpočty pro různé typy destinací, klasifikace destinací podle sezónnosti návštěvnosti</a:t>
            </a:r>
          </a:p>
          <a:p>
            <a:r>
              <a:rPr lang="cs-CZ" dirty="0"/>
              <a:t>Grafická interpretace</a:t>
            </a:r>
          </a:p>
          <a:p>
            <a:r>
              <a:rPr lang="cs-CZ" dirty="0"/>
              <a:t>Textová interpretace</a:t>
            </a:r>
          </a:p>
          <a:p>
            <a:endParaRPr lang="cs-CZ" dirty="0"/>
          </a:p>
          <a:p>
            <a:r>
              <a:rPr lang="cs-CZ" dirty="0"/>
              <a:t>Notebooky min. ve dvojících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4801343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234</TotalTime>
  <Words>333</Words>
  <Application>Microsoft Office PowerPoint</Application>
  <PresentationFormat>Širokoúhlá obrazovka</PresentationFormat>
  <Paragraphs>70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Tahoma</vt:lpstr>
      <vt:lpstr>Wingdings</vt:lpstr>
      <vt:lpstr>Prezentace_MU_CZ</vt:lpstr>
      <vt:lpstr>Geografie cestovního ruchu  Úvodní seminář  Ing. Martin Šauer, Ph.D. Doc. RNDr. Jiří Vystoupil, CSc.</vt:lpstr>
      <vt:lpstr>Organizace seminářů</vt:lpstr>
      <vt:lpstr>Seminární práce</vt:lpstr>
      <vt:lpstr>Kartografické znázornění turistické nabídky</vt:lpstr>
      <vt:lpstr>Kartografické znázornění turistické nabídky</vt:lpstr>
      <vt:lpstr>Prezentace aplikace PowerPoint</vt:lpstr>
      <vt:lpstr>Prezentace aplikace PowerPoint</vt:lpstr>
      <vt:lpstr>Analýza prostorové diferenciace poptávky</vt:lpstr>
      <vt:lpstr>Sezónnost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Sauer Martin</dc:creator>
  <cp:lastModifiedBy>Martin Šauer</cp:lastModifiedBy>
  <cp:revision>28</cp:revision>
  <cp:lastPrinted>1601-01-01T00:00:00Z</cp:lastPrinted>
  <dcterms:created xsi:type="dcterms:W3CDTF">2015-11-23T07:04:47Z</dcterms:created>
  <dcterms:modified xsi:type="dcterms:W3CDTF">2019-02-20T11:51:02Z</dcterms:modified>
</cp:coreProperties>
</file>