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2"/>
  </p:notesMasterIdLst>
  <p:sldIdLst>
    <p:sldId id="256" r:id="rId2"/>
    <p:sldId id="376" r:id="rId3"/>
    <p:sldId id="282" r:id="rId4"/>
    <p:sldId id="296" r:id="rId5"/>
    <p:sldId id="283" r:id="rId6"/>
    <p:sldId id="284" r:id="rId7"/>
    <p:sldId id="286" r:id="rId8"/>
    <p:sldId id="349" r:id="rId9"/>
    <p:sldId id="287" r:id="rId10"/>
    <p:sldId id="375" r:id="rId11"/>
    <p:sldId id="290" r:id="rId12"/>
    <p:sldId id="297" r:id="rId13"/>
    <p:sldId id="288" r:id="rId14"/>
    <p:sldId id="258" r:id="rId15"/>
    <p:sldId id="260" r:id="rId16"/>
    <p:sldId id="261" r:id="rId17"/>
    <p:sldId id="262" r:id="rId18"/>
    <p:sldId id="339" r:id="rId19"/>
    <p:sldId id="337" r:id="rId20"/>
    <p:sldId id="338" r:id="rId21"/>
    <p:sldId id="263" r:id="rId22"/>
    <p:sldId id="322" r:id="rId23"/>
    <p:sldId id="323" r:id="rId24"/>
    <p:sldId id="324" r:id="rId25"/>
    <p:sldId id="364" r:id="rId26"/>
    <p:sldId id="319" r:id="rId27"/>
    <p:sldId id="320" r:id="rId28"/>
    <p:sldId id="321" r:id="rId29"/>
    <p:sldId id="353" r:id="rId30"/>
    <p:sldId id="354" r:id="rId31"/>
    <p:sldId id="317" r:id="rId32"/>
    <p:sldId id="318" r:id="rId33"/>
    <p:sldId id="357" r:id="rId34"/>
    <p:sldId id="358" r:id="rId35"/>
    <p:sldId id="352" r:id="rId36"/>
    <p:sldId id="371" r:id="rId37"/>
    <p:sldId id="365" r:id="rId38"/>
    <p:sldId id="298" r:id="rId39"/>
    <p:sldId id="333" r:id="rId40"/>
    <p:sldId id="332" r:id="rId41"/>
    <p:sldId id="355" r:id="rId42"/>
    <p:sldId id="343" r:id="rId43"/>
    <p:sldId id="344" r:id="rId44"/>
    <p:sldId id="370" r:id="rId45"/>
    <p:sldId id="356" r:id="rId46"/>
    <p:sldId id="372" r:id="rId47"/>
    <p:sldId id="373" r:id="rId48"/>
    <p:sldId id="351" r:id="rId49"/>
    <p:sldId id="369" r:id="rId50"/>
    <p:sldId id="336" r:id="rId51"/>
    <p:sldId id="303" r:id="rId52"/>
    <p:sldId id="350" r:id="rId53"/>
    <p:sldId id="368" r:id="rId54"/>
    <p:sldId id="268" r:id="rId55"/>
    <p:sldId id="269" r:id="rId56"/>
    <p:sldId id="271" r:id="rId57"/>
    <p:sldId id="326" r:id="rId58"/>
    <p:sldId id="335" r:id="rId59"/>
    <p:sldId id="367" r:id="rId60"/>
    <p:sldId id="327" r:id="rId61"/>
    <p:sldId id="362" r:id="rId62"/>
    <p:sldId id="325" r:id="rId63"/>
    <p:sldId id="359" r:id="rId64"/>
    <p:sldId id="361" r:id="rId65"/>
    <p:sldId id="363" r:id="rId66"/>
    <p:sldId id="374" r:id="rId67"/>
    <p:sldId id="276" r:id="rId68"/>
    <p:sldId id="277" r:id="rId69"/>
    <p:sldId id="278" r:id="rId70"/>
    <p:sldId id="280" r:id="rId71"/>
    <p:sldId id="281" r:id="rId72"/>
    <p:sldId id="328" r:id="rId73"/>
    <p:sldId id="329" r:id="rId74"/>
    <p:sldId id="330" r:id="rId75"/>
    <p:sldId id="340" r:id="rId76"/>
    <p:sldId id="345" r:id="rId77"/>
    <p:sldId id="346" r:id="rId78"/>
    <p:sldId id="366" r:id="rId79"/>
    <p:sldId id="348" r:id="rId80"/>
    <p:sldId id="347" r:id="rId8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'východiska - vývoj v regionech'!$A$3</c:f>
              <c:strCache>
                <c:ptCount val="1"/>
                <c:pt idx="0">
                  <c:v>Evropa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regionech'!$B$3:$H$3</c:f>
              <c:numCache>
                <c:formatCode>#,##0</c:formatCode>
                <c:ptCount val="7"/>
                <c:pt idx="0">
                  <c:v>255</c:v>
                </c:pt>
                <c:pt idx="1">
                  <c:v>308</c:v>
                </c:pt>
                <c:pt idx="2">
                  <c:v>396</c:v>
                </c:pt>
                <c:pt idx="3">
                  <c:v>451</c:v>
                </c:pt>
                <c:pt idx="4">
                  <c:v>491</c:v>
                </c:pt>
                <c:pt idx="5">
                  <c:v>580</c:v>
                </c:pt>
                <c:pt idx="6">
                  <c:v>635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7E-4CB9-80D7-8C634BCB58A9}"/>
            </c:ext>
          </c:extLst>
        </c:ser>
        <c:ser>
          <c:idx val="1"/>
          <c:order val="1"/>
          <c:tx>
            <c:strRef>
              <c:f>'východiska - vývoj v regionech'!$A$4</c:f>
              <c:strCache>
                <c:ptCount val="1"/>
                <c:pt idx="0">
                  <c:v>Asie a Pacifik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regionech'!$B$4:$H$4</c:f>
              <c:numCache>
                <c:formatCode>#,##0</c:formatCode>
                <c:ptCount val="7"/>
                <c:pt idx="0">
                  <c:v>59</c:v>
                </c:pt>
                <c:pt idx="1">
                  <c:v>86</c:v>
                </c:pt>
                <c:pt idx="2">
                  <c:v>114</c:v>
                </c:pt>
                <c:pt idx="3">
                  <c:v>153</c:v>
                </c:pt>
                <c:pt idx="4">
                  <c:v>206</c:v>
                </c:pt>
                <c:pt idx="5">
                  <c:v>293</c:v>
                </c:pt>
                <c:pt idx="6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7E-4CB9-80D7-8C634BCB58A9}"/>
            </c:ext>
          </c:extLst>
        </c:ser>
        <c:ser>
          <c:idx val="2"/>
          <c:order val="2"/>
          <c:tx>
            <c:strRef>
              <c:f>'východiska - vývoj v regionech'!$A$5</c:f>
              <c:strCache>
                <c:ptCount val="1"/>
                <c:pt idx="0">
                  <c:v>Amerika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regionech'!$B$5:$H$5</c:f>
              <c:numCache>
                <c:formatCode>#,##0</c:formatCode>
                <c:ptCount val="7"/>
                <c:pt idx="0">
                  <c:v>99</c:v>
                </c:pt>
                <c:pt idx="1">
                  <c:v>108</c:v>
                </c:pt>
                <c:pt idx="2">
                  <c:v>131</c:v>
                </c:pt>
                <c:pt idx="3">
                  <c:v>136</c:v>
                </c:pt>
                <c:pt idx="4">
                  <c:v>155</c:v>
                </c:pt>
                <c:pt idx="5">
                  <c:v>200</c:v>
                </c:pt>
                <c:pt idx="6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7E-4CB9-80D7-8C634BCB58A9}"/>
            </c:ext>
          </c:extLst>
        </c:ser>
        <c:ser>
          <c:idx val="3"/>
          <c:order val="3"/>
          <c:tx>
            <c:strRef>
              <c:f>'východiska - vývoj v regionech'!$A$6</c:f>
              <c:strCache>
                <c:ptCount val="1"/>
                <c:pt idx="0">
                  <c:v>Střední východ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regionech'!$B$6:$H$6</c:f>
              <c:numCache>
                <c:formatCode>#,##0</c:formatCode>
                <c:ptCount val="7"/>
                <c:pt idx="0">
                  <c:v>8</c:v>
                </c:pt>
                <c:pt idx="1">
                  <c:v>9</c:v>
                </c:pt>
                <c:pt idx="2">
                  <c:v>13</c:v>
                </c:pt>
                <c:pt idx="3">
                  <c:v>22</c:v>
                </c:pt>
                <c:pt idx="4">
                  <c:v>34</c:v>
                </c:pt>
                <c:pt idx="5">
                  <c:v>39</c:v>
                </c:pt>
                <c:pt idx="6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7E-4CB9-80D7-8C634BCB58A9}"/>
            </c:ext>
          </c:extLst>
        </c:ser>
        <c:ser>
          <c:idx val="4"/>
          <c:order val="4"/>
          <c:tx>
            <c:strRef>
              <c:f>'východiska - vývoj v regionech'!$A$7</c:f>
              <c:strCache>
                <c:ptCount val="1"/>
                <c:pt idx="0">
                  <c:v>Afrika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regionech'!$B$7:$H$7</c:f>
              <c:numCache>
                <c:formatCode>#,##0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19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E-4CB9-80D7-8C634BCB58A9}"/>
            </c:ext>
          </c:extLst>
        </c:ser>
        <c:ser>
          <c:idx val="5"/>
          <c:order val="5"/>
          <c:tx>
            <c:strRef>
              <c:f>'východiska - vývoj v regionech'!$A$8</c:f>
              <c:strCache>
                <c:ptCount val="1"/>
                <c:pt idx="0">
                  <c:v>ostatní regiony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'východiska - vývoj v regionech'!$B$1:$H$1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'východiska - vývoj v regionech'!$B$8:$H$8</c:f>
              <c:numCache>
                <c:formatCode>#,##0</c:formatCode>
                <c:ptCount val="7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28</c:v>
                </c:pt>
                <c:pt idx="4">
                  <c:v>38</c:v>
                </c:pt>
                <c:pt idx="5">
                  <c:v>47</c:v>
                </c:pt>
                <c:pt idx="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7E-4CB9-80D7-8C634BCB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49312"/>
        <c:axId val="35150848"/>
      </c:areaChart>
      <c:catAx>
        <c:axId val="3514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150848"/>
        <c:crosses val="autoZero"/>
        <c:auto val="1"/>
        <c:lblAlgn val="ctr"/>
        <c:lblOffset val="100"/>
        <c:noMultiLvlLbl val="0"/>
      </c:catAx>
      <c:valAx>
        <c:axId val="3515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149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Příjmy z </a:t>
            </a:r>
            <a:r>
              <a:rPr lang="cs-CZ" dirty="0" smtClean="0"/>
              <a:t>mezinárodního </a:t>
            </a:r>
            <a:r>
              <a:rPr lang="cs-CZ" dirty="0"/>
              <a:t>cestovního ruchu ve vybraných </a:t>
            </a:r>
            <a:r>
              <a:rPr lang="cs-CZ" dirty="0" smtClean="0"/>
              <a:t>zemích </a:t>
            </a:r>
            <a:r>
              <a:rPr lang="cs-CZ" dirty="0"/>
              <a:t>Evropy </a:t>
            </a:r>
            <a:r>
              <a:rPr lang="cs-CZ" dirty="0" smtClean="0"/>
              <a:t>2016</a:t>
            </a:r>
            <a:endParaRPr lang="cs-CZ" dirty="0"/>
          </a:p>
        </c:rich>
      </c:tx>
      <c:layout>
        <c:manualLayout>
          <c:xMode val="edge"/>
          <c:yMode val="edge"/>
          <c:x val="0.13252697579469233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List2!$B$14</c:f>
              <c:strCache>
                <c:ptCount val="1"/>
                <c:pt idx="0">
                  <c:v>příjmy (mld. USD)</c:v>
                </c:pt>
              </c:strCache>
            </c:strRef>
          </c:tx>
          <c:invertIfNegative val="0"/>
          <c:cat>
            <c:strRef>
              <c:f>List2!$A$15:$A$30</c:f>
              <c:strCache>
                <c:ptCount val="16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Velká Británie</c:v>
                </c:pt>
                <c:pt idx="4">
                  <c:v>Německo</c:v>
                </c:pt>
                <c:pt idx="5">
                  <c:v>Rakousko</c:v>
                </c:pt>
                <c:pt idx="6">
                  <c:v>Švýcarsko</c:v>
                </c:pt>
                <c:pt idx="7">
                  <c:v>Řecko</c:v>
                </c:pt>
                <c:pt idx="8">
                  <c:v>Nizozemsko</c:v>
                </c:pt>
                <c:pt idx="9">
                  <c:v>Portugalsko</c:v>
                </c:pt>
                <c:pt idx="10">
                  <c:v>Švédsko</c:v>
                </c:pt>
                <c:pt idx="11">
                  <c:v>Belgie</c:v>
                </c:pt>
                <c:pt idx="12">
                  <c:v>Polsko</c:v>
                </c:pt>
                <c:pt idx="13">
                  <c:v>Chorvatsko</c:v>
                </c:pt>
                <c:pt idx="14">
                  <c:v>Dánsko</c:v>
                </c:pt>
                <c:pt idx="15">
                  <c:v>Česká republika</c:v>
                </c:pt>
              </c:strCache>
            </c:strRef>
          </c:cat>
          <c:val>
            <c:numRef>
              <c:f>List2!$B$15:$B$30</c:f>
              <c:numCache>
                <c:formatCode>General</c:formatCode>
                <c:ptCount val="16"/>
                <c:pt idx="0">
                  <c:v>60.3</c:v>
                </c:pt>
                <c:pt idx="1">
                  <c:v>42.4</c:v>
                </c:pt>
                <c:pt idx="2">
                  <c:v>40.6</c:v>
                </c:pt>
                <c:pt idx="3">
                  <c:v>39.4</c:v>
                </c:pt>
                <c:pt idx="4">
                  <c:v>37.4</c:v>
                </c:pt>
                <c:pt idx="5">
                  <c:v>19.3</c:v>
                </c:pt>
                <c:pt idx="6">
                  <c:v>16.2</c:v>
                </c:pt>
                <c:pt idx="7">
                  <c:v>14.6</c:v>
                </c:pt>
                <c:pt idx="8">
                  <c:v>14.1</c:v>
                </c:pt>
                <c:pt idx="9" formatCode="0.0">
                  <c:v>14</c:v>
                </c:pt>
                <c:pt idx="10">
                  <c:v>12.5</c:v>
                </c:pt>
                <c:pt idx="11">
                  <c:v>11.8</c:v>
                </c:pt>
                <c:pt idx="12" formatCode="0.0">
                  <c:v>11</c:v>
                </c:pt>
                <c:pt idx="13">
                  <c:v>9.5</c:v>
                </c:pt>
                <c:pt idx="14">
                  <c:v>6.9</c:v>
                </c:pt>
                <c:pt idx="15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336960"/>
        <c:axId val="103338752"/>
        <c:axId val="0"/>
      </c:bar3DChart>
      <c:catAx>
        <c:axId val="1033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38752"/>
        <c:crosses val="autoZero"/>
        <c:auto val="1"/>
        <c:lblAlgn val="ctr"/>
        <c:lblOffset val="100"/>
        <c:noMultiLvlLbl val="0"/>
      </c:catAx>
      <c:valAx>
        <c:axId val="10333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336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600" dirty="0"/>
              <a:t>Výdaje mezinárodního cestovního ruchu ve vybraných zemích Evropy </a:t>
            </a:r>
            <a:r>
              <a:rPr lang="cs-CZ" sz="1600" dirty="0" smtClean="0"/>
              <a:t>2016</a:t>
            </a:r>
            <a:endParaRPr lang="cs-CZ" sz="1600" dirty="0"/>
          </a:p>
        </c:rich>
      </c:tx>
      <c:layout>
        <c:manualLayout>
          <c:xMode val="edge"/>
          <c:yMode val="edge"/>
          <c:x val="0.14128851949061924"/>
          <c:y val="8.135506189511492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List2!$B$14</c:f>
              <c:strCache>
                <c:ptCount val="1"/>
                <c:pt idx="0">
                  <c:v>výdaje (mld. USD)</c:v>
                </c:pt>
              </c:strCache>
            </c:strRef>
          </c:tx>
          <c:invertIfNegative val="0"/>
          <c:cat>
            <c:strRef>
              <c:f>List2!$A$15:$A$30</c:f>
              <c:strCache>
                <c:ptCount val="16"/>
                <c:pt idx="0">
                  <c:v>Německo</c:v>
                </c:pt>
                <c:pt idx="1">
                  <c:v>Velká Británie</c:v>
                </c:pt>
                <c:pt idx="2">
                  <c:v>Francie</c:v>
                </c:pt>
                <c:pt idx="3">
                  <c:v>Itálie</c:v>
                </c:pt>
                <c:pt idx="4">
                  <c:v>Španělsko</c:v>
                </c:pt>
                <c:pt idx="5">
                  <c:v>Belgie</c:v>
                </c:pt>
                <c:pt idx="6">
                  <c:v>Nizozemsko</c:v>
                </c:pt>
                <c:pt idx="7">
                  <c:v>Švýcarsko</c:v>
                </c:pt>
                <c:pt idx="8">
                  <c:v>Švédsko</c:v>
                </c:pt>
                <c:pt idx="9">
                  <c:v>Rakousko</c:v>
                </c:pt>
                <c:pt idx="10">
                  <c:v>Dánsko</c:v>
                </c:pt>
                <c:pt idx="11">
                  <c:v>Polsko</c:v>
                </c:pt>
                <c:pt idx="12">
                  <c:v>Česká republika</c:v>
                </c:pt>
                <c:pt idx="13">
                  <c:v>Portugalsko</c:v>
                </c:pt>
                <c:pt idx="14">
                  <c:v>Řecko</c:v>
                </c:pt>
                <c:pt idx="15">
                  <c:v>Chorvatsko</c:v>
                </c:pt>
              </c:strCache>
            </c:strRef>
          </c:cat>
          <c:val>
            <c:numRef>
              <c:f>List2!$B$15:$B$30</c:f>
              <c:numCache>
                <c:formatCode>General</c:formatCode>
                <c:ptCount val="16"/>
                <c:pt idx="0">
                  <c:v>81.099999999999994</c:v>
                </c:pt>
                <c:pt idx="1">
                  <c:v>63.4</c:v>
                </c:pt>
                <c:pt idx="2">
                  <c:v>40.299999999999997</c:v>
                </c:pt>
                <c:pt idx="3">
                  <c:v>24.7</c:v>
                </c:pt>
                <c:pt idx="4">
                  <c:v>20.2</c:v>
                </c:pt>
                <c:pt idx="5">
                  <c:v>19.600000000000001</c:v>
                </c:pt>
                <c:pt idx="6">
                  <c:v>17.899999999999999</c:v>
                </c:pt>
                <c:pt idx="7">
                  <c:v>16.5</c:v>
                </c:pt>
                <c:pt idx="8">
                  <c:v>14.1</c:v>
                </c:pt>
                <c:pt idx="9">
                  <c:v>9.5</c:v>
                </c:pt>
                <c:pt idx="10">
                  <c:v>9.1999999999999993</c:v>
                </c:pt>
                <c:pt idx="11" formatCode="0.0">
                  <c:v>8</c:v>
                </c:pt>
                <c:pt idx="12">
                  <c:v>4.9000000000000004</c:v>
                </c:pt>
                <c:pt idx="13" formatCode="0.0">
                  <c:v>4.3</c:v>
                </c:pt>
                <c:pt idx="14">
                  <c:v>2.2000000000000002</c:v>
                </c:pt>
                <c:pt idx="1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440768"/>
        <c:axId val="105442304"/>
        <c:axId val="0"/>
      </c:bar3DChart>
      <c:catAx>
        <c:axId val="105440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442304"/>
        <c:crosses val="autoZero"/>
        <c:auto val="1"/>
        <c:lblAlgn val="ctr"/>
        <c:lblOffset val="100"/>
        <c:noMultiLvlLbl val="0"/>
      </c:catAx>
      <c:valAx>
        <c:axId val="1054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40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List1!$B$22</c:f>
              <c:strCache>
                <c:ptCount val="1"/>
                <c:pt idx="0">
                  <c:v>počet přenocování turistů celkem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List1!$B$23:$B$34</c:f>
              <c:numCache>
                <c:formatCode>General</c:formatCode>
                <c:ptCount val="12"/>
                <c:pt idx="0">
                  <c:v>77.989999999999995</c:v>
                </c:pt>
                <c:pt idx="1">
                  <c:v>48.11</c:v>
                </c:pt>
                <c:pt idx="2">
                  <c:v>31.14</c:v>
                </c:pt>
                <c:pt idx="3">
                  <c:v>29.29</c:v>
                </c:pt>
                <c:pt idx="4">
                  <c:v>19.260000000000002</c:v>
                </c:pt>
                <c:pt idx="5">
                  <c:v>18.79</c:v>
                </c:pt>
                <c:pt idx="6">
                  <c:v>18.059999999999999</c:v>
                </c:pt>
                <c:pt idx="7">
                  <c:v>16.420000000000002</c:v>
                </c:pt>
                <c:pt idx="8">
                  <c:v>15.86</c:v>
                </c:pt>
                <c:pt idx="9">
                  <c:v>15.66</c:v>
                </c:pt>
                <c:pt idx="10">
                  <c:v>11.83</c:v>
                </c:pt>
                <c:pt idx="11">
                  <c:v>7.86</c:v>
                </c:pt>
              </c:numCache>
            </c:numRef>
          </c:val>
        </c:ser>
        <c:ser>
          <c:idx val="1"/>
          <c:order val="1"/>
          <c:tx>
            <c:strRef>
              <c:f>List1!$C$22</c:f>
              <c:strCache>
                <c:ptCount val="1"/>
                <c:pt idx="0">
                  <c:v>počet přenocování zahraničních turistů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List1!$C$23:$C$34</c:f>
              <c:numCache>
                <c:formatCode>General</c:formatCode>
                <c:ptCount val="12"/>
                <c:pt idx="0">
                  <c:v>63.36</c:v>
                </c:pt>
                <c:pt idx="1">
                  <c:v>29.02</c:v>
                </c:pt>
                <c:pt idx="2">
                  <c:v>13.98</c:v>
                </c:pt>
                <c:pt idx="3">
                  <c:v>20.53</c:v>
                </c:pt>
                <c:pt idx="4">
                  <c:v>11.83</c:v>
                </c:pt>
                <c:pt idx="5">
                  <c:v>16.05</c:v>
                </c:pt>
                <c:pt idx="6">
                  <c:v>16.13</c:v>
                </c:pt>
                <c:pt idx="7">
                  <c:v>13.36</c:v>
                </c:pt>
                <c:pt idx="8">
                  <c:v>13.39</c:v>
                </c:pt>
                <c:pt idx="9">
                  <c:v>7.7</c:v>
                </c:pt>
                <c:pt idx="10">
                  <c:v>7.81</c:v>
                </c:pt>
                <c:pt idx="11">
                  <c:v>6.96</c:v>
                </c:pt>
              </c:numCache>
            </c:numRef>
          </c:val>
        </c:ser>
        <c:ser>
          <c:idx val="2"/>
          <c:order val="2"/>
          <c:tx>
            <c:strRef>
              <c:f>List1!$D$22</c:f>
              <c:strCache>
                <c:ptCount val="1"/>
                <c:pt idx="0">
                  <c:v>počet přenocování domácích turistů v mil.</c:v>
                </c:pt>
              </c:strCache>
            </c:strRef>
          </c:tx>
          <c:invertIfNegative val="0"/>
          <c:cat>
            <c:strRef>
              <c:f>List1!$A$23:$A$34</c:f>
              <c:strCache>
                <c:ptCount val="12"/>
                <c:pt idx="0">
                  <c:v>Londýn</c:v>
                </c:pt>
                <c:pt idx="1">
                  <c:v>Paříž</c:v>
                </c:pt>
                <c:pt idx="2">
                  <c:v>Berlín</c:v>
                </c:pt>
                <c:pt idx="3">
                  <c:v>Řím</c:v>
                </c:pt>
                <c:pt idx="4">
                  <c:v>Madrid</c:v>
                </c:pt>
                <c:pt idx="5">
                  <c:v>Barcelona</c:v>
                </c:pt>
                <c:pt idx="6">
                  <c:v>Praha</c:v>
                </c:pt>
                <c:pt idx="7">
                  <c:v>Vídeň</c:v>
                </c:pt>
                <c:pt idx="8">
                  <c:v>Amsterodam</c:v>
                </c:pt>
                <c:pt idx="9">
                  <c:v>Mnichov</c:v>
                </c:pt>
                <c:pt idx="10">
                  <c:v>Milán</c:v>
                </c:pt>
                <c:pt idx="11">
                  <c:v>Benátky</c:v>
                </c:pt>
              </c:strCache>
            </c:strRef>
          </c:cat>
          <c:val>
            <c:numRef>
              <c:f>List1!$D$23:$D$34</c:f>
              <c:numCache>
                <c:formatCode>General</c:formatCode>
                <c:ptCount val="12"/>
                <c:pt idx="0">
                  <c:v>14.63</c:v>
                </c:pt>
                <c:pt idx="1">
                  <c:v>19.09</c:v>
                </c:pt>
                <c:pt idx="2">
                  <c:v>17.16</c:v>
                </c:pt>
                <c:pt idx="3">
                  <c:v>8.77</c:v>
                </c:pt>
                <c:pt idx="4">
                  <c:v>7.43</c:v>
                </c:pt>
                <c:pt idx="5">
                  <c:v>2.75</c:v>
                </c:pt>
                <c:pt idx="6">
                  <c:v>1.92</c:v>
                </c:pt>
                <c:pt idx="7">
                  <c:v>3.07</c:v>
                </c:pt>
                <c:pt idx="8">
                  <c:v>2.46</c:v>
                </c:pt>
                <c:pt idx="9">
                  <c:v>7.96</c:v>
                </c:pt>
                <c:pt idx="10">
                  <c:v>4.04</c:v>
                </c:pt>
                <c:pt idx="1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01792"/>
        <c:axId val="74003584"/>
      </c:barChart>
      <c:catAx>
        <c:axId val="7400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74003584"/>
        <c:crosses val="autoZero"/>
        <c:auto val="1"/>
        <c:lblAlgn val="ctr"/>
        <c:lblOffset val="100"/>
        <c:noMultiLvlLbl val="0"/>
      </c:catAx>
      <c:valAx>
        <c:axId val="7400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0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% podíl města v cestovním ruchu celé země</c:v>
                </c:pt>
              </c:strCache>
            </c:strRef>
          </c:tx>
          <c:invertIfNegative val="0"/>
          <c:cat>
            <c:strRef>
              <c:f>List1!$A$4:$A$19</c:f>
              <c:strCache>
                <c:ptCount val="16"/>
                <c:pt idx="0">
                  <c:v>Singapur</c:v>
                </c:pt>
                <c:pt idx="1">
                  <c:v>Budapešť</c:v>
                </c:pt>
                <c:pt idx="2">
                  <c:v>Dubai</c:v>
                </c:pt>
                <c:pt idx="3">
                  <c:v>Dublin</c:v>
                </c:pt>
                <c:pt idx="4">
                  <c:v>Brusel</c:v>
                </c:pt>
                <c:pt idx="5">
                  <c:v>Lima</c:v>
                </c:pt>
                <c:pt idx="6">
                  <c:v>Buenos Aires</c:v>
                </c:pt>
                <c:pt idx="7">
                  <c:v>Santiago</c:v>
                </c:pt>
                <c:pt idx="8">
                  <c:v>Praha</c:v>
                </c:pt>
                <c:pt idx="9">
                  <c:v>Auckland</c:v>
                </c:pt>
                <c:pt idx="10">
                  <c:v>Stockholm</c:v>
                </c:pt>
                <c:pt idx="11">
                  <c:v>Kuala Lumpur</c:v>
                </c:pt>
                <c:pt idx="12">
                  <c:v>Varšava</c:v>
                </c:pt>
                <c:pt idx="13">
                  <c:v>Istanbul</c:v>
                </c:pt>
                <c:pt idx="14">
                  <c:v>Bangkok</c:v>
                </c:pt>
                <c:pt idx="15">
                  <c:v>Lisabon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6"/>
                <c:pt idx="0">
                  <c:v>100</c:v>
                </c:pt>
                <c:pt idx="1">
                  <c:v>86.1</c:v>
                </c:pt>
                <c:pt idx="2">
                  <c:v>68.900000000000006</c:v>
                </c:pt>
                <c:pt idx="3">
                  <c:v>59.4</c:v>
                </c:pt>
                <c:pt idx="4">
                  <c:v>47.2</c:v>
                </c:pt>
                <c:pt idx="5">
                  <c:v>44</c:v>
                </c:pt>
                <c:pt idx="6">
                  <c:v>43.5</c:v>
                </c:pt>
                <c:pt idx="7">
                  <c:v>42.9</c:v>
                </c:pt>
                <c:pt idx="8">
                  <c:v>41.1</c:v>
                </c:pt>
                <c:pt idx="9">
                  <c:v>36.799999999999997</c:v>
                </c:pt>
                <c:pt idx="10">
                  <c:v>36.200000000000003</c:v>
                </c:pt>
                <c:pt idx="11">
                  <c:v>31.4</c:v>
                </c:pt>
                <c:pt idx="12">
                  <c:v>31.1</c:v>
                </c:pt>
                <c:pt idx="13">
                  <c:v>28.4</c:v>
                </c:pt>
                <c:pt idx="14">
                  <c:v>27.7</c:v>
                </c:pt>
                <c:pt idx="15">
                  <c:v>27.2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049408"/>
        <c:axId val="74050944"/>
      </c:barChart>
      <c:catAx>
        <c:axId val="7404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74050944"/>
        <c:crosses val="autoZero"/>
        <c:auto val="1"/>
        <c:lblAlgn val="ctr"/>
        <c:lblOffset val="100"/>
        <c:noMultiLvlLbl val="0"/>
      </c:catAx>
      <c:valAx>
        <c:axId val="7405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04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249951394964515"/>
          <c:y val="0.35677600546005345"/>
          <c:w val="0.2986115971614659"/>
          <c:h val="5.07412455647560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List1!$A$11:$A$14</c:f>
              <c:strCache>
                <c:ptCount val="4"/>
                <c:pt idx="0">
                  <c:v>dovolená, rekreace</c:v>
                </c:pt>
                <c:pt idx="1">
                  <c:v>návčtěva známých a příbuzných</c:v>
                </c:pt>
                <c:pt idx="2">
                  <c:v>podnikání, obchod</c:v>
                </c:pt>
                <c:pt idx="3">
                  <c:v>nespecifikováno</c:v>
                </c:pt>
              </c:strCache>
            </c:strRef>
          </c:cat>
          <c:val>
            <c:numRef>
              <c:f>List1!$B$11:$B$14</c:f>
              <c:numCache>
                <c:formatCode>General</c:formatCode>
                <c:ptCount val="4"/>
                <c:pt idx="0">
                  <c:v>55</c:v>
                </c:pt>
                <c:pt idx="1">
                  <c:v>27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List1!$B$3</c:f>
              <c:strCache>
                <c:ptCount val="1"/>
                <c:pt idx="0">
                  <c:v>dopravní prostředek</c:v>
                </c:pt>
              </c:strCache>
            </c:strRef>
          </c:tx>
          <c:cat>
            <c:strRef>
              <c:f>List1!$A$4:$A$7</c:f>
              <c:strCache>
                <c:ptCount val="4"/>
                <c:pt idx="0">
                  <c:v>letadlo</c:v>
                </c:pt>
                <c:pt idx="1">
                  <c:v>auto, bus</c:v>
                </c:pt>
                <c:pt idx="2">
                  <c:v>loď</c:v>
                </c:pt>
                <c:pt idx="3">
                  <c:v>vlak</c:v>
                </c:pt>
              </c:strCache>
            </c:strRef>
          </c:cat>
          <c:val>
            <c:numRef>
              <c:f>List1!$B$4:$B$7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0.37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List1!$B$46</c:f>
              <c:strCache>
                <c:ptCount val="1"/>
                <c:pt idx="0">
                  <c:v>počet výjezdů do zahraničí/počet obvatel</c:v>
                </c:pt>
              </c:strCache>
            </c:strRef>
          </c:tx>
          <c:invertIfNegative val="0"/>
          <c:cat>
            <c:strRef>
              <c:f>List1!$A$47:$A$57</c:f>
              <c:strCache>
                <c:ptCount val="11"/>
                <c:pt idx="0">
                  <c:v>Švýcarsko</c:v>
                </c:pt>
                <c:pt idx="1">
                  <c:v>Nizozemsko</c:v>
                </c:pt>
                <c:pt idx="2">
                  <c:v>Rakousko</c:v>
                </c:pt>
                <c:pt idx="3">
                  <c:v>Německo</c:v>
                </c:pt>
                <c:pt idx="4">
                  <c:v>Velká Británie</c:v>
                </c:pt>
                <c:pt idx="5">
                  <c:v>Francie</c:v>
                </c:pt>
                <c:pt idx="6">
                  <c:v>Česká republika</c:v>
                </c:pt>
                <c:pt idx="7">
                  <c:v>Itálie</c:v>
                </c:pt>
                <c:pt idx="8">
                  <c:v>Španělsko</c:v>
                </c:pt>
                <c:pt idx="9">
                  <c:v>Polsko</c:v>
                </c:pt>
                <c:pt idx="10">
                  <c:v>Rusko</c:v>
                </c:pt>
              </c:strCache>
            </c:strRef>
          </c:cat>
          <c:val>
            <c:numRef>
              <c:f>List1!$B$47:$B$57</c:f>
              <c:numCache>
                <c:formatCode>General</c:formatCode>
                <c:ptCount val="11"/>
                <c:pt idx="0">
                  <c:v>2.0449999999999999</c:v>
                </c:pt>
                <c:pt idx="1">
                  <c:v>1.6319999999999999</c:v>
                </c:pt>
                <c:pt idx="2">
                  <c:v>1.232</c:v>
                </c:pt>
                <c:pt idx="3">
                  <c:v>1.01</c:v>
                </c:pt>
                <c:pt idx="4">
                  <c:v>1</c:v>
                </c:pt>
                <c:pt idx="5">
                  <c:v>0.61</c:v>
                </c:pt>
                <c:pt idx="6">
                  <c:v>0.59499999999999997</c:v>
                </c:pt>
                <c:pt idx="7">
                  <c:v>0.4</c:v>
                </c:pt>
                <c:pt idx="8">
                  <c:v>0.4</c:v>
                </c:pt>
                <c:pt idx="9">
                  <c:v>0.32100000000000001</c:v>
                </c:pt>
                <c:pt idx="10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657152"/>
        <c:axId val="94675328"/>
      </c:barChart>
      <c:catAx>
        <c:axId val="9465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94675328"/>
        <c:crosses val="autoZero"/>
        <c:auto val="1"/>
        <c:lblAlgn val="ctr"/>
        <c:lblOffset val="100"/>
        <c:noMultiLvlLbl val="0"/>
      </c:catAx>
      <c:valAx>
        <c:axId val="94675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65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počet příjezdů v tis.</c:v>
                </c:pt>
              </c:strCache>
            </c:strRef>
          </c:tx>
          <c:invertIfNegative val="0"/>
          <c:cat>
            <c:strRef>
              <c:f>List1!$A$3:$A$20</c:f>
              <c:strCache>
                <c:ptCount val="18"/>
                <c:pt idx="0">
                  <c:v>Německo</c:v>
                </c:pt>
                <c:pt idx="1">
                  <c:v>Slovensko</c:v>
                </c:pt>
                <c:pt idx="2">
                  <c:v>Polsko</c:v>
                </c:pt>
                <c:pt idx="3">
                  <c:v>Čína</c:v>
                </c:pt>
                <c:pt idx="4">
                  <c:v>USA</c:v>
                </c:pt>
                <c:pt idx="5">
                  <c:v>Rusko</c:v>
                </c:pt>
                <c:pt idx="6">
                  <c:v>Velká Británie</c:v>
                </c:pt>
                <c:pt idx="7">
                  <c:v>Jižní Korea</c:v>
                </c:pt>
                <c:pt idx="8">
                  <c:v>Itálie</c:v>
                </c:pt>
                <c:pt idx="9">
                  <c:v>Rakoisko</c:v>
                </c:pt>
                <c:pt idx="10">
                  <c:v>Francie</c:v>
                </c:pt>
                <c:pt idx="11">
                  <c:v>Španělsko</c:v>
                </c:pt>
                <c:pt idx="12">
                  <c:v>Nizozemsko</c:v>
                </c:pt>
                <c:pt idx="13">
                  <c:v>Ukrajina</c:v>
                </c:pt>
                <c:pt idx="14">
                  <c:v>Thaj-wan</c:v>
                </c:pt>
                <c:pt idx="15">
                  <c:v>Izrael</c:v>
                </c:pt>
                <c:pt idx="16">
                  <c:v>Belgie</c:v>
                </c:pt>
                <c:pt idx="17">
                  <c:v>Dánsko</c:v>
                </c:pt>
              </c:strCache>
            </c:strRef>
          </c:cat>
          <c:val>
            <c:numRef>
              <c:f>List1!$B$3:$B$20</c:f>
              <c:numCache>
                <c:formatCode>General</c:formatCode>
                <c:ptCount val="18"/>
                <c:pt idx="0">
                  <c:v>2031</c:v>
                </c:pt>
                <c:pt idx="1">
                  <c:v>731</c:v>
                </c:pt>
                <c:pt idx="2">
                  <c:v>620</c:v>
                </c:pt>
                <c:pt idx="3">
                  <c:v>618</c:v>
                </c:pt>
                <c:pt idx="4">
                  <c:v>554</c:v>
                </c:pt>
                <c:pt idx="5">
                  <c:v>544</c:v>
                </c:pt>
                <c:pt idx="6">
                  <c:v>495</c:v>
                </c:pt>
                <c:pt idx="7">
                  <c:v>415</c:v>
                </c:pt>
                <c:pt idx="8">
                  <c:v>408</c:v>
                </c:pt>
                <c:pt idx="9">
                  <c:v>299</c:v>
                </c:pt>
                <c:pt idx="10">
                  <c:v>286</c:v>
                </c:pt>
                <c:pt idx="11">
                  <c:v>267</c:v>
                </c:pt>
                <c:pt idx="12">
                  <c:v>257</c:v>
                </c:pt>
                <c:pt idx="13">
                  <c:v>211</c:v>
                </c:pt>
                <c:pt idx="14">
                  <c:v>182</c:v>
                </c:pt>
                <c:pt idx="15">
                  <c:v>163</c:v>
                </c:pt>
                <c:pt idx="16">
                  <c:v>110</c:v>
                </c:pt>
                <c:pt idx="17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61120"/>
        <c:axId val="95062656"/>
      </c:barChart>
      <c:catAx>
        <c:axId val="9506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95062656"/>
        <c:crosses val="autoZero"/>
        <c:auto val="1"/>
        <c:lblAlgn val="ctr"/>
        <c:lblOffset val="100"/>
        <c:noMultiLvlLbl val="0"/>
      </c:catAx>
      <c:valAx>
        <c:axId val="9506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61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'cíl Praha 2017'!$B$1</c:f>
              <c:strCache>
                <c:ptCount val="1"/>
                <c:pt idx="0">
                  <c:v>% hostů směřující do Prahy</c:v>
                </c:pt>
              </c:strCache>
            </c:strRef>
          </c:tx>
          <c:invertIfNegative val="0"/>
          <c:cat>
            <c:strRef>
              <c:f>'cíl Praha 2017'!$A$2:$A$17</c:f>
              <c:strCache>
                <c:ptCount val="16"/>
                <c:pt idx="0">
                  <c:v>USA</c:v>
                </c:pt>
                <c:pt idx="1">
                  <c:v>Španělsko</c:v>
                </c:pt>
                <c:pt idx="2">
                  <c:v>Velká Británie</c:v>
                </c:pt>
                <c:pt idx="3">
                  <c:v>Itálie</c:v>
                </c:pt>
                <c:pt idx="4">
                  <c:v>Francie</c:v>
                </c:pt>
                <c:pt idx="5">
                  <c:v>Kanada</c:v>
                </c:pt>
                <c:pt idx="6">
                  <c:v>Japonsko</c:v>
                </c:pt>
                <c:pt idx="7">
                  <c:v>Švýcarsko</c:v>
                </c:pt>
                <c:pt idx="8">
                  <c:v>Jižní Korea</c:v>
                </c:pt>
                <c:pt idx="9">
                  <c:v>Rusko</c:v>
                </c:pt>
                <c:pt idx="10">
                  <c:v>Nizozemsko</c:v>
                </c:pt>
                <c:pt idx="11">
                  <c:v>Čína</c:v>
                </c:pt>
                <c:pt idx="12">
                  <c:v>Rakousko</c:v>
                </c:pt>
                <c:pt idx="13">
                  <c:v>Německo</c:v>
                </c:pt>
                <c:pt idx="14">
                  <c:v>Slovensko</c:v>
                </c:pt>
                <c:pt idx="15">
                  <c:v>Polsko</c:v>
                </c:pt>
              </c:strCache>
            </c:strRef>
          </c:cat>
          <c:val>
            <c:numRef>
              <c:f>'cíl Praha 2017'!$B$2:$B$17</c:f>
              <c:numCache>
                <c:formatCode>General</c:formatCode>
                <c:ptCount val="16"/>
                <c:pt idx="0">
                  <c:v>87</c:v>
                </c:pt>
                <c:pt idx="1">
                  <c:v>87</c:v>
                </c:pt>
                <c:pt idx="2">
                  <c:v>86</c:v>
                </c:pt>
                <c:pt idx="3">
                  <c:v>81</c:v>
                </c:pt>
                <c:pt idx="4">
                  <c:v>80</c:v>
                </c:pt>
                <c:pt idx="5">
                  <c:v>80</c:v>
                </c:pt>
                <c:pt idx="6">
                  <c:v>74</c:v>
                </c:pt>
                <c:pt idx="7">
                  <c:v>72</c:v>
                </c:pt>
                <c:pt idx="8">
                  <c:v>71</c:v>
                </c:pt>
                <c:pt idx="9">
                  <c:v>71</c:v>
                </c:pt>
                <c:pt idx="10">
                  <c:v>60</c:v>
                </c:pt>
                <c:pt idx="11">
                  <c:v>53</c:v>
                </c:pt>
                <c:pt idx="12">
                  <c:v>48</c:v>
                </c:pt>
                <c:pt idx="13">
                  <c:v>45</c:v>
                </c:pt>
                <c:pt idx="14">
                  <c:v>41</c:v>
                </c:pt>
                <c:pt idx="15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088000"/>
        <c:axId val="95089792"/>
        <c:axId val="0"/>
      </c:bar3DChart>
      <c:catAx>
        <c:axId val="95088000"/>
        <c:scaling>
          <c:orientation val="minMax"/>
        </c:scaling>
        <c:delete val="0"/>
        <c:axPos val="b"/>
        <c:majorTickMark val="out"/>
        <c:minorTickMark val="none"/>
        <c:tickLblPos val="nextTo"/>
        <c:crossAx val="95089792"/>
        <c:crosses val="autoZero"/>
        <c:auto val="1"/>
        <c:lblAlgn val="ctr"/>
        <c:lblOffset val="100"/>
        <c:noMultiLvlLbl val="0"/>
      </c:catAx>
      <c:valAx>
        <c:axId val="9508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088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'výjezdový ČR'!$B$3</c:f>
              <c:strCache>
                <c:ptCount val="1"/>
                <c:pt idx="0">
                  <c:v>výjezdy v tis.</c:v>
                </c:pt>
              </c:strCache>
            </c:strRef>
          </c:tx>
          <c:invertIfNegative val="0"/>
          <c:cat>
            <c:strRef>
              <c:f>'výjezdový ČR'!$A$4:$A$18</c:f>
              <c:strCache>
                <c:ptCount val="15"/>
                <c:pt idx="0">
                  <c:v>Rakousko</c:v>
                </c:pt>
                <c:pt idx="1">
                  <c:v>Itálie</c:v>
                </c:pt>
                <c:pt idx="2">
                  <c:v>Chorvatsko</c:v>
                </c:pt>
                <c:pt idx="3">
                  <c:v>Slovensko</c:v>
                </c:pt>
                <c:pt idx="4">
                  <c:v>Německo</c:v>
                </c:pt>
                <c:pt idx="5">
                  <c:v>Velká Británie</c:v>
                </c:pt>
                <c:pt idx="6">
                  <c:v>Maďarsko</c:v>
                </c:pt>
                <c:pt idx="7">
                  <c:v>Španělsko</c:v>
                </c:pt>
                <c:pt idx="8">
                  <c:v>Řecko</c:v>
                </c:pt>
                <c:pt idx="9">
                  <c:v>Francie</c:v>
                </c:pt>
                <c:pt idx="10">
                  <c:v>Polsko</c:v>
                </c:pt>
                <c:pt idx="11">
                  <c:v>USA</c:v>
                </c:pt>
                <c:pt idx="12">
                  <c:v>Egypt</c:v>
                </c:pt>
                <c:pt idx="13">
                  <c:v>Bulharsko</c:v>
                </c:pt>
                <c:pt idx="14">
                  <c:v>Turecko</c:v>
                </c:pt>
              </c:strCache>
            </c:strRef>
          </c:cat>
          <c:val>
            <c:numRef>
              <c:f>'výjezdový ČR'!$B$4:$B$18</c:f>
              <c:numCache>
                <c:formatCode>General</c:formatCode>
                <c:ptCount val="15"/>
                <c:pt idx="0">
                  <c:v>807</c:v>
                </c:pt>
                <c:pt idx="1">
                  <c:v>720</c:v>
                </c:pt>
                <c:pt idx="2">
                  <c:v>689</c:v>
                </c:pt>
                <c:pt idx="3">
                  <c:v>621</c:v>
                </c:pt>
                <c:pt idx="4">
                  <c:v>507</c:v>
                </c:pt>
                <c:pt idx="5">
                  <c:v>414</c:v>
                </c:pt>
                <c:pt idx="6">
                  <c:v>271</c:v>
                </c:pt>
                <c:pt idx="7">
                  <c:v>270</c:v>
                </c:pt>
                <c:pt idx="8">
                  <c:v>189</c:v>
                </c:pt>
                <c:pt idx="9">
                  <c:v>184</c:v>
                </c:pt>
                <c:pt idx="10">
                  <c:v>118</c:v>
                </c:pt>
                <c:pt idx="11">
                  <c:v>100</c:v>
                </c:pt>
                <c:pt idx="12">
                  <c:v>90</c:v>
                </c:pt>
                <c:pt idx="13">
                  <c:v>84</c:v>
                </c:pt>
                <c:pt idx="14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18592"/>
        <c:axId val="94445952"/>
      </c:barChart>
      <c:catAx>
        <c:axId val="9471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94445952"/>
        <c:crosses val="autoZero"/>
        <c:auto val="1"/>
        <c:lblAlgn val="ctr"/>
        <c:lblOffset val="100"/>
        <c:noMultiLvlLbl val="0"/>
      </c:catAx>
      <c:valAx>
        <c:axId val="9444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18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List2!$B$50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List2!$B$51:$B$56</c:f>
              <c:numCache>
                <c:formatCode>General</c:formatCode>
                <c:ptCount val="6"/>
                <c:pt idx="0">
                  <c:v>940</c:v>
                </c:pt>
                <c:pt idx="1">
                  <c:v>475</c:v>
                </c:pt>
                <c:pt idx="2">
                  <c:v>204</c:v>
                </c:pt>
                <c:pt idx="3">
                  <c:v>150</c:v>
                </c:pt>
                <c:pt idx="4">
                  <c:v>61</c:v>
                </c:pt>
                <c:pt idx="5">
                  <c:v>50</c:v>
                </c:pt>
              </c:numCache>
            </c:numRef>
          </c:val>
        </c:ser>
        <c:ser>
          <c:idx val="1"/>
          <c:order val="1"/>
          <c:tx>
            <c:strRef>
              <c:f>List2!$C$50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List2!$C$51:$C$56</c:f>
              <c:numCache>
                <c:formatCode>General</c:formatCode>
                <c:ptCount val="6"/>
                <c:pt idx="0">
                  <c:v>1360</c:v>
                </c:pt>
                <c:pt idx="1">
                  <c:v>620</c:v>
                </c:pt>
                <c:pt idx="2">
                  <c:v>355</c:v>
                </c:pt>
                <c:pt idx="3">
                  <c:v>199</c:v>
                </c:pt>
                <c:pt idx="4">
                  <c:v>101</c:v>
                </c:pt>
                <c:pt idx="5">
                  <c:v>85</c:v>
                </c:pt>
              </c:numCache>
            </c:numRef>
          </c:val>
        </c:ser>
        <c:ser>
          <c:idx val="2"/>
          <c:order val="2"/>
          <c:tx>
            <c:strRef>
              <c:f>List2!$D$50</c:f>
              <c:strCache>
                <c:ptCount val="1"/>
                <c:pt idx="0">
                  <c:v>2030</c:v>
                </c:pt>
              </c:strCache>
            </c:strRef>
          </c:tx>
          <c:invertIfNegative val="0"/>
          <c:cat>
            <c:strRef>
              <c:f>List2!$A$51:$A$56</c:f>
              <c:strCache>
                <c:ptCount val="6"/>
                <c:pt idx="0">
                  <c:v>svět celkem</c:v>
                </c:pt>
                <c:pt idx="1">
                  <c:v>Evropa</c:v>
                </c:pt>
                <c:pt idx="2">
                  <c:v>Asie a Pacifik</c:v>
                </c:pt>
                <c:pt idx="3">
                  <c:v>Amerika</c:v>
                </c:pt>
                <c:pt idx="4">
                  <c:v>Střední Východ</c:v>
                </c:pt>
                <c:pt idx="5">
                  <c:v>Afrika</c:v>
                </c:pt>
              </c:strCache>
            </c:strRef>
          </c:cat>
          <c:val>
            <c:numRef>
              <c:f>List2!$D$51:$D$56</c:f>
              <c:numCache>
                <c:formatCode>General</c:formatCode>
                <c:ptCount val="6"/>
                <c:pt idx="0">
                  <c:v>1809</c:v>
                </c:pt>
                <c:pt idx="1">
                  <c:v>744</c:v>
                </c:pt>
                <c:pt idx="2">
                  <c:v>535</c:v>
                </c:pt>
                <c:pt idx="3">
                  <c:v>248</c:v>
                </c:pt>
                <c:pt idx="4">
                  <c:v>149</c:v>
                </c:pt>
                <c:pt idx="5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80512"/>
        <c:axId val="86082304"/>
        <c:axId val="0"/>
      </c:bar3DChart>
      <c:catAx>
        <c:axId val="8608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86082304"/>
        <c:crosses val="autoZero"/>
        <c:auto val="1"/>
        <c:lblAlgn val="ctr"/>
        <c:lblOffset val="100"/>
        <c:noMultiLvlLbl val="0"/>
      </c:catAx>
      <c:valAx>
        <c:axId val="8608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80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List1!$B$25</c:f>
              <c:strCache>
                <c:ptCount val="1"/>
                <c:pt idx="0">
                  <c:v>tis. příjezdů </c:v>
                </c:pt>
              </c:strCache>
            </c:strRef>
          </c:tx>
          <c:invertIfNegative val="0"/>
          <c:cat>
            <c:strRef>
              <c:f>List1!$A$26:$A$40</c:f>
              <c:strCache>
                <c:ptCount val="15"/>
                <c:pt idx="0">
                  <c:v>Německo</c:v>
                </c:pt>
                <c:pt idx="1">
                  <c:v>Nizozemsko</c:v>
                </c:pt>
                <c:pt idx="2">
                  <c:v>Švýcarsko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Čína</c:v>
                </c:pt>
                <c:pt idx="6">
                  <c:v>Česká republika</c:v>
                </c:pt>
                <c:pt idx="7">
                  <c:v>USA</c:v>
                </c:pt>
                <c:pt idx="8">
                  <c:v>Maďarsko</c:v>
                </c:pt>
                <c:pt idx="9">
                  <c:v>Belgie</c:v>
                </c:pt>
                <c:pt idx="10">
                  <c:v>Francie</c:v>
                </c:pt>
                <c:pt idx="11">
                  <c:v>Polsko</c:v>
                </c:pt>
                <c:pt idx="12">
                  <c:v>Španělsko</c:v>
                </c:pt>
                <c:pt idx="13">
                  <c:v>Dánsko</c:v>
                </c:pt>
                <c:pt idx="14">
                  <c:v>Rusko</c:v>
                </c:pt>
              </c:strCache>
            </c:strRef>
          </c:cat>
          <c:val>
            <c:numRef>
              <c:f>List1!$B$26:$B$40</c:f>
              <c:numCache>
                <c:formatCode>General</c:formatCode>
                <c:ptCount val="15"/>
                <c:pt idx="0">
                  <c:v>14092</c:v>
                </c:pt>
                <c:pt idx="1">
                  <c:v>2001</c:v>
                </c:pt>
                <c:pt idx="2">
                  <c:v>1445</c:v>
                </c:pt>
                <c:pt idx="3">
                  <c:v>1099</c:v>
                </c:pt>
                <c:pt idx="4">
                  <c:v>996</c:v>
                </c:pt>
                <c:pt idx="5">
                  <c:v>973</c:v>
                </c:pt>
                <c:pt idx="6">
                  <c:v>948</c:v>
                </c:pt>
                <c:pt idx="7">
                  <c:v>809</c:v>
                </c:pt>
                <c:pt idx="8">
                  <c:v>620</c:v>
                </c:pt>
                <c:pt idx="9">
                  <c:v>587</c:v>
                </c:pt>
                <c:pt idx="10">
                  <c:v>551</c:v>
                </c:pt>
                <c:pt idx="11">
                  <c:v>541</c:v>
                </c:pt>
                <c:pt idx="12">
                  <c:v>390</c:v>
                </c:pt>
                <c:pt idx="13">
                  <c:v>368</c:v>
                </c:pt>
                <c:pt idx="14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05216"/>
        <c:axId val="94527488"/>
      </c:barChart>
      <c:catAx>
        <c:axId val="9450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94527488"/>
        <c:crosses val="autoZero"/>
        <c:auto val="1"/>
        <c:lblAlgn val="ctr"/>
        <c:lblOffset val="100"/>
        <c:noMultiLvlLbl val="0"/>
      </c:catAx>
      <c:valAx>
        <c:axId val="9452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0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List1!$B$52</c:f>
              <c:strCache>
                <c:ptCount val="1"/>
                <c:pt idx="0">
                  <c:v>počet přenocování v tis.</c:v>
                </c:pt>
              </c:strCache>
            </c:strRef>
          </c:tx>
          <c:invertIfNegative val="0"/>
          <c:cat>
            <c:strRef>
              <c:f>List1!$A$53:$A$67</c:f>
              <c:strCache>
                <c:ptCount val="15"/>
                <c:pt idx="0">
                  <c:v>Německo</c:v>
                </c:pt>
                <c:pt idx="1">
                  <c:v>Rakousko</c:v>
                </c:pt>
                <c:pt idx="2">
                  <c:v>USA</c:v>
                </c:pt>
                <c:pt idx="3">
                  <c:v>Velká Británie</c:v>
                </c:pt>
                <c:pt idx="4">
                  <c:v>Itálie</c:v>
                </c:pt>
                <c:pt idx="5">
                  <c:v>Španělsko</c:v>
                </c:pt>
                <c:pt idx="6">
                  <c:v>Čína</c:v>
                </c:pt>
                <c:pt idx="7">
                  <c:v>Rusko</c:v>
                </c:pt>
                <c:pt idx="8">
                  <c:v>Švýcarsko</c:v>
                </c:pt>
                <c:pt idx="9">
                  <c:v>Francie</c:v>
                </c:pt>
                <c:pt idx="10">
                  <c:v>Rumunsko</c:v>
                </c:pt>
                <c:pt idx="11">
                  <c:v>Nizozemsko</c:v>
                </c:pt>
                <c:pt idx="12">
                  <c:v>Japonsko</c:v>
                </c:pt>
                <c:pt idx="13">
                  <c:v>Polsko</c:v>
                </c:pt>
                <c:pt idx="14">
                  <c:v>Jižní korea</c:v>
                </c:pt>
              </c:strCache>
            </c:strRef>
          </c:cat>
          <c:val>
            <c:numRef>
              <c:f>List1!$B$53:$B$67</c:f>
              <c:numCache>
                <c:formatCode>General</c:formatCode>
                <c:ptCount val="15"/>
                <c:pt idx="0">
                  <c:v>3116</c:v>
                </c:pt>
                <c:pt idx="1">
                  <c:v>2831</c:v>
                </c:pt>
                <c:pt idx="2">
                  <c:v>893</c:v>
                </c:pt>
                <c:pt idx="3">
                  <c:v>692</c:v>
                </c:pt>
                <c:pt idx="4">
                  <c:v>665</c:v>
                </c:pt>
                <c:pt idx="5">
                  <c:v>467</c:v>
                </c:pt>
                <c:pt idx="6">
                  <c:v>440</c:v>
                </c:pt>
                <c:pt idx="7">
                  <c:v>437</c:v>
                </c:pt>
                <c:pt idx="8">
                  <c:v>436</c:v>
                </c:pt>
                <c:pt idx="9">
                  <c:v>401</c:v>
                </c:pt>
                <c:pt idx="10">
                  <c:v>309</c:v>
                </c:pt>
                <c:pt idx="11">
                  <c:v>287</c:v>
                </c:pt>
                <c:pt idx="12">
                  <c:v>262</c:v>
                </c:pt>
                <c:pt idx="13">
                  <c:v>223</c:v>
                </c:pt>
                <c:pt idx="14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31136"/>
        <c:axId val="95132672"/>
      </c:barChart>
      <c:catAx>
        <c:axId val="9513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95132672"/>
        <c:crosses val="autoZero"/>
        <c:auto val="1"/>
        <c:lblAlgn val="ctr"/>
        <c:lblOffset val="100"/>
        <c:noMultiLvlLbl val="0"/>
      </c:catAx>
      <c:valAx>
        <c:axId val="9513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31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List1!$B$3</c:f>
              <c:strCache>
                <c:ptCount val="1"/>
                <c:pt idx="0">
                  <c:v>příjezdy v tis.</c:v>
                </c:pt>
              </c:strCache>
            </c:strRef>
          </c:tx>
          <c:invertIfNegative val="0"/>
          <c:cat>
            <c:strRef>
              <c:f>List1!$A$4:$A$19</c:f>
              <c:strCache>
                <c:ptCount val="16"/>
                <c:pt idx="0">
                  <c:v>Velká Británie</c:v>
                </c:pt>
                <c:pt idx="1">
                  <c:v>Německo</c:v>
                </c:pt>
                <c:pt idx="2">
                  <c:v>Belgie</c:v>
                </c:pt>
                <c:pt idx="3">
                  <c:v>Nizozemsko</c:v>
                </c:pt>
                <c:pt idx="4">
                  <c:v>USA</c:v>
                </c:pt>
                <c:pt idx="5">
                  <c:v>Španělsko</c:v>
                </c:pt>
                <c:pt idx="6">
                  <c:v>Itálie</c:v>
                </c:pt>
                <c:pt idx="7">
                  <c:v>Švýcarsko</c:v>
                </c:pt>
                <c:pt idx="8">
                  <c:v>Čína</c:v>
                </c:pt>
                <c:pt idx="9">
                  <c:v>Japonsko</c:v>
                </c:pt>
                <c:pt idx="10">
                  <c:v>Kanada</c:v>
                </c:pt>
                <c:pt idx="11">
                  <c:v>Rusko</c:v>
                </c:pt>
                <c:pt idx="12">
                  <c:v>Portugalsko</c:v>
                </c:pt>
                <c:pt idx="13">
                  <c:v>Austrálie</c:v>
                </c:pt>
                <c:pt idx="14">
                  <c:v>Polsko</c:v>
                </c:pt>
                <c:pt idx="15">
                  <c:v>Rakousko</c:v>
                </c:pt>
              </c:strCache>
            </c:strRef>
          </c:cat>
          <c:val>
            <c:numRef>
              <c:f>List1!$B$4:$B$19</c:f>
              <c:numCache>
                <c:formatCode>General</c:formatCode>
                <c:ptCount val="16"/>
                <c:pt idx="0">
                  <c:v>7228</c:v>
                </c:pt>
                <c:pt idx="1">
                  <c:v>5280</c:v>
                </c:pt>
                <c:pt idx="2">
                  <c:v>4416</c:v>
                </c:pt>
                <c:pt idx="3">
                  <c:v>4282</c:v>
                </c:pt>
                <c:pt idx="4">
                  <c:v>3463</c:v>
                </c:pt>
                <c:pt idx="5">
                  <c:v>2685</c:v>
                </c:pt>
                <c:pt idx="6">
                  <c:v>2411</c:v>
                </c:pt>
                <c:pt idx="7">
                  <c:v>2227</c:v>
                </c:pt>
                <c:pt idx="8">
                  <c:v>1638</c:v>
                </c:pt>
                <c:pt idx="9">
                  <c:v>527</c:v>
                </c:pt>
                <c:pt idx="10">
                  <c:v>451</c:v>
                </c:pt>
                <c:pt idx="11">
                  <c:v>492</c:v>
                </c:pt>
                <c:pt idx="12">
                  <c:v>424</c:v>
                </c:pt>
                <c:pt idx="13">
                  <c:v>424</c:v>
                </c:pt>
                <c:pt idx="14">
                  <c:v>384</c:v>
                </c:pt>
                <c:pt idx="15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166848"/>
        <c:axId val="95168384"/>
      </c:barChart>
      <c:catAx>
        <c:axId val="9516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95168384"/>
        <c:crosses val="autoZero"/>
        <c:auto val="1"/>
        <c:lblAlgn val="ctr"/>
        <c:lblOffset val="100"/>
        <c:noMultiLvlLbl val="0"/>
      </c:catAx>
      <c:valAx>
        <c:axId val="951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16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List2!$B$112</c:f>
              <c:strCache>
                <c:ptCount val="1"/>
                <c:pt idx="0">
                  <c:v>turistické příjezdy v mil.</c:v>
                </c:pt>
              </c:strCache>
            </c:strRef>
          </c:tx>
          <c:invertIfNegative val="0"/>
          <c:cat>
            <c:strRef>
              <c:f>List2!$A$113:$A$124</c:f>
              <c:strCache>
                <c:ptCount val="12"/>
                <c:pt idx="0">
                  <c:v>Kanada</c:v>
                </c:pt>
                <c:pt idx="1">
                  <c:v>Mexiko</c:v>
                </c:pt>
                <c:pt idx="2">
                  <c:v>Velká Británie</c:v>
                </c:pt>
                <c:pt idx="3">
                  <c:v>Japonsko</c:v>
                </c:pt>
                <c:pt idx="4">
                  <c:v>Čína</c:v>
                </c:pt>
                <c:pt idx="5">
                  <c:v>Německo</c:v>
                </c:pt>
                <c:pt idx="6">
                  <c:v>Korea</c:v>
                </c:pt>
                <c:pt idx="7">
                  <c:v>Brazílie</c:v>
                </c:pt>
                <c:pt idx="8">
                  <c:v>Francie</c:v>
                </c:pt>
                <c:pt idx="9">
                  <c:v>Indie</c:v>
                </c:pt>
                <c:pt idx="10">
                  <c:v>Itálie</c:v>
                </c:pt>
                <c:pt idx="11">
                  <c:v>Argentina</c:v>
                </c:pt>
              </c:strCache>
            </c:strRef>
          </c:cat>
          <c:val>
            <c:numRef>
              <c:f>List2!$B$113:$B$124</c:f>
              <c:numCache>
                <c:formatCode>General</c:formatCode>
                <c:ptCount val="12"/>
                <c:pt idx="0">
                  <c:v>19.3</c:v>
                </c:pt>
                <c:pt idx="1">
                  <c:v>18.7</c:v>
                </c:pt>
                <c:pt idx="2">
                  <c:v>4.5999999999999996</c:v>
                </c:pt>
                <c:pt idx="3">
                  <c:v>3.8</c:v>
                </c:pt>
                <c:pt idx="4">
                  <c:v>3.1</c:v>
                </c:pt>
                <c:pt idx="5" formatCode="0.0">
                  <c:v>2</c:v>
                </c:pt>
                <c:pt idx="6">
                  <c:v>1.8</c:v>
                </c:pt>
                <c:pt idx="7">
                  <c:v>1.7</c:v>
                </c:pt>
                <c:pt idx="8">
                  <c:v>1.6</c:v>
                </c:pt>
                <c:pt idx="9">
                  <c:v>1.2</c:v>
                </c:pt>
                <c:pt idx="10" formatCode="0.0">
                  <c:v>1</c:v>
                </c:pt>
                <c:pt idx="1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603520"/>
        <c:axId val="94621696"/>
        <c:axId val="0"/>
      </c:bar3DChart>
      <c:catAx>
        <c:axId val="9460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94621696"/>
        <c:crosses val="autoZero"/>
        <c:auto val="1"/>
        <c:lblAlgn val="ctr"/>
        <c:lblOffset val="100"/>
        <c:noMultiLvlLbl val="0"/>
      </c:catAx>
      <c:valAx>
        <c:axId val="9462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603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List1!$B$29</c:f>
              <c:strCache>
                <c:ptCount val="1"/>
                <c:pt idx="0">
                  <c:v>počet zahraničních turistů v tis.</c:v>
                </c:pt>
              </c:strCache>
            </c:strRef>
          </c:tx>
          <c:invertIfNegative val="0"/>
          <c:cat>
            <c:strRef>
              <c:f>List1!$A$30:$A$46</c:f>
              <c:strCache>
                <c:ptCount val="17"/>
                <c:pt idx="1">
                  <c:v>Tajwan</c:v>
                </c:pt>
                <c:pt idx="2">
                  <c:v>Jižní Korea</c:v>
                </c:pt>
                <c:pt idx="3">
                  <c:v>Vietnam</c:v>
                </c:pt>
                <c:pt idx="4">
                  <c:v>Japonsko</c:v>
                </c:pt>
                <c:pt idx="5">
                  <c:v>Barma</c:v>
                </c:pt>
                <c:pt idx="6">
                  <c:v>USA</c:v>
                </c:pt>
                <c:pt idx="7">
                  <c:v>Rusko</c:v>
                </c:pt>
                <c:pt idx="8">
                  <c:v>Malajsko</c:v>
                </c:pt>
                <c:pt idx="9">
                  <c:v>Filipíny</c:v>
                </c:pt>
                <c:pt idx="10">
                  <c:v>Singapur</c:v>
                </c:pt>
                <c:pt idx="11">
                  <c:v>Thajsko</c:v>
                </c:pt>
                <c:pt idx="12">
                  <c:v>Kanada</c:v>
                </c:pt>
                <c:pt idx="13">
                  <c:v>Indonésie</c:v>
                </c:pt>
                <c:pt idx="14">
                  <c:v>Německo</c:v>
                </c:pt>
                <c:pt idx="15">
                  <c:v>Velká Británie</c:v>
                </c:pt>
                <c:pt idx="16">
                  <c:v>Francie</c:v>
                </c:pt>
              </c:strCache>
            </c:strRef>
          </c:cat>
          <c:val>
            <c:numRef>
              <c:f>List1!$B$30:$B$46</c:f>
              <c:numCache>
                <c:formatCode>General</c:formatCode>
                <c:ptCount val="17"/>
                <c:pt idx="1">
                  <c:v>5730</c:v>
                </c:pt>
                <c:pt idx="2">
                  <c:v>4762</c:v>
                </c:pt>
                <c:pt idx="3">
                  <c:v>3167</c:v>
                </c:pt>
                <c:pt idx="4">
                  <c:v>2587</c:v>
                </c:pt>
                <c:pt idx="5">
                  <c:v>2428</c:v>
                </c:pt>
                <c:pt idx="6">
                  <c:v>2248</c:v>
                </c:pt>
                <c:pt idx="7">
                  <c:v>1976</c:v>
                </c:pt>
                <c:pt idx="8">
                  <c:v>1164</c:v>
                </c:pt>
                <c:pt idx="9">
                  <c:v>1134</c:v>
                </c:pt>
                <c:pt idx="10">
                  <c:v>962</c:v>
                </c:pt>
                <c:pt idx="11">
                  <c:v>749</c:v>
                </c:pt>
                <c:pt idx="12">
                  <c:v>741</c:v>
                </c:pt>
                <c:pt idx="13">
                  <c:v>633</c:v>
                </c:pt>
                <c:pt idx="14">
                  <c:v>623</c:v>
                </c:pt>
                <c:pt idx="15">
                  <c:v>594</c:v>
                </c:pt>
                <c:pt idx="16">
                  <c:v>503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88416"/>
        <c:axId val="95389952"/>
      </c:barChart>
      <c:catAx>
        <c:axId val="95388416"/>
        <c:scaling>
          <c:orientation val="minMax"/>
        </c:scaling>
        <c:delete val="0"/>
        <c:axPos val="b"/>
        <c:majorTickMark val="out"/>
        <c:minorTickMark val="none"/>
        <c:tickLblPos val="nextTo"/>
        <c:crossAx val="95389952"/>
        <c:crosses val="autoZero"/>
        <c:auto val="1"/>
        <c:lblAlgn val="ctr"/>
        <c:lblOffset val="100"/>
        <c:noMultiLvlLbl val="0"/>
      </c:catAx>
      <c:valAx>
        <c:axId val="9538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388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List2!$B$129</c:f>
              <c:strCache>
                <c:ptCount val="1"/>
                <c:pt idx="0">
                  <c:v>tis. turistických příjezdů</c:v>
                </c:pt>
              </c:strCache>
            </c:strRef>
          </c:tx>
          <c:invertIfNegative val="0"/>
          <c:cat>
            <c:strRef>
              <c:f>List2!$A$130:$A$140</c:f>
              <c:strCache>
                <c:ptCount val="11"/>
                <c:pt idx="0">
                  <c:v>Bangladéš</c:v>
                </c:pt>
                <c:pt idx="1">
                  <c:v>USA</c:v>
                </c:pt>
                <c:pt idx="2">
                  <c:v>Velká Británie</c:v>
                </c:pt>
                <c:pt idx="3">
                  <c:v>Malajsko</c:v>
                </c:pt>
                <c:pt idx="4">
                  <c:v>Sri Lanka</c:v>
                </c:pt>
                <c:pt idx="5">
                  <c:v>Austrálie</c:v>
                </c:pt>
                <c:pt idx="6">
                  <c:v>Německo</c:v>
                </c:pt>
                <c:pt idx="7">
                  <c:v>Čína</c:v>
                </c:pt>
                <c:pt idx="8">
                  <c:v>Francie</c:v>
                </c:pt>
                <c:pt idx="9">
                  <c:v>Rusko</c:v>
                </c:pt>
                <c:pt idx="10">
                  <c:v>Japonsko</c:v>
                </c:pt>
              </c:strCache>
            </c:strRef>
          </c:cat>
          <c:val>
            <c:numRef>
              <c:f>List2!$B$130:$B$140</c:f>
              <c:numCache>
                <c:formatCode>General</c:formatCode>
                <c:ptCount val="11"/>
                <c:pt idx="0">
                  <c:v>1380</c:v>
                </c:pt>
                <c:pt idx="1">
                  <c:v>1200</c:v>
                </c:pt>
                <c:pt idx="2">
                  <c:v>942</c:v>
                </c:pt>
                <c:pt idx="3">
                  <c:v>302</c:v>
                </c:pt>
                <c:pt idx="4">
                  <c:v>297</c:v>
                </c:pt>
                <c:pt idx="5">
                  <c:v>294</c:v>
                </c:pt>
                <c:pt idx="6">
                  <c:v>266</c:v>
                </c:pt>
                <c:pt idx="7">
                  <c:v>251</c:v>
                </c:pt>
                <c:pt idx="8">
                  <c:v>239</c:v>
                </c:pt>
                <c:pt idx="9">
                  <c:v>228</c:v>
                </c:pt>
                <c:pt idx="10">
                  <c:v>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768512"/>
        <c:axId val="94778496"/>
      </c:barChart>
      <c:catAx>
        <c:axId val="9476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94778496"/>
        <c:crosses val="autoZero"/>
        <c:auto val="1"/>
        <c:lblAlgn val="ctr"/>
        <c:lblOffset val="100"/>
        <c:noMultiLvlLbl val="0"/>
      </c:catAx>
      <c:valAx>
        <c:axId val="9477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6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List2!$B$90</c:f>
              <c:strCache>
                <c:ptCount val="1"/>
                <c:pt idx="0">
                  <c:v>mil. turistických příjezdů</c:v>
                </c:pt>
              </c:strCache>
            </c:strRef>
          </c:tx>
          <c:invertIfNegative val="0"/>
          <c:cat>
            <c:strRef>
              <c:f>List2!$A$91:$A$103</c:f>
              <c:strCache>
                <c:ptCount val="13"/>
                <c:pt idx="0">
                  <c:v>Maroko</c:v>
                </c:pt>
                <c:pt idx="1">
                  <c:v>Jižní Afrika</c:v>
                </c:pt>
                <c:pt idx="2">
                  <c:v>Tunis</c:v>
                </c:pt>
                <c:pt idx="3">
                  <c:v>Egypt</c:v>
                </c:pt>
                <c:pt idx="4">
                  <c:v>Zimbabwe</c:v>
                </c:pt>
                <c:pt idx="5">
                  <c:v>Mosambik</c:v>
                </c:pt>
                <c:pt idx="6">
                  <c:v>Botswana</c:v>
                </c:pt>
                <c:pt idx="7">
                  <c:v>Alžírsko</c:v>
                </c:pt>
                <c:pt idx="8">
                  <c:v>Namibie</c:v>
                </c:pt>
                <c:pt idx="9">
                  <c:v>Mauritius</c:v>
                </c:pt>
                <c:pt idx="10">
                  <c:v>Nigerie</c:v>
                </c:pt>
                <c:pt idx="11">
                  <c:v>Keňa</c:v>
                </c:pt>
                <c:pt idx="12">
                  <c:v>Tanzánie</c:v>
                </c:pt>
              </c:strCache>
            </c:strRef>
          </c:cat>
          <c:val>
            <c:numRef>
              <c:f>List2!$B$91:$B$103</c:f>
              <c:numCache>
                <c:formatCode>0.0</c:formatCode>
                <c:ptCount val="13"/>
                <c:pt idx="0" formatCode="General">
                  <c:v>10.3</c:v>
                </c:pt>
                <c:pt idx="1">
                  <c:v>10</c:v>
                </c:pt>
                <c:pt idx="2" formatCode="General">
                  <c:v>5.7</c:v>
                </c:pt>
                <c:pt idx="3" formatCode="General">
                  <c:v>5.3</c:v>
                </c:pt>
                <c:pt idx="4" formatCode="General">
                  <c:v>2.1</c:v>
                </c:pt>
                <c:pt idx="5" formatCode="General">
                  <c:v>1.6</c:v>
                </c:pt>
                <c:pt idx="6" formatCode="General">
                  <c:v>1.6</c:v>
                </c:pt>
                <c:pt idx="7" formatCode="General">
                  <c:v>1.5</c:v>
                </c:pt>
                <c:pt idx="8" formatCode="General">
                  <c:v>1.4</c:v>
                </c:pt>
                <c:pt idx="9" formatCode="General">
                  <c:v>1.3</c:v>
                </c:pt>
                <c:pt idx="10" formatCode="General">
                  <c:v>1.3</c:v>
                </c:pt>
                <c:pt idx="11" formatCode="General">
                  <c:v>1.2</c:v>
                </c:pt>
                <c:pt idx="12" formatCode="General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5216"/>
        <c:axId val="105247488"/>
        <c:axId val="0"/>
      </c:bar3DChart>
      <c:catAx>
        <c:axId val="10522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5247488"/>
        <c:crosses val="autoZero"/>
        <c:auto val="1"/>
        <c:lblAlgn val="ctr"/>
        <c:lblOffset val="100"/>
        <c:noMultiLvlLbl val="0"/>
      </c:catAx>
      <c:valAx>
        <c:axId val="10524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225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příjezdy v tis.</c:v>
                </c:pt>
              </c:strCache>
            </c:strRef>
          </c:tx>
          <c:invertIfNegative val="0"/>
          <c:cat>
            <c:strRef>
              <c:f>List1!$A$3:$A$12</c:f>
              <c:strCache>
                <c:ptCount val="10"/>
                <c:pt idx="0">
                  <c:v>Španělsko</c:v>
                </c:pt>
                <c:pt idx="1">
                  <c:v>Francie</c:v>
                </c:pt>
                <c:pt idx="2">
                  <c:v>Irsko</c:v>
                </c:pt>
                <c:pt idx="3">
                  <c:v>USA</c:v>
                </c:pt>
                <c:pt idx="4">
                  <c:v>Itálie</c:v>
                </c:pt>
                <c:pt idx="5">
                  <c:v>Německo </c:v>
                </c:pt>
                <c:pt idx="6">
                  <c:v>Nizozemsko</c:v>
                </c:pt>
                <c:pt idx="7">
                  <c:v>Řecko</c:v>
                </c:pt>
                <c:pt idx="8">
                  <c:v>Portugalsko</c:v>
                </c:pt>
                <c:pt idx="9">
                  <c:v>Turecko</c:v>
                </c:pt>
              </c:strCache>
            </c:strRef>
          </c:cat>
          <c:val>
            <c:numRef>
              <c:f>List1!$B$3:$B$12</c:f>
              <c:numCache>
                <c:formatCode>General</c:formatCode>
                <c:ptCount val="10"/>
                <c:pt idx="0">
                  <c:v>13250</c:v>
                </c:pt>
                <c:pt idx="1">
                  <c:v>7228</c:v>
                </c:pt>
                <c:pt idx="2">
                  <c:v>4990</c:v>
                </c:pt>
                <c:pt idx="3">
                  <c:v>4574</c:v>
                </c:pt>
                <c:pt idx="4">
                  <c:v>3547</c:v>
                </c:pt>
                <c:pt idx="5">
                  <c:v>2551</c:v>
                </c:pt>
                <c:pt idx="6">
                  <c:v>2045</c:v>
                </c:pt>
                <c:pt idx="7">
                  <c:v>1842</c:v>
                </c:pt>
                <c:pt idx="8">
                  <c:v>1725</c:v>
                </c:pt>
                <c:pt idx="9">
                  <c:v>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57408"/>
        <c:axId val="106267392"/>
      </c:barChart>
      <c:catAx>
        <c:axId val="10625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6267392"/>
        <c:crosses val="autoZero"/>
        <c:auto val="1"/>
        <c:lblAlgn val="ctr"/>
        <c:lblOffset val="100"/>
        <c:noMultiLvlLbl val="0"/>
      </c:catAx>
      <c:valAx>
        <c:axId val="10626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257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List2!$B$70</c:f>
              <c:strCache>
                <c:ptCount val="1"/>
                <c:pt idx="0">
                  <c:v>počet mezinárodních příjezdů v mil.</c:v>
                </c:pt>
              </c:strCache>
            </c:strRef>
          </c:tx>
          <c:invertIfNegative val="0"/>
          <c:cat>
            <c:strRef>
              <c:f>List2!$A$71:$A$85</c:f>
              <c:strCache>
                <c:ptCount val="15"/>
                <c:pt idx="0">
                  <c:v>jižní/středomořská Evropa</c:v>
                </c:pt>
                <c:pt idx="1">
                  <c:v>západní Evropa</c:v>
                </c:pt>
                <c:pt idx="2">
                  <c:v>severovýchodní Asie</c:v>
                </c:pt>
                <c:pt idx="3">
                  <c:v>severní Amerika</c:v>
                </c:pt>
                <c:pt idx="4">
                  <c:v>střední/východní Evropa</c:v>
                </c:pt>
                <c:pt idx="5">
                  <c:v>jihovýchodní Asie</c:v>
                </c:pt>
                <c:pt idx="6">
                  <c:v>severní Evropa</c:v>
                </c:pt>
                <c:pt idx="7">
                  <c:v>střední Východ</c:v>
                </c:pt>
                <c:pt idx="8">
                  <c:v>subsaharská Afrika</c:v>
                </c:pt>
                <c:pt idx="9">
                  <c:v>jižní Amerika</c:v>
                </c:pt>
                <c:pt idx="10">
                  <c:v>jižní Asie</c:v>
                </c:pt>
                <c:pt idx="11">
                  <c:v>Karibik</c:v>
                </c:pt>
                <c:pt idx="12">
                  <c:v>severní Afrika</c:v>
                </c:pt>
                <c:pt idx="13">
                  <c:v>Oceánie</c:v>
                </c:pt>
                <c:pt idx="14">
                  <c:v>střední Amerika</c:v>
                </c:pt>
              </c:strCache>
            </c:strRef>
          </c:cat>
          <c:val>
            <c:numRef>
              <c:f>List2!$B$71:$B$85</c:f>
              <c:numCache>
                <c:formatCode>General</c:formatCode>
                <c:ptCount val="15"/>
                <c:pt idx="0">
                  <c:v>228.5</c:v>
                </c:pt>
                <c:pt idx="1">
                  <c:v>181.5</c:v>
                </c:pt>
                <c:pt idx="2">
                  <c:v>154.30000000000001</c:v>
                </c:pt>
                <c:pt idx="3">
                  <c:v>130.5</c:v>
                </c:pt>
                <c:pt idx="4" formatCode="0.0">
                  <c:v>126</c:v>
                </c:pt>
                <c:pt idx="5">
                  <c:v>113.2</c:v>
                </c:pt>
                <c:pt idx="6">
                  <c:v>80.2</c:v>
                </c:pt>
                <c:pt idx="7">
                  <c:v>53.6</c:v>
                </c:pt>
                <c:pt idx="8">
                  <c:v>39.200000000000003</c:v>
                </c:pt>
                <c:pt idx="9">
                  <c:v>32.799999999999997</c:v>
                </c:pt>
                <c:pt idx="10">
                  <c:v>25.3</c:v>
                </c:pt>
                <c:pt idx="11">
                  <c:v>25.2</c:v>
                </c:pt>
                <c:pt idx="12">
                  <c:v>18.600000000000001</c:v>
                </c:pt>
                <c:pt idx="13">
                  <c:v>15.6</c:v>
                </c:pt>
                <c:pt idx="14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173184"/>
        <c:axId val="86174720"/>
        <c:axId val="0"/>
      </c:bar3DChart>
      <c:catAx>
        <c:axId val="8617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86174720"/>
        <c:crosses val="autoZero"/>
        <c:auto val="1"/>
        <c:lblAlgn val="ctr"/>
        <c:lblOffset val="100"/>
        <c:noMultiLvlLbl val="0"/>
      </c:catAx>
      <c:valAx>
        <c:axId val="8617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173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% podíl cestovního ruchu na HDP - odhad WTTC 2019</c:v>
                </c:pt>
              </c:strCache>
            </c:strRef>
          </c:tx>
          <c:invertIfNegative val="0"/>
          <c:cat>
            <c:strRef>
              <c:f>List1!$A$2:$A$20</c:f>
              <c:strCache>
                <c:ptCount val="19"/>
                <c:pt idx="0">
                  <c:v>Macau</c:v>
                </c:pt>
                <c:pt idx="1">
                  <c:v>Maledivy</c:v>
                </c:pt>
                <c:pt idx="2">
                  <c:v>Aruba</c:v>
                </c:pt>
                <c:pt idx="3">
                  <c:v>Seychely</c:v>
                </c:pt>
                <c:pt idx="4">
                  <c:v>Br. Panenské ostrovy</c:v>
                </c:pt>
                <c:pt idx="5">
                  <c:v>Am. Panenské ostrovy</c:v>
                </c:pt>
                <c:pt idx="6">
                  <c:v>Holandské Antily</c:v>
                </c:pt>
                <c:pt idx="7">
                  <c:v>Bahamy</c:v>
                </c:pt>
                <c:pt idx="8">
                  <c:v>Sv. Kitts a Nevis</c:v>
                </c:pt>
                <c:pt idx="9">
                  <c:v>Kapverdské ostrovy</c:v>
                </c:pt>
                <c:pt idx="10">
                  <c:v>Vanuatu</c:v>
                </c:pt>
                <c:pt idx="11">
                  <c:v>Grenada</c:v>
                </c:pt>
                <c:pt idx="12">
                  <c:v>Sv. Lucia</c:v>
                </c:pt>
                <c:pt idx="13">
                  <c:v>Anguilla</c:v>
                </c:pt>
                <c:pt idx="14">
                  <c:v>Belize</c:v>
                </c:pt>
                <c:pt idx="15">
                  <c:v>Kambodža</c:v>
                </c:pt>
                <c:pt idx="16">
                  <c:v>Fidži</c:v>
                </c:pt>
                <c:pt idx="18">
                  <c:v>Česká republika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54.1</c:v>
                </c:pt>
                <c:pt idx="1">
                  <c:v>32.5</c:v>
                </c:pt>
                <c:pt idx="2">
                  <c:v>32</c:v>
                </c:pt>
                <c:pt idx="3">
                  <c:v>26.4</c:v>
                </c:pt>
                <c:pt idx="4">
                  <c:v>25.8</c:v>
                </c:pt>
                <c:pt idx="5">
                  <c:v>23.1</c:v>
                </c:pt>
                <c:pt idx="6">
                  <c:v>23</c:v>
                </c:pt>
                <c:pt idx="7">
                  <c:v>19.5</c:v>
                </c:pt>
                <c:pt idx="8">
                  <c:v>19.100000000000001</c:v>
                </c:pt>
                <c:pt idx="9">
                  <c:v>18.600000000000001</c:v>
                </c:pt>
                <c:pt idx="10">
                  <c:v>18.3</c:v>
                </c:pt>
                <c:pt idx="11">
                  <c:v>18.600000000000001</c:v>
                </c:pt>
                <c:pt idx="12">
                  <c:v>16</c:v>
                </c:pt>
                <c:pt idx="13">
                  <c:v>16</c:v>
                </c:pt>
                <c:pt idx="14">
                  <c:v>15.5</c:v>
                </c:pt>
                <c:pt idx="15">
                  <c:v>14.4</c:v>
                </c:pt>
                <c:pt idx="16">
                  <c:v>14.4</c:v>
                </c:pt>
                <c:pt idx="18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34240"/>
        <c:axId val="86235776"/>
      </c:barChart>
      <c:catAx>
        <c:axId val="8623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6235776"/>
        <c:crosses val="autoZero"/>
        <c:auto val="1"/>
        <c:lblAlgn val="ctr"/>
        <c:lblOffset val="100"/>
        <c:noMultiLvlLbl val="0"/>
      </c:catAx>
      <c:valAx>
        <c:axId val="8623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23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mezinárodní příjezdy v mil.</c:v>
                </c:pt>
              </c:strCache>
            </c:strRef>
          </c:tx>
          <c:invertIfNegative val="0"/>
          <c:cat>
            <c:strRef>
              <c:f>List2!$A$36:$A$45</c:f>
              <c:strCache>
                <c:ptCount val="10"/>
                <c:pt idx="0">
                  <c:v>Francie</c:v>
                </c:pt>
                <c:pt idx="1">
                  <c:v>USA</c:v>
                </c:pt>
                <c:pt idx="2">
                  <c:v>Španělsko</c:v>
                </c:pt>
                <c:pt idx="3">
                  <c:v>Čína</c:v>
                </c:pt>
                <c:pt idx="4">
                  <c:v>Itálie</c:v>
                </c:pt>
                <c:pt idx="5">
                  <c:v>Velká Británie</c:v>
                </c:pt>
                <c:pt idx="6">
                  <c:v>Německo</c:v>
                </c:pt>
                <c:pt idx="7">
                  <c:v>Mexiko</c:v>
                </c:pt>
                <c:pt idx="8">
                  <c:v>Thajsko</c:v>
                </c:pt>
                <c:pt idx="9">
                  <c:v>Turecko</c:v>
                </c:pt>
              </c:strCache>
            </c:strRef>
          </c:cat>
          <c:val>
            <c:numRef>
              <c:f>List2!$B$36:$B$45</c:f>
              <c:numCache>
                <c:formatCode>General</c:formatCode>
                <c:ptCount val="10"/>
                <c:pt idx="0">
                  <c:v>82.6</c:v>
                </c:pt>
                <c:pt idx="1">
                  <c:v>75.599999999999994</c:v>
                </c:pt>
                <c:pt idx="2">
                  <c:v>75.599999999999994</c:v>
                </c:pt>
                <c:pt idx="3">
                  <c:v>59.3</c:v>
                </c:pt>
                <c:pt idx="4">
                  <c:v>52.4</c:v>
                </c:pt>
                <c:pt idx="5">
                  <c:v>35.799999999999997</c:v>
                </c:pt>
                <c:pt idx="6">
                  <c:v>35.6</c:v>
                </c:pt>
                <c:pt idx="7" formatCode="0.0">
                  <c:v>35</c:v>
                </c:pt>
                <c:pt idx="8">
                  <c:v>32.6</c:v>
                </c:pt>
                <c:pt idx="9" formatCode="0.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839936"/>
        <c:axId val="34841728"/>
      </c:barChart>
      <c:catAx>
        <c:axId val="3483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841728"/>
        <c:crosses val="autoZero"/>
        <c:auto val="1"/>
        <c:lblAlgn val="ctr"/>
        <c:lblOffset val="100"/>
        <c:noMultiLvlLbl val="0"/>
      </c:catAx>
      <c:valAx>
        <c:axId val="348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3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příjmy v mld. USD</c:v>
                </c:pt>
              </c:strCache>
            </c:strRef>
          </c:tx>
          <c:invertIfNegative val="0"/>
          <c:cat>
            <c:strRef>
              <c:f>List2!$A$36:$A$47</c:f>
              <c:strCache>
                <c:ptCount val="12"/>
                <c:pt idx="0">
                  <c:v>USA</c:v>
                </c:pt>
                <c:pt idx="1">
                  <c:v>Čína</c:v>
                </c:pt>
                <c:pt idx="2">
                  <c:v>Španělsko</c:v>
                </c:pt>
                <c:pt idx="3">
                  <c:v>Thajsko</c:v>
                </c:pt>
                <c:pt idx="4">
                  <c:v>Francie</c:v>
                </c:pt>
                <c:pt idx="5">
                  <c:v>Itálie</c:v>
                </c:pt>
                <c:pt idx="6">
                  <c:v>Velká Británie</c:v>
                </c:pt>
                <c:pt idx="7">
                  <c:v>Německo</c:v>
                </c:pt>
                <c:pt idx="8">
                  <c:v>Austrálie</c:v>
                </c:pt>
                <c:pt idx="9">
                  <c:v>Japonsko</c:v>
                </c:pt>
                <c:pt idx="10">
                  <c:v>Mexiko</c:v>
                </c:pt>
                <c:pt idx="11">
                  <c:v>Turecko</c:v>
                </c:pt>
              </c:strCache>
            </c:strRef>
          </c:cat>
          <c:val>
            <c:numRef>
              <c:f>List2!$B$36:$B$47</c:f>
              <c:numCache>
                <c:formatCode>0.0</c:formatCode>
                <c:ptCount val="12"/>
                <c:pt idx="0" formatCode="General">
                  <c:v>205.9</c:v>
                </c:pt>
                <c:pt idx="1">
                  <c:v>76</c:v>
                </c:pt>
                <c:pt idx="2" formatCode="General">
                  <c:v>60.3</c:v>
                </c:pt>
                <c:pt idx="3" formatCode="General">
                  <c:v>49.9</c:v>
                </c:pt>
                <c:pt idx="4" formatCode="General">
                  <c:v>42.5</c:v>
                </c:pt>
                <c:pt idx="5" formatCode="General">
                  <c:v>40.200000000000003</c:v>
                </c:pt>
                <c:pt idx="6" formatCode="General">
                  <c:v>39.6</c:v>
                </c:pt>
                <c:pt idx="7" formatCode="General">
                  <c:v>37.4</c:v>
                </c:pt>
                <c:pt idx="8" formatCode="General">
                  <c:v>32.4</c:v>
                </c:pt>
                <c:pt idx="9" formatCode="General">
                  <c:v>30.7</c:v>
                </c:pt>
                <c:pt idx="10" formatCode="General">
                  <c:v>19.600000000000001</c:v>
                </c:pt>
                <c:pt idx="11" formatCode="General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909568"/>
        <c:axId val="96911360"/>
        <c:axId val="0"/>
      </c:bar3DChart>
      <c:catAx>
        <c:axId val="9690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96911360"/>
        <c:crosses val="autoZero"/>
        <c:auto val="1"/>
        <c:lblAlgn val="ctr"/>
        <c:lblOffset val="100"/>
        <c:noMultiLvlLbl val="0"/>
      </c:catAx>
      <c:valAx>
        <c:axId val="9691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09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List2!$B$35</c:f>
              <c:strCache>
                <c:ptCount val="1"/>
                <c:pt idx="0">
                  <c:v>výdaje v mld. USD</c:v>
                </c:pt>
              </c:strCache>
            </c:strRef>
          </c:tx>
          <c:invertIfNegative val="0"/>
          <c:cat>
            <c:strRef>
              <c:f>List2!$A$36:$A$44</c:f>
              <c:strCache>
                <c:ptCount val="9"/>
                <c:pt idx="0">
                  <c:v>Čína</c:v>
                </c:pt>
                <c:pt idx="1">
                  <c:v>USA</c:v>
                </c:pt>
                <c:pt idx="2">
                  <c:v>Německo</c:v>
                </c:pt>
                <c:pt idx="3">
                  <c:v>Velká Británie</c:v>
                </c:pt>
                <c:pt idx="4">
                  <c:v>Francie</c:v>
                </c:pt>
                <c:pt idx="5">
                  <c:v>Kanada</c:v>
                </c:pt>
                <c:pt idx="6">
                  <c:v>Jižní Korea</c:v>
                </c:pt>
                <c:pt idx="7">
                  <c:v>Itálie</c:v>
                </c:pt>
                <c:pt idx="8">
                  <c:v>Austrálie</c:v>
                </c:pt>
              </c:strCache>
            </c:strRef>
          </c:cat>
          <c:val>
            <c:numRef>
              <c:f>List2!$B$36:$B$44</c:f>
              <c:numCache>
                <c:formatCode>General</c:formatCode>
                <c:ptCount val="9"/>
                <c:pt idx="0">
                  <c:v>261.10000000000002</c:v>
                </c:pt>
                <c:pt idx="1">
                  <c:v>123.6</c:v>
                </c:pt>
                <c:pt idx="2">
                  <c:v>79.8</c:v>
                </c:pt>
                <c:pt idx="3">
                  <c:v>63.6</c:v>
                </c:pt>
                <c:pt idx="4">
                  <c:v>40.5</c:v>
                </c:pt>
                <c:pt idx="5">
                  <c:v>29.1</c:v>
                </c:pt>
                <c:pt idx="6">
                  <c:v>26.6</c:v>
                </c:pt>
                <c:pt idx="7" formatCode="0.0">
                  <c:v>25</c:v>
                </c:pt>
                <c:pt idx="8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256832"/>
        <c:axId val="103258368"/>
      </c:barChart>
      <c:catAx>
        <c:axId val="103256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58368"/>
        <c:crosses val="autoZero"/>
        <c:auto val="1"/>
        <c:lblAlgn val="ctr"/>
        <c:lblOffset val="100"/>
        <c:noMultiLvlLbl val="0"/>
      </c:catAx>
      <c:valAx>
        <c:axId val="10325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56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'přenocování dom a zahr turistů '!$B$39</c:f>
              <c:strCache>
                <c:ptCount val="1"/>
                <c:pt idx="0">
                  <c:v>počet turistů celkem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'!$B$40:$B$61</c:f>
              <c:numCache>
                <c:formatCode>General</c:formatCode>
                <c:ptCount val="22"/>
                <c:pt idx="0">
                  <c:v>172.3</c:v>
                </c:pt>
                <c:pt idx="1">
                  <c:v>166.8</c:v>
                </c:pt>
                <c:pt idx="2">
                  <c:v>129.4</c:v>
                </c:pt>
                <c:pt idx="3">
                  <c:v>123.2</c:v>
                </c:pt>
                <c:pt idx="4" formatCode="0.0">
                  <c:v>123</c:v>
                </c:pt>
                <c:pt idx="5">
                  <c:v>42.2</c:v>
                </c:pt>
                <c:pt idx="6">
                  <c:v>38.6</c:v>
                </c:pt>
                <c:pt idx="7" formatCode="0.0">
                  <c:v>32</c:v>
                </c:pt>
                <c:pt idx="8">
                  <c:v>29.9</c:v>
                </c:pt>
                <c:pt idx="9">
                  <c:v>26.1</c:v>
                </c:pt>
                <c:pt idx="10">
                  <c:v>24.6</c:v>
                </c:pt>
                <c:pt idx="11">
                  <c:v>21.6</c:v>
                </c:pt>
                <c:pt idx="12" formatCode="0.0">
                  <c:v>21.3</c:v>
                </c:pt>
                <c:pt idx="13" formatCode="0.0">
                  <c:v>20</c:v>
                </c:pt>
                <c:pt idx="14">
                  <c:v>17.399999999999999</c:v>
                </c:pt>
                <c:pt idx="15">
                  <c:v>16.3</c:v>
                </c:pt>
                <c:pt idx="16">
                  <c:v>12.5</c:v>
                </c:pt>
                <c:pt idx="17">
                  <c:v>12.1</c:v>
                </c:pt>
                <c:pt idx="18">
                  <c:v>11.8</c:v>
                </c:pt>
                <c:pt idx="19">
                  <c:v>10.8</c:v>
                </c:pt>
                <c:pt idx="20">
                  <c:v>7.7</c:v>
                </c:pt>
                <c:pt idx="21">
                  <c:v>7.5</c:v>
                </c:pt>
              </c:numCache>
            </c:numRef>
          </c:val>
        </c:ser>
        <c:ser>
          <c:idx val="1"/>
          <c:order val="1"/>
          <c:tx>
            <c:strRef>
              <c:f>'přenocování dom a zahr turistů '!$C$39</c:f>
              <c:strCache>
                <c:ptCount val="1"/>
                <c:pt idx="0">
                  <c:v>počet zahraničních turistů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'!$C$40:$C$61</c:f>
              <c:numCache>
                <c:formatCode>General</c:formatCode>
                <c:ptCount val="22"/>
                <c:pt idx="0">
                  <c:v>37.299999999999997</c:v>
                </c:pt>
                <c:pt idx="1">
                  <c:v>48.9</c:v>
                </c:pt>
                <c:pt idx="2">
                  <c:v>65.2</c:v>
                </c:pt>
                <c:pt idx="3">
                  <c:v>60.5</c:v>
                </c:pt>
                <c:pt idx="4">
                  <c:v>44.1</c:v>
                </c:pt>
                <c:pt idx="5">
                  <c:v>17.899999999999999</c:v>
                </c:pt>
                <c:pt idx="6">
                  <c:v>25.9</c:v>
                </c:pt>
                <c:pt idx="7">
                  <c:v>6.8</c:v>
                </c:pt>
                <c:pt idx="8">
                  <c:v>6.8</c:v>
                </c:pt>
                <c:pt idx="9">
                  <c:v>17.899999999999999</c:v>
                </c:pt>
                <c:pt idx="10">
                  <c:v>14.3</c:v>
                </c:pt>
                <c:pt idx="11">
                  <c:v>10.6</c:v>
                </c:pt>
                <c:pt idx="12">
                  <c:v>6.6</c:v>
                </c:pt>
                <c:pt idx="13">
                  <c:v>10.199999999999999</c:v>
                </c:pt>
                <c:pt idx="14">
                  <c:v>15.6</c:v>
                </c:pt>
                <c:pt idx="15">
                  <c:v>8.4</c:v>
                </c:pt>
                <c:pt idx="16">
                  <c:v>5.7</c:v>
                </c:pt>
                <c:pt idx="17">
                  <c:v>2.7</c:v>
                </c:pt>
                <c:pt idx="18">
                  <c:v>3.2</c:v>
                </c:pt>
                <c:pt idx="19">
                  <c:v>3.2</c:v>
                </c:pt>
                <c:pt idx="20">
                  <c:v>2.9</c:v>
                </c:pt>
                <c:pt idx="21">
                  <c:v>3.7</c:v>
                </c:pt>
              </c:numCache>
            </c:numRef>
          </c:val>
        </c:ser>
        <c:ser>
          <c:idx val="2"/>
          <c:order val="2"/>
          <c:tx>
            <c:strRef>
              <c:f>'přenocování dom a zahr turistů '!$D$39</c:f>
              <c:strCache>
                <c:ptCount val="1"/>
                <c:pt idx="0">
                  <c:v>počet domácích turistů v mil.</c:v>
                </c:pt>
              </c:strCache>
            </c:strRef>
          </c:tx>
          <c:invertIfNegative val="0"/>
          <c:cat>
            <c:strRef>
              <c:f>'přenocování dom a zahr turistů '!$A$40:$A$61</c:f>
              <c:strCache>
                <c:ptCount val="22"/>
                <c:pt idx="0">
                  <c:v>Německo</c:v>
                </c:pt>
                <c:pt idx="1">
                  <c:v>Francie</c:v>
                </c:pt>
                <c:pt idx="2">
                  <c:v>Španělsko</c:v>
                </c:pt>
                <c:pt idx="3">
                  <c:v>Itálie</c:v>
                </c:pt>
                <c:pt idx="4">
                  <c:v>Velká Británie</c:v>
                </c:pt>
                <c:pt idx="5">
                  <c:v>Nizozemsko</c:v>
                </c:pt>
                <c:pt idx="6">
                  <c:v>Rakousko</c:v>
                </c:pt>
                <c:pt idx="7">
                  <c:v>Polsko</c:v>
                </c:pt>
                <c:pt idx="8">
                  <c:v>Švédsko</c:v>
                </c:pt>
                <c:pt idx="9">
                  <c:v>Řecko</c:v>
                </c:pt>
                <c:pt idx="10">
                  <c:v>Portugalsko</c:v>
                </c:pt>
                <c:pt idx="11">
                  <c:v>Švýcarsko</c:v>
                </c:pt>
                <c:pt idx="12">
                  <c:v>Norsko</c:v>
                </c:pt>
                <c:pt idx="13">
                  <c:v>Česká republika</c:v>
                </c:pt>
                <c:pt idx="14">
                  <c:v>Chorvatsko</c:v>
                </c:pt>
                <c:pt idx="15">
                  <c:v>Belgie</c:v>
                </c:pt>
                <c:pt idx="16">
                  <c:v>Maďarsko</c:v>
                </c:pt>
                <c:pt idx="17">
                  <c:v>Rumunsko</c:v>
                </c:pt>
                <c:pt idx="18">
                  <c:v>Finsko</c:v>
                </c:pt>
                <c:pt idx="19">
                  <c:v>Irsko</c:v>
                </c:pt>
                <c:pt idx="20">
                  <c:v>Dánsko</c:v>
                </c:pt>
                <c:pt idx="21">
                  <c:v>Bulharsko</c:v>
                </c:pt>
              </c:strCache>
            </c:strRef>
          </c:cat>
          <c:val>
            <c:numRef>
              <c:f>'přenocování dom a zahr turistů '!$D$40:$D$61</c:f>
              <c:numCache>
                <c:formatCode>General</c:formatCode>
                <c:ptCount val="22"/>
                <c:pt idx="0" formatCode="0.0">
                  <c:v>135</c:v>
                </c:pt>
                <c:pt idx="1">
                  <c:v>117.9</c:v>
                </c:pt>
                <c:pt idx="2">
                  <c:v>64.2</c:v>
                </c:pt>
                <c:pt idx="3">
                  <c:v>62.7</c:v>
                </c:pt>
                <c:pt idx="4">
                  <c:v>78.900000000000006</c:v>
                </c:pt>
                <c:pt idx="5">
                  <c:v>24.3</c:v>
                </c:pt>
                <c:pt idx="6">
                  <c:v>12.7</c:v>
                </c:pt>
                <c:pt idx="7">
                  <c:v>25.2</c:v>
                </c:pt>
                <c:pt idx="8">
                  <c:v>23.1</c:v>
                </c:pt>
                <c:pt idx="9">
                  <c:v>8.1999999999999993</c:v>
                </c:pt>
                <c:pt idx="10">
                  <c:v>10.3</c:v>
                </c:pt>
                <c:pt idx="11">
                  <c:v>11</c:v>
                </c:pt>
                <c:pt idx="12">
                  <c:v>14.7</c:v>
                </c:pt>
                <c:pt idx="13">
                  <c:v>9.8000000000000007</c:v>
                </c:pt>
                <c:pt idx="14">
                  <c:v>1.8</c:v>
                </c:pt>
                <c:pt idx="15">
                  <c:v>7.9</c:v>
                </c:pt>
                <c:pt idx="16">
                  <c:v>6.8</c:v>
                </c:pt>
                <c:pt idx="17">
                  <c:v>9.4</c:v>
                </c:pt>
                <c:pt idx="18">
                  <c:v>8.6</c:v>
                </c:pt>
                <c:pt idx="19">
                  <c:v>7.5</c:v>
                </c:pt>
                <c:pt idx="20">
                  <c:v>4.8</c:v>
                </c:pt>
                <c:pt idx="21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89056"/>
        <c:axId val="103390592"/>
      </c:barChart>
      <c:catAx>
        <c:axId val="103389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390592"/>
        <c:crosses val="autoZero"/>
        <c:auto val="1"/>
        <c:lblAlgn val="ctr"/>
        <c:lblOffset val="100"/>
        <c:noMultiLvlLbl val="0"/>
      </c:catAx>
      <c:valAx>
        <c:axId val="1033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389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'přenocování dom a zahr turistů '!$B$3</c:f>
              <c:strCache>
                <c:ptCount val="1"/>
                <c:pt idx="0">
                  <c:v>počet přenocování zahraničních turistů v mil.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'!$B$4:$B$25</c:f>
              <c:numCache>
                <c:formatCode>General</c:formatCode>
                <c:ptCount val="22"/>
                <c:pt idx="0">
                  <c:v>300.89999999999998</c:v>
                </c:pt>
                <c:pt idx="1">
                  <c:v>141.30000000000001</c:v>
                </c:pt>
                <c:pt idx="2">
                  <c:v>214.1</c:v>
                </c:pt>
                <c:pt idx="3">
                  <c:v>86.7</c:v>
                </c:pt>
                <c:pt idx="4">
                  <c:v>133.5</c:v>
                </c:pt>
                <c:pt idx="5">
                  <c:v>88.7</c:v>
                </c:pt>
                <c:pt idx="6">
                  <c:v>47.5</c:v>
                </c:pt>
                <c:pt idx="7">
                  <c:v>91.5</c:v>
                </c:pt>
                <c:pt idx="8">
                  <c:v>89.4</c:v>
                </c:pt>
                <c:pt idx="9">
                  <c:v>88.7</c:v>
                </c:pt>
                <c:pt idx="10">
                  <c:v>73.3</c:v>
                </c:pt>
                <c:pt idx="11">
                  <c:v>59.3</c:v>
                </c:pt>
                <c:pt idx="12">
                  <c:v>55.6</c:v>
                </c:pt>
                <c:pt idx="13">
                  <c:v>55.2</c:v>
                </c:pt>
                <c:pt idx="14">
                  <c:v>40.799999999999997</c:v>
                </c:pt>
                <c:pt idx="15">
                  <c:v>33.9</c:v>
                </c:pt>
                <c:pt idx="16">
                  <c:v>33.4</c:v>
                </c:pt>
                <c:pt idx="17">
                  <c:v>33.200000000000003</c:v>
                </c:pt>
                <c:pt idx="18">
                  <c:v>32.799999999999997</c:v>
                </c:pt>
                <c:pt idx="19">
                  <c:v>28.4</c:v>
                </c:pt>
                <c:pt idx="20">
                  <c:v>26.9</c:v>
                </c:pt>
                <c:pt idx="21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'přenocování dom a zahr turistů '!$C$3</c:f>
              <c:strCache>
                <c:ptCount val="1"/>
                <c:pt idx="0">
                  <c:v>počet přenocování domácích turistů v mil.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'!$C$4:$C$25</c:f>
              <c:numCache>
                <c:formatCode>General</c:formatCode>
                <c:ptCount val="22"/>
                <c:pt idx="0" formatCode="0.0">
                  <c:v>166</c:v>
                </c:pt>
                <c:pt idx="1">
                  <c:v>302.2</c:v>
                </c:pt>
                <c:pt idx="2">
                  <c:v>214.5</c:v>
                </c:pt>
                <c:pt idx="3">
                  <c:v>331.8</c:v>
                </c:pt>
                <c:pt idx="4">
                  <c:v>217.2</c:v>
                </c:pt>
                <c:pt idx="5">
                  <c:v>36</c:v>
                </c:pt>
                <c:pt idx="6">
                  <c:v>69.400000000000006</c:v>
                </c:pt>
                <c:pt idx="7">
                  <c:v>20.399999999999999</c:v>
                </c:pt>
                <c:pt idx="8">
                  <c:v>83</c:v>
                </c:pt>
                <c:pt idx="9">
                  <c:v>17.7</c:v>
                </c:pt>
                <c:pt idx="10">
                  <c:v>48.8</c:v>
                </c:pt>
                <c:pt idx="11">
                  <c:v>15.5</c:v>
                </c:pt>
                <c:pt idx="12">
                  <c:v>26.8</c:v>
                </c:pt>
                <c:pt idx="13">
                  <c:v>26.2</c:v>
                </c:pt>
                <c:pt idx="14">
                  <c:v>20.3</c:v>
                </c:pt>
                <c:pt idx="15">
                  <c:v>10.199999999999999</c:v>
                </c:pt>
                <c:pt idx="16">
                  <c:v>16.600000000000001</c:v>
                </c:pt>
                <c:pt idx="17">
                  <c:v>12.6</c:v>
                </c:pt>
                <c:pt idx="18">
                  <c:v>15.3</c:v>
                </c:pt>
                <c:pt idx="19">
                  <c:v>5.3</c:v>
                </c:pt>
                <c:pt idx="20">
                  <c:v>17.8</c:v>
                </c:pt>
                <c:pt idx="21">
                  <c:v>6.8</c:v>
                </c:pt>
              </c:numCache>
            </c:numRef>
          </c:val>
        </c:ser>
        <c:ser>
          <c:idx val="2"/>
          <c:order val="2"/>
          <c:tx>
            <c:strRef>
              <c:f>'přenocování dom a zahr turistů '!$D$3</c:f>
              <c:strCache>
                <c:ptCount val="1"/>
                <c:pt idx="0">
                  <c:v>počet přenocování turistů celkem v mil. </c:v>
                </c:pt>
              </c:strCache>
            </c:strRef>
          </c:tx>
          <c:invertIfNegative val="0"/>
          <c:cat>
            <c:strRef>
              <c:f>'přenocování dom a zahr turistů '!$A$4:$A$25</c:f>
              <c:strCache>
                <c:ptCount val="22"/>
                <c:pt idx="0">
                  <c:v>Španělsko</c:v>
                </c:pt>
                <c:pt idx="1">
                  <c:v>Francie</c:v>
                </c:pt>
                <c:pt idx="2">
                  <c:v>Itálie</c:v>
                </c:pt>
                <c:pt idx="3">
                  <c:v>Německo</c:v>
                </c:pt>
                <c:pt idx="4">
                  <c:v>Velká Británie</c:v>
                </c:pt>
                <c:pt idx="5">
                  <c:v>Rakousko</c:v>
                </c:pt>
                <c:pt idx="6">
                  <c:v>Nizozemsko</c:v>
                </c:pt>
                <c:pt idx="7">
                  <c:v>Řecko</c:v>
                </c:pt>
                <c:pt idx="8">
                  <c:v>Chorvatsko</c:v>
                </c:pt>
                <c:pt idx="9">
                  <c:v>Polsko</c:v>
                </c:pt>
                <c:pt idx="10">
                  <c:v>Portugalsko</c:v>
                </c:pt>
                <c:pt idx="11">
                  <c:v>Švédsko</c:v>
                </c:pt>
                <c:pt idx="12">
                  <c:v>Česká republika</c:v>
                </c:pt>
                <c:pt idx="13">
                  <c:v>Švýcarsko</c:v>
                </c:pt>
                <c:pt idx="14">
                  <c:v>Belgie</c:v>
                </c:pt>
                <c:pt idx="15">
                  <c:v>Norsko</c:v>
                </c:pt>
                <c:pt idx="16">
                  <c:v>Irsko</c:v>
                </c:pt>
                <c:pt idx="17">
                  <c:v>Dánsko</c:v>
                </c:pt>
                <c:pt idx="18">
                  <c:v>Maďarsko</c:v>
                </c:pt>
                <c:pt idx="19">
                  <c:v>Rumunsko</c:v>
                </c:pt>
                <c:pt idx="20">
                  <c:v>Bulharsko</c:v>
                </c:pt>
                <c:pt idx="21">
                  <c:v>Finsko</c:v>
                </c:pt>
              </c:strCache>
            </c:strRef>
          </c:cat>
          <c:val>
            <c:numRef>
              <c:f>'přenocování dom a zahr turistů '!$D$4:$D$25</c:f>
              <c:numCache>
                <c:formatCode>General</c:formatCode>
                <c:ptCount val="22"/>
                <c:pt idx="0" formatCode="0.0">
                  <c:v>467</c:v>
                </c:pt>
                <c:pt idx="1">
                  <c:v>443.5</c:v>
                </c:pt>
                <c:pt idx="2">
                  <c:v>428.7</c:v>
                </c:pt>
                <c:pt idx="3">
                  <c:v>428.5</c:v>
                </c:pt>
                <c:pt idx="4">
                  <c:v>350.7</c:v>
                </c:pt>
                <c:pt idx="5">
                  <c:v>124.6</c:v>
                </c:pt>
                <c:pt idx="6" formatCode="0.0">
                  <c:v>117</c:v>
                </c:pt>
                <c:pt idx="7">
                  <c:v>111.9</c:v>
                </c:pt>
                <c:pt idx="8">
                  <c:v>6.4</c:v>
                </c:pt>
                <c:pt idx="9">
                  <c:v>71.099999999999994</c:v>
                </c:pt>
                <c:pt idx="10">
                  <c:v>24.4</c:v>
                </c:pt>
                <c:pt idx="11">
                  <c:v>43.8</c:v>
                </c:pt>
                <c:pt idx="12">
                  <c:v>28.8</c:v>
                </c:pt>
                <c:pt idx="13">
                  <c:v>28.6</c:v>
                </c:pt>
                <c:pt idx="14">
                  <c:v>20.5</c:v>
                </c:pt>
                <c:pt idx="15">
                  <c:v>23.7</c:v>
                </c:pt>
                <c:pt idx="16">
                  <c:v>16.8</c:v>
                </c:pt>
                <c:pt idx="17">
                  <c:v>20.6</c:v>
                </c:pt>
                <c:pt idx="18">
                  <c:v>17.5</c:v>
                </c:pt>
                <c:pt idx="19">
                  <c:v>23.1</c:v>
                </c:pt>
                <c:pt idx="20">
                  <c:v>9.1</c:v>
                </c:pt>
                <c:pt idx="21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470976"/>
        <c:axId val="103472512"/>
        <c:axId val="0"/>
      </c:bar3DChart>
      <c:catAx>
        <c:axId val="10347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3472512"/>
        <c:crosses val="autoZero"/>
        <c:auto val="1"/>
        <c:lblAlgn val="ctr"/>
        <c:lblOffset val="100"/>
        <c:noMultiLvlLbl val="0"/>
      </c:catAx>
      <c:valAx>
        <c:axId val="10347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47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66F183-1990-43BB-8B38-39EE85845E46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4CA54A-7E52-4C3E-8B97-228C6291F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68B60-80D6-4014-AF24-3EBE3D50027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CA54A-7E52-4C3E-8B97-228C6291F396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7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2D9C-E735-4068-9F19-E3DB35597F77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0DAC-3446-441C-BB9F-1F58359284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0E85-27E3-454C-A125-65A62C8174B3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4320-0A83-4E83-8D7E-3725ACC48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3DFD-F441-4EF7-B7EE-956DAC73698C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6D70-2F0B-42DF-8481-3A4EB87CA8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336-776E-4302-9F6B-513B0FB86611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998C-C801-4E15-8476-FAA0D4DB0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2B18-1E42-4D66-B9C3-59DD7C9F3111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F93A-503F-484E-A84B-CF86ED48C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9830-8201-41D7-B197-9068D671223F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F765-14F2-42B8-9F04-20162A9240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13B8-64E7-4097-92DB-DDEE7B07660B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D35D-DDC8-47E8-9E47-47F910419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4DEA-929C-43C6-BBAE-FBC3F6BA6348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F138-763D-4CDB-A8D1-5E43D4C118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477F-E467-4BD7-9501-3CCD4A1721B6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37B1-D13E-4A7D-A470-23E8F68E61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63D6-FD7D-443E-AC66-BD27D6E07743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BB44-2C36-49BF-8B3A-EA1E5E1AEE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BB9-6C7F-4906-9193-6317B89F9DF2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1D32-96CB-4D9D-A40A-2D031F0825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C60E23-549E-4CB9-8CE9-A297B018EEDC}" type="datetimeFigureOut">
              <a:rPr lang="cs-CZ"/>
              <a:pPr>
                <a:defRPr/>
              </a:pPr>
              <a:t>15.5.2019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77A4F-F2D4-4D40-BD60-B890D6DA5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livingstone.cz/upload/responsive/kraken/fotogalerie/Fotogalerie-zeme/Afrika-zeme/Tanzanie/tanzanie-13.jpg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 smtClean="0"/>
              <a:t>Geografie mezinárodního cestovního ruchu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Hodnocení </a:t>
            </a:r>
            <a:r>
              <a:rPr lang="cs-CZ" sz="2400" b="1" dirty="0"/>
              <a:t>14 pilířů/indikátorů konkurenceschopnosti cestovního </a:t>
            </a:r>
            <a:r>
              <a:rPr lang="cs-CZ" sz="2400" b="1" dirty="0" smtClean="0"/>
              <a:t>ruchu</a:t>
            </a:r>
            <a:br>
              <a:rPr lang="cs-CZ" sz="2400" b="1" dirty="0" smtClean="0"/>
            </a:br>
            <a:r>
              <a:rPr lang="cs-CZ" sz="2000" i="1" dirty="0" smtClean="0"/>
              <a:t>Zdroj</a:t>
            </a:r>
            <a:r>
              <a:rPr lang="cs-CZ" sz="2000" i="1" dirty="0"/>
              <a:t>: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Travel&amp;Tourism</a:t>
            </a:r>
            <a:r>
              <a:rPr lang="cs-CZ" sz="2000" i="1" dirty="0"/>
              <a:t> </a:t>
            </a:r>
            <a:r>
              <a:rPr lang="cs-CZ" sz="2000" i="1" dirty="0" err="1"/>
              <a:t>Competitiveness</a:t>
            </a:r>
            <a:r>
              <a:rPr lang="cs-CZ" sz="2000" i="1" dirty="0"/>
              <a:t> Report 2013, 2015, 2017, </a:t>
            </a:r>
            <a:r>
              <a:rPr lang="cs-CZ" sz="2000" i="1" dirty="0" err="1"/>
              <a:t>World</a:t>
            </a:r>
            <a:r>
              <a:rPr lang="cs-CZ" sz="2000" i="1" dirty="0"/>
              <a:t> </a:t>
            </a:r>
            <a:r>
              <a:rPr lang="cs-CZ" sz="2000" i="1" dirty="0" err="1"/>
              <a:t>Economic</a:t>
            </a:r>
            <a:r>
              <a:rPr lang="cs-CZ" sz="2000" i="1" dirty="0"/>
              <a:t> </a:t>
            </a:r>
            <a:r>
              <a:rPr lang="cs-CZ" sz="2000" i="1" dirty="0" err="1"/>
              <a:t>Forum</a:t>
            </a:r>
            <a:r>
              <a:rPr lang="cs-CZ" sz="2000" i="1" dirty="0"/>
              <a:t>, </a:t>
            </a:r>
            <a:endParaRPr lang="cs-CZ" sz="20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697355" y="1963896"/>
          <a:ext cx="5749290" cy="3798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8030"/>
                <a:gridCol w="372745"/>
                <a:gridCol w="372745"/>
                <a:gridCol w="447675"/>
                <a:gridCol w="372745"/>
                <a:gridCol w="438150"/>
                <a:gridCol w="457200"/>
              </a:tblGrid>
              <a:tr h="391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Název pilíře/indikátoru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Postavení ČR mezi zeměmi Evropy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Postavení ČR mezi zeměmi světa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8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Podnikatelské prostředí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Bezpečnost a ochrana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Zdraví a hygiena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Lidské zdroje a trh práce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Vybavenost, dostupnost a dovednost v oblasti ICT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Podpora rozvoje cestovního ruchu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otevřenost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Cenová konkurenceschopnost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Udržitelnost životního prostředí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Infrastruktura letecké dopravy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Pozemní a přístavní infrastruktura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Infrastruktura turistických služeb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Přírodní zdroje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Kulturní zdroje a obchodní cesty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Celkový index konkurenceschopnosti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Počet hodnocených zemí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141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Základní data o mezinárodním cestovním ruchu v roce 2017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zahraničních příjezdů – 1,326 mld.</a:t>
            </a:r>
          </a:p>
          <a:p>
            <a:r>
              <a:rPr lang="cs-CZ" dirty="0" smtClean="0"/>
              <a:t>Souhrn příjmů – 1 340 mld. USD</a:t>
            </a:r>
          </a:p>
          <a:p>
            <a:r>
              <a:rPr lang="cs-CZ" sz="2800" dirty="0" smtClean="0"/>
              <a:t>1. Evropa (672 mil. – 51 %, 519 mld. USD – 39 %)</a:t>
            </a:r>
          </a:p>
          <a:p>
            <a:r>
              <a:rPr lang="cs-CZ" sz="2800" dirty="0" smtClean="0"/>
              <a:t>2. Asie a Pacifik (323 mil. – 24 %, 390 mld. USD – 29 %)</a:t>
            </a:r>
          </a:p>
          <a:p>
            <a:r>
              <a:rPr lang="cs-CZ" sz="2800" dirty="0" smtClean="0"/>
              <a:t>3. Amerika (211 mil. – 16 %, 326 mld. USD – 24 %)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Světový export zboží 1998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51815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3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/>
              <a:t>Hlavní faktory a vlivy působící na vývoj</a:t>
            </a:r>
            <a:br>
              <a:rPr lang="cs-CZ" sz="3200" b="1" smtClean="0"/>
            </a:br>
            <a:r>
              <a:rPr lang="cs-CZ" sz="3200" b="1" smtClean="0"/>
              <a:t>mezinárodního cestovního ruchu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ekonomika (vývoj světové ekonomiky)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technologie (informační, dopravní)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zjednodušení formalit a odstranění bariér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bezpečnost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demografický vývoj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globalizace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lokalizace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udržitelný rozvoj </a:t>
            </a:r>
            <a:r>
              <a:rPr lang="cs-CZ" b="1" dirty="0" smtClean="0"/>
              <a:t>cestovního ruchu</a:t>
            </a:r>
            <a:endParaRPr lang="cs-CZ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pracovní podmínky + podmínky života obecně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posun k ekonomice zážitků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 smtClean="0"/>
              <a:t>marketing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Zdroj: </a:t>
            </a:r>
            <a:r>
              <a:rPr lang="cs-CZ" dirty="0" err="1" smtClean="0"/>
              <a:t>Palatková</a:t>
            </a:r>
            <a:r>
              <a:rPr lang="cs-CZ" dirty="0" smtClean="0"/>
              <a:t> M. : Mezinárodní cestovní ruch 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2. Geografické charakteristiky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b="1" dirty="0"/>
              <a:t>GEOGRAFICKÉ ASPEKTY MEZINÁRODNÍHO CESTOVNÍHO</a:t>
            </a:r>
            <a:br>
              <a:rPr lang="cs-CZ" sz="2800" b="1" dirty="0"/>
            </a:br>
            <a:r>
              <a:rPr lang="cs-CZ" sz="2800" b="1" dirty="0"/>
              <a:t>RUCHU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Mezinárodní cestovní ruch je jeden z hlavních článků mezinárodního obchodu. V roce </a:t>
            </a:r>
            <a:r>
              <a:rPr lang="cs-CZ" dirty="0" smtClean="0"/>
              <a:t>1997 bylo </a:t>
            </a:r>
            <a:r>
              <a:rPr lang="cs-CZ" dirty="0"/>
              <a:t>zaznamenáno celkově 612 milionů mezinárodních turistických příjezdů, v roce </a:t>
            </a:r>
            <a:r>
              <a:rPr lang="cs-CZ" dirty="0" smtClean="0"/>
              <a:t>2002 více </a:t>
            </a:r>
            <a:r>
              <a:rPr lang="cs-CZ" dirty="0"/>
              <a:t>než 700 mil., v roce 2013 již více než 1 </a:t>
            </a:r>
            <a:r>
              <a:rPr lang="cs-CZ" dirty="0" smtClean="0"/>
              <a:t>miliarda mezinárodních </a:t>
            </a:r>
            <a:r>
              <a:rPr lang="cs-CZ" dirty="0"/>
              <a:t>turistických </a:t>
            </a:r>
            <a:r>
              <a:rPr lang="cs-CZ" dirty="0" smtClean="0"/>
              <a:t>příjezdů, v roce 2017 téměř 1,33 miliard.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Termín turistický příjezd je vztažen na celkový počet uskutečněných turistických cest, </a:t>
            </a:r>
            <a:r>
              <a:rPr lang="cs-CZ" dirty="0" smtClean="0"/>
              <a:t>protože někteří </a:t>
            </a:r>
            <a:r>
              <a:rPr lang="cs-CZ" dirty="0"/>
              <a:t>turisté mohou uskutečnit více než jednu mezinárodní cestu za rok.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Mezinárodní cestovní ruch se tradičně měří pomocí mezinárodních příjezdů a příjmů z </a:t>
            </a:r>
            <a:r>
              <a:rPr lang="cs-CZ" dirty="0" smtClean="0"/>
              <a:t>něho. Mezinárodní </a:t>
            </a:r>
            <a:r>
              <a:rPr lang="cs-CZ" dirty="0"/>
              <a:t>příjmy z cestovního ruchu (vyjma mezinárodních příjmů z jízdného) </a:t>
            </a:r>
            <a:r>
              <a:rPr lang="cs-CZ" dirty="0" smtClean="0"/>
              <a:t>dosáhly v </a:t>
            </a:r>
            <a:r>
              <a:rPr lang="cs-CZ" dirty="0"/>
              <a:t>roce 1999 455 mld. USD, v roce 2013 kolem </a:t>
            </a:r>
            <a:r>
              <a:rPr lang="cs-CZ" dirty="0" smtClean="0"/>
              <a:t>1,2 </a:t>
            </a:r>
            <a:r>
              <a:rPr lang="cs-CZ" dirty="0"/>
              <a:t>bilionu USD </a:t>
            </a:r>
            <a:r>
              <a:rPr lang="cs-CZ" dirty="0" smtClean="0"/>
              <a:t> a v roce 2017 1,33 bilionu USD (UNWTO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Tourism</a:t>
            </a:r>
            <a:r>
              <a:rPr lang="cs-CZ" dirty="0"/>
              <a:t> </a:t>
            </a:r>
            <a:r>
              <a:rPr lang="cs-CZ" dirty="0" err="1" smtClean="0"/>
              <a:t>Barometer</a:t>
            </a:r>
            <a:r>
              <a:rPr lang="cs-CZ" dirty="0" smtClean="0"/>
              <a:t>, 2018)</a:t>
            </a:r>
            <a:r>
              <a:rPr lang="cs-CZ" i="1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Ačkoliv nejsou dostupná všechna hodnotící data, předpokládá se, že celkově je domácí </a:t>
            </a:r>
            <a:r>
              <a:rPr lang="cs-CZ" dirty="0" smtClean="0"/>
              <a:t>cestovní ruch (počty účastí) </a:t>
            </a:r>
            <a:r>
              <a:rPr lang="cs-CZ" dirty="0"/>
              <a:t>až desetinásobně vyšší než mezinárodní. Cestovní ruch je důležitou </a:t>
            </a:r>
            <a:r>
              <a:rPr lang="cs-CZ" dirty="0" smtClean="0"/>
              <a:t>aktivitou v </a:t>
            </a:r>
            <a:r>
              <a:rPr lang="cs-CZ" dirty="0"/>
              <a:t>mnoha velkých zemích, přispívá 5–10 % národnímu HDP. Avšak v některých menších </a:t>
            </a:r>
            <a:r>
              <a:rPr lang="cs-CZ" dirty="0" smtClean="0"/>
              <a:t>zemích a </a:t>
            </a:r>
            <a:r>
              <a:rPr lang="cs-CZ" dirty="0"/>
              <a:t>zvláště v několika malých ostrovních státech v oblasti Karibiku, rovníkového </a:t>
            </a:r>
            <a:r>
              <a:rPr lang="cs-CZ" dirty="0" smtClean="0"/>
              <a:t>Pacifiku </a:t>
            </a:r>
            <a:r>
              <a:rPr lang="cs-CZ" dirty="0"/>
              <a:t>a Indického oceánu cestovní ruch vytváří až </a:t>
            </a:r>
            <a:r>
              <a:rPr lang="cs-CZ" dirty="0" smtClean="0"/>
              <a:t>20–30 </a:t>
            </a:r>
            <a:r>
              <a:rPr lang="cs-CZ" dirty="0"/>
              <a:t>% HDP.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 mezinárodního cestovního ruchu se předpokládá v příštích letech pokračování jeho </a:t>
            </a:r>
            <a:r>
              <a:rPr lang="cs-CZ" dirty="0" smtClean="0"/>
              <a:t>růstu (okolo </a:t>
            </a:r>
            <a:r>
              <a:rPr lang="cs-CZ" dirty="0"/>
              <a:t>3– 4 % ročně), jeho vysoká dynamika růstu je nejvyšší ze všech sektorů </a:t>
            </a:r>
            <a:r>
              <a:rPr lang="cs-CZ" dirty="0" smtClean="0"/>
              <a:t>světového hospodářství</a:t>
            </a:r>
            <a:r>
              <a:rPr lang="cs-CZ" dirty="0"/>
              <a:t>. Srovnatelné tempo růstu má pouze mezinárodní obchod (mezinárodní </a:t>
            </a:r>
            <a:r>
              <a:rPr lang="cs-CZ" dirty="0" smtClean="0"/>
              <a:t>cestovní ruch </a:t>
            </a:r>
            <a:r>
              <a:rPr lang="cs-CZ" dirty="0"/>
              <a:t>bývá také označován jako </a:t>
            </a:r>
            <a:r>
              <a:rPr lang="cs-CZ" i="1" dirty="0"/>
              <a:t>„skrytý“ </a:t>
            </a:r>
            <a:r>
              <a:rPr lang="cs-CZ" dirty="0"/>
              <a:t>export</a:t>
            </a:r>
            <a:r>
              <a:rPr lang="cs-CZ" dirty="0" smtClean="0"/>
              <a:t>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UNWTO v této souvislosti předpovídá okolo 1,8 miliardy mezinárodních příjezdů/účastí v roce 2030. Dále se předpokládá, že jeden ze čtyř turistických pobytů bude dlouhodobý. Všechny regiony světa by měly mít zajištěn solidní růst mezinárodního cestovního ruchu, stejně tak lze uvažovat o růstu domácího cestovního ruchu.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Jednoduchá rovnice </a:t>
            </a:r>
            <a:r>
              <a:rPr lang="cs-CZ" sz="2800" b="1" dirty="0" smtClean="0"/>
              <a:t>předpokladu růstu mezinárodního cestovního ruchu = růst životní úrovně(disponibilní </a:t>
            </a:r>
            <a:r>
              <a:rPr lang="cs-CZ" sz="2800" b="1" dirty="0"/>
              <a:t>příjmy, dostatek volného </a:t>
            </a:r>
            <a:r>
              <a:rPr lang="cs-CZ" sz="2800" b="1" dirty="0" smtClean="0"/>
              <a:t>času), </a:t>
            </a:r>
            <a:r>
              <a:rPr lang="cs-CZ" sz="2800" b="1" dirty="0"/>
              <a:t>motivace (chuť) cestovat, společenská </a:t>
            </a:r>
            <a:r>
              <a:rPr lang="cs-CZ" sz="2800" b="1" dirty="0" smtClean="0"/>
              <a:t>prestiž a ….</a:t>
            </a:r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7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Vývoj počtu mezinárodních příjezdů podle regionů UNWTO (v mil</a:t>
            </a:r>
            <a:r>
              <a:rPr lang="cs-CZ" sz="3200" b="1" dirty="0" smtClean="0"/>
              <a:t>.) v roce 2017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cx="http://schemas.microsoft.com/office/drawing/2014/chartex" xmlns="" xmlns:lc="http://schemas.openxmlformats.org/drawingml/2006/lockedCanvas" id="{06D2A81F-42F8-4910-A6D2-6DFD02019B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0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Stručný 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Základní ekonomické charakteristiky MCR</a:t>
            </a:r>
          </a:p>
          <a:p>
            <a:r>
              <a:rPr lang="cs-CZ" sz="2800" dirty="0" smtClean="0"/>
              <a:t>Základní geografické charakteristiky MCR</a:t>
            </a:r>
          </a:p>
          <a:p>
            <a:r>
              <a:rPr lang="cs-CZ" sz="2800" dirty="0" smtClean="0"/>
              <a:t>Světový prostorový přehled MCR</a:t>
            </a:r>
          </a:p>
          <a:p>
            <a:r>
              <a:rPr lang="cs-CZ" sz="2800" dirty="0" smtClean="0"/>
              <a:t>Mezi regionální přehled MCR</a:t>
            </a:r>
          </a:p>
          <a:p>
            <a:r>
              <a:rPr lang="cs-CZ" sz="2800" dirty="0" smtClean="0"/>
              <a:t>TOP světové země MCR</a:t>
            </a:r>
          </a:p>
          <a:p>
            <a:r>
              <a:rPr lang="cs-CZ" sz="2800" dirty="0" smtClean="0"/>
              <a:t>Evropský MCR</a:t>
            </a:r>
          </a:p>
          <a:p>
            <a:r>
              <a:rPr lang="cs-CZ" sz="2800" dirty="0" smtClean="0"/>
              <a:t>Světová velkoměsta v MCR</a:t>
            </a:r>
          </a:p>
          <a:p>
            <a:r>
              <a:rPr lang="cs-CZ" sz="2800" dirty="0" smtClean="0"/>
              <a:t>Příjezdový a výjezdový CR ČR</a:t>
            </a:r>
          </a:p>
          <a:p>
            <a:r>
              <a:rPr lang="cs-CZ" sz="2800" dirty="0" smtClean="0"/>
              <a:t>Mezinárodní turistické proudy TOP zemí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222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Vývoj příjmů z mezinárodního cestovního ruchu a </a:t>
            </a:r>
            <a:r>
              <a:rPr lang="cs-CZ" sz="2800" b="1" dirty="0" smtClean="0"/>
              <a:t>z   mezinárodní </a:t>
            </a:r>
            <a:r>
              <a:rPr lang="cs-CZ" sz="2800" b="1" dirty="0"/>
              <a:t>osobní </a:t>
            </a:r>
            <a:r>
              <a:rPr lang="cs-CZ" sz="2800" b="1" dirty="0" smtClean="0"/>
              <a:t>dopravy v roce 2017</a:t>
            </a:r>
            <a:endParaRPr lang="cs-CZ" sz="2800" dirty="0"/>
          </a:p>
        </p:txBody>
      </p:sp>
      <p:pic>
        <p:nvPicPr>
          <p:cNvPr id="4" name="Picture 127627947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8248"/>
            <a:ext cx="8229600" cy="37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847137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Obdélník 4"/>
          <p:cNvSpPr>
            <a:spLocks noChangeArrowheads="1"/>
          </p:cNvSpPr>
          <p:nvPr/>
        </p:nvSpPr>
        <p:spPr bwMode="auto">
          <a:xfrm>
            <a:off x="2286000" y="838200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 dirty="0">
                <a:latin typeface="Calibri" pitchFamily="34" charset="0"/>
              </a:rPr>
              <a:t>Mezinárodní turistické příjezdy 1950–2020 </a:t>
            </a:r>
            <a:r>
              <a:rPr lang="cs-CZ" sz="2400" b="1" dirty="0" smtClean="0">
                <a:latin typeface="Calibri" pitchFamily="34" charset="0"/>
              </a:rPr>
              <a:t> (</a:t>
            </a:r>
            <a:r>
              <a:rPr lang="cs-CZ" sz="2400" b="1" dirty="0">
                <a:latin typeface="Calibri" pitchFamily="34" charset="0"/>
              </a:rPr>
              <a:t>v mil.)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Prognóza vývoje mezinárodního cestovního ruchu do roku 2030 (v mil. příjezdů)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Mezinárodní cestovní ruch v regionech UNWTO 2016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137588"/>
              </p:ext>
            </p:extLst>
          </p:nvPr>
        </p:nvGraphicFramePr>
        <p:xfrm>
          <a:off x="467544" y="119675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94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rozvinuté země připadalo v roce 2016 55,5 % turistických příjezdů, na rozvojové země pak 44,5 %.</a:t>
            </a:r>
          </a:p>
          <a:p>
            <a:r>
              <a:rPr lang="cs-CZ" dirty="0" smtClean="0"/>
              <a:t>Zajímavý je i pohled na relativní význam cestovního ruchu v národním hospodářství- posuďte sami v následujícím obrázku.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Relativní význam cestovního ruchu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32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TOP destinace podle mezinárodních příjezdů 2016</a:t>
            </a:r>
            <a:endParaRPr lang="cs-CZ" sz="24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3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TOP destinace světa podle příjmů z mezinárodního cestovního ruchu 2016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7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TOP destinace světa podle </a:t>
            </a:r>
            <a:r>
              <a:rPr lang="cs-CZ" sz="2400" b="1" dirty="0" smtClean="0"/>
              <a:t>výdajů na mezinárodní cestovní ruch </a:t>
            </a:r>
            <a:r>
              <a:rPr lang="cs-CZ" sz="2400" b="1" dirty="0"/>
              <a:t>2016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5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Počet domácích a zahraničních turistů ve vybraných zemích Evropy 2017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0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Mezinárodní cestovní ruch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nejširší </a:t>
            </a:r>
            <a:r>
              <a:rPr lang="cs-CZ" sz="2800" dirty="0"/>
              <a:t>(nejvolnější) pojem z hlediska územní realizace </a:t>
            </a:r>
            <a:r>
              <a:rPr lang="cs-CZ" sz="2800" dirty="0" smtClean="0"/>
              <a:t>zahrnující pohyb účastníků </a:t>
            </a:r>
            <a:r>
              <a:rPr lang="cs-CZ" sz="2800" dirty="0"/>
              <a:t>cestovního ruchu mezi státy, bez konkrétního teritoriálního určení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(zahraniční cestovní ruch více států či regionů): incoming + </a:t>
            </a:r>
            <a:r>
              <a:rPr lang="cs-CZ" sz="2800" dirty="0" err="1"/>
              <a:t>outgoing</a:t>
            </a:r>
            <a:r>
              <a:rPr lang="cs-CZ" sz="2800" dirty="0"/>
              <a:t> + </a:t>
            </a:r>
            <a:r>
              <a:rPr lang="cs-CZ" sz="2800" dirty="0" smtClean="0"/>
              <a:t>tranzitní cestovní ruch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Cestovní ruch </a:t>
            </a:r>
            <a:r>
              <a:rPr lang="cs-CZ" sz="2800" b="1" dirty="0" smtClean="0"/>
              <a:t>světa </a:t>
            </a:r>
            <a:r>
              <a:rPr lang="cs-CZ" sz="2800" dirty="0" smtClean="0"/>
              <a:t>zahrnuje </a:t>
            </a:r>
            <a:r>
              <a:rPr lang="cs-CZ" sz="2800" dirty="0"/>
              <a:t>veškerý </a:t>
            </a:r>
            <a:r>
              <a:rPr lang="cs-CZ" sz="2800" dirty="0" smtClean="0"/>
              <a:t>cestovní ruch, </a:t>
            </a:r>
            <a:r>
              <a:rPr lang="cs-CZ" sz="2800" dirty="0"/>
              <a:t>který je na světě realizován, tedy souhrn domácího </a:t>
            </a:r>
            <a:r>
              <a:rPr lang="cs-CZ" sz="2800" dirty="0" smtClean="0"/>
              <a:t>i zahraničního cestovního ruchu všech </a:t>
            </a:r>
            <a:r>
              <a:rPr lang="cs-CZ" sz="2800" dirty="0"/>
              <a:t>států </a:t>
            </a:r>
            <a:r>
              <a:rPr lang="cs-CZ" sz="2800" dirty="0" smtClean="0"/>
              <a:t>světa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900" dirty="0" smtClean="0"/>
              <a:t>(in: Malá</a:t>
            </a:r>
            <a:r>
              <a:rPr lang="cs-CZ" sz="1900" dirty="0"/>
              <a:t>, V.: Cestovní ruch (Vybrané kapitoly), VŠE, Praha, 1999, s. 11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900" dirty="0"/>
              <a:t>– 14 a s. 21 – </a:t>
            </a:r>
            <a:r>
              <a:rPr lang="pt-BR" sz="1900" dirty="0" smtClean="0"/>
              <a:t>23</a:t>
            </a:r>
            <a:r>
              <a:rPr lang="cs-CZ" sz="1900" dirty="0" smtClean="0"/>
              <a:t>)</a:t>
            </a:r>
            <a:r>
              <a:rPr lang="pt-BR" sz="1900" dirty="0" smtClean="0"/>
              <a:t>.</a:t>
            </a:r>
            <a:endParaRPr lang="cs-CZ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cs-CZ" sz="2800" b="1" dirty="0" smtClean="0"/>
              <a:t>Přenocování </a:t>
            </a:r>
            <a:r>
              <a:rPr lang="cs-CZ" sz="2800" b="1" dirty="0"/>
              <a:t>domácích a zahraničních turistů ve vybraných zemích Evropy 2017</a:t>
            </a:r>
            <a:endParaRPr lang="cs-CZ" sz="28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8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98901"/>
              </p:ext>
            </p:extLst>
          </p:nvPr>
        </p:nvGraphicFramePr>
        <p:xfrm>
          <a:off x="395536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80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02352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41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Hlavní charakteristiky evropského mezinárodního cestovního ruchu 2016-2017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Evropa je stále nejvýznamnějším regionem   světového mezinárodního cestovního ruchu. Absolutně zde rostou jak příjezdy tak příjmy, ovšem </a:t>
            </a:r>
            <a:r>
              <a:rPr lang="cs-CZ" sz="2400" dirty="0" smtClean="0"/>
              <a:t>v relativním srovnání jde o dlouhodobější mírný pokles. </a:t>
            </a:r>
            <a:r>
              <a:rPr lang="cs-CZ" sz="2400" dirty="0" smtClean="0"/>
              <a:t>V roce 2017 činil její podíl v příjezdech 51,1 %, v příjmech již jen 39 %.</a:t>
            </a:r>
          </a:p>
          <a:p>
            <a:r>
              <a:rPr lang="cs-CZ" sz="2400" dirty="0" smtClean="0"/>
              <a:t>Nejvýznamnějšími příjezdovými </a:t>
            </a:r>
            <a:r>
              <a:rPr lang="cs-CZ" sz="2400" dirty="0" err="1" smtClean="0"/>
              <a:t>subregiony</a:t>
            </a:r>
            <a:r>
              <a:rPr lang="cs-CZ" sz="2400" dirty="0" smtClean="0"/>
              <a:t> UNWTO jsou v současnosti jižní/středomořská Evropa a západní Evropa.</a:t>
            </a:r>
          </a:p>
          <a:p>
            <a:r>
              <a:rPr lang="cs-CZ" sz="2400" dirty="0" smtClean="0"/>
              <a:t>Kdo přijíždí do Evropy a cestuje po Evropě? Jsou to Evropané, jejich podíl činí kolem 75 %.</a:t>
            </a:r>
          </a:p>
          <a:p>
            <a:r>
              <a:rPr lang="cs-CZ" sz="2400" dirty="0" smtClean="0"/>
              <a:t>Kam Evropané především cestují? Do zemí kolem Středozemního moře, cca 40 – 45 %.</a:t>
            </a:r>
          </a:p>
        </p:txBody>
      </p:sp>
    </p:spTree>
    <p:extLst>
      <p:ext uri="{BB962C8B-B14F-4D97-AF65-F5344CB8AC3E}">
        <p14:creationId xmlns:p14="http://schemas.microsoft.com/office/powerpoint/2010/main" val="29608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Dlouhodobějším trendem v Evropě je růst obliby a návštěvnosti evropských metropolí.</a:t>
            </a:r>
          </a:p>
          <a:p>
            <a:r>
              <a:rPr lang="cs-CZ" dirty="0" smtClean="0"/>
              <a:t>Jaké </a:t>
            </a:r>
            <a:r>
              <a:rPr lang="cs-CZ" dirty="0"/>
              <a:t>jsou hlavní motivace při cestování?</a:t>
            </a:r>
          </a:p>
          <a:p>
            <a:r>
              <a:rPr lang="cs-CZ" dirty="0"/>
              <a:t>Jakými dopravními prostředky nejčastěji cestujeme</a:t>
            </a:r>
            <a:r>
              <a:rPr lang="cs-CZ" dirty="0" smtClean="0"/>
              <a:t>?</a:t>
            </a:r>
          </a:p>
          <a:p>
            <a:r>
              <a:rPr lang="cs-CZ" dirty="0" smtClean="0"/>
              <a:t>Evropské země jsou stále lídry v intenzitě mezinárodního cestování (měřeno počtem výjezdů ku počtu obyvatel).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4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Nejnavštěvovanější města Evropy 2017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3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senal patří mezi nejvýznamnější anglické fotbalové kl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6" y="836712"/>
            <a:ext cx="8374308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7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Význam města v cestovním ruchu země (2017)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3929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9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3200" b="1" dirty="0" smtClean="0"/>
              <a:t>Skladba </a:t>
            </a:r>
            <a:r>
              <a:rPr lang="cs-CZ" sz="3200" b="1" dirty="0"/>
              <a:t>mezinárodních cest Evropanů dle motivu cestujících (1995)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2050" name="Obrázek 3" descr="C:\Documents and Settings\99592\Plocha\obrázky pro Juru\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056752" cy="45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Hlavní motivy v mezinárodním cestování </a:t>
            </a:r>
            <a:r>
              <a:rPr lang="cs-CZ" sz="3200" dirty="0" smtClean="0"/>
              <a:t>(2017)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7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1. Ekonomické charakteristiky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Význam mezinárodního cestovního ruchu ve světové ekonomice (příjmy, výdaje, zaměstnanost)</a:t>
            </a:r>
          </a:p>
          <a:p>
            <a:r>
              <a:rPr lang="cs-CZ" smtClean="0"/>
              <a:t>Statistické zdroje (satelitní účty) UNWTO, WTTC, jednotlivé země</a:t>
            </a:r>
          </a:p>
          <a:p>
            <a:r>
              <a:rPr lang="cs-CZ" smtClean="0"/>
              <a:t>Mezinárodní export zboží a služeb (dlouhodobě první až druhé místo zaujímá mezinárodní cestovní ruch)</a:t>
            </a:r>
          </a:p>
        </p:txBody>
      </p:sp>
    </p:spTree>
    <p:extLst>
      <p:ext uri="{BB962C8B-B14F-4D97-AF65-F5344CB8AC3E}">
        <p14:creationId xmlns:p14="http://schemas.microsoft.com/office/powerpoint/2010/main" val="29065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Druh dopravního prostředku </a:t>
            </a:r>
            <a:br>
              <a:rPr lang="cs-CZ" sz="3600" b="1" dirty="0" smtClean="0"/>
            </a:br>
            <a:r>
              <a:rPr lang="cs-CZ" sz="3600" b="1" dirty="0" smtClean="0"/>
              <a:t>v mezinárodním cestování </a:t>
            </a:r>
            <a:r>
              <a:rPr lang="cs-CZ" sz="3600" dirty="0" smtClean="0"/>
              <a:t>(2017)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5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Intenzita mezinárodního cestování vybraných evropských zemí 2015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TOP země příjezdového cestovního ruchu do České republiky (2018)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1960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2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Příjezdový cestovní ruch do ČR 2018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3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http://www.uzlatehotygra.cz/images/articles/des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448031" cy="36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3381955" y="1124744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Cíl poznání a zážitků</a:t>
            </a:r>
          </a:p>
        </p:txBody>
      </p:sp>
    </p:spTree>
    <p:extLst>
      <p:ext uri="{BB962C8B-B14F-4D97-AF65-F5344CB8AC3E}">
        <p14:creationId xmlns:p14="http://schemas.microsoft.com/office/powerpoint/2010/main" val="17583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Výjezdový cestovní ruch ČR 2016</a:t>
            </a:r>
            <a:endParaRPr lang="cs-CZ" sz="32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karska.ikn.cz/files/uvod_makar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36023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vysoketatry.com/mapy/p/v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69352"/>
            <a:ext cx="9843099" cy="62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Příjezdy TOP zdrojových zemí do Rakouska 2018 (v tis.)</a:t>
            </a:r>
            <a:endParaRPr lang="cs-CZ" sz="28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9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denes Dac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" y="1089328"/>
            <a:ext cx="9089136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65818" y="476672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Innsbruck</a:t>
            </a:r>
          </a:p>
        </p:txBody>
      </p:sp>
    </p:spTree>
    <p:extLst>
      <p:ext uri="{BB962C8B-B14F-4D97-AF65-F5344CB8AC3E}">
        <p14:creationId xmlns:p14="http://schemas.microsoft.com/office/powerpoint/2010/main" val="16644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/>
              <a:t>Průmysl a ekonomika cestovního ruchu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PRŮMYSL cestovního ruchu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ubytovací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stravovací služby a prodej nápojů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služby osobní dopravy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/>
              <a:t>pomocné služby v osobní dopravě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pronájem osobních dopravních prostředků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udržovací a opravárenské služby osobních dopravních prostředků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cestovní kanceláře a průvodcovské služby, informační kanceláře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kulturní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rekreační a zábavní služby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různé služby pro turisty (prodej jízdenek, cestovní a zdravotní pojištění, lázeňské, </a:t>
            </a:r>
            <a:r>
              <a:rPr lang="cs-CZ" dirty="0" smtClean="0"/>
              <a:t>směnárenské služby</a:t>
            </a:r>
            <a:r>
              <a:rPr lang="cs-CZ" dirty="0"/>
              <a:t>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TOP 15 zemí do Vídně </a:t>
            </a:r>
            <a:r>
              <a:rPr lang="cs-CZ" sz="3600" dirty="0" smtClean="0"/>
              <a:t>(2017)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9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/>
              <a:t>Přenocování domácích a zahraničních hostů v letní sezóně 2008</a:t>
            </a:r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84504" cy="4968000"/>
          </a:xfrm>
          <a:prstGeom prst="rect">
            <a:avLst/>
          </a:prstGeom>
          <a:noFill/>
          <a:ln w="635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Příjezdový cestovní ruch do Francie (2016)</a:t>
            </a:r>
            <a:endParaRPr lang="cs-CZ" sz="32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4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GV France-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68" y="260648"/>
            <a:ext cx="6372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690563"/>
            <a:ext cx="88296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642938"/>
            <a:ext cx="89725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6977063" cy="82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TOP 12 příjezdových zemí do USA 2016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0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Hlavní země příjezdového cestovního ruchu do Číny </a:t>
            </a:r>
            <a:r>
              <a:rPr lang="cs-CZ" sz="2400" b="1" dirty="0" smtClean="0"/>
              <a:t>(2017)</a:t>
            </a:r>
            <a:endParaRPr lang="cs-CZ" sz="24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2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29429" y="404664"/>
            <a:ext cx="179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Lhasa v Tibetu</a:t>
            </a:r>
          </a:p>
        </p:txBody>
      </p:sp>
      <p:pic>
        <p:nvPicPr>
          <p:cNvPr id="2052" name="Picture 4" descr="https://upload.wikimedia.org/wikipedia/commons/thumb/d/dd/Potala_Palace%2C_August_2009.jpg/1024px-Potala_Palace%2C_August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980728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EKONOMIKA cestovního ruchu = PRŮMYSL cestovního ruchu + další odvětví:</a:t>
            </a:r>
            <a:endParaRPr lang="cs-CZ" sz="28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stavebnictví, prodej a opravy motorových vozidel, prodej pohonných hmot, prodej </a:t>
            </a:r>
            <a:r>
              <a:rPr lang="cs-CZ" dirty="0" smtClean="0"/>
              <a:t>cestovních potřeb</a:t>
            </a:r>
            <a:r>
              <a:rPr lang="cs-CZ" dirty="0"/>
              <a:t>, výroba a dodávky potravin do restauračních zařízení, catering letecké dopravy, výroba </a:t>
            </a:r>
            <a:r>
              <a:rPr lang="cs-CZ" dirty="0" smtClean="0"/>
              <a:t>a dodávky </a:t>
            </a:r>
            <a:r>
              <a:rPr lang="cs-CZ" dirty="0"/>
              <a:t>vybavení pro hotely, služby hotelovému průmyslu (prádelny, marketingové služby, …),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veřejná správa a bezpečnost,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charset="0"/>
              </a:rPr>
              <a:t>Hlavní turistické proudy do Indie (</a:t>
            </a:r>
            <a:r>
              <a:rPr lang="cs-CZ" sz="2400" b="1" dirty="0" smtClean="0">
                <a:latin typeface="Arial" charset="0"/>
              </a:rPr>
              <a:t>2016)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j Mahal (Edited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3" y="1020066"/>
            <a:ext cx="808672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75916" y="332656"/>
            <a:ext cx="220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/>
              <a:t>Tádž</a:t>
            </a:r>
            <a:r>
              <a:rPr lang="cs-CZ" b="1" dirty="0"/>
              <a:t> </a:t>
            </a:r>
            <a:r>
              <a:rPr lang="cs-CZ" b="1" dirty="0" err="1"/>
              <a:t>Mahal</a:t>
            </a:r>
            <a:r>
              <a:rPr lang="cs-CZ" b="1" dirty="0"/>
              <a:t> v Agře</a:t>
            </a:r>
          </a:p>
        </p:txBody>
      </p:sp>
    </p:spTree>
    <p:extLst>
      <p:ext uri="{BB962C8B-B14F-4D97-AF65-F5344CB8AC3E}">
        <p14:creationId xmlns:p14="http://schemas.microsoft.com/office/powerpoint/2010/main" val="42290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Nejvýznamnější africké země v mezinárodním cestovním </a:t>
            </a:r>
            <a:r>
              <a:rPr lang="cs-CZ" sz="2400" b="1" dirty="0" smtClean="0"/>
              <a:t>ruchu v roce 2017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6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err="1" smtClean="0"/>
              <a:t>Tanzánie</a:t>
            </a:r>
            <a:endParaRPr lang="cs-CZ" sz="3200" b="1" dirty="0"/>
          </a:p>
        </p:txBody>
      </p:sp>
      <p:pic>
        <p:nvPicPr>
          <p:cNvPr id="4" name="obrázek 2" descr="https://www.livingstone.cz/upload/responsive/kraken/fotogalerie/Fotogalerie-zeme/Afrika-zeme/Tanzanie/tanzanie-13-x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6" y="1196752"/>
            <a:ext cx="5091708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8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ctoria Falls from Zambia(August 200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5344"/>
            <a:ext cx="7683453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12708" y="260648"/>
            <a:ext cx="238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Viktoriiny vodopády</a:t>
            </a:r>
          </a:p>
        </p:txBody>
      </p:sp>
    </p:spTree>
    <p:extLst>
      <p:ext uri="{BB962C8B-B14F-4D97-AF65-F5344CB8AC3E}">
        <p14:creationId xmlns:p14="http://schemas.microsoft.com/office/powerpoint/2010/main" val="27241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TOP 10 cílových zemí britských turistů 2016 </a:t>
            </a:r>
            <a:endParaRPr lang="cs-CZ" sz="32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74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telitní fotografie Mallor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21774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52475"/>
            <a:ext cx="88201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7816850" cy="92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0"/>
            <a:ext cx="8394700" cy="73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/>
              <a:t>Statistický monitoring mezinárodního</a:t>
            </a:r>
            <a:br>
              <a:rPr lang="cs-CZ" sz="3200" b="1" smtClean="0"/>
            </a:br>
            <a:r>
              <a:rPr lang="cs-CZ" sz="3200" b="1" smtClean="0"/>
              <a:t>cestovního ruchu</a:t>
            </a:r>
            <a:endParaRPr lang="cs-CZ" sz="320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UNWTO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stanovení a prosazování mezinárodních standardů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zajištění mezinárodní srovnatelnosti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dirty="0"/>
              <a:t> </a:t>
            </a:r>
            <a:r>
              <a:rPr lang="sv-SE" b="1" dirty="0"/>
              <a:t>tvorba standardní metodiky sběru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sběr a publikování statistických dat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a další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600" dirty="0" err="1"/>
              <a:t>publikace</a:t>
            </a:r>
            <a:r>
              <a:rPr lang="en-US" sz="2600" dirty="0"/>
              <a:t>: </a:t>
            </a:r>
            <a:r>
              <a:rPr lang="en-US" sz="2600" i="1" dirty="0"/>
              <a:t>Compendium of Tourism Statistics, Yearbook </a:t>
            </a:r>
            <a:r>
              <a:rPr lang="en-US" sz="2600" i="1" dirty="0" smtClean="0"/>
              <a:t>of</a:t>
            </a:r>
            <a:r>
              <a:rPr lang="cs-CZ" sz="2600" i="1" dirty="0" smtClean="0"/>
              <a:t> </a:t>
            </a:r>
            <a:r>
              <a:rPr lang="en-US" sz="2600" i="1" dirty="0" smtClean="0"/>
              <a:t>Tourism </a:t>
            </a:r>
            <a:r>
              <a:rPr lang="en-US" sz="2600" i="1" dirty="0"/>
              <a:t>Statistics, UNWTO World Tourism Barometer, …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204913"/>
            <a:ext cx="88677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23838"/>
            <a:ext cx="87344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771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36155" y="4784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 Německa, Velké Británie, Francie a Itálie (73 proudů)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23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77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8376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 USA a Kanady (41 proudů)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7842"/>
            <a:ext cx="786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03401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Turistické proudy z Číny, Japonska a Ruska (49 proudů)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hled na severní stranu Kailásu z kláštera Dirap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" y="1075903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085366" y="332655"/>
            <a:ext cx="579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Posvátná hora </a:t>
            </a:r>
            <a:r>
              <a:rPr lang="cs-CZ" b="1" dirty="0" err="1"/>
              <a:t>Kailás</a:t>
            </a:r>
            <a:r>
              <a:rPr lang="cs-CZ" b="1" dirty="0"/>
              <a:t> </a:t>
            </a:r>
            <a:r>
              <a:rPr lang="cs-CZ" dirty="0"/>
              <a:t>v západním Tibetu – 6638 m</a:t>
            </a:r>
          </a:p>
        </p:txBody>
      </p:sp>
    </p:spTree>
    <p:extLst>
      <p:ext uri="{BB962C8B-B14F-4D97-AF65-F5344CB8AC3E}">
        <p14:creationId xmlns:p14="http://schemas.microsoft.com/office/powerpoint/2010/main" val="28444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3/3e/Ilha_do_Sol23_ST.jpg/1024px-Ilha_do_Sol23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43850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08193" y="332656"/>
            <a:ext cx="4656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Posvátné jezero Titicaca </a:t>
            </a:r>
            <a:r>
              <a:rPr lang="cs-CZ" dirty="0"/>
              <a:t>ve výšce 3812 m</a:t>
            </a:r>
          </a:p>
        </p:txBody>
      </p:sp>
    </p:spTree>
    <p:extLst>
      <p:ext uri="{BB962C8B-B14F-4D97-AF65-F5344CB8AC3E}">
        <p14:creationId xmlns:p14="http://schemas.microsoft.com/office/powerpoint/2010/main" val="6068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Holy Mosque in Mec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19"/>
            <a:ext cx="7519085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79912" y="332656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Posvátná</a:t>
            </a:r>
            <a:r>
              <a:rPr lang="cs-CZ" dirty="0"/>
              <a:t> </a:t>
            </a:r>
            <a:r>
              <a:rPr lang="cs-CZ" b="1" dirty="0"/>
              <a:t>Mekka</a:t>
            </a:r>
          </a:p>
        </p:txBody>
      </p:sp>
    </p:spTree>
    <p:extLst>
      <p:ext uri="{BB962C8B-B14F-4D97-AF65-F5344CB8AC3E}">
        <p14:creationId xmlns:p14="http://schemas.microsoft.com/office/powerpoint/2010/main" val="6871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7/Westernwall2.jpg/800px-Westernw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7539387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34935" y="476672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Zeď nářků v Jeruzalémě</a:t>
            </a:r>
          </a:p>
        </p:txBody>
      </p:sp>
    </p:spTree>
    <p:extLst>
      <p:ext uri="{BB962C8B-B14F-4D97-AF65-F5344CB8AC3E}">
        <p14:creationId xmlns:p14="http://schemas.microsoft.com/office/powerpoint/2010/main" val="17840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hc.unesco.org/uploads/thumbs/site_0347_0002-325-500-20151105153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937400" cy="75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20892" y="26064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Santiago de </a:t>
            </a:r>
            <a:r>
              <a:rPr lang="cs-CZ" dirty="0" err="1"/>
              <a:t>Compostela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4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dova UNWTO v Madri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6636277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083932" y="476672"/>
            <a:ext cx="297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Budova UNWTO v Madridu</a:t>
            </a:r>
          </a:p>
        </p:txBody>
      </p:sp>
    </p:spTree>
    <p:extLst>
      <p:ext uri="{BB962C8B-B14F-4D97-AF65-F5344CB8AC3E}">
        <p14:creationId xmlns:p14="http://schemas.microsoft.com/office/powerpoint/2010/main" val="3255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07174" y="33265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Posvátná hora vzdělání</a:t>
            </a:r>
          </a:p>
        </p:txBody>
      </p:sp>
      <p:pic>
        <p:nvPicPr>
          <p:cNvPr id="4100" name="Picture 4" descr="https://upload.wikimedia.org/wikipedia/commons/thumb/f/f9/Faculty_of_Economics_-_MU_Brno.JPG/800px-Faculty_of_Economics_-_MU_B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71193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WTTC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neoficiální satelitní účty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cs-CZ" b="1" dirty="0"/>
              <a:t>monitoring konkurenceschopnosti destinací (do 2004) – </a:t>
            </a:r>
            <a:r>
              <a:rPr lang="cs-CZ" b="1" dirty="0" smtClean="0"/>
              <a:t>dnes součástí </a:t>
            </a:r>
            <a:r>
              <a:rPr lang="cs-CZ" b="1" dirty="0"/>
              <a:t>monitoringu Světového ekonomického fóra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b="1" dirty="0" err="1"/>
              <a:t>speciální</a:t>
            </a:r>
            <a:r>
              <a:rPr lang="en-US" b="1" dirty="0"/>
              <a:t> </a:t>
            </a:r>
            <a:r>
              <a:rPr lang="en-US" b="1" dirty="0" err="1"/>
              <a:t>průzkumy</a:t>
            </a:r>
            <a:r>
              <a:rPr lang="en-US" b="1" dirty="0"/>
              <a:t> a </a:t>
            </a:r>
            <a:r>
              <a:rPr lang="en-US" b="1" dirty="0" err="1"/>
              <a:t>studie</a:t>
            </a:r>
            <a:r>
              <a:rPr lang="en-US" b="1" dirty="0"/>
              <a:t> </a:t>
            </a:r>
            <a:r>
              <a:rPr lang="en-US" b="1" i="1" dirty="0"/>
              <a:t>(SARS impact report, </a:t>
            </a:r>
            <a:r>
              <a:rPr lang="en-US" b="1" i="1" dirty="0" smtClean="0"/>
              <a:t>Special</a:t>
            </a:r>
            <a:r>
              <a:rPr lang="cs-CZ" b="1" i="1" dirty="0" smtClean="0"/>
              <a:t> country </a:t>
            </a:r>
            <a:r>
              <a:rPr lang="cs-CZ" b="1" i="1" dirty="0" err="1"/>
              <a:t>reports</a:t>
            </a:r>
            <a:r>
              <a:rPr lang="cs-CZ" b="1" i="1" dirty="0"/>
              <a:t>, …)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EUROSTAT, EUROPEAN TRAVEL MONITOR, UNCTAD,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UNESCO, ILO, </a:t>
            </a:r>
            <a:r>
              <a:rPr lang="cs-CZ" b="1" dirty="0" smtClean="0"/>
              <a:t>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Pramen: </a:t>
            </a:r>
            <a:r>
              <a:rPr lang="cs-CZ" sz="2400" dirty="0" err="1" smtClean="0"/>
              <a:t>Palatková</a:t>
            </a:r>
            <a:r>
              <a:rPr lang="cs-CZ" sz="2400" dirty="0" smtClean="0"/>
              <a:t> M.: Mezinárodní cestovní ruch I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1640</Words>
  <Application>Microsoft Office PowerPoint</Application>
  <PresentationFormat>Předvádění na obrazovce (4:3)</PresentationFormat>
  <Paragraphs>278</Paragraphs>
  <Slides>80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1" baseType="lpstr">
      <vt:lpstr>Motiv systému Office</vt:lpstr>
      <vt:lpstr>Geografie mezinárodního cestovního ruchu</vt:lpstr>
      <vt:lpstr>Stručný obsah přednášky</vt:lpstr>
      <vt:lpstr>Mezinárodní cestovní ruch </vt:lpstr>
      <vt:lpstr>1. Ekonomické charakteristiky</vt:lpstr>
      <vt:lpstr>Průmysl a ekonomika cestovního ruchu</vt:lpstr>
      <vt:lpstr>EKONOMIKA cestovního ruchu = PRŮMYSL cestovního ruchu + další odvětví:</vt:lpstr>
      <vt:lpstr>Statistický monitoring mezinárodního cestovního ruchu</vt:lpstr>
      <vt:lpstr>Prezentace aplikace PowerPoint</vt:lpstr>
      <vt:lpstr>Prezentace aplikace PowerPoint</vt:lpstr>
      <vt:lpstr>Hodnocení 14 pilířů/indikátorů konkurenceschopnosti cestovního ruchu Zdroj: The Travel&amp;Tourism Competitiveness Report 2013, 2015, 2017, World Economic Forum, </vt:lpstr>
      <vt:lpstr>Základní data o mezinárodním cestovním ruchu v roce 2017</vt:lpstr>
      <vt:lpstr>Světový export zboží 1998</vt:lpstr>
      <vt:lpstr>Hlavní faktory a vlivy působící na vývoj mezinárodního cestovního ruchu</vt:lpstr>
      <vt:lpstr>2. Geografické charakteristiky</vt:lpstr>
      <vt:lpstr>GEOGRAFICKÉ ASPEKTY MEZINÁRODNÍHO CESTOVNÍHO RUCHU</vt:lpstr>
      <vt:lpstr>Prezentace aplikace PowerPoint</vt:lpstr>
      <vt:lpstr>Prezentace aplikace PowerPoint</vt:lpstr>
      <vt:lpstr>Prezentace aplikace PowerPoint</vt:lpstr>
      <vt:lpstr>Vývoj počtu mezinárodních příjezdů podle regionů UNWTO (v mil.) v roce 2017 </vt:lpstr>
      <vt:lpstr>Vývoj příjmů z mezinárodního cestovního ruchu a z   mezinárodní osobní dopravy v roce 2017</vt:lpstr>
      <vt:lpstr>Prezentace aplikace PowerPoint</vt:lpstr>
      <vt:lpstr>Prognóza vývoje mezinárodního cestovního ruchu do roku 2030 (v mil. příjezdů)</vt:lpstr>
      <vt:lpstr>Mezinárodní cestovní ruch v regionech UNWTO 2016</vt:lpstr>
      <vt:lpstr>Prezentace aplikace PowerPoint</vt:lpstr>
      <vt:lpstr>Relativní význam cestovního ruchu</vt:lpstr>
      <vt:lpstr>TOP destinace podle mezinárodních příjezdů 2016</vt:lpstr>
      <vt:lpstr>TOP destinace světa podle příjmů z mezinárodního cestovního ruchu 2016</vt:lpstr>
      <vt:lpstr>TOP destinace světa podle výdajů na mezinárodní cestovní ruch 2016</vt:lpstr>
      <vt:lpstr>Počet domácích a zahraničních turistů ve vybraných zemích Evropy 2017</vt:lpstr>
      <vt:lpstr>Přenocování domácích a zahraničních turistů ve vybraných zemích Evropy 2017</vt:lpstr>
      <vt:lpstr>Prezentace aplikace PowerPoint</vt:lpstr>
      <vt:lpstr>Prezentace aplikace PowerPoint</vt:lpstr>
      <vt:lpstr>Hlavní charakteristiky evropského mezinárodního cestovního ruchu 2016-2017</vt:lpstr>
      <vt:lpstr>Prezentace aplikace PowerPoint</vt:lpstr>
      <vt:lpstr>Nejnavštěvovanější města Evropy 2017</vt:lpstr>
      <vt:lpstr>Prezentace aplikace PowerPoint</vt:lpstr>
      <vt:lpstr>Význam města v cestovním ruchu země (2017)</vt:lpstr>
      <vt:lpstr>  Skladba mezinárodních cest Evropanů dle motivu cestujících (1995) </vt:lpstr>
      <vt:lpstr>Hlavní motivy v mezinárodním cestování (2017)</vt:lpstr>
      <vt:lpstr>Druh dopravního prostředku  v mezinárodním cestování (2017)</vt:lpstr>
      <vt:lpstr>Intenzita mezinárodního cestování vybraných evropských zemí 2015</vt:lpstr>
      <vt:lpstr>TOP země příjezdového cestovního ruchu do České republiky (2018)</vt:lpstr>
      <vt:lpstr>Příjezdový cestovní ruch do ČR 2018</vt:lpstr>
      <vt:lpstr>Prezentace aplikace PowerPoint</vt:lpstr>
      <vt:lpstr>Výjezdový cestovní ruch ČR 2016</vt:lpstr>
      <vt:lpstr>Prezentace aplikace PowerPoint</vt:lpstr>
      <vt:lpstr>Prezentace aplikace PowerPoint</vt:lpstr>
      <vt:lpstr>Příjezdy TOP zdrojových zemí do Rakouska 2018 (v tis.)</vt:lpstr>
      <vt:lpstr>Prezentace aplikace PowerPoint</vt:lpstr>
      <vt:lpstr>TOP 15 zemí do Vídně (2017)</vt:lpstr>
      <vt:lpstr>Přenocování domácích a zahraničních hostů v letní sezóně 2008</vt:lpstr>
      <vt:lpstr>Příjezdový cestovní ruch do Francie (2016)</vt:lpstr>
      <vt:lpstr>Prezentace aplikace PowerPoint</vt:lpstr>
      <vt:lpstr>Prezentace aplikace PowerPoint</vt:lpstr>
      <vt:lpstr>Prezentace aplikace PowerPoint</vt:lpstr>
      <vt:lpstr>Prezentace aplikace PowerPoint</vt:lpstr>
      <vt:lpstr>TOP 12 příjezdových zemí do USA 2016</vt:lpstr>
      <vt:lpstr>Hlavní země příjezdového cestovního ruchu do Číny (2017)</vt:lpstr>
      <vt:lpstr>Prezentace aplikace PowerPoint</vt:lpstr>
      <vt:lpstr>Hlavní turistické proudy do Indie (2016)</vt:lpstr>
      <vt:lpstr>Prezentace aplikace PowerPoint</vt:lpstr>
      <vt:lpstr>Nejvýznamnější africké země v mezinárodním cestovním ruchu v roce 2017</vt:lpstr>
      <vt:lpstr>Tanzánie</vt:lpstr>
      <vt:lpstr>Prezentace aplikace PowerPoint</vt:lpstr>
      <vt:lpstr>TOP 10 cílových zemí britských turistů 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cestovní ruch</dc:title>
  <dc:creator>vystoupil</dc:creator>
  <cp:lastModifiedBy>Vystoupil Jiri</cp:lastModifiedBy>
  <cp:revision>113</cp:revision>
  <dcterms:created xsi:type="dcterms:W3CDTF">2016-09-28T18:19:59Z</dcterms:created>
  <dcterms:modified xsi:type="dcterms:W3CDTF">2019-05-15T09:47:45Z</dcterms:modified>
</cp:coreProperties>
</file>