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63" r:id="rId6"/>
    <p:sldId id="265" r:id="rId7"/>
    <p:sldId id="262" r:id="rId8"/>
    <p:sldId id="264" r:id="rId9"/>
    <p:sldId id="261" r:id="rId10"/>
    <p:sldId id="266" r:id="rId11"/>
    <p:sldId id="268" r:id="rId12"/>
    <p:sldId id="269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7" r:id="rId32"/>
    <p:sldId id="289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 autoAdjust="0"/>
    <p:restoredTop sz="79350" autoAdjust="0"/>
  </p:normalViewPr>
  <p:slideViewPr>
    <p:cSldViewPr snapToGrid="0">
      <p:cViewPr>
        <p:scale>
          <a:sx n="90" d="100"/>
          <a:sy n="90" d="100"/>
        </p:scale>
        <p:origin x="654" y="12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Piz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Bernina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nejvyšší vrchol Východních Alp a zároveň jediný s výškou přesahující 4000 m. Leží na hranici Švýcarska a Itálie. Ve Švýcarsku náleží do kantonu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Graubünden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v Itálii do provincie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Sondrio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 </a:t>
            </a:r>
            <a:endParaRPr lang="cs-CZ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cs-CZ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389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Dufourspitze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se svými 4634 m n. m. nejvyšší hora Švýcarska, druhá nejvyšší hora Alp a druhá nejvyšší hora Evropy. Nachází se v masívu Monte Rosa ve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Walliských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Alpách, na hranicích Švýcarska a Itálie.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9701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Piz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Bernina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nejvyšší vrchol Východních Alp a zároveň jediný s výškou přesahující 4000 m. Leží na hranici Švýcarska a Itálie. Ve Švýcarsku náleží do kantonu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Graubünden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v Itálii do provincie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Sondrio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 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083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Wildspitze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nejvyšší hora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Ötztalských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Alp a rakouské spolkové země Tyrolsko. Po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Großglockneru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to druhá nejvyšší hora Rakouských Alp a celého Rakouska.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Finsteraarhorn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nejvyšší horou Bernských Alp. Leží na území Švýcarska na hranicích kantonů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Valais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Bern. Jedná se o nejvyšší horu kantonu Bern a zároveň nejvyšší horu Alp ležící mimo hlavní hřeben. V roce 2001 byl celý masiv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Finsteraarhornu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 okolními ledovci zapsán na seznam světového dědictví.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396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6985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0E86-DDAA-4904-A37E-54919DD07C49}" type="datetimeFigureOut">
              <a:rPr lang="cs-CZ" smtClean="0"/>
              <a:t>17.04.2019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8DC5-7B06-42C1-9D30-02F5914843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48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Horský cestovní ruch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Alpy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5945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Střediska cestovního ruchu v Alpách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800" y="1669312"/>
            <a:ext cx="10753200" cy="416268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sz="2400" dirty="0" err="1"/>
              <a:t>Savoie</a:t>
            </a:r>
            <a:r>
              <a:rPr lang="cs-CZ" sz="2400" dirty="0"/>
              <a:t> - </a:t>
            </a:r>
            <a:r>
              <a:rPr lang="cs-CZ" sz="2400" dirty="0" err="1"/>
              <a:t>Trois</a:t>
            </a:r>
            <a:r>
              <a:rPr lang="cs-CZ" sz="2400" dirty="0"/>
              <a:t> </a:t>
            </a:r>
            <a:r>
              <a:rPr lang="cs-CZ" sz="2400" dirty="0" err="1"/>
              <a:t>Vallées</a:t>
            </a:r>
            <a:r>
              <a:rPr lang="cs-CZ" sz="2400" dirty="0"/>
              <a:t> (Francie, nejrozsáhlejší lyžařské oblasti na světě),</a:t>
            </a:r>
            <a:br>
              <a:rPr lang="cs-CZ" sz="2400" dirty="0"/>
            </a:br>
            <a:r>
              <a:rPr lang="cs-CZ" sz="2400" dirty="0" err="1"/>
              <a:t>Kitzbühel</a:t>
            </a:r>
            <a:r>
              <a:rPr lang="cs-CZ" sz="2400" dirty="0"/>
              <a:t>, </a:t>
            </a:r>
            <a:r>
              <a:rPr lang="cs-CZ" sz="2400" dirty="0" err="1"/>
              <a:t>Saalbach</a:t>
            </a:r>
            <a:r>
              <a:rPr lang="cs-CZ" sz="2400" dirty="0"/>
              <a:t> </a:t>
            </a:r>
            <a:r>
              <a:rPr lang="cs-CZ" sz="2400" dirty="0" err="1"/>
              <a:t>Hinterglemm</a:t>
            </a:r>
            <a:r>
              <a:rPr lang="cs-CZ" sz="2400" dirty="0"/>
              <a:t> (největší lyžařské středisko v Rakousku), </a:t>
            </a:r>
            <a:r>
              <a:rPr lang="cs-CZ" sz="2400" dirty="0" err="1"/>
              <a:t>Schladming</a:t>
            </a:r>
            <a:r>
              <a:rPr lang="cs-CZ" sz="2400" dirty="0"/>
              <a:t> – Dachstein </a:t>
            </a:r>
            <a:r>
              <a:rPr lang="cs-CZ" sz="2400" dirty="0" err="1"/>
              <a:t>Tauern</a:t>
            </a:r>
            <a:r>
              <a:rPr lang="cs-CZ" sz="2400" dirty="0"/>
              <a:t> (400 km z Brna), </a:t>
            </a:r>
            <a:r>
              <a:rPr lang="cs-CZ" sz="2400" dirty="0" err="1"/>
              <a:t>Kaprun-Zell</a:t>
            </a:r>
            <a:r>
              <a:rPr lang="cs-CZ" sz="2400" dirty="0"/>
              <a:t> </a:t>
            </a:r>
            <a:r>
              <a:rPr lang="cs-CZ" sz="2400" dirty="0" err="1"/>
              <a:t>am</a:t>
            </a:r>
            <a:r>
              <a:rPr lang="cs-CZ" sz="2400" dirty="0"/>
              <a:t> </a:t>
            </a:r>
            <a:r>
              <a:rPr lang="cs-CZ" sz="2400" dirty="0" err="1"/>
              <a:t>See</a:t>
            </a:r>
            <a:r>
              <a:rPr lang="cs-CZ" sz="2400" dirty="0"/>
              <a:t>,</a:t>
            </a:r>
            <a:br>
              <a:rPr lang="cs-CZ" sz="2400" dirty="0"/>
            </a:br>
            <a:r>
              <a:rPr lang="cs-CZ" sz="2400" dirty="0" err="1"/>
              <a:t>Tonale</a:t>
            </a:r>
            <a:r>
              <a:rPr lang="cs-CZ" sz="2400" dirty="0"/>
              <a:t> - Ponte di </a:t>
            </a:r>
            <a:r>
              <a:rPr lang="cs-CZ" sz="2400" dirty="0" err="1"/>
              <a:t>Legno</a:t>
            </a:r>
            <a:r>
              <a:rPr lang="cs-CZ" sz="2400" dirty="0"/>
              <a:t>, </a:t>
            </a:r>
            <a:r>
              <a:rPr lang="cs-CZ" sz="2400" dirty="0" err="1"/>
              <a:t>Zillertal</a:t>
            </a:r>
            <a:r>
              <a:rPr lang="cs-CZ" sz="2400" dirty="0"/>
              <a:t> 3000, Val di </a:t>
            </a:r>
            <a:r>
              <a:rPr lang="cs-CZ" sz="2400" dirty="0" err="1"/>
              <a:t>Fiemme</a:t>
            </a:r>
            <a:r>
              <a:rPr lang="cs-CZ" sz="2400" dirty="0"/>
              <a:t>, Dolomiti </a:t>
            </a:r>
            <a:r>
              <a:rPr lang="cs-CZ" sz="2400" dirty="0" err="1"/>
              <a:t>Superski</a:t>
            </a:r>
            <a:r>
              <a:rPr lang="cs-CZ" sz="2400" dirty="0"/>
              <a:t>, </a:t>
            </a:r>
            <a:r>
              <a:rPr lang="cs-CZ" sz="2400" dirty="0" err="1" smtClean="0"/>
              <a:t>Livigno</a:t>
            </a:r>
            <a:endParaRPr lang="cs-CZ" sz="2400" dirty="0" smtClean="0"/>
          </a:p>
          <a:p>
            <a:pPr>
              <a:lnSpc>
                <a:spcPct val="120000"/>
              </a:lnSpc>
            </a:pPr>
            <a:endParaRPr lang="cs-CZ" sz="2400" dirty="0" smtClean="0"/>
          </a:p>
          <a:p>
            <a:r>
              <a:rPr lang="cs-CZ" sz="2400" dirty="0" smtClean="0"/>
              <a:t>celoroční </a:t>
            </a:r>
            <a:r>
              <a:rPr lang="cs-CZ" sz="2400" dirty="0"/>
              <a:t>CR - ledovce: </a:t>
            </a:r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Rakousko: </a:t>
            </a:r>
            <a:r>
              <a:rPr lang="cs-CZ" sz="2400" dirty="0" err="1"/>
              <a:t>Pitztal</a:t>
            </a:r>
            <a:r>
              <a:rPr lang="cs-CZ" sz="2400" dirty="0"/>
              <a:t>, </a:t>
            </a:r>
            <a:r>
              <a:rPr lang="cs-CZ" sz="2400" dirty="0" err="1"/>
              <a:t>Stubai</a:t>
            </a:r>
            <a:r>
              <a:rPr lang="cs-CZ" sz="2400" dirty="0"/>
              <a:t>, </a:t>
            </a:r>
            <a:r>
              <a:rPr lang="cs-CZ" sz="2400" dirty="0" err="1"/>
              <a:t>Hintertux</a:t>
            </a:r>
            <a:r>
              <a:rPr lang="cs-CZ" sz="2400" dirty="0"/>
              <a:t>, </a:t>
            </a:r>
            <a:r>
              <a:rPr lang="cs-CZ" sz="2400" dirty="0" err="1"/>
              <a:t>Schladming</a:t>
            </a:r>
            <a:r>
              <a:rPr lang="cs-CZ" sz="2400" dirty="0"/>
              <a:t> – Dachstein, </a:t>
            </a:r>
            <a:r>
              <a:rPr lang="cs-CZ" sz="2400" dirty="0" err="1"/>
              <a:t>Kaprun</a:t>
            </a:r>
            <a:r>
              <a:rPr lang="cs-CZ" sz="2400" dirty="0"/>
              <a:t>, </a:t>
            </a:r>
            <a:r>
              <a:rPr lang="cs-CZ" sz="2400" dirty="0" err="1"/>
              <a:t>Sölden</a:t>
            </a:r>
            <a:endParaRPr lang="cs-CZ" sz="2400" dirty="0"/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Švýcarsko: </a:t>
            </a:r>
            <a:r>
              <a:rPr lang="cs-CZ" sz="2400" dirty="0" err="1"/>
              <a:t>Zermatt</a:t>
            </a:r>
            <a:r>
              <a:rPr lang="cs-CZ" sz="2400" dirty="0"/>
              <a:t>, </a:t>
            </a:r>
            <a:r>
              <a:rPr lang="cs-CZ" sz="2400" dirty="0" err="1"/>
              <a:t>Saas-Fee</a:t>
            </a:r>
            <a:endParaRPr lang="cs-CZ" sz="2400" dirty="0"/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Francie: </a:t>
            </a:r>
            <a:r>
              <a:rPr lang="cs-CZ" sz="2400" dirty="0" err="1"/>
              <a:t>Tignes</a:t>
            </a:r>
            <a:r>
              <a:rPr lang="cs-CZ" sz="2400" dirty="0"/>
              <a:t>, </a:t>
            </a:r>
            <a:r>
              <a:rPr lang="cs-CZ" sz="2400" dirty="0" err="1"/>
              <a:t>Savoie</a:t>
            </a:r>
            <a:endParaRPr lang="cs-CZ" sz="2400" dirty="0"/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Itálie: </a:t>
            </a:r>
            <a:r>
              <a:rPr lang="cs-CZ" sz="2400" dirty="0" err="1"/>
              <a:t>Passo</a:t>
            </a:r>
            <a:r>
              <a:rPr lang="cs-CZ" sz="2400" dirty="0"/>
              <a:t> </a:t>
            </a:r>
            <a:r>
              <a:rPr lang="cs-CZ" sz="2400" dirty="0" err="1"/>
              <a:t>Tonale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134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560" y="243892"/>
            <a:ext cx="10515600" cy="899795"/>
          </a:xfrm>
        </p:spPr>
        <p:txBody>
          <a:bodyPr/>
          <a:lstStyle/>
          <a:p>
            <a:r>
              <a:rPr lang="cs-CZ" dirty="0" smtClean="0"/>
              <a:t>Významná alpská střediska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52560" y="815022"/>
            <a:ext cx="2971800" cy="55705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 smtClean="0"/>
              <a:t>1 – </a:t>
            </a:r>
            <a:r>
              <a:rPr lang="cs-CZ" sz="2000" dirty="0" err="1" smtClean="0"/>
              <a:t>Kitzbuhel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2 – </a:t>
            </a:r>
            <a:r>
              <a:rPr lang="cs-CZ" sz="2000" dirty="0" err="1" smtClean="0"/>
              <a:t>Saalbach-Hinterglemm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3 – </a:t>
            </a:r>
            <a:r>
              <a:rPr lang="cs-CZ" sz="2000" dirty="0" err="1" smtClean="0"/>
              <a:t>Schladming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4 </a:t>
            </a:r>
            <a:r>
              <a:rPr lang="cs-CZ" sz="2000" dirty="0"/>
              <a:t>– Dachstein </a:t>
            </a:r>
            <a:r>
              <a:rPr lang="cs-CZ" sz="2000" dirty="0" err="1" smtClean="0"/>
              <a:t>Tauern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5 – </a:t>
            </a:r>
            <a:r>
              <a:rPr lang="cs-CZ" sz="2000" dirty="0" err="1"/>
              <a:t>Kaprun-Zell</a:t>
            </a:r>
            <a:r>
              <a:rPr lang="cs-CZ" sz="2000" dirty="0"/>
              <a:t> </a:t>
            </a:r>
            <a:r>
              <a:rPr lang="cs-CZ" sz="2000" dirty="0" err="1"/>
              <a:t>am</a:t>
            </a:r>
            <a:r>
              <a:rPr lang="cs-CZ" sz="2000" dirty="0"/>
              <a:t> </a:t>
            </a:r>
            <a:r>
              <a:rPr lang="cs-CZ" sz="2000" dirty="0" err="1" smtClean="0"/>
              <a:t>See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6 – </a:t>
            </a:r>
            <a:r>
              <a:rPr lang="cs-CZ" sz="2000" dirty="0" err="1" smtClean="0"/>
              <a:t>Tonale</a:t>
            </a:r>
            <a:r>
              <a:rPr lang="cs-CZ" sz="2000" dirty="0" smtClean="0"/>
              <a:t>-Ponte </a:t>
            </a:r>
            <a:r>
              <a:rPr lang="cs-CZ" sz="2000" dirty="0"/>
              <a:t>di </a:t>
            </a:r>
            <a:r>
              <a:rPr lang="cs-CZ" sz="2000" dirty="0" err="1" smtClean="0"/>
              <a:t>Legno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7 – </a:t>
            </a:r>
            <a:r>
              <a:rPr lang="cs-CZ" sz="2000" dirty="0"/>
              <a:t>Val di </a:t>
            </a:r>
            <a:r>
              <a:rPr lang="cs-CZ" sz="2000" dirty="0" err="1" smtClean="0"/>
              <a:t>Fiemme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8 – Dolomiti</a:t>
            </a:r>
          </a:p>
          <a:p>
            <a:pPr marL="0" indent="0">
              <a:buNone/>
            </a:pPr>
            <a:r>
              <a:rPr lang="cs-CZ" sz="2000" dirty="0" smtClean="0"/>
              <a:t>9 – </a:t>
            </a:r>
            <a:r>
              <a:rPr lang="cs-CZ" sz="2000" dirty="0" err="1" smtClean="0"/>
              <a:t>Livigno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10 – </a:t>
            </a:r>
            <a:r>
              <a:rPr lang="cs-CZ" sz="2000" dirty="0" err="1" smtClean="0"/>
              <a:t>Zillertal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11 – </a:t>
            </a:r>
            <a:r>
              <a:rPr lang="cs-CZ" sz="2000" dirty="0" err="1" smtClean="0"/>
              <a:t>Zermatt</a:t>
            </a:r>
            <a:r>
              <a:rPr lang="cs-CZ" sz="2000" dirty="0" smtClean="0"/>
              <a:t>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cs-CZ" sz="2000" dirty="0" smtClean="0"/>
              <a:t>12 – </a:t>
            </a:r>
            <a:r>
              <a:rPr lang="cs-CZ" sz="2000" dirty="0" err="1" smtClean="0"/>
              <a:t>Saas-Fee</a:t>
            </a:r>
            <a:r>
              <a:rPr lang="cs-CZ" sz="2000" dirty="0" smtClean="0"/>
              <a:t> 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815022"/>
            <a:ext cx="8641080" cy="585284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97307" y="3741446"/>
            <a:ext cx="196770" cy="20834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89560" y="3411870"/>
            <a:ext cx="150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err="1" smtClean="0"/>
              <a:t>Avoriaz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40702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ttp://www.powderbeds.com/uploads/Avoriaz-Famil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7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69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957" y="192762"/>
            <a:ext cx="10515600" cy="1325563"/>
          </a:xfrm>
        </p:spPr>
        <p:txBody>
          <a:bodyPr/>
          <a:lstStyle/>
          <a:p>
            <a:r>
              <a:rPr lang="cs-CZ" b="1" dirty="0" smtClean="0"/>
              <a:t>Dopravní dostupnost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7" t="20737" r="11779" b="21474"/>
          <a:stretch/>
        </p:blipFill>
        <p:spPr>
          <a:xfrm>
            <a:off x="-82631" y="953294"/>
            <a:ext cx="12274631" cy="5904706"/>
          </a:xfrm>
        </p:spPr>
      </p:pic>
      <p:sp>
        <p:nvSpPr>
          <p:cNvPr id="6" name="TextovéPole 5"/>
          <p:cNvSpPr txBox="1"/>
          <p:nvPr/>
        </p:nvSpPr>
        <p:spPr>
          <a:xfrm>
            <a:off x="6054684" y="2834640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Innsbruck</a:t>
            </a:r>
            <a:endParaRPr lang="cs-CZ" b="1" dirty="0"/>
          </a:p>
        </p:txBody>
      </p:sp>
      <p:sp>
        <p:nvSpPr>
          <p:cNvPr id="7" name="Ovál 6"/>
          <p:cNvSpPr/>
          <p:nvPr/>
        </p:nvSpPr>
        <p:spPr>
          <a:xfrm>
            <a:off x="6197600" y="3097927"/>
            <a:ext cx="121920" cy="1177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6136640" y="4098409"/>
            <a:ext cx="121920" cy="1177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197600" y="4031456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Bolzano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399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52" y="275362"/>
            <a:ext cx="9452269" cy="64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Rozvoj cestovního ruchu v Alpách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smtClean="0"/>
              <a:t>1. </a:t>
            </a:r>
            <a:r>
              <a:rPr lang="cs-CZ" sz="2400" b="1" dirty="0"/>
              <a:t>vlna</a:t>
            </a:r>
          </a:p>
          <a:p>
            <a:r>
              <a:rPr lang="cs-CZ" sz="2400" dirty="0"/>
              <a:t>- 19. stol. </a:t>
            </a:r>
            <a:r>
              <a:rPr lang="cs-CZ" sz="2400" b="1" dirty="0"/>
              <a:t>„zlatý věk alpinismu“ </a:t>
            </a:r>
            <a:r>
              <a:rPr lang="cs-CZ" sz="2400" dirty="0"/>
              <a:t>= lov, rok zrodu sportovního horolezectví a vysokohorské turistiky, rozšíření cestování do hor, zakládají se horské kluby</a:t>
            </a:r>
          </a:p>
          <a:p>
            <a:r>
              <a:rPr lang="cs-CZ" sz="2400" dirty="0"/>
              <a:t>- období vzniku alpského </a:t>
            </a:r>
            <a:r>
              <a:rPr lang="cs-CZ" sz="2400" b="1" dirty="0"/>
              <a:t>„průmyslu cestovního ruchu</a:t>
            </a:r>
            <a:r>
              <a:rPr lang="cs-CZ" sz="2400" dirty="0"/>
              <a:t>“</a:t>
            </a:r>
          </a:p>
          <a:p>
            <a:r>
              <a:rPr lang="cs-CZ" sz="2400" b="1" dirty="0"/>
              <a:t>2. vlna </a:t>
            </a:r>
          </a:p>
          <a:p>
            <a:pPr>
              <a:buFontTx/>
              <a:buChar char="-"/>
            </a:pPr>
            <a:r>
              <a:rPr lang="cs-CZ" sz="2400" dirty="0"/>
              <a:t>výstavba přístupových komunikací, železnic, výstavba vodních elektráren</a:t>
            </a:r>
          </a:p>
          <a:p>
            <a:pPr>
              <a:buFontTx/>
              <a:buChar char="-"/>
            </a:pPr>
            <a:r>
              <a:rPr lang="cs-CZ" sz="2400" dirty="0"/>
              <a:t>rekreace u horských jezer, lázeňský CR (</a:t>
            </a:r>
            <a:r>
              <a:rPr lang="cs-CZ" sz="2400" dirty="0" err="1"/>
              <a:t>Bad</a:t>
            </a:r>
            <a:r>
              <a:rPr lang="cs-CZ" sz="2400" dirty="0"/>
              <a:t> </a:t>
            </a:r>
            <a:r>
              <a:rPr lang="cs-CZ" sz="2400" dirty="0" err="1"/>
              <a:t>Ischgl</a:t>
            </a:r>
            <a:r>
              <a:rPr lang="cs-CZ" sz="2400" dirty="0"/>
              <a:t>, St. </a:t>
            </a:r>
            <a:r>
              <a:rPr lang="cs-CZ" sz="2400" dirty="0" err="1"/>
              <a:t>Moritz</a:t>
            </a:r>
            <a:r>
              <a:rPr lang="cs-CZ" sz="2400" dirty="0"/>
              <a:t>), zámožná klientela</a:t>
            </a:r>
            <a:endParaRPr lang="cs-CZ" sz="2400" b="1" dirty="0"/>
          </a:p>
          <a:p>
            <a:r>
              <a:rPr lang="cs-CZ" sz="2400" b="1" dirty="0"/>
              <a:t>3. vlna</a:t>
            </a:r>
          </a:p>
          <a:p>
            <a:pPr>
              <a:buFontTx/>
              <a:buChar char="-"/>
            </a:pPr>
            <a:r>
              <a:rPr lang="cs-CZ" sz="2400" dirty="0"/>
              <a:t>rozvoj zimní sezony od 20. let 20. stol., 1924 zimní Ol. hry v Chamonix, nová lyžařská střediska</a:t>
            </a:r>
          </a:p>
          <a:p>
            <a:pPr>
              <a:buFontTx/>
              <a:buChar char="-"/>
            </a:pPr>
            <a:r>
              <a:rPr lang="cs-CZ" sz="2400" dirty="0"/>
              <a:t>zapojení místních farmářů – ubytovací zařízení</a:t>
            </a:r>
          </a:p>
          <a:p>
            <a:pPr>
              <a:buFontTx/>
              <a:buChar char="-"/>
            </a:pPr>
            <a:r>
              <a:rPr lang="cs-CZ" sz="2400" dirty="0"/>
              <a:t>rozvoj masového CR v 50. letech - vlastnictví aut – větší dostupnost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13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Vymezení cestovního ruchu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cs-CZ" sz="3600" b="1" kern="1200" dirty="0">
                <a:solidFill>
                  <a:prstClr val="black"/>
                </a:solidFill>
                <a:latin typeface="Calibri" panose="020F0502020204030204"/>
              </a:rPr>
              <a:t>Druhy: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domácí i zahraniční CR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krátkodobý i dlouhodobý CR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organizovaný i neorganizovaný CR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celoroční CR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pobytový CR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cs-CZ" sz="3600" b="1" kern="1200" dirty="0">
                <a:solidFill>
                  <a:prstClr val="black"/>
                </a:solidFill>
                <a:latin typeface="Calibri" panose="020F0502020204030204"/>
              </a:rPr>
              <a:t>Formy: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rekreační CR           horský, přírodní, kulturně-poznávací, lázeňský CR</a:t>
            </a:r>
          </a:p>
          <a:p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3706864" y="5731221"/>
            <a:ext cx="624840" cy="4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34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http://img.ihned.cz/attachment.php/480/66108480/vpWTmynS5FR9dguJacrbjV2xEzi8G6Ae/211-11-tab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" y="236171"/>
            <a:ext cx="9308123" cy="51798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037385" y="4501540"/>
            <a:ext cx="6154615" cy="2589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smtClean="0"/>
              <a:t>délka pobytu = 6-14 dní</a:t>
            </a:r>
          </a:p>
          <a:p>
            <a:r>
              <a:rPr lang="cs-CZ" sz="1800" dirty="0" smtClean="0"/>
              <a:t>v Alpách sjezduje téměř polovina z celkového počtu lyžařů</a:t>
            </a:r>
            <a:br>
              <a:rPr lang="cs-CZ" sz="1800" dirty="0" smtClean="0"/>
            </a:br>
            <a:r>
              <a:rPr lang="cs-CZ" sz="1800" dirty="0" smtClean="0"/>
              <a:t>na světě</a:t>
            </a:r>
          </a:p>
          <a:p>
            <a:r>
              <a:rPr lang="cs-CZ" sz="1800" dirty="0" smtClean="0"/>
              <a:t>CR v zde vynáší miliardy eur ročně</a:t>
            </a:r>
          </a:p>
          <a:p>
            <a:r>
              <a:rPr lang="cs-CZ" sz="1800" dirty="0" smtClean="0"/>
              <a:t>téměř 15 % přespání </a:t>
            </a:r>
            <a:r>
              <a:rPr lang="cs-CZ" sz="1800" dirty="0"/>
              <a:t>turistů v celé Evropské </a:t>
            </a:r>
            <a:r>
              <a:rPr lang="cs-CZ" sz="1800" dirty="0" smtClean="0"/>
              <a:t>unii se odehrává</a:t>
            </a:r>
            <a:br>
              <a:rPr lang="cs-CZ" sz="1800" dirty="0" smtClean="0"/>
            </a:br>
            <a:r>
              <a:rPr lang="cs-CZ" sz="1800" dirty="0" smtClean="0"/>
              <a:t>v Alpách</a:t>
            </a:r>
          </a:p>
        </p:txBody>
      </p:sp>
    </p:spTree>
    <p:extLst>
      <p:ext uri="{BB962C8B-B14F-4D97-AF65-F5344CB8AC3E}">
        <p14:creationId xmlns:p14="http://schemas.microsoft.com/office/powerpoint/2010/main" val="9466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5863" t="11922" r="11879" b="5293"/>
          <a:stretch/>
        </p:blipFill>
        <p:spPr>
          <a:xfrm>
            <a:off x="1508760" y="66265"/>
            <a:ext cx="9290303" cy="67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 o cestovním ruchu v Alpách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55965" t="20567" r="13431" b="11098"/>
          <a:stretch/>
        </p:blipFill>
        <p:spPr>
          <a:xfrm>
            <a:off x="576072" y="1508760"/>
            <a:ext cx="7714290" cy="48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5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Alpy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nejvyšší evropské pohoří</a:t>
            </a:r>
          </a:p>
          <a:p>
            <a:r>
              <a:rPr lang="cs-CZ" sz="2400" dirty="0"/>
              <a:t>francouzský a latinský název „</a:t>
            </a:r>
            <a:r>
              <a:rPr lang="cs-CZ" sz="2400" dirty="0" err="1"/>
              <a:t>Alpes</a:t>
            </a:r>
            <a:r>
              <a:rPr lang="cs-CZ" sz="2400" dirty="0"/>
              <a:t>“ (</a:t>
            </a:r>
            <a:r>
              <a:rPr lang="cs-CZ" sz="2400" dirty="0" err="1"/>
              <a:t>albus</a:t>
            </a:r>
            <a:r>
              <a:rPr lang="cs-CZ" sz="2400" dirty="0"/>
              <a:t>=bílý; </a:t>
            </a:r>
            <a:r>
              <a:rPr lang="cs-CZ" sz="2400" dirty="0" err="1"/>
              <a:t>altus</a:t>
            </a:r>
            <a:r>
              <a:rPr lang="cs-CZ" sz="2400" dirty="0"/>
              <a:t>=vysoký)</a:t>
            </a:r>
          </a:p>
          <a:p>
            <a:r>
              <a:rPr lang="cs-CZ" sz="2400" dirty="0"/>
              <a:t>nejvyšší bod </a:t>
            </a:r>
            <a:r>
              <a:rPr lang="cs-CZ" sz="2400" dirty="0" err="1"/>
              <a:t>Mont</a:t>
            </a:r>
            <a:r>
              <a:rPr lang="cs-CZ" sz="2400" dirty="0"/>
              <a:t> </a:t>
            </a:r>
            <a:r>
              <a:rPr lang="cs-CZ" sz="2400" dirty="0" err="1"/>
              <a:t>Blanc</a:t>
            </a:r>
            <a:r>
              <a:rPr lang="cs-CZ" sz="2400" dirty="0"/>
              <a:t> (4 810 m n. m.)</a:t>
            </a:r>
          </a:p>
          <a:p>
            <a:r>
              <a:rPr lang="cs-CZ" sz="2400" dirty="0"/>
              <a:t>délka 1 200 km</a:t>
            </a:r>
          </a:p>
          <a:p>
            <a:r>
              <a:rPr lang="cs-CZ" sz="2400" dirty="0"/>
              <a:t>rozloha 180 000 km² (z toho 3 200 km² zaledněné)</a:t>
            </a:r>
          </a:p>
          <a:p>
            <a:r>
              <a:rPr lang="cs-CZ" sz="2400" dirty="0"/>
              <a:t>příkrovové pohoří-tvořeno přesunutými horninovými krami</a:t>
            </a:r>
          </a:p>
          <a:p>
            <a:r>
              <a:rPr lang="cs-CZ" sz="2400" dirty="0"/>
              <a:t>podřazené jednotky: Západní Alpy, Východní Alpy, Alpské podhůří, Jura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0193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38275" r="17739" b="4871"/>
          <a:stretch/>
        </p:blipFill>
        <p:spPr bwMode="auto">
          <a:xfrm>
            <a:off x="109728" y="521208"/>
            <a:ext cx="6593786" cy="327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38342" r="15771" b="6411"/>
          <a:stretch/>
        </p:blipFill>
        <p:spPr bwMode="auto">
          <a:xfrm>
            <a:off x="5428775" y="3557016"/>
            <a:ext cx="6614984" cy="311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00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45880" y="426982"/>
            <a:ext cx="2423160" cy="2164080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Počet rezidentů a lůžek</a:t>
            </a:r>
            <a:br>
              <a:rPr lang="cs-CZ" sz="2800" dirty="0" smtClean="0"/>
            </a:br>
            <a:r>
              <a:rPr lang="cs-CZ" sz="2800" dirty="0" smtClean="0"/>
              <a:t>pro návštěvníky v alpských centrech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t="17935" r="31284" b="8866"/>
          <a:stretch/>
        </p:blipFill>
        <p:spPr>
          <a:xfrm>
            <a:off x="0" y="366022"/>
            <a:ext cx="8945880" cy="649197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3757372"/>
            <a:ext cx="4084320" cy="173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5609" t="13132" r="11734" b="10994"/>
          <a:stretch/>
        </p:blipFill>
        <p:spPr>
          <a:xfrm>
            <a:off x="987490" y="277867"/>
            <a:ext cx="9955763" cy="650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5696" t="15771" r="11647" b="12348"/>
          <a:stretch/>
        </p:blipFill>
        <p:spPr>
          <a:xfrm>
            <a:off x="1052805" y="282586"/>
            <a:ext cx="10367864" cy="64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58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099" y="217399"/>
            <a:ext cx="9169801" cy="64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Nabídka CR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800" y="1531088"/>
            <a:ext cx="10753200" cy="43009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snaha o dokonalý mix služeb pro celou rodinu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důležitá propojenost středisek lanovkami, ski busy, šetrnost k životnímu prostředí (zejména Švýcarsko), sněhová děla</a:t>
            </a:r>
          </a:p>
          <a:p>
            <a:endParaRPr lang="cs-CZ" sz="2400" b="1" dirty="0" smtClean="0"/>
          </a:p>
          <a:p>
            <a:r>
              <a:rPr lang="cs-CZ" sz="2400" b="1" dirty="0" smtClean="0"/>
              <a:t>Zimní </a:t>
            </a:r>
            <a:r>
              <a:rPr lang="cs-CZ" sz="2400" b="1" dirty="0"/>
              <a:t>sezóna</a:t>
            </a:r>
          </a:p>
          <a:p>
            <a:pPr marL="457200" lvl="1">
              <a:lnSpc>
                <a:spcPct val="100000"/>
              </a:lnSpc>
            </a:pPr>
            <a:r>
              <a:rPr lang="cs-CZ" sz="2000" dirty="0"/>
              <a:t>- sjezdové lyžování, snowboarding, běžecké lyžování, </a:t>
            </a:r>
            <a:r>
              <a:rPr lang="cs-CZ" sz="2000" dirty="0" err="1"/>
              <a:t>freeriding</a:t>
            </a:r>
            <a:r>
              <a:rPr lang="cs-CZ" sz="2000" dirty="0"/>
              <a:t>, skialpinismus</a:t>
            </a:r>
            <a:endParaRPr lang="cs-CZ" sz="2000" u="sng" dirty="0"/>
          </a:p>
          <a:p>
            <a:pPr marL="457200" lvl="1">
              <a:lnSpc>
                <a:spcPct val="100000"/>
              </a:lnSpc>
            </a:pPr>
            <a:r>
              <a:rPr lang="cs-CZ" sz="2000" dirty="0"/>
              <a:t>- </a:t>
            </a:r>
            <a:r>
              <a:rPr lang="cs-CZ" sz="2000" b="1" dirty="0" err="1"/>
              <a:t>nelyžařské</a:t>
            </a:r>
            <a:r>
              <a:rPr lang="cs-CZ" sz="2000" b="1" dirty="0"/>
              <a:t> aktivity </a:t>
            </a:r>
            <a:r>
              <a:rPr lang="cs-CZ" sz="2000" dirty="0"/>
              <a:t>(úbytek lyžařů): sáňkařské dráhy, paragliding, nocování v iglú, ledové jeskyně, psí spřežení, </a:t>
            </a:r>
            <a:r>
              <a:rPr lang="cs-CZ" sz="2000" dirty="0" err="1"/>
              <a:t>nordic</a:t>
            </a:r>
            <a:r>
              <a:rPr lang="cs-CZ" sz="2000" dirty="0"/>
              <a:t> </a:t>
            </a:r>
            <a:r>
              <a:rPr lang="cs-CZ" sz="2000" dirty="0" err="1"/>
              <a:t>walking</a:t>
            </a:r>
            <a:endParaRPr lang="cs-CZ" sz="2000" dirty="0"/>
          </a:p>
          <a:p>
            <a:r>
              <a:rPr lang="cs-CZ" sz="2400" b="1" dirty="0"/>
              <a:t>Letní sezóna</a:t>
            </a:r>
          </a:p>
          <a:p>
            <a:pPr marL="457200" lvl="1">
              <a:lnSpc>
                <a:spcPct val="100000"/>
              </a:lnSpc>
            </a:pPr>
            <a:r>
              <a:rPr lang="cs-CZ" sz="2000" b="1" dirty="0"/>
              <a:t>- </a:t>
            </a:r>
            <a:r>
              <a:rPr lang="cs-CZ" sz="2000" dirty="0"/>
              <a:t>snaha rozšířit spektrum nabídky o </a:t>
            </a:r>
            <a:r>
              <a:rPr lang="cs-CZ" sz="2000" b="1" dirty="0"/>
              <a:t>letní aktivity</a:t>
            </a:r>
          </a:p>
          <a:p>
            <a:pPr marL="457200" lvl="1">
              <a:lnSpc>
                <a:spcPct val="100000"/>
              </a:lnSpc>
            </a:pPr>
            <a:r>
              <a:rPr lang="cs-CZ" sz="2000" dirty="0"/>
              <a:t>- horská turistika, vodní turistika, cykloturistika, </a:t>
            </a:r>
            <a:r>
              <a:rPr lang="cs-CZ" sz="2000" dirty="0" err="1"/>
              <a:t>Klettersteigen</a:t>
            </a:r>
            <a:endParaRPr lang="cs-CZ" sz="2000" dirty="0"/>
          </a:p>
          <a:p>
            <a:pPr marL="457200" lvl="1">
              <a:lnSpc>
                <a:spcPct val="100000"/>
              </a:lnSpc>
            </a:pPr>
            <a:r>
              <a:rPr lang="cs-CZ" sz="2000" dirty="0"/>
              <a:t>- alpská jezera – velmi široké spektrum aktivit - </a:t>
            </a:r>
            <a:r>
              <a:rPr lang="cs-CZ" sz="2000" dirty="0" err="1"/>
              <a:t>Lago</a:t>
            </a:r>
            <a:r>
              <a:rPr lang="cs-CZ" sz="2000" dirty="0"/>
              <a:t> di Garda, </a:t>
            </a:r>
            <a:r>
              <a:rPr lang="cs-CZ" sz="2000" dirty="0" err="1"/>
              <a:t>Zell</a:t>
            </a:r>
            <a:r>
              <a:rPr lang="cs-CZ" sz="2000" dirty="0"/>
              <a:t> </a:t>
            </a:r>
            <a:r>
              <a:rPr lang="cs-CZ" sz="2000" dirty="0" err="1"/>
              <a:t>am</a:t>
            </a:r>
            <a:r>
              <a:rPr lang="cs-CZ" sz="2000" dirty="0"/>
              <a:t> </a:t>
            </a:r>
            <a:r>
              <a:rPr lang="cs-CZ" sz="2000" dirty="0" err="1"/>
              <a:t>See</a:t>
            </a:r>
            <a:r>
              <a:rPr lang="cs-CZ" sz="2000" dirty="0"/>
              <a:t>, </a:t>
            </a:r>
            <a:r>
              <a:rPr lang="cs-CZ" sz="2000" dirty="0" err="1"/>
              <a:t>Attersee</a:t>
            </a:r>
            <a:endParaRPr lang="cs-CZ" sz="2000" dirty="0"/>
          </a:p>
          <a:p>
            <a:r>
              <a:rPr lang="cs-CZ" sz="2400" dirty="0" smtClean="0"/>
              <a:t>velmi </a:t>
            </a:r>
            <a:r>
              <a:rPr lang="cs-CZ" sz="2400" dirty="0"/>
              <a:t>důležité </a:t>
            </a:r>
            <a:r>
              <a:rPr lang="cs-CZ" sz="2400" b="1" dirty="0"/>
              <a:t>zázemí</a:t>
            </a:r>
            <a:r>
              <a:rPr lang="cs-CZ" sz="2400" dirty="0"/>
              <a:t> </a:t>
            </a:r>
            <a:r>
              <a:rPr lang="cs-CZ" sz="2400" b="1" dirty="0"/>
              <a:t>horských středisek </a:t>
            </a:r>
            <a:r>
              <a:rPr lang="cs-CZ" sz="2400" dirty="0"/>
              <a:t>– ubytování, restaurace, bary, hlídání a školky pro děti, lyžařské kurzy, lanovky, dopravní infrastruktura, lyžařské testovací centra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2102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8624" y="4542131"/>
            <a:ext cx="8551441" cy="252553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5364" name="Picture 4" descr="http://bike.saalfelden-leogang.com/fileadmin/content_sale/BIKE/Bikepark/2016/5c876918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1" y="3137650"/>
            <a:ext cx="5779439" cy="38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www.gps-tour.info/redx/tools/mb_image.php/gid.8/file.y6362639df246f305097c4a64f177969bc0b62f1159642830ef9c6ee2fc95f2e9f0dd1e25c307014ec568aed6592cec289f490ba105aba27e3d449cb9d06f3991014e70636263/IMG_0551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40" y="-460692"/>
            <a:ext cx="5721960" cy="429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www.stubaier-gletscher.com/fileadmin/userdaten/stubaier-gletscher/images/freeriden/15-Freeride-Runs-im-Freien-Gelaende-Freeriden-Stubaier-Gletsch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/>
          <a:stretch/>
        </p:blipFill>
        <p:spPr bwMode="auto">
          <a:xfrm>
            <a:off x="6469380" y="3176000"/>
            <a:ext cx="5722620" cy="40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ek obrázku pro kletterstei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1" y="58178"/>
            <a:ext cx="3524885" cy="377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2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Produkty – význam a budoucnost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5923" t="11950" r="12465" b="19821"/>
          <a:stretch/>
        </p:blipFill>
        <p:spPr>
          <a:xfrm>
            <a:off x="1950876" y="1825625"/>
            <a:ext cx="7823718" cy="47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0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Dva základní modely rozvoje středisek CR v Alpách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Východní Alpy</a:t>
            </a:r>
          </a:p>
          <a:p>
            <a:pPr>
              <a:buFontTx/>
              <a:buChar char="-"/>
            </a:pPr>
            <a:r>
              <a:rPr lang="cs-CZ" dirty="0"/>
              <a:t>symbióza CR s místní venkovskou kulturou, zemědělstvím a ekonomickou situací</a:t>
            </a:r>
          </a:p>
          <a:p>
            <a:pPr>
              <a:buFontTx/>
              <a:buChar char="-"/>
            </a:pPr>
            <a:r>
              <a:rPr lang="cs-CZ" dirty="0"/>
              <a:t>koncentrace CR v níže položených údolích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1 = údolí (místní + turistická zařízení )</a:t>
            </a:r>
          </a:p>
          <a:p>
            <a:pPr>
              <a:buFontTx/>
              <a:buChar char="-"/>
            </a:pPr>
            <a:r>
              <a:rPr lang="cs-CZ" dirty="0"/>
              <a:t>2 = lesy a pastviny</a:t>
            </a:r>
          </a:p>
          <a:p>
            <a:pPr>
              <a:buFontTx/>
              <a:buChar char="-"/>
            </a:pPr>
            <a:r>
              <a:rPr lang="cs-CZ" dirty="0"/>
              <a:t>3 = dodatečně přistavené lanovky v lesích</a:t>
            </a:r>
          </a:p>
          <a:p>
            <a:pPr>
              <a:buFontTx/>
              <a:buChar char="-"/>
            </a:pPr>
            <a:r>
              <a:rPr lang="cs-CZ" dirty="0"/>
              <a:t>4 = vrcholy hor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525" y="3774559"/>
            <a:ext cx="4586475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33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image.slidesharecdn.com/thealps-europe-090619212523-phpapp02/95/the-alps-europe-19-728.jpg?cb=12454716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2376" y="113348"/>
            <a:ext cx="8876104" cy="6657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468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Alpy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5456074" cy="4139998"/>
          </a:xfrm>
        </p:spPr>
        <p:txBody>
          <a:bodyPr/>
          <a:lstStyle/>
          <a:p>
            <a:r>
              <a:rPr lang="cs-CZ" sz="1800" dirty="0"/>
              <a:t>dvě geomorfologické provincie Alp: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1400" dirty="0"/>
              <a:t>Západní Alpy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1400" dirty="0"/>
              <a:t>Východní Alpy</a:t>
            </a:r>
          </a:p>
          <a:p>
            <a:r>
              <a:rPr lang="cs-CZ" sz="1800" dirty="0"/>
              <a:t>hranice: údolí Rýna, řeka Liro a jezero </a:t>
            </a:r>
            <a:r>
              <a:rPr lang="cs-CZ" sz="1800" dirty="0" err="1"/>
              <a:t>Como</a:t>
            </a:r>
            <a:endParaRPr lang="cs-CZ" sz="1800" dirty="0"/>
          </a:p>
          <a:p>
            <a:r>
              <a:rPr lang="cs-CZ" sz="1800" b="1" dirty="0"/>
              <a:t>Západní Alpy </a:t>
            </a:r>
            <a:r>
              <a:rPr lang="cs-CZ" sz="1800" dirty="0"/>
              <a:t>(40%) = veškeré francouzské, většina švýcarských a větší část italských Alp</a:t>
            </a:r>
          </a:p>
          <a:p>
            <a:r>
              <a:rPr lang="cs-CZ" sz="1800" b="1" dirty="0"/>
              <a:t>Východní Alpy </a:t>
            </a:r>
            <a:r>
              <a:rPr lang="cs-CZ" sz="1800" dirty="0"/>
              <a:t>(60%) =  většina území Rakouska (Rakouské Alpy) a Lichtenštejnska, okrajové části Švýcarska a Německa, severovýchod Itálie a značná část Slovinska</a:t>
            </a:r>
          </a:p>
          <a:p>
            <a:r>
              <a:rPr lang="cs-CZ" sz="1800" dirty="0"/>
              <a:t>Západní Alpy jsou vyšší než Východní Alpy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Picture 2" descr="https://upload.wikimedia.org/wikipedia/commons/8/8f/Ostalpen-Westalpen-Unterglieder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74" y="1356215"/>
            <a:ext cx="5858923" cy="45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40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Dva základní modely rozvoje středisek CR v Alpách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Západní Alpy</a:t>
            </a:r>
          </a:p>
          <a:p>
            <a:pPr>
              <a:buFontTx/>
              <a:buChar char="-"/>
            </a:pPr>
            <a:r>
              <a:rPr lang="cs-CZ" dirty="0"/>
              <a:t>velká lyžařská střediska oddělená od obyvatel, CR soustředěn do vysokých nadmořských výšek, futuristický vzhled</a:t>
            </a:r>
          </a:p>
          <a:p>
            <a:pPr>
              <a:buFontTx/>
              <a:buChar char="-"/>
            </a:pPr>
            <a:r>
              <a:rPr lang="cs-CZ" dirty="0"/>
              <a:t>turismus oddělen od údolí, kde je koncentrováno místní obyvatelstvo a zaměstnanost v zemědělství, lesnictví a průmyslu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583" y="4001294"/>
            <a:ext cx="5921417" cy="290998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91879" y="53320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cs-CZ" dirty="0"/>
              <a:t>1 = údolí (místní obyvatelstvo)</a:t>
            </a:r>
          </a:p>
          <a:p>
            <a:pPr>
              <a:buFontTx/>
              <a:buChar char="-"/>
            </a:pPr>
            <a:r>
              <a:rPr lang="cs-CZ" dirty="0"/>
              <a:t>2 = zalesněná oblast - ,,</a:t>
            </a:r>
            <a:r>
              <a:rPr lang="cs-CZ" dirty="0" err="1"/>
              <a:t>barrier</a:t>
            </a:r>
            <a:r>
              <a:rPr lang="cs-CZ" dirty="0"/>
              <a:t>,,</a:t>
            </a:r>
          </a:p>
          <a:p>
            <a:pPr>
              <a:buFontTx/>
              <a:buChar char="-"/>
            </a:pPr>
            <a:r>
              <a:rPr lang="cs-CZ" dirty="0"/>
              <a:t>3 = turistická střediska</a:t>
            </a:r>
          </a:p>
        </p:txBody>
      </p:sp>
    </p:spTree>
    <p:extLst>
      <p:ext uri="{BB962C8B-B14F-4D97-AF65-F5344CB8AC3E}">
        <p14:creationId xmlns:p14="http://schemas.microsoft.com/office/powerpoint/2010/main" val="1243352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upload.wikimedia.org/wikipedia/commons/thumb/2/23/Avoriaz_France_winter_december_2008.jpg/1200px-Avoriaz_France_winter_december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1480"/>
            <a:ext cx="12192000" cy="75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b="1" dirty="0"/>
              <a:t>Výhody</a:t>
            </a:r>
          </a:p>
          <a:p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 nevýhody rozvoje CR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b="1" dirty="0"/>
              <a:t>Nevýhody</a:t>
            </a:r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cs-CZ" dirty="0"/>
              <a:t>zlepšení životního standardu místního obyvatelstva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cs-CZ" dirty="0"/>
              <a:t>zvýšení zaměstnanosti v terciálním sektoru (služby)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cs-CZ" dirty="0"/>
              <a:t>zintenzivnění zemědělství díky větší poptávce po potravinách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cs-CZ" dirty="0"/>
              <a:t>oživení tradic a kulturních aktivit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financování turistické infrastruktury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přetížení středisek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znečištění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neudržitelný růst městského stylu 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výstavba vodních elektráren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sněžná děla – spotřeba vody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komercializace X ,,</a:t>
            </a:r>
            <a:r>
              <a:rPr lang="cs-CZ" dirty="0" err="1"/>
              <a:t>living</a:t>
            </a:r>
            <a:r>
              <a:rPr lang="cs-CZ" dirty="0"/>
              <a:t> museum‘‘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210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u="sng" dirty="0"/>
              <a:t>nejprominentnější vrcholy:</a:t>
            </a:r>
            <a:r>
              <a:rPr lang="cs-CZ" sz="2400" dirty="0"/>
              <a:t> </a:t>
            </a:r>
            <a:r>
              <a:rPr lang="cs-CZ" sz="2400" dirty="0" err="1"/>
              <a:t>Mont</a:t>
            </a:r>
            <a:r>
              <a:rPr lang="cs-CZ" sz="2400" dirty="0"/>
              <a:t> </a:t>
            </a:r>
            <a:r>
              <a:rPr lang="cs-CZ" sz="2400" dirty="0" err="1"/>
              <a:t>Blanc</a:t>
            </a:r>
            <a:r>
              <a:rPr lang="cs-CZ" sz="2400" dirty="0"/>
              <a:t> (4 810), Grossglockner, </a:t>
            </a:r>
            <a:r>
              <a:rPr lang="cs-CZ" sz="2400" dirty="0" err="1"/>
              <a:t>Finsteraarhorn</a:t>
            </a:r>
            <a:r>
              <a:rPr lang="cs-CZ" sz="2400" dirty="0"/>
              <a:t>, </a:t>
            </a:r>
            <a:r>
              <a:rPr lang="cs-CZ" sz="2400" dirty="0" err="1"/>
              <a:t>Wildspitze</a:t>
            </a:r>
            <a:r>
              <a:rPr lang="cs-CZ" sz="2400" dirty="0"/>
              <a:t>, </a:t>
            </a:r>
            <a:r>
              <a:rPr lang="cs-CZ" sz="2400" dirty="0" err="1"/>
              <a:t>Piz</a:t>
            </a:r>
            <a:r>
              <a:rPr lang="cs-CZ" sz="2400" dirty="0"/>
              <a:t> </a:t>
            </a:r>
            <a:r>
              <a:rPr lang="cs-CZ" sz="2400" dirty="0" err="1"/>
              <a:t>Bernina</a:t>
            </a:r>
            <a:r>
              <a:rPr lang="cs-CZ" sz="2400" dirty="0"/>
              <a:t>, </a:t>
            </a:r>
            <a:r>
              <a:rPr lang="cs-CZ" sz="2400" dirty="0" err="1"/>
              <a:t>Hochkönig</a:t>
            </a:r>
            <a:r>
              <a:rPr lang="cs-CZ" sz="2400" dirty="0"/>
              <a:t>, </a:t>
            </a:r>
            <a:r>
              <a:rPr lang="cs-CZ" sz="2400" dirty="0" err="1"/>
              <a:t>Marmolada</a:t>
            </a:r>
            <a:r>
              <a:rPr lang="cs-CZ" sz="2400" dirty="0"/>
              <a:t>, Matterhorn</a:t>
            </a:r>
          </a:p>
          <a:p>
            <a:r>
              <a:rPr lang="cs-CZ" sz="2400" u="sng" dirty="0"/>
              <a:t>údolí: </a:t>
            </a:r>
            <a:r>
              <a:rPr lang="cs-CZ" sz="2400" dirty="0" err="1"/>
              <a:t>Ötztal</a:t>
            </a:r>
            <a:r>
              <a:rPr lang="cs-CZ" sz="2400" dirty="0"/>
              <a:t>, </a:t>
            </a:r>
            <a:r>
              <a:rPr lang="cs-CZ" sz="2400" dirty="0" err="1"/>
              <a:t>Logarské</a:t>
            </a:r>
            <a:r>
              <a:rPr lang="cs-CZ" sz="2400" dirty="0"/>
              <a:t>, </a:t>
            </a:r>
            <a:r>
              <a:rPr lang="cs-CZ" sz="2400" dirty="0" err="1"/>
              <a:t>Tarentaise</a:t>
            </a:r>
            <a:endParaRPr lang="cs-CZ" sz="2400" dirty="0"/>
          </a:p>
          <a:p>
            <a:r>
              <a:rPr lang="cs-CZ" sz="2400" u="sng" dirty="0"/>
              <a:t>průsmyky:</a:t>
            </a:r>
            <a:r>
              <a:rPr lang="cs-CZ" sz="2400" dirty="0"/>
              <a:t> </a:t>
            </a:r>
            <a:r>
              <a:rPr lang="cs-CZ" sz="2400" dirty="0" err="1"/>
              <a:t>Brennerský</a:t>
            </a:r>
            <a:r>
              <a:rPr lang="cs-CZ" sz="2400" dirty="0"/>
              <a:t> průsmyk, </a:t>
            </a:r>
            <a:r>
              <a:rPr lang="cs-CZ" sz="2400" dirty="0" err="1"/>
              <a:t>Passo</a:t>
            </a:r>
            <a:r>
              <a:rPr lang="cs-CZ" sz="2400" dirty="0"/>
              <a:t> di </a:t>
            </a:r>
            <a:r>
              <a:rPr lang="cs-CZ" sz="2400" dirty="0" err="1"/>
              <a:t>Pennes</a:t>
            </a:r>
            <a:r>
              <a:rPr lang="cs-CZ" sz="2400" dirty="0"/>
              <a:t>, </a:t>
            </a:r>
            <a:r>
              <a:rPr lang="cs-CZ" sz="2400" dirty="0" err="1"/>
              <a:t>Reschenský</a:t>
            </a:r>
            <a:r>
              <a:rPr lang="cs-CZ" sz="2400" dirty="0"/>
              <a:t> průsmyk, </a:t>
            </a:r>
            <a:r>
              <a:rPr lang="cs-CZ" sz="2400" dirty="0" err="1"/>
              <a:t>Passo</a:t>
            </a:r>
            <a:r>
              <a:rPr lang="cs-CZ" sz="2400" dirty="0"/>
              <a:t> </a:t>
            </a:r>
            <a:r>
              <a:rPr lang="cs-CZ" sz="2400" dirty="0" err="1"/>
              <a:t>del</a:t>
            </a:r>
            <a:r>
              <a:rPr lang="cs-CZ" sz="2400" dirty="0"/>
              <a:t> </a:t>
            </a:r>
            <a:r>
              <a:rPr lang="cs-CZ" sz="2400" dirty="0" err="1"/>
              <a:t>Tonale</a:t>
            </a:r>
            <a:r>
              <a:rPr lang="cs-CZ" sz="2400" dirty="0"/>
              <a:t>, </a:t>
            </a:r>
            <a:r>
              <a:rPr lang="cs-CZ" sz="2400" dirty="0" err="1"/>
              <a:t>Stelvio</a:t>
            </a:r>
            <a:r>
              <a:rPr lang="cs-CZ" sz="2400" dirty="0"/>
              <a:t>, </a:t>
            </a:r>
            <a:r>
              <a:rPr lang="cs-CZ" sz="2400" dirty="0" err="1"/>
              <a:t>Gruppo</a:t>
            </a:r>
            <a:r>
              <a:rPr lang="cs-CZ" sz="2400" dirty="0"/>
              <a:t> di </a:t>
            </a:r>
            <a:r>
              <a:rPr lang="cs-CZ" sz="2400" dirty="0" err="1"/>
              <a:t>Brenta</a:t>
            </a:r>
            <a:endParaRPr lang="cs-CZ" sz="2400" dirty="0"/>
          </a:p>
          <a:p>
            <a:r>
              <a:rPr lang="cs-CZ" sz="2400" u="sng" dirty="0"/>
              <a:t>ledovce</a:t>
            </a:r>
            <a:r>
              <a:rPr lang="cs-CZ" sz="2400" dirty="0"/>
              <a:t>: </a:t>
            </a:r>
            <a:r>
              <a:rPr lang="cs-CZ" sz="2400" dirty="0" err="1"/>
              <a:t>Aletschský</a:t>
            </a:r>
            <a:r>
              <a:rPr lang="cs-CZ" sz="2400" dirty="0"/>
              <a:t>, </a:t>
            </a:r>
            <a:r>
              <a:rPr lang="cs-CZ" sz="2400" dirty="0" err="1"/>
              <a:t>Gornergletscher</a:t>
            </a:r>
            <a:r>
              <a:rPr lang="cs-CZ" sz="2400" dirty="0"/>
              <a:t>, </a:t>
            </a:r>
            <a:r>
              <a:rPr lang="cs-CZ" sz="2400" dirty="0" err="1"/>
              <a:t>Mer</a:t>
            </a:r>
            <a:r>
              <a:rPr lang="cs-CZ" sz="2400" dirty="0"/>
              <a:t> de </a:t>
            </a:r>
            <a:r>
              <a:rPr lang="cs-CZ" sz="2400" dirty="0" smtClean="0"/>
              <a:t>Glace</a:t>
            </a:r>
          </a:p>
          <a:p>
            <a:r>
              <a:rPr lang="cs-CZ" sz="2400" u="sng" dirty="0" smtClean="0"/>
              <a:t>jezera</a:t>
            </a:r>
            <a:r>
              <a:rPr lang="cs-CZ" sz="2400" dirty="0" smtClean="0"/>
              <a:t>: Rakousko – Solná komora a Korutany; Švýcarsko – Ženevské, </a:t>
            </a:r>
            <a:r>
              <a:rPr lang="cs-CZ" sz="2400" dirty="0" err="1" smtClean="0"/>
              <a:t>Lucernské</a:t>
            </a:r>
            <a:r>
              <a:rPr lang="cs-CZ" sz="2400" dirty="0"/>
              <a:t>, Curyšské </a:t>
            </a:r>
            <a:r>
              <a:rPr lang="cs-CZ" sz="2400" dirty="0" smtClean="0"/>
              <a:t>jezero; Itálie – </a:t>
            </a:r>
            <a:r>
              <a:rPr lang="cs-CZ" sz="2400" dirty="0" err="1" smtClean="0"/>
              <a:t>Lago</a:t>
            </a:r>
            <a:r>
              <a:rPr lang="cs-CZ" sz="2400" dirty="0" smtClean="0"/>
              <a:t> di Garda, </a:t>
            </a:r>
            <a:r>
              <a:rPr lang="cs-CZ" sz="2400" dirty="0" err="1" smtClean="0"/>
              <a:t>Como</a:t>
            </a:r>
            <a:r>
              <a:rPr lang="cs-CZ" sz="2400" dirty="0" smtClean="0"/>
              <a:t>, </a:t>
            </a:r>
            <a:r>
              <a:rPr lang="cs-CZ" sz="2400" dirty="0" err="1" smtClean="0"/>
              <a:t>Maggiore</a:t>
            </a:r>
            <a:r>
              <a:rPr lang="cs-CZ" sz="2400" dirty="0" smtClean="0"/>
              <a:t>; …)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9105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Mont</a:t>
            </a:r>
            <a:r>
              <a:rPr lang="cs-CZ" dirty="0" smtClean="0"/>
              <a:t> </a:t>
            </a:r>
            <a:r>
              <a:rPr lang="cs-CZ" dirty="0" err="1" smtClean="0"/>
              <a:t>Blanc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43" y="1307159"/>
            <a:ext cx="8743506" cy="49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94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Dufourspitze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VÃ½sledek obrÃ¡zku pro Dufourspit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002"/>
            <a:ext cx="5937472" cy="473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Dufourspit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29" y="1692002"/>
            <a:ext cx="6042471" cy="402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8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Piz</a:t>
            </a:r>
            <a:r>
              <a:rPr lang="cs-CZ" dirty="0" smtClean="0"/>
              <a:t> </a:t>
            </a:r>
            <a:r>
              <a:rPr lang="cs-CZ" dirty="0" err="1" smtClean="0"/>
              <a:t>Bernina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29688"/>
            <a:ext cx="5279507" cy="39596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730" y="1818167"/>
            <a:ext cx="6704270" cy="37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47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Wildspitze</a:t>
            </a:r>
            <a:r>
              <a:rPr lang="cs-CZ" dirty="0" smtClean="0"/>
              <a:t>				</a:t>
            </a:r>
            <a:r>
              <a:rPr kumimoji="1" lang="cs-CZ" b="0" kern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dirty="0" err="1"/>
              <a:t>Finsteraarhorn</a:t>
            </a:r>
            <a:r>
              <a:rPr lang="cs-CZ" dirty="0"/>
              <a:t> </a:t>
            </a:r>
            <a:r>
              <a:rPr lang="cs-CZ" dirty="0"/>
              <a:t>	</a:t>
            </a:r>
            <a:r>
              <a:rPr lang="cs-CZ" dirty="0" smtClean="0"/>
              <a:t>		</a:t>
            </a:r>
            <a:endParaRPr lang="cs-CZ" dirty="0"/>
          </a:p>
        </p:txBody>
      </p:sp>
      <p:pic>
        <p:nvPicPr>
          <p:cNvPr id="1026" name="Picture 2" descr="VÃ½sledek obrÃ¡zku pro wildspit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6632"/>
            <a:ext cx="5784111" cy="43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Finsteraarhor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296632"/>
            <a:ext cx="6210300" cy="43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3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40" name="Picture 4" descr="http://www.janmiklin.cz/photos/tre-cime-di-lavaredo-108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r="12396"/>
          <a:stretch/>
        </p:blipFill>
        <p:spPr bwMode="auto">
          <a:xfrm>
            <a:off x="-1" y="0"/>
            <a:ext cx="12177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77655" y="365064"/>
            <a:ext cx="2488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Dolomity </a:t>
            </a:r>
            <a:r>
              <a:rPr lang="cs-CZ" dirty="0" err="1"/>
              <a:t>tri</a:t>
            </a:r>
            <a:r>
              <a:rPr lang="cs-CZ" dirty="0"/>
              <a:t> </a:t>
            </a:r>
            <a:r>
              <a:rPr lang="cs-CZ" dirty="0" err="1"/>
              <a:t>cime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73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4510A592-3228-4492-B397-7B108D9B63E1}" vid="{9C7BEE8C-42AF-4CBF-BC35-794671BB228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1055</Words>
  <Application>Microsoft Office PowerPoint</Application>
  <PresentationFormat>Širokoúhlá obrazovka</PresentationFormat>
  <Paragraphs>151</Paragraphs>
  <Slides>32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Calibri</vt:lpstr>
      <vt:lpstr>Tahoma</vt:lpstr>
      <vt:lpstr>Wingdings</vt:lpstr>
      <vt:lpstr>Prezentace_MU_CZ</vt:lpstr>
      <vt:lpstr>Horský cestovní ruch</vt:lpstr>
      <vt:lpstr>Alpy</vt:lpstr>
      <vt:lpstr>Alpy</vt:lpstr>
      <vt:lpstr>Prezentace aplikace PowerPoint</vt:lpstr>
      <vt:lpstr>Mont Blanc</vt:lpstr>
      <vt:lpstr>Dufourspitze</vt:lpstr>
      <vt:lpstr>Piz Bernina</vt:lpstr>
      <vt:lpstr>Wildspitze     Finsteraarhorn    </vt:lpstr>
      <vt:lpstr>Prezentace aplikace PowerPoint</vt:lpstr>
      <vt:lpstr>Střediska cestovního ruchu v Alpách</vt:lpstr>
      <vt:lpstr>Významná alpská střediska</vt:lpstr>
      <vt:lpstr>Prezentace aplikace PowerPoint</vt:lpstr>
      <vt:lpstr>Dopravní dostupnost</vt:lpstr>
      <vt:lpstr>Prezentace aplikace PowerPoint</vt:lpstr>
      <vt:lpstr>Rozvoj cestovního ruchu v Alpách</vt:lpstr>
      <vt:lpstr>Vymezení cestovního ruchu</vt:lpstr>
      <vt:lpstr>Prezentace aplikace PowerPoint</vt:lpstr>
      <vt:lpstr>Prezentace aplikace PowerPoint</vt:lpstr>
      <vt:lpstr>Data o cestovním ruchu v Alpách</vt:lpstr>
      <vt:lpstr>Prezentace aplikace PowerPoint</vt:lpstr>
      <vt:lpstr>Počet rezidentů a lůžek pro návštěvníky v alpských centrech</vt:lpstr>
      <vt:lpstr>Prezentace aplikace PowerPoint</vt:lpstr>
      <vt:lpstr>Prezentace aplikace PowerPoint</vt:lpstr>
      <vt:lpstr>Prezentace aplikace PowerPoint</vt:lpstr>
      <vt:lpstr>Nabídka CR</vt:lpstr>
      <vt:lpstr>Prezentace aplikace PowerPoint</vt:lpstr>
      <vt:lpstr>Produkty – význam a budoucnost</vt:lpstr>
      <vt:lpstr>Dva základní modely rozvoje středisek CR v Alpách</vt:lpstr>
      <vt:lpstr>Prezentace aplikace PowerPoint</vt:lpstr>
      <vt:lpstr>Dva základní modely rozvoje středisek CR v Alpách</vt:lpstr>
      <vt:lpstr>Prezentace aplikace PowerPoint</vt:lpstr>
      <vt:lpstr>Výhody a nevýhody rozvoje CR</vt:lpstr>
    </vt:vector>
  </TitlesOfParts>
  <Company>Ekonomicko-správní fakulta Masarykovy univerzity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Šauer</dc:creator>
  <cp:lastModifiedBy>Martin Šauer</cp:lastModifiedBy>
  <cp:revision>9</cp:revision>
  <cp:lastPrinted>1601-01-01T00:00:00Z</cp:lastPrinted>
  <dcterms:created xsi:type="dcterms:W3CDTF">2019-04-17T08:45:05Z</dcterms:created>
  <dcterms:modified xsi:type="dcterms:W3CDTF">2019-04-17T09:57:55Z</dcterms:modified>
</cp:coreProperties>
</file>