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9" r:id="rId1"/>
  </p:sldMasterIdLst>
  <p:notesMasterIdLst>
    <p:notesMasterId r:id="rId49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88" r:id="rId13"/>
    <p:sldId id="289" r:id="rId14"/>
    <p:sldId id="290" r:id="rId15"/>
    <p:sldId id="291" r:id="rId16"/>
    <p:sldId id="292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93" r:id="rId26"/>
    <p:sldId id="276" r:id="rId27"/>
    <p:sldId id="277" r:id="rId28"/>
    <p:sldId id="294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95" r:id="rId40"/>
    <p:sldId id="296" r:id="rId41"/>
    <p:sldId id="298" r:id="rId42"/>
    <p:sldId id="299" r:id="rId43"/>
    <p:sldId id="300" r:id="rId44"/>
    <p:sldId id="297" r:id="rId45"/>
    <p:sldId id="301" r:id="rId46"/>
    <p:sldId id="302" r:id="rId47"/>
    <p:sldId id="303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3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A897B-752F-4588-A0D5-F60D0DE09C87}" type="datetimeFigureOut">
              <a:rPr lang="cs-CZ" smtClean="0"/>
              <a:t>24.04.2019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669E1-2842-47A8-B299-DE75C00FBC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5849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83B2C04-D665-42CF-A7EC-EE05241F2713}" type="slidenum">
              <a:rPr lang="cs-CZ" altLang="cs-CZ" smtClean="0"/>
              <a:pPr eaLnBrk="1" hangingPunct="1">
                <a:spcBef>
                  <a:spcPct val="0"/>
                </a:spcBef>
              </a:pPr>
              <a:t>4</a:t>
            </a:fld>
            <a:endParaRPr lang="cs-CZ" altLang="cs-CZ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284313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3959189-44A2-442F-99C0-37825CE07549}" type="slidenum">
              <a:rPr lang="cs-CZ" altLang="cs-CZ" smtClean="0"/>
              <a:pPr eaLnBrk="1" hangingPunct="1">
                <a:spcBef>
                  <a:spcPct val="0"/>
                </a:spcBef>
              </a:pPr>
              <a:t>22</a:t>
            </a:fld>
            <a:endParaRPr lang="cs-CZ" altLang="cs-CZ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409547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BD05BE3-7B6C-4945-ADF0-692F34459BCE}" type="slidenum">
              <a:rPr lang="cs-CZ" altLang="cs-CZ" smtClean="0"/>
              <a:pPr eaLnBrk="1" hangingPunct="1">
                <a:spcBef>
                  <a:spcPct val="0"/>
                </a:spcBef>
              </a:pPr>
              <a:t>24</a:t>
            </a:fld>
            <a:endParaRPr lang="cs-CZ" altLang="cs-CZ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0948848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2DDBD8A-AB81-4940-AEA2-62666DEE7C4E}" type="slidenum">
              <a:rPr lang="cs-CZ" altLang="cs-CZ" smtClean="0"/>
              <a:pPr eaLnBrk="1" hangingPunct="1">
                <a:spcBef>
                  <a:spcPct val="0"/>
                </a:spcBef>
              </a:pPr>
              <a:t>26</a:t>
            </a:fld>
            <a:endParaRPr lang="cs-CZ" altLang="cs-CZ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1640771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60DD381-6726-418B-B762-D2595A02388C}" type="slidenum">
              <a:rPr lang="cs-CZ" altLang="cs-CZ" smtClean="0"/>
              <a:pPr eaLnBrk="1" hangingPunct="1">
                <a:spcBef>
                  <a:spcPct val="0"/>
                </a:spcBef>
              </a:pPr>
              <a:t>27</a:t>
            </a:fld>
            <a:endParaRPr lang="cs-CZ" altLang="cs-CZ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5666442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AB6C8C3-5158-4DE2-896E-4550FDC4DE50}" type="slidenum">
              <a:rPr lang="cs-CZ" altLang="cs-CZ" smtClean="0"/>
              <a:pPr eaLnBrk="1" hangingPunct="1">
                <a:spcBef>
                  <a:spcPct val="0"/>
                </a:spcBef>
              </a:pPr>
              <a:t>29</a:t>
            </a:fld>
            <a:endParaRPr lang="cs-CZ" altLang="cs-CZ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205955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1948E9D-98CA-4012-A99E-95865099358D}" type="slidenum">
              <a:rPr lang="cs-CZ" altLang="cs-CZ" smtClean="0"/>
              <a:pPr eaLnBrk="1" hangingPunct="1">
                <a:spcBef>
                  <a:spcPct val="0"/>
                </a:spcBef>
              </a:pPr>
              <a:t>30</a:t>
            </a:fld>
            <a:endParaRPr lang="cs-CZ" altLang="cs-CZ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0114337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87675C6-DE04-4AC4-BD25-1BF7AA1389D3}" type="slidenum">
              <a:rPr lang="cs-CZ" altLang="cs-CZ" smtClean="0"/>
              <a:pPr eaLnBrk="1" hangingPunct="1">
                <a:spcBef>
                  <a:spcPct val="0"/>
                </a:spcBef>
              </a:pPr>
              <a:t>31</a:t>
            </a:fld>
            <a:endParaRPr lang="cs-CZ" altLang="cs-CZ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0174200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CA54DEA-D653-4427-9344-AF97B7738D22}" type="slidenum">
              <a:rPr lang="cs-CZ" altLang="cs-CZ" smtClean="0"/>
              <a:pPr eaLnBrk="1" hangingPunct="1">
                <a:spcBef>
                  <a:spcPct val="0"/>
                </a:spcBef>
              </a:pPr>
              <a:t>32</a:t>
            </a:fld>
            <a:endParaRPr lang="cs-CZ" altLang="cs-CZ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0378070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D44E63C-A175-4280-8444-3DDB890F9E15}" type="slidenum">
              <a:rPr lang="cs-CZ" altLang="cs-CZ" smtClean="0"/>
              <a:pPr eaLnBrk="1" hangingPunct="1">
                <a:spcBef>
                  <a:spcPct val="0"/>
                </a:spcBef>
              </a:pPr>
              <a:t>33</a:t>
            </a:fld>
            <a:endParaRPr lang="cs-CZ" altLang="cs-CZ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1092774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4976A2F-411F-43F6-86A4-7CFEEFEF6753}" type="slidenum">
              <a:rPr lang="cs-CZ" altLang="cs-CZ" smtClean="0"/>
              <a:pPr eaLnBrk="1" hangingPunct="1">
                <a:spcBef>
                  <a:spcPct val="0"/>
                </a:spcBef>
              </a:pPr>
              <a:t>34</a:t>
            </a:fld>
            <a:endParaRPr lang="cs-CZ" altLang="cs-CZ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974551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AEA8DC8-1674-4F52-A7E5-7E186AB18B49}" type="slidenum">
              <a:rPr lang="cs-CZ" altLang="cs-CZ" smtClean="0"/>
              <a:pPr eaLnBrk="1" hangingPunct="1">
                <a:spcBef>
                  <a:spcPct val="0"/>
                </a:spcBef>
              </a:pPr>
              <a:t>6</a:t>
            </a:fld>
            <a:endParaRPr lang="cs-CZ" altLang="cs-CZ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9791344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B725413-892C-41E5-8687-54380CEA8DC9}" type="slidenum">
              <a:rPr lang="cs-CZ" altLang="cs-CZ" smtClean="0"/>
              <a:pPr eaLnBrk="1" hangingPunct="1">
                <a:spcBef>
                  <a:spcPct val="0"/>
                </a:spcBef>
              </a:pPr>
              <a:t>36</a:t>
            </a:fld>
            <a:endParaRPr lang="cs-CZ" altLang="cs-CZ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144872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41A4C3D-4485-4270-B18D-382CC72C9651}" type="slidenum">
              <a:rPr lang="cs-CZ" altLang="cs-CZ" smtClean="0"/>
              <a:pPr eaLnBrk="1" hangingPunct="1">
                <a:spcBef>
                  <a:spcPct val="0"/>
                </a:spcBef>
              </a:pPr>
              <a:t>7</a:t>
            </a:fld>
            <a:endParaRPr lang="cs-CZ" altLang="cs-CZ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317542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0761D23-8ACA-47FC-AEB9-A8188EAD921C}" type="slidenum">
              <a:rPr lang="cs-CZ" altLang="cs-CZ" smtClean="0"/>
              <a:pPr eaLnBrk="1" hangingPunct="1">
                <a:spcBef>
                  <a:spcPct val="0"/>
                </a:spcBef>
              </a:pPr>
              <a:t>8</a:t>
            </a:fld>
            <a:endParaRPr lang="cs-CZ" altLang="cs-CZ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415172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E78129D-8490-4BCC-A130-E4863A502118}" type="slidenum">
              <a:rPr lang="cs-CZ" altLang="cs-CZ" smtClean="0"/>
              <a:pPr eaLnBrk="1" hangingPunct="1">
                <a:spcBef>
                  <a:spcPct val="0"/>
                </a:spcBef>
              </a:pPr>
              <a:t>9</a:t>
            </a:fld>
            <a:endParaRPr lang="cs-CZ" altLang="cs-CZ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878989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28445C4-1D93-4C39-A26C-66660D35B564}" type="slidenum">
              <a:rPr lang="cs-CZ" altLang="cs-CZ" smtClean="0"/>
              <a:pPr eaLnBrk="1" hangingPunct="1">
                <a:spcBef>
                  <a:spcPct val="0"/>
                </a:spcBef>
              </a:pPr>
              <a:t>10</a:t>
            </a:fld>
            <a:endParaRPr lang="cs-CZ" altLang="cs-CZ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871264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DCD1A9D-F9DF-4924-88EA-1F401E429806}" type="slidenum">
              <a:rPr lang="cs-CZ" altLang="cs-CZ" smtClean="0"/>
              <a:pPr eaLnBrk="1" hangingPunct="1">
                <a:spcBef>
                  <a:spcPct val="0"/>
                </a:spcBef>
              </a:pPr>
              <a:t>11</a:t>
            </a:fld>
            <a:endParaRPr lang="cs-CZ" altLang="cs-CZ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545709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98B1910-745E-4E22-9171-00848FB4F50E}" type="slidenum">
              <a:rPr lang="cs-CZ" altLang="cs-CZ" smtClean="0"/>
              <a:pPr eaLnBrk="1" hangingPunct="1">
                <a:spcBef>
                  <a:spcPct val="0"/>
                </a:spcBef>
              </a:pPr>
              <a:t>17</a:t>
            </a:fld>
            <a:endParaRPr lang="cs-CZ" altLang="cs-CZ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770918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B0B968C-7464-46E5-ABFA-656E1B62BD04}" type="slidenum">
              <a:rPr lang="cs-CZ" altLang="cs-CZ" smtClean="0"/>
              <a:pPr eaLnBrk="1" hangingPunct="1">
                <a:spcBef>
                  <a:spcPct val="0"/>
                </a:spcBef>
              </a:pPr>
              <a:t>21</a:t>
            </a:fld>
            <a:endParaRPr lang="cs-CZ" altLang="cs-CZ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777039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4/24/2019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5294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675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201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334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71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755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4058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447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6129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42485" y="96839"/>
            <a:ext cx="9544049" cy="141287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65767" y="1981200"/>
            <a:ext cx="5005917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474885" y="1981200"/>
            <a:ext cx="5005916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FAAAD-28DD-4EFC-8C07-3C3EFB242A1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1191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42485" y="96839"/>
            <a:ext cx="9544049" cy="141287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65768" y="1981200"/>
            <a:ext cx="10215033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265768" y="4114800"/>
            <a:ext cx="10215033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EC11C-D450-4DE1-9EF4-33F480D6353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9132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650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42485" y="96839"/>
            <a:ext cx="9544049" cy="141287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65767" y="1981200"/>
            <a:ext cx="5005917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474885" y="1981200"/>
            <a:ext cx="5005916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474885" y="4114800"/>
            <a:ext cx="5005916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AF86F-AEF1-4DB2-9F1E-9C8F9754A87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278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827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705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790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097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624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793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279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4/24/2019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0626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fajkos.com/lapalma/lapalma.htm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../Geografie%20cestovn&#237;ho%20ruchu/It&#225;lie_picture/800px-Verona_-_Ponte_di_Castelvecchio.jpg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Regionální geografie Evropy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Jižní Evropa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6408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943708" y="416171"/>
            <a:ext cx="7772400" cy="1009649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600" dirty="0"/>
              <a:t>Regiony</a:t>
            </a:r>
          </a:p>
        </p:txBody>
      </p:sp>
      <p:pic>
        <p:nvPicPr>
          <p:cNvPr id="24579" name="Picture 3" descr="Španělsko_-_autonomní_oblasti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64" y="1425820"/>
            <a:ext cx="5972114" cy="503153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929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580293" y="96839"/>
            <a:ext cx="10206242" cy="1160461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Katalánsko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50631" y="1300163"/>
            <a:ext cx="6611815" cy="47958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Pobřeží </a:t>
            </a:r>
            <a:r>
              <a:rPr lang="cs-CZ" altLang="cs-CZ" sz="2000" u="sng" dirty="0" err="1"/>
              <a:t>Costa</a:t>
            </a:r>
            <a:r>
              <a:rPr lang="cs-CZ" altLang="cs-CZ" sz="2000" u="sng" dirty="0"/>
              <a:t> Brava</a:t>
            </a:r>
            <a:r>
              <a:rPr lang="cs-CZ" altLang="cs-CZ" sz="2000" dirty="0"/>
              <a:t> i přes masový turismus a betonové budovy přitahuje množství turistů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historická města </a:t>
            </a:r>
            <a:r>
              <a:rPr lang="cs-CZ" altLang="cs-CZ" sz="2000" u="sng" dirty="0" err="1"/>
              <a:t>Tarragona</a:t>
            </a:r>
            <a:r>
              <a:rPr lang="cs-CZ" altLang="cs-CZ" sz="2000" dirty="0"/>
              <a:t> a </a:t>
            </a:r>
            <a:r>
              <a:rPr lang="cs-CZ" altLang="cs-CZ" sz="2000" dirty="0" err="1"/>
              <a:t>Lleida</a:t>
            </a:r>
            <a:r>
              <a:rPr lang="cs-CZ" altLang="cs-CZ" sz="2000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Centrem oblasti je kosmopolitní </a:t>
            </a:r>
            <a:r>
              <a:rPr lang="cs-CZ" altLang="cs-CZ" sz="2000" u="sng" dirty="0"/>
              <a:t>Barcelona</a:t>
            </a:r>
            <a:r>
              <a:rPr lang="cs-CZ" altLang="cs-CZ" sz="2000" dirty="0"/>
              <a:t>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1800" dirty="0"/>
              <a:t>středověké centrum plné gotické architektury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1800" dirty="0"/>
              <a:t>modernismu z dílny Antoniho </a:t>
            </a:r>
            <a:r>
              <a:rPr lang="cs-CZ" altLang="cs-CZ" sz="1800" dirty="0" err="1"/>
              <a:t>Gaudího</a:t>
            </a:r>
            <a:r>
              <a:rPr lang="cs-CZ" altLang="cs-CZ" sz="1800" dirty="0"/>
              <a:t>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1800" dirty="0"/>
              <a:t>rušný noční život, luxusní restaurace a prvotřídní muzea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Pyreneje </a:t>
            </a:r>
          </a:p>
        </p:txBody>
      </p:sp>
      <p:pic>
        <p:nvPicPr>
          <p:cNvPr id="25604" name="Picture 4" descr="Sagradafamilia-overview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03834" y="1506415"/>
            <a:ext cx="34290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142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http://blog.incrediblue.com/wp-content/uploads/2014/10/Fotolia_47262519_Subscription_Monthly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332" y="242888"/>
            <a:ext cx="9124669" cy="604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65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https://www.likealocalguide.com/media/cache/7f/ca/7fcae461f718dfbbc05985a40f9b54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33375"/>
            <a:ext cx="918072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57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http://www.sunwave.de/files/images_zielgebiete_sommer/spanien/barcelona/reiseziel/reiseziel_barcelona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2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https://media-cdn.tripadvisor.com/media/photo-s/01/fb/1a/12/bamos-a-la-plaj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050"/>
            <a:ext cx="9129665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08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5450684" y="9435270"/>
            <a:ext cx="2145505" cy="872368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http://diaridigital.urv.cat/wp-content/uploads/2015/09/catedraltarrago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86" y="3686174"/>
            <a:ext cx="47625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avexperience.es/wp-content/uploads/2015/04/Tarrago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488" y="3956806"/>
            <a:ext cx="4354513" cy="290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tarragonaonline.com/wp-content/uploads/2015/03/video-tarragona-20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49966"/>
            <a:ext cx="9144000" cy="415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8286751" y="714375"/>
            <a:ext cx="111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Tarragona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003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711853" y="184030"/>
            <a:ext cx="7158037" cy="668337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Baleárské ostrovy</a:t>
            </a:r>
          </a:p>
        </p:txBody>
      </p:sp>
      <p:sp>
        <p:nvSpPr>
          <p:cNvPr id="2662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711853" y="4528038"/>
            <a:ext cx="10215033" cy="1981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čtyřmi hlavními ostrovy Mallorca, </a:t>
            </a:r>
            <a:r>
              <a:rPr lang="cs-CZ" altLang="cs-CZ" sz="2000" dirty="0" err="1"/>
              <a:t>Menorca</a:t>
            </a:r>
            <a:r>
              <a:rPr lang="cs-CZ" altLang="cs-CZ" sz="2000" dirty="0"/>
              <a:t>, Ibiza a </a:t>
            </a:r>
            <a:r>
              <a:rPr lang="cs-CZ" altLang="cs-CZ" sz="2000" dirty="0" err="1"/>
              <a:t>Formentera</a:t>
            </a:r>
            <a:r>
              <a:rPr lang="cs-CZ" altLang="cs-CZ" sz="2000" dirty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Hlavní město Palma de </a:t>
            </a:r>
            <a:r>
              <a:rPr lang="cs-CZ" altLang="cs-CZ" sz="2000" dirty="0" err="1"/>
              <a:t>Malorca</a:t>
            </a:r>
            <a:r>
              <a:rPr lang="cs-CZ" altLang="cs-CZ" sz="2000" dirty="0"/>
              <a:t> (letiště)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pláže, stálý sluneční svit, dobré jídlo a bujný noční život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ve vnitrozemí jsou i vidění trosky z doby kamenné, gotické katedrály, rybářské vesničky, olivové a mandloňové háje, pomerančovníky </a:t>
            </a:r>
          </a:p>
        </p:txBody>
      </p:sp>
      <p:pic>
        <p:nvPicPr>
          <p:cNvPr id="26628" name="Picture 6" descr="http://blog.traveleze.co.uk/wp-content/uploads/2015/04/cala-portocristo-mallorc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594" y="1078096"/>
            <a:ext cx="5543550" cy="322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958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27651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27652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27653" name="Picture 2" descr="http://leccos.com/pics/pic/baleary-_mapa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404814"/>
            <a:ext cx="886460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670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28675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28676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28677" name="Picture 2" descr="http://reisen.komka.de/Mallorca/Inselkarte/HSges.karteMallorca_www.abc-tour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139" y="188914"/>
            <a:ext cx="7762875" cy="639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211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850" y="-22400"/>
            <a:ext cx="6819900" cy="68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2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29699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29700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29701" name="Picture 2" descr="http://www.balearic-villas.com/images/locations/slider-menorc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62" y="620714"/>
            <a:ext cx="9159876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8" name="Picture 4" descr="http://www.beniconnect.com/wp-content/uploads/2015/03/Ibiza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715964"/>
            <a:ext cx="918210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2" name="Picture 8" descr="http://www.isoladiformentera.com/wp-content/uploads/2014/11/breve-storia-di-formente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64" y="620713"/>
            <a:ext cx="9075737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0" name="Picture 6" descr="http://www.ibiza-spotlight.com/sites/default/files/styles/large_embedded_680_453/public/article-images/91189/embedded-1399385226_0.jpg?itok=qvE19gq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458914"/>
            <a:ext cx="647700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452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794078" y="206376"/>
            <a:ext cx="9544049" cy="1195630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Andalusie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94078" y="1557338"/>
            <a:ext cx="5005917" cy="393309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tvořena </a:t>
            </a:r>
            <a:r>
              <a:rPr lang="cs-CZ" altLang="cs-CZ" sz="2400" dirty="0" smtClean="0"/>
              <a:t>dvěma </a:t>
            </a:r>
            <a:r>
              <a:rPr lang="cs-CZ" altLang="cs-CZ" sz="2400" dirty="0"/>
              <a:t>horskými pásmy – Sierra </a:t>
            </a:r>
            <a:r>
              <a:rPr lang="cs-CZ" altLang="cs-CZ" sz="2400" dirty="0" err="1"/>
              <a:t>Morena</a:t>
            </a:r>
            <a:r>
              <a:rPr lang="cs-CZ" altLang="cs-CZ" sz="2400" dirty="0"/>
              <a:t> a </a:t>
            </a:r>
            <a:r>
              <a:rPr lang="cs-CZ" altLang="cs-CZ" sz="2400" u="sng" dirty="0"/>
              <a:t>Sierra Nevada</a:t>
            </a:r>
            <a:r>
              <a:rPr lang="cs-CZ" altLang="cs-CZ" sz="2400" dirty="0"/>
              <a:t> s nejvyšší horou Španělska na pevnině (</a:t>
            </a:r>
            <a:r>
              <a:rPr lang="cs-CZ" altLang="cs-CZ" sz="2400" dirty="0" err="1"/>
              <a:t>Mulhacén</a:t>
            </a:r>
            <a:r>
              <a:rPr lang="cs-CZ" altLang="cs-CZ" sz="2400" dirty="0"/>
              <a:t> 3482 m)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domov flamenga, srdce býčích zápasů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jako </a:t>
            </a:r>
            <a:r>
              <a:rPr lang="cs-CZ" altLang="cs-CZ" sz="2400" u="sng" dirty="0"/>
              <a:t>Sevilla</a:t>
            </a:r>
            <a:r>
              <a:rPr lang="cs-CZ" altLang="cs-CZ" sz="2400" dirty="0"/>
              <a:t>, </a:t>
            </a:r>
            <a:r>
              <a:rPr lang="cs-CZ" altLang="cs-CZ" sz="2400" u="sng" dirty="0"/>
              <a:t>Granada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Málaga</a:t>
            </a:r>
            <a:r>
              <a:rPr lang="cs-CZ" altLang="cs-CZ" sz="2400" dirty="0"/>
              <a:t>, </a:t>
            </a:r>
            <a:r>
              <a:rPr lang="cs-CZ" altLang="cs-CZ" sz="2400" u="sng" dirty="0"/>
              <a:t>Córdoba</a:t>
            </a:r>
            <a:r>
              <a:rPr lang="cs-CZ" altLang="cs-CZ" sz="2400" dirty="0"/>
              <a:t> a Cádiz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pobřeží </a:t>
            </a:r>
            <a:r>
              <a:rPr lang="cs-CZ" altLang="cs-CZ" sz="2400" u="sng" dirty="0" err="1"/>
              <a:t>Costa</a:t>
            </a:r>
            <a:r>
              <a:rPr lang="cs-CZ" altLang="cs-CZ" sz="2400" u="sng" dirty="0"/>
              <a:t> </a:t>
            </a:r>
            <a:r>
              <a:rPr lang="cs-CZ" altLang="cs-CZ" sz="2400" u="sng" dirty="0" err="1"/>
              <a:t>del</a:t>
            </a:r>
            <a:r>
              <a:rPr lang="cs-CZ" altLang="cs-CZ" sz="2400" u="sng" dirty="0"/>
              <a:t> Sol</a:t>
            </a:r>
            <a:r>
              <a:rPr lang="cs-CZ" altLang="cs-CZ" sz="2400" dirty="0"/>
              <a:t> </a:t>
            </a:r>
          </a:p>
        </p:txBody>
      </p:sp>
      <p:pic>
        <p:nvPicPr>
          <p:cNvPr id="30724" name="Picture 4" descr="800px-Alhambradesdegeneralif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0464" y="1557338"/>
            <a:ext cx="4249737" cy="3187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5" name="Picture 5" descr="SevillaGirald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744" y="4232148"/>
            <a:ext cx="1220724" cy="174650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150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8" y="503239"/>
            <a:ext cx="8716962" cy="519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72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3277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32772" name="Picture 2" descr="http://www.sienteandalucia.com/wp-content/uploads/2012/12/Casares-e13569631591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-28575"/>
            <a:ext cx="619125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4" descr="http://www.estilari.com/wp-content/uploads/2014/03/17_pueblos-blanco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75" y="3028950"/>
            <a:ext cx="582295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17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87526" y="1984"/>
            <a:ext cx="7158037" cy="990996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Kanárské ostrovy 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39131" y="3221435"/>
            <a:ext cx="3754438" cy="4114800"/>
          </a:xfrm>
        </p:spPr>
        <p:txBody>
          <a:bodyPr/>
          <a:lstStyle/>
          <a:p>
            <a:pPr eaLnBrk="1" hangingPunct="1"/>
            <a:r>
              <a:rPr lang="cs-CZ" altLang="cs-CZ" sz="2400" dirty="0"/>
              <a:t>Turisticky nejdůležitějšími ostrovy jsou Grand </a:t>
            </a:r>
            <a:r>
              <a:rPr lang="cs-CZ" altLang="cs-CZ" sz="2400" dirty="0" err="1"/>
              <a:t>Canaria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Fuerteventura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Lanzarote</a:t>
            </a:r>
            <a:r>
              <a:rPr lang="cs-CZ" altLang="cs-CZ" sz="2400" dirty="0"/>
              <a:t>, La Palma a </a:t>
            </a:r>
            <a:r>
              <a:rPr lang="cs-CZ" altLang="cs-CZ" sz="2400" dirty="0" err="1"/>
              <a:t>Tenerife</a:t>
            </a:r>
            <a:endParaRPr lang="cs-CZ" altLang="cs-CZ" sz="2400" dirty="0"/>
          </a:p>
        </p:txBody>
      </p:sp>
      <p:pic>
        <p:nvPicPr>
          <p:cNvPr id="33796" name="Picture 4" descr="800px-Canarias_Puerto_del_Rosario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13564" y="4046538"/>
            <a:ext cx="3754437" cy="2811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0" name="Picture 2" descr="http://g.denik.cz/56/20/kanarske_ostrovy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58849"/>
            <a:ext cx="5715000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13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 descr="http://www.esotravel.cz/getimage.php?i=188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zivotnacestach.cz/wp-content/uploads/2014/12/Dollarphotoclub_481016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1397"/>
            <a:ext cx="10287871" cy="685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473326" y="23812"/>
            <a:ext cx="5387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hlinkClick r:id="rId4"/>
              </a:rPr>
              <a:t>Jiný pohled viz http</a:t>
            </a:r>
            <a:r>
              <a:rPr lang="cs-CZ" dirty="0">
                <a:solidFill>
                  <a:srgbClr val="FF0000"/>
                </a:solidFill>
                <a:hlinkClick r:id="rId4"/>
              </a:rPr>
              <a:t>://fajkos.com/lapalma/lapalma.html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66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Valencia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/>
              <a:t>Hlavní město Valencia (moderní architektura Ciudad de las Artes y de las Ciencias)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Costa Azahar (Peñíscola a Benicàssim)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Costa Blanca (Benidorm, Torrevieja)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stopy po islámské a muslimské kultuře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/>
          </a:p>
        </p:txBody>
      </p:sp>
      <p:pic>
        <p:nvPicPr>
          <p:cNvPr id="34820" name="Picture 4" descr="800px-ValenciaHemisphere2cor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0164" y="2867026"/>
            <a:ext cx="3754437" cy="2341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422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382591"/>
            <a:ext cx="3362325" cy="876299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600" dirty="0"/>
              <a:t>Itálie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581150"/>
            <a:ext cx="3981450" cy="4608512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Téměř 50 mil. zahraničních návštěvníků ročně</a:t>
            </a:r>
          </a:p>
          <a:p>
            <a:pPr eaLnBrk="1" hangingPunct="1"/>
            <a:r>
              <a:rPr lang="cs-CZ" altLang="cs-CZ" dirty="0" smtClean="0"/>
              <a:t>Třetí nejnavštěvovanější země Evropy</a:t>
            </a:r>
          </a:p>
          <a:p>
            <a:pPr eaLnBrk="1" hangingPunct="1"/>
            <a:r>
              <a:rPr lang="cs-CZ" altLang="cs-CZ" dirty="0" smtClean="0"/>
              <a:t>CR tvoří 10,2 % HDP (včetně nepřímých efektů)</a:t>
            </a:r>
          </a:p>
          <a:p>
            <a:pPr eaLnBrk="1" hangingPunct="1"/>
            <a:r>
              <a:rPr lang="cs-CZ" altLang="cs-CZ" dirty="0" smtClean="0"/>
              <a:t>Ve struktuře příjezdů kromě tradičních zdrojových trhů Německa, UK, dominují sousední země Francie, Švýcarsko a Rakousko. Velmi silná poptávka je i z USA. </a:t>
            </a:r>
          </a:p>
          <a:p>
            <a:pPr eaLnBrk="1" hangingPunct="1"/>
            <a:r>
              <a:rPr lang="cs-CZ" altLang="cs-CZ" dirty="0" smtClean="0"/>
              <a:t>Z ČR přijíždí do Itálie asi 1 mil. Osob</a:t>
            </a:r>
          </a:p>
          <a:p>
            <a:pPr eaLnBrk="1" hangingPunct="1"/>
            <a:r>
              <a:rPr lang="cs-CZ" altLang="cs-CZ" dirty="0" smtClean="0"/>
              <a:t>Kombinace moře, hory, města</a:t>
            </a:r>
          </a:p>
          <a:p>
            <a:pPr eaLnBrk="1" hangingPunct="1"/>
            <a:endParaRPr lang="cs-CZ" altLang="cs-CZ" dirty="0" smtClean="0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9" y="1581150"/>
            <a:ext cx="4294187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5" name="Rectangle 5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5232400" y="2205038"/>
            <a:ext cx="431800" cy="1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413852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0"/>
            <a:ext cx="8056916" cy="685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3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371725" y="5886451"/>
            <a:ext cx="7772400" cy="894293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000" dirty="0"/>
              <a:t>Nejnavštěvovanější regiony – </a:t>
            </a:r>
            <a:r>
              <a:rPr lang="cs-CZ" altLang="cs-CZ" sz="2000" dirty="0" err="1"/>
              <a:t>Veneto</a:t>
            </a:r>
            <a:r>
              <a:rPr lang="cs-CZ" altLang="cs-CZ" sz="2000" dirty="0"/>
              <a:t>, Emilia-</a:t>
            </a:r>
            <a:r>
              <a:rPr lang="cs-CZ" altLang="cs-CZ" sz="2000" dirty="0" err="1"/>
              <a:t>Romagna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Lazio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řím</a:t>
            </a:r>
            <a:r>
              <a:rPr lang="cs-CZ" altLang="cs-CZ" sz="2000" dirty="0"/>
              <a:t>) a Lombardie, následovaná Toskánskem a Ligurií a Piemonte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5" y="76201"/>
            <a:ext cx="57721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83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925" y="990600"/>
            <a:ext cx="7860062" cy="47244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543801" y="5210175"/>
            <a:ext cx="170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n = 609 mil. cest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32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88913"/>
            <a:ext cx="4679950" cy="313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420938"/>
            <a:ext cx="5105400" cy="342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3644900"/>
            <a:ext cx="4097338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6888164" y="476251"/>
            <a:ext cx="34559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800"/>
              <a:t>Verona</a:t>
            </a:r>
          </a:p>
        </p:txBody>
      </p:sp>
    </p:spTree>
    <p:extLst>
      <p:ext uri="{BB962C8B-B14F-4D97-AF65-F5344CB8AC3E}">
        <p14:creationId xmlns:p14="http://schemas.microsoft.com/office/powerpoint/2010/main" val="92968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88913"/>
            <a:ext cx="5113337" cy="383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038" y="2924176"/>
            <a:ext cx="5033962" cy="377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53050"/>
            <a:ext cx="7048500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623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5148263" cy="38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3159126"/>
            <a:ext cx="4932362" cy="369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97288"/>
            <a:ext cx="4211638" cy="316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Výsledek obrázku pro ferrar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639" y="1"/>
            <a:ext cx="4761361" cy="315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7"/>
          <a:srcRect l="313" t="31169" r="36875" b="25390"/>
          <a:stretch/>
        </p:blipFill>
        <p:spPr>
          <a:xfrm>
            <a:off x="2460176" y="999864"/>
            <a:ext cx="7658100" cy="423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5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6372225" cy="313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576638"/>
            <a:ext cx="4824413" cy="328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114" y="2865438"/>
            <a:ext cx="5322887" cy="39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579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943226"/>
            <a:ext cx="5219700" cy="391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838" y="3792538"/>
            <a:ext cx="4602162" cy="306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7150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087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4301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43012" name="Picture 2" descr="http://markscott.biz/pix/cinqeterra/cinque_terra_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2" y="1422401"/>
            <a:ext cx="9183688" cy="415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068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2565401"/>
            <a:ext cx="5364162" cy="401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90926"/>
            <a:ext cx="4356100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238750" cy="386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8" name="Picture 7" descr="http://blog.krasyprirody.cz/wp-content/uploads/2010/08/dolomit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22225"/>
            <a:ext cx="47625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054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4505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45060" name="Picture 2" descr="http://www.voltek.cz/dolomity/mapy/dolomity_map20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484313"/>
            <a:ext cx="762000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622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4608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46084" name="Picture 2" descr="http://www.summitpost.org/images/original/485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333375"/>
            <a:ext cx="6096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43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19250" y="266702"/>
            <a:ext cx="7772400" cy="787025"/>
          </a:xfrm>
        </p:spPr>
        <p:txBody>
          <a:bodyPr>
            <a:normAutofit/>
          </a:bodyPr>
          <a:lstStyle/>
          <a:p>
            <a:r>
              <a:rPr lang="cs-CZ" sz="36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Řecko</a:t>
            </a:r>
            <a:endParaRPr lang="cs-CZ" sz="3600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31345" y="1409697"/>
            <a:ext cx="3028950" cy="4314827"/>
          </a:xfrm>
        </p:spPr>
        <p:txBody>
          <a:bodyPr/>
          <a:lstStyle/>
          <a:p>
            <a:r>
              <a:rPr lang="cs-CZ" dirty="0" smtClean="0"/>
              <a:t>22 mil. zahraničních návštěvníků ročně</a:t>
            </a:r>
          </a:p>
          <a:p>
            <a:r>
              <a:rPr lang="cs-CZ" dirty="0" smtClean="0"/>
              <a:t>Dnes se do Řecka návštěvníci vrací</a:t>
            </a:r>
          </a:p>
          <a:p>
            <a:r>
              <a:rPr lang="cs-CZ" dirty="0" smtClean="0"/>
              <a:t>CR se podílí na HDP Řecka 18,5 %, významná šedá ekonomika</a:t>
            </a:r>
          </a:p>
          <a:p>
            <a:r>
              <a:rPr lang="cs-CZ" dirty="0" smtClean="0"/>
              <a:t>Návštěvníci pocházejí hlavně z Evropy (90 %) – Německo, UK, Bulharsko, Francie, Itálie, Rusko</a:t>
            </a:r>
          </a:p>
          <a:p>
            <a:r>
              <a:rPr lang="cs-CZ" dirty="0" smtClean="0"/>
              <a:t>Hlavní produkty: Atény a 3S produkt</a:t>
            </a:r>
            <a:endParaRPr lang="cs-CZ" dirty="0"/>
          </a:p>
        </p:txBody>
      </p:sp>
      <p:pic>
        <p:nvPicPr>
          <p:cNvPr id="9218" name="Picture 2" descr="http://st.depositphotos.com/2465573/2767/v/950/depositphotos_27672863-Greece-Political-Map.jpg?download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96628"/>
            <a:ext cx="5943600" cy="546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ál 3"/>
          <p:cNvSpPr/>
          <p:nvPr/>
        </p:nvSpPr>
        <p:spPr>
          <a:xfrm>
            <a:off x="6838950" y="5724525"/>
            <a:ext cx="1924051" cy="942975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  <p:sp>
        <p:nvSpPr>
          <p:cNvPr id="6" name="Ovál 5"/>
          <p:cNvSpPr/>
          <p:nvPr/>
        </p:nvSpPr>
        <p:spPr>
          <a:xfrm rot="2944123">
            <a:off x="8315325" y="4600575"/>
            <a:ext cx="1924051" cy="942975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  <p:sp>
        <p:nvSpPr>
          <p:cNvPr id="7" name="Ovál 6"/>
          <p:cNvSpPr/>
          <p:nvPr/>
        </p:nvSpPr>
        <p:spPr>
          <a:xfrm rot="4290717">
            <a:off x="4342398" y="3285896"/>
            <a:ext cx="1862689" cy="723168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  <p:sp>
        <p:nvSpPr>
          <p:cNvPr id="8" name="Ovál 7"/>
          <p:cNvSpPr/>
          <p:nvPr/>
        </p:nvSpPr>
        <p:spPr>
          <a:xfrm rot="18866530">
            <a:off x="7201001" y="4190419"/>
            <a:ext cx="1347559" cy="1380047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  <p:sp>
        <p:nvSpPr>
          <p:cNvPr id="9" name="Ovál 8"/>
          <p:cNvSpPr/>
          <p:nvPr/>
        </p:nvSpPr>
        <p:spPr>
          <a:xfrm rot="18866530">
            <a:off x="6925238" y="2398888"/>
            <a:ext cx="472666" cy="618478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  <p:sp>
        <p:nvSpPr>
          <p:cNvPr id="10" name="Ovál 9"/>
          <p:cNvSpPr/>
          <p:nvPr/>
        </p:nvSpPr>
        <p:spPr>
          <a:xfrm rot="18866530">
            <a:off x="5737401" y="3879803"/>
            <a:ext cx="1347559" cy="1380047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72821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38" y="1"/>
            <a:ext cx="8748712" cy="688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091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Distribuce turistické návštěvnosti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2142069"/>
            <a:ext cx="3732028" cy="3649133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Nejnavštěvovanější regiony jsou:</a:t>
            </a:r>
          </a:p>
          <a:p>
            <a:r>
              <a:rPr lang="cs-CZ" dirty="0" smtClean="0"/>
              <a:t>Kyklady a </a:t>
            </a:r>
            <a:r>
              <a:rPr lang="cs-CZ" dirty="0" err="1" smtClean="0"/>
              <a:t>Dodékanésos</a:t>
            </a:r>
            <a:endParaRPr lang="cs-CZ" dirty="0" smtClean="0"/>
          </a:p>
          <a:p>
            <a:r>
              <a:rPr lang="cs-CZ" dirty="0" smtClean="0"/>
              <a:t>Kréta</a:t>
            </a:r>
          </a:p>
          <a:p>
            <a:r>
              <a:rPr lang="cs-CZ" dirty="0" smtClean="0"/>
              <a:t>Ostrovy v Jónském moři</a:t>
            </a:r>
          </a:p>
          <a:p>
            <a:r>
              <a:rPr lang="cs-CZ" dirty="0" smtClean="0"/>
              <a:t>Severní Řecko</a:t>
            </a:r>
          </a:p>
          <a:p>
            <a:r>
              <a:rPr lang="cs-CZ" dirty="0" smtClean="0"/>
              <a:t>Atény</a:t>
            </a:r>
          </a:p>
          <a:p>
            <a:r>
              <a:rPr lang="cs-CZ" dirty="0" smtClean="0"/>
              <a:t>Poloostrov </a:t>
            </a:r>
            <a:r>
              <a:rPr lang="cs-CZ" dirty="0" err="1" smtClean="0"/>
              <a:t>Poloponéz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72" t="21282" r="34507" b="3121"/>
          <a:stretch/>
        </p:blipFill>
        <p:spPr>
          <a:xfrm>
            <a:off x="5353495" y="1903228"/>
            <a:ext cx="5091223" cy="472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0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33173" y="105721"/>
            <a:ext cx="3101860" cy="1456267"/>
          </a:xfrm>
        </p:spPr>
        <p:txBody>
          <a:bodyPr/>
          <a:lstStyle/>
          <a:p>
            <a:r>
              <a:rPr lang="cs-CZ" dirty="0" smtClean="0"/>
              <a:t>Kyklady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33173" y="1115632"/>
            <a:ext cx="3101860" cy="1447027"/>
          </a:xfrm>
        </p:spPr>
        <p:txBody>
          <a:bodyPr>
            <a:noAutofit/>
          </a:bodyPr>
          <a:lstStyle/>
          <a:p>
            <a:r>
              <a:rPr lang="cs-CZ" sz="2400" dirty="0"/>
              <a:t>skalnaté ostrovy v Krétském </a:t>
            </a:r>
            <a:r>
              <a:rPr lang="cs-CZ" sz="2400" dirty="0"/>
              <a:t>moři</a:t>
            </a:r>
          </a:p>
        </p:txBody>
      </p:sp>
      <p:pic>
        <p:nvPicPr>
          <p:cNvPr id="11266" name="Picture 2" descr="https://media-cdn.tripadvisor.com/media/photo-s/03/a3/a1/c8/santori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652" y="3248958"/>
            <a:ext cx="4657215" cy="324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000" y="0"/>
            <a:ext cx="5760000" cy="288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574465" y="3229642"/>
            <a:ext cx="3912782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Mezi </a:t>
            </a:r>
            <a:r>
              <a:rPr lang="cs-CZ" sz="2400" dirty="0"/>
              <a:t>nejvíce </a:t>
            </a:r>
            <a:r>
              <a:rPr lang="cs-CZ" sz="2400" dirty="0"/>
              <a:t>navštěvované ostrovy patří: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err="1"/>
              <a:t>Mýkonos</a:t>
            </a:r>
            <a:r>
              <a:rPr lang="cs-CZ" sz="2000" dirty="0"/>
              <a:t>,  </a:t>
            </a:r>
            <a:r>
              <a:rPr lang="cs-CZ" sz="2000" dirty="0" err="1"/>
              <a:t>Ios</a:t>
            </a:r>
            <a:r>
              <a:rPr lang="cs-CZ" sz="2000" dirty="0"/>
              <a:t> (pláže, noční život)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err="1"/>
              <a:t>Thira</a:t>
            </a:r>
            <a:r>
              <a:rPr lang="cs-CZ" sz="2000" dirty="0"/>
              <a:t> (též zvaný Santoriny, jde o souostroví pěti ostrovů, které jsou pozůstatky sopečného výbuchu, černé pláže),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err="1"/>
              <a:t>Páros</a:t>
            </a:r>
            <a:r>
              <a:rPr lang="cs-CZ" sz="2000" dirty="0"/>
              <a:t> </a:t>
            </a:r>
            <a:r>
              <a:rPr lang="cs-CZ" sz="2000" dirty="0"/>
              <a:t>a </a:t>
            </a:r>
            <a:r>
              <a:rPr lang="cs-CZ" sz="2000" dirty="0" err="1"/>
              <a:t>Náxos</a:t>
            </a:r>
            <a:r>
              <a:rPr lang="cs-CZ" sz="2000" dirty="0"/>
              <a:t>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724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1" y="609602"/>
            <a:ext cx="2349795" cy="857692"/>
          </a:xfrm>
        </p:spPr>
        <p:txBody>
          <a:bodyPr>
            <a:normAutofit fontScale="90000"/>
          </a:bodyPr>
          <a:lstStyle/>
          <a:p>
            <a:r>
              <a:rPr lang="cs-CZ" b="1" dirty="0" err="1"/>
              <a:t>Dódekanésos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04754" y="1038449"/>
            <a:ext cx="5443870" cy="3649133"/>
          </a:xfrm>
        </p:spPr>
        <p:txBody>
          <a:bodyPr/>
          <a:lstStyle/>
          <a:p>
            <a:r>
              <a:rPr lang="cs-CZ" dirty="0"/>
              <a:t>podél tureckého pobřeží. Kulturně tedy mají blíže k Malé Asii než k pevninskému </a:t>
            </a:r>
            <a:r>
              <a:rPr lang="cs-CZ" dirty="0" smtClean="0"/>
              <a:t>Řecku</a:t>
            </a:r>
          </a:p>
          <a:p>
            <a:r>
              <a:rPr lang="cs-CZ" dirty="0"/>
              <a:t>Souostroví je tvořeno 18 ostrovy, z nichž největší jsou Rhodos a </a:t>
            </a:r>
            <a:r>
              <a:rPr lang="cs-CZ" dirty="0" smtClean="0"/>
              <a:t>Kos</a:t>
            </a:r>
          </a:p>
          <a:p>
            <a:r>
              <a:rPr lang="cs-CZ" dirty="0"/>
              <a:t>souostroví bohaté i na historické památky. Například staré opevněné město Rhodu je součástí světového dědictví UNESCO, na Kosu je to starověká </a:t>
            </a:r>
            <a:r>
              <a:rPr lang="cs-CZ" dirty="0" err="1"/>
              <a:t>Asklépieion</a:t>
            </a:r>
            <a:r>
              <a:rPr lang="cs-CZ" dirty="0"/>
              <a:t>.</a:t>
            </a:r>
          </a:p>
        </p:txBody>
      </p:sp>
      <p:pic>
        <p:nvPicPr>
          <p:cNvPr id="13314" name="Picture 2" descr="https://www.engelvoelkers.com/wp-content/uploads/2014/03/lindos-2-crop-tr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913" y="4335462"/>
            <a:ext cx="5939374" cy="230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blue-style.cz/data/wysiwyg/%C5%98ecko/Rhodos/V%C3%BDlety/RHODOS_vylety_Sym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288" y="166614"/>
            <a:ext cx="3000375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eximtours.cz/download/img/recko_rhodos/vylety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268" y="3676206"/>
            <a:ext cx="2683394" cy="178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39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1" y="609602"/>
            <a:ext cx="7134447" cy="889590"/>
          </a:xfrm>
        </p:spPr>
        <p:txBody>
          <a:bodyPr/>
          <a:lstStyle/>
          <a:p>
            <a:r>
              <a:rPr lang="cs-CZ" dirty="0" smtClean="0"/>
              <a:t>Kréta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04754" y="1054397"/>
            <a:ext cx="3508744" cy="3191934"/>
          </a:xfrm>
        </p:spPr>
        <p:txBody>
          <a:bodyPr/>
          <a:lstStyle/>
          <a:p>
            <a:r>
              <a:rPr lang="cs-CZ" dirty="0"/>
              <a:t>Ostrov navštíví až jedna čtvrtina všech návštěvníků </a:t>
            </a:r>
            <a:r>
              <a:rPr lang="cs-CZ" dirty="0" smtClean="0"/>
              <a:t>Řecka.</a:t>
            </a:r>
          </a:p>
          <a:p>
            <a:r>
              <a:rPr lang="cs-CZ" dirty="0" smtClean="0"/>
              <a:t>Ubytovací </a:t>
            </a:r>
            <a:r>
              <a:rPr lang="cs-CZ" dirty="0"/>
              <a:t>kapacity a turistická infrastruktura je soustředěna zejména na severním pobřeží ostrova (hlavně mezi </a:t>
            </a:r>
            <a:r>
              <a:rPr lang="cs-CZ" dirty="0" err="1" smtClean="0"/>
              <a:t>Iráklio</a:t>
            </a:r>
            <a:r>
              <a:rPr lang="cs-CZ" dirty="0" smtClean="0"/>
              <a:t> </a:t>
            </a:r>
            <a:r>
              <a:rPr lang="cs-CZ" dirty="0"/>
              <a:t>a </a:t>
            </a:r>
            <a:r>
              <a:rPr lang="cs-CZ" dirty="0" err="1" smtClean="0"/>
              <a:t>Nikolaos</a:t>
            </a:r>
            <a:r>
              <a:rPr lang="cs-CZ" dirty="0" smtClean="0"/>
              <a:t> </a:t>
            </a:r>
            <a:r>
              <a:rPr lang="cs-CZ" dirty="0"/>
              <a:t>a západně od </a:t>
            </a:r>
            <a:r>
              <a:rPr lang="cs-CZ" dirty="0" err="1"/>
              <a:t>Chania</a:t>
            </a:r>
            <a:r>
              <a:rPr lang="cs-CZ" dirty="0"/>
              <a:t>). </a:t>
            </a:r>
          </a:p>
        </p:txBody>
      </p:sp>
      <p:pic>
        <p:nvPicPr>
          <p:cNvPr id="14338" name="Picture 2" descr="http://kreta.ikn.cz/files/creta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46331"/>
            <a:ext cx="9141536" cy="248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furtpryc.cz/wp-content/uploads/2008/07/recko-kre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478" y="493492"/>
            <a:ext cx="476250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31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95693"/>
            <a:ext cx="7772400" cy="676230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 smtClean="0"/>
              <a:t>Jónské ostrovy</a:t>
            </a:r>
          </a:p>
          <a:p>
            <a:r>
              <a:rPr lang="cs-CZ" dirty="0" smtClean="0"/>
              <a:t>od </a:t>
            </a:r>
            <a:r>
              <a:rPr lang="cs-CZ" dirty="0"/>
              <a:t>zbytku Řecka mírně liší klimatickými podmínkami. Oproti ostatním ostrovům mají  větší srážky a tudíž i bujnější vegetaci (orchideje, eukalypty, akácie, platany, duby, javory). </a:t>
            </a:r>
            <a:endParaRPr lang="cs-CZ" dirty="0" smtClean="0"/>
          </a:p>
          <a:p>
            <a:r>
              <a:rPr lang="cs-CZ" dirty="0" smtClean="0"/>
              <a:t>Souostroví </a:t>
            </a:r>
            <a:r>
              <a:rPr lang="cs-CZ" dirty="0"/>
              <a:t>tvoří sedm ostrovů, přičemž nejnavštěvovanější jsou </a:t>
            </a:r>
            <a:r>
              <a:rPr lang="cs-CZ" sz="2400" dirty="0"/>
              <a:t>Korfu (</a:t>
            </a:r>
            <a:r>
              <a:rPr lang="cs-CZ" sz="2400" dirty="0" err="1"/>
              <a:t>Kerkyra</a:t>
            </a:r>
            <a:r>
              <a:rPr lang="cs-CZ" sz="2400" dirty="0"/>
              <a:t>), </a:t>
            </a:r>
            <a:r>
              <a:rPr lang="cs-CZ" sz="2400" dirty="0" err="1"/>
              <a:t>Kefalonia</a:t>
            </a:r>
            <a:r>
              <a:rPr lang="cs-CZ" sz="2400" dirty="0"/>
              <a:t>, </a:t>
            </a:r>
            <a:r>
              <a:rPr lang="cs-CZ" sz="2400" dirty="0" err="1"/>
              <a:t>Levkáda</a:t>
            </a:r>
            <a:r>
              <a:rPr lang="cs-CZ" sz="2400" dirty="0"/>
              <a:t> a </a:t>
            </a:r>
            <a:r>
              <a:rPr lang="cs-CZ" sz="2400" dirty="0" err="1"/>
              <a:t>Zákynthos</a:t>
            </a:r>
            <a:r>
              <a:rPr lang="cs-CZ" sz="2400" dirty="0"/>
              <a:t>.</a:t>
            </a:r>
            <a:r>
              <a:rPr lang="cs-CZ" dirty="0"/>
              <a:t> </a:t>
            </a:r>
            <a:endParaRPr lang="cs-CZ" dirty="0" smtClean="0"/>
          </a:p>
          <a:p>
            <a:pPr marL="0" indent="0">
              <a:buNone/>
            </a:pPr>
            <a:r>
              <a:rPr lang="cs-CZ" b="1" dirty="0" err="1" smtClean="0"/>
              <a:t>Chalkidiky</a:t>
            </a:r>
            <a:endParaRPr lang="cs-CZ" b="1" dirty="0" smtClean="0"/>
          </a:p>
          <a:p>
            <a:r>
              <a:rPr lang="cs-CZ" dirty="0"/>
              <a:t>vybíhá třemi dlouhými prsty do Egejského moře). </a:t>
            </a:r>
            <a:endParaRPr lang="cs-CZ" dirty="0" smtClean="0"/>
          </a:p>
          <a:p>
            <a:r>
              <a:rPr lang="cs-CZ" dirty="0" smtClean="0"/>
              <a:t>První </a:t>
            </a:r>
            <a:r>
              <a:rPr lang="cs-CZ" dirty="0"/>
              <a:t>výběžek </a:t>
            </a:r>
            <a:r>
              <a:rPr lang="cs-CZ" sz="2100" dirty="0" err="1"/>
              <a:t>Kassandra</a:t>
            </a:r>
            <a:r>
              <a:rPr lang="cs-CZ" dirty="0"/>
              <a:t> je místem s velkou koncentrací letovisek, druhý </a:t>
            </a:r>
            <a:r>
              <a:rPr lang="cs-CZ" sz="2100" dirty="0" err="1"/>
              <a:t>Sithonia</a:t>
            </a:r>
            <a:r>
              <a:rPr lang="cs-CZ" dirty="0"/>
              <a:t> není masovým turismem tak zasažen, přestože nabízí jedny z nejlepších pláží v Řecku</a:t>
            </a:r>
            <a:r>
              <a:rPr lang="cs-CZ" dirty="0" smtClean="0"/>
              <a:t>.</a:t>
            </a:r>
          </a:p>
          <a:p>
            <a:r>
              <a:rPr lang="cs-CZ" dirty="0" smtClean="0"/>
              <a:t>Poslední </a:t>
            </a:r>
            <a:r>
              <a:rPr lang="cs-CZ" dirty="0"/>
              <a:t>výběžek je autonomní mnišskou republikou </a:t>
            </a:r>
            <a:r>
              <a:rPr lang="cs-CZ" sz="2100" dirty="0"/>
              <a:t>Athos</a:t>
            </a:r>
            <a:r>
              <a:rPr lang="cs-CZ" dirty="0"/>
              <a:t> (ženy mají do republiky vstup zakázán) s kláštery zapsanými na seznam kulturního dědictví UNESCO</a:t>
            </a:r>
            <a:endParaRPr lang="cs-CZ" dirty="0" smtClean="0"/>
          </a:p>
          <a:p>
            <a:pPr marL="0" indent="0">
              <a:buNone/>
            </a:pPr>
            <a:r>
              <a:rPr lang="cs-CZ" b="1" dirty="0" smtClean="0"/>
              <a:t>Atény</a:t>
            </a:r>
          </a:p>
          <a:p>
            <a:r>
              <a:rPr lang="cs-CZ" dirty="0" smtClean="0"/>
              <a:t>Akropolis, Národní archeologické muzeum. </a:t>
            </a:r>
            <a:r>
              <a:rPr lang="cs-CZ" dirty="0"/>
              <a:t>Jinak však Athény nemají příliš co nabídnout, jde o betonové město těžce sužované moderní </a:t>
            </a:r>
            <a:r>
              <a:rPr lang="cs-CZ" dirty="0" smtClean="0"/>
              <a:t>dobou.</a:t>
            </a:r>
          </a:p>
          <a:p>
            <a:pPr marL="0" indent="0">
              <a:buNone/>
            </a:pPr>
            <a:r>
              <a:rPr lang="cs-CZ" b="1" dirty="0" smtClean="0"/>
              <a:t>Peloponés</a:t>
            </a:r>
          </a:p>
          <a:p>
            <a:r>
              <a:rPr lang="cs-CZ" dirty="0"/>
              <a:t>Nejznámější památkou je Olympia (místo konání starověkých olympijských her). </a:t>
            </a:r>
            <a:endParaRPr lang="cs-CZ" dirty="0" smtClean="0"/>
          </a:p>
          <a:p>
            <a:r>
              <a:rPr lang="cs-CZ" dirty="0" smtClean="0"/>
              <a:t>Vzhledem </a:t>
            </a:r>
            <a:r>
              <a:rPr lang="cs-CZ" dirty="0"/>
              <a:t>k dostupnosti od Athén je nejvíce frekventovanou oblastí poloostrova je jeho severovýchodní část </a:t>
            </a:r>
            <a:r>
              <a:rPr lang="cs-CZ" dirty="0" err="1"/>
              <a:t>Agrolis</a:t>
            </a:r>
            <a:r>
              <a:rPr lang="cs-CZ" dirty="0"/>
              <a:t> (starověká města Mykény, </a:t>
            </a:r>
            <a:r>
              <a:rPr lang="cs-CZ" dirty="0" err="1"/>
              <a:t>Agros</a:t>
            </a:r>
            <a:r>
              <a:rPr lang="cs-CZ" dirty="0"/>
              <a:t> a </a:t>
            </a:r>
            <a:r>
              <a:rPr lang="cs-CZ" dirty="0" err="1"/>
              <a:t>Epidauros</a:t>
            </a:r>
            <a:r>
              <a:rPr lang="cs-CZ" dirty="0"/>
              <a:t>, či </a:t>
            </a:r>
            <a:r>
              <a:rPr lang="cs-CZ" dirty="0" err="1"/>
              <a:t>Náfplio</a:t>
            </a:r>
            <a:r>
              <a:rPr lang="cs-CZ" dirty="0"/>
              <a:t> s benátskou pevností). </a:t>
            </a:r>
            <a:endParaRPr lang="cs-CZ" dirty="0" smtClean="0"/>
          </a:p>
          <a:p>
            <a:r>
              <a:rPr lang="cs-CZ" dirty="0" smtClean="0"/>
              <a:t>Významnou </a:t>
            </a:r>
            <a:r>
              <a:rPr lang="cs-CZ" dirty="0"/>
              <a:t>pamětihodností regionu jsou i zbytky byzantského města </a:t>
            </a:r>
            <a:r>
              <a:rPr lang="cs-CZ" dirty="0" err="1"/>
              <a:t>Mystra</a:t>
            </a:r>
            <a:r>
              <a:rPr lang="cs-CZ" dirty="0"/>
              <a:t> (památka UNESCO), které leží na jihu poloostrova.</a:t>
            </a:r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79717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75502" y="1968796"/>
            <a:ext cx="7772400" cy="868325"/>
          </a:xfrm>
        </p:spPr>
        <p:txBody>
          <a:bodyPr/>
          <a:lstStyle/>
          <a:p>
            <a:r>
              <a:rPr lang="cs-CZ" dirty="0" smtClean="0"/>
              <a:t>Chorvatsko</a:t>
            </a:r>
            <a:endParaRPr lang="cs-CZ" dirty="0"/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1718663" y="4497572"/>
            <a:ext cx="7886081" cy="2360428"/>
          </a:xfrm>
        </p:spPr>
        <p:txBody>
          <a:bodyPr>
            <a:normAutofit/>
          </a:bodyPr>
          <a:lstStyle/>
          <a:p>
            <a:r>
              <a:rPr lang="cs-CZ" sz="2400" dirty="0"/>
              <a:t>11,6 mil. zahraničních návštěvníků</a:t>
            </a:r>
          </a:p>
          <a:p>
            <a:r>
              <a:rPr lang="cs-CZ" sz="2400" dirty="0"/>
              <a:t>23,2 % podíl CR na HDP (vč. nepřímých vlivů)</a:t>
            </a:r>
          </a:p>
          <a:p>
            <a:r>
              <a:rPr lang="cs-CZ" sz="2400" dirty="0"/>
              <a:t>Návštěvníci pocházejí hlavně z Evropy (Německo, Itálie, Slovinsko, Rakousko, ČR, Polsko)</a:t>
            </a:r>
            <a:endParaRPr lang="cs-CZ" sz="2400" dirty="0"/>
          </a:p>
        </p:txBody>
      </p:sp>
      <p:pic>
        <p:nvPicPr>
          <p:cNvPr id="15362" name="Picture 2" descr="https://www.zindulka.cz/getmedia/c5c13444-8895-41cb-ab06-2649dcf8f03b/chorvatsko_mapa_1.aspx?width=770&amp;height=5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958" y="308346"/>
            <a:ext cx="6287922" cy="418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11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194932"/>
            <a:ext cx="7772400" cy="676939"/>
          </a:xfrm>
        </p:spPr>
        <p:txBody>
          <a:bodyPr/>
          <a:lstStyle/>
          <a:p>
            <a:r>
              <a:rPr lang="cs-CZ" dirty="0"/>
              <a:t>Chorvatsko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981200" y="723014"/>
            <a:ext cx="7772400" cy="61349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Istrie</a:t>
            </a:r>
          </a:p>
          <a:p>
            <a:r>
              <a:rPr lang="cs-CZ" dirty="0"/>
              <a:t>největší poloostrov na chorvatském pobřeží, který je nazývaný zelenou oázou – až k samému moři sahají borové lesy, a jednu z významných turistických oblastí ve středomoří</a:t>
            </a:r>
            <a:r>
              <a:rPr lang="cs-CZ" dirty="0" smtClean="0"/>
              <a:t>.</a:t>
            </a:r>
          </a:p>
          <a:p>
            <a:r>
              <a:rPr lang="cs-CZ" dirty="0"/>
              <a:t>V průběhu posledních 30 let tu vyrostla letoviska cestovního ruchu, jako jsou </a:t>
            </a:r>
            <a:r>
              <a:rPr lang="cs-CZ" u="sng" dirty="0" err="1"/>
              <a:t>Poreč</a:t>
            </a:r>
            <a:r>
              <a:rPr lang="cs-CZ" dirty="0"/>
              <a:t>, </a:t>
            </a:r>
            <a:r>
              <a:rPr lang="cs-CZ" u="sng" dirty="0" err="1"/>
              <a:t>Umag</a:t>
            </a:r>
            <a:r>
              <a:rPr lang="cs-CZ" dirty="0"/>
              <a:t>, </a:t>
            </a:r>
            <a:r>
              <a:rPr lang="cs-CZ" u="sng" dirty="0" err="1"/>
              <a:t>Vrsar</a:t>
            </a:r>
            <a:r>
              <a:rPr lang="cs-CZ" dirty="0"/>
              <a:t>, </a:t>
            </a:r>
            <a:r>
              <a:rPr lang="cs-CZ" u="sng" dirty="0" err="1"/>
              <a:t>Rovinj</a:t>
            </a:r>
            <a:r>
              <a:rPr lang="cs-CZ" dirty="0"/>
              <a:t> a největší město </a:t>
            </a:r>
            <a:r>
              <a:rPr lang="cs-CZ" u="sng" dirty="0"/>
              <a:t>Pula</a:t>
            </a:r>
            <a:r>
              <a:rPr lang="cs-CZ" dirty="0"/>
              <a:t> (jde o jakousi turistickou aglomeraci, jelikož jednotlivá střediska na sebe vzájemně navazují</a:t>
            </a:r>
            <a:r>
              <a:rPr lang="cs-CZ" dirty="0" smtClean="0"/>
              <a:t>).</a:t>
            </a:r>
          </a:p>
          <a:p>
            <a:pPr marL="0" indent="0">
              <a:buNone/>
            </a:pPr>
            <a:r>
              <a:rPr lang="cs-CZ" b="1" dirty="0" err="1"/>
              <a:t>Kvarnerské</a:t>
            </a:r>
            <a:r>
              <a:rPr lang="cs-CZ" b="1" dirty="0"/>
              <a:t> ostrovy a </a:t>
            </a:r>
            <a:r>
              <a:rPr lang="cs-CZ" b="1" dirty="0" smtClean="0"/>
              <a:t>Vysočina</a:t>
            </a:r>
          </a:p>
          <a:p>
            <a:r>
              <a:rPr lang="cs-CZ" dirty="0" err="1"/>
              <a:t>severochorvatské</a:t>
            </a:r>
            <a:r>
              <a:rPr lang="cs-CZ" dirty="0"/>
              <a:t> ostrovy jako je např. Rab, </a:t>
            </a:r>
            <a:r>
              <a:rPr lang="cs-CZ" dirty="0" err="1"/>
              <a:t>Lopar</a:t>
            </a:r>
            <a:r>
              <a:rPr lang="cs-CZ" dirty="0"/>
              <a:t>, Baška, Krk či </a:t>
            </a:r>
            <a:r>
              <a:rPr lang="cs-CZ" dirty="0" err="1" smtClean="0"/>
              <a:t>Lošinj</a:t>
            </a:r>
            <a:endParaRPr lang="cs-CZ" dirty="0" smtClean="0"/>
          </a:p>
          <a:p>
            <a:r>
              <a:rPr lang="cs-CZ" dirty="0"/>
              <a:t>V regionu se nachází tři národní parky, mezi kterými nejvyšší návštěvnosti dosahuje </a:t>
            </a:r>
            <a:r>
              <a:rPr lang="cs-CZ" u="sng" dirty="0"/>
              <a:t>NP Plitvická jezera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r>
              <a:rPr lang="cs-CZ" b="1" dirty="0"/>
              <a:t>Dalmácie – </a:t>
            </a:r>
            <a:r>
              <a:rPr lang="cs-CZ" b="1" dirty="0" smtClean="0"/>
              <a:t>Split</a:t>
            </a:r>
          </a:p>
          <a:p>
            <a:r>
              <a:rPr lang="cs-CZ" dirty="0"/>
              <a:t>Ročně ji navštíví kolem 1,2 milionu turistů, kteří obdivují především město </a:t>
            </a:r>
            <a:r>
              <a:rPr lang="cs-CZ" u="sng" dirty="0" smtClean="0"/>
              <a:t>Split (</a:t>
            </a:r>
            <a:r>
              <a:rPr lang="cs-CZ" dirty="0" smtClean="0"/>
              <a:t>UNESCO </a:t>
            </a:r>
            <a:r>
              <a:rPr lang="cs-CZ" u="sng" dirty="0" err="1" smtClean="0"/>
              <a:t>Diokleciánův</a:t>
            </a:r>
            <a:r>
              <a:rPr lang="cs-CZ" u="sng" dirty="0" smtClean="0"/>
              <a:t> palác), </a:t>
            </a:r>
            <a:r>
              <a:rPr lang="cs-CZ" dirty="0" smtClean="0"/>
              <a:t>historické </a:t>
            </a:r>
            <a:r>
              <a:rPr lang="cs-CZ" dirty="0"/>
              <a:t>město </a:t>
            </a:r>
            <a:r>
              <a:rPr lang="cs-CZ" u="sng" dirty="0" err="1"/>
              <a:t>Trogir</a:t>
            </a:r>
            <a:r>
              <a:rPr lang="cs-CZ" dirty="0"/>
              <a:t> s katedrálou ze 13. století. </a:t>
            </a:r>
            <a:endParaRPr lang="cs-CZ" dirty="0" smtClean="0"/>
          </a:p>
          <a:p>
            <a:r>
              <a:rPr lang="cs-CZ" dirty="0" smtClean="0"/>
              <a:t>Součástí </a:t>
            </a:r>
            <a:r>
              <a:rPr lang="cs-CZ" dirty="0"/>
              <a:t>regionu je také ostrov </a:t>
            </a:r>
            <a:r>
              <a:rPr lang="cs-CZ" u="sng" dirty="0" err="1"/>
              <a:t>Hvar</a:t>
            </a:r>
            <a:r>
              <a:rPr lang="cs-CZ" dirty="0"/>
              <a:t>, kde se nachází nejstarší městské divadlo v Evropě. Z přímořských letovisek jmenujme </a:t>
            </a:r>
            <a:r>
              <a:rPr lang="cs-CZ" u="sng" dirty="0"/>
              <a:t>Makarskou</a:t>
            </a:r>
            <a:r>
              <a:rPr lang="cs-CZ" dirty="0"/>
              <a:t>, </a:t>
            </a:r>
            <a:r>
              <a:rPr lang="cs-CZ" u="sng" dirty="0"/>
              <a:t>Baška Vodu</a:t>
            </a:r>
            <a:r>
              <a:rPr lang="cs-CZ" dirty="0"/>
              <a:t> či </a:t>
            </a:r>
            <a:r>
              <a:rPr lang="cs-CZ" u="sng" dirty="0" err="1"/>
              <a:t>Omiš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375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16198"/>
            <a:ext cx="7772400" cy="751366"/>
          </a:xfrm>
        </p:spPr>
        <p:txBody>
          <a:bodyPr/>
          <a:lstStyle/>
          <a:p>
            <a:r>
              <a:rPr lang="cs-CZ" dirty="0"/>
              <a:t>Chorvatsko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839972"/>
            <a:ext cx="7772400" cy="59117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Dalmácie – </a:t>
            </a:r>
            <a:r>
              <a:rPr lang="cs-CZ" b="1" dirty="0" smtClean="0"/>
              <a:t>Dubrovník</a:t>
            </a:r>
          </a:p>
          <a:p>
            <a:r>
              <a:rPr lang="cs-CZ" dirty="0"/>
              <a:t>Z hlediska turistické návštěvnosti se řadí k průměrným regionům, které ročně navštíví zhruba 700 tisíc </a:t>
            </a:r>
            <a:r>
              <a:rPr lang="cs-CZ" dirty="0" smtClean="0"/>
              <a:t>turistů</a:t>
            </a:r>
          </a:p>
          <a:p>
            <a:r>
              <a:rPr lang="cs-CZ" u="sng" dirty="0"/>
              <a:t>poloostrov </a:t>
            </a:r>
            <a:r>
              <a:rPr lang="cs-CZ" u="sng" dirty="0" err="1" smtClean="0"/>
              <a:t>Pelješac</a:t>
            </a:r>
            <a:endParaRPr lang="cs-CZ" u="sng" dirty="0" smtClean="0"/>
          </a:p>
          <a:p>
            <a:r>
              <a:rPr lang="cs-CZ" dirty="0"/>
              <a:t>K rekreaci se využívá téměř všech přímořských obcí, většiny z nich pro jednoduché pobyty v kempech a v soukromí</a:t>
            </a:r>
            <a:r>
              <a:rPr lang="cs-CZ" dirty="0" smtClean="0"/>
              <a:t>.</a:t>
            </a:r>
          </a:p>
          <a:p>
            <a:r>
              <a:rPr lang="cs-CZ" dirty="0" smtClean="0"/>
              <a:t> </a:t>
            </a:r>
            <a:r>
              <a:rPr lang="cs-CZ" dirty="0"/>
              <a:t>Z kulturně-historického hlediska je nejcennějším objektem město </a:t>
            </a:r>
            <a:r>
              <a:rPr lang="cs-CZ" u="sng" dirty="0"/>
              <a:t>Dubrovník</a:t>
            </a:r>
            <a:r>
              <a:rPr lang="cs-CZ" dirty="0"/>
              <a:t> (je zapsáno na seznamu světového kulturního dědictví UNESCO). </a:t>
            </a:r>
            <a:endParaRPr lang="cs-CZ" b="1" dirty="0" smtClean="0"/>
          </a:p>
          <a:p>
            <a:pPr marL="0" indent="0">
              <a:buNone/>
            </a:pPr>
            <a:r>
              <a:rPr lang="cs-CZ" b="1" dirty="0"/>
              <a:t>Dalmácie – </a:t>
            </a:r>
            <a:r>
              <a:rPr lang="cs-CZ" b="1" dirty="0" smtClean="0"/>
              <a:t>Zadar</a:t>
            </a:r>
          </a:p>
          <a:p>
            <a:r>
              <a:rPr lang="cs-CZ" dirty="0"/>
              <a:t>Jedná se o celkem pusté přímoří s divokými skalami </a:t>
            </a:r>
            <a:r>
              <a:rPr lang="cs-CZ" dirty="0" err="1"/>
              <a:t>Velebitu</a:t>
            </a:r>
            <a:r>
              <a:rPr lang="cs-CZ" dirty="0"/>
              <a:t> a krasovou krajinou s minimem vegetace. </a:t>
            </a:r>
            <a:endParaRPr lang="cs-CZ" dirty="0" smtClean="0"/>
          </a:p>
          <a:p>
            <a:r>
              <a:rPr lang="cs-CZ" dirty="0" smtClean="0"/>
              <a:t>Nejsou </a:t>
            </a:r>
            <a:r>
              <a:rPr lang="cs-CZ" dirty="0"/>
              <a:t>zde významnější přímořská letoviska, neboť zde chybí základní turistická infrastruktura. Ráz této části severní </a:t>
            </a:r>
            <a:endParaRPr lang="cs-CZ" dirty="0" smtClean="0"/>
          </a:p>
          <a:p>
            <a:r>
              <a:rPr lang="cs-CZ" dirty="0" smtClean="0"/>
              <a:t>Dalmácie </a:t>
            </a:r>
            <a:r>
              <a:rPr lang="cs-CZ" dirty="0"/>
              <a:t>určuje </a:t>
            </a:r>
            <a:r>
              <a:rPr lang="cs-CZ" u="sng" dirty="0"/>
              <a:t>pohoří Velebit</a:t>
            </a:r>
            <a:r>
              <a:rPr lang="cs-CZ" dirty="0"/>
              <a:t>, které představuje největší pohoří v Chorvatsku (zároveň je biosférickou rezervací organizace UNESCO).</a:t>
            </a:r>
          </a:p>
        </p:txBody>
      </p:sp>
    </p:spTree>
    <p:extLst>
      <p:ext uri="{BB962C8B-B14F-4D97-AF65-F5344CB8AC3E}">
        <p14:creationId xmlns:p14="http://schemas.microsoft.com/office/powerpoint/2010/main" val="173093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Návštěvnost zemí jižní Evropy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6071192"/>
            <a:ext cx="7772400" cy="637952"/>
          </a:xfrm>
        </p:spPr>
        <p:txBody>
          <a:bodyPr>
            <a:normAutofit/>
          </a:bodyPr>
          <a:lstStyle/>
          <a:p>
            <a:r>
              <a:rPr lang="cs-CZ" dirty="0" smtClean="0"/>
              <a:t>17 zemí vč. Turecka a Izraele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296751"/>
            <a:ext cx="9144000" cy="337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3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04092" y="585424"/>
            <a:ext cx="7772400" cy="1133474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600" dirty="0"/>
              <a:t>Španělsko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659423" y="1743076"/>
            <a:ext cx="9094177" cy="4362449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Druhý největší stát kontinentální Evropy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Přes 42 mil. obyvatel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Dnes již 80 % obyvatel žije ve městech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Turistická velmoc - příjezdy i příjmy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Aktivní saldo bilance CR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V některých oblastech je cestovní ruch dominantním odvětvím a obyvatelstvo je závislé na příjmech z tohoto odvětví.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Celkově CR tvoří 16 % HDP (vč. nepřímých vlivů)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Nejnavštěvovanějšími oblastmi je </a:t>
            </a:r>
            <a:r>
              <a:rPr lang="cs-CZ" altLang="cs-CZ" sz="3500" dirty="0"/>
              <a:t>Katalánsko, Baleárské ostrovy, Andalusie a Kanárské ostrovy</a:t>
            </a:r>
            <a:r>
              <a:rPr lang="cs-CZ" altLang="cs-CZ" sz="3000" dirty="0"/>
              <a:t>.</a:t>
            </a:r>
            <a:endParaRPr lang="cs-CZ" altLang="cs-CZ" sz="2400" dirty="0"/>
          </a:p>
        </p:txBody>
      </p:sp>
      <p:sp>
        <p:nvSpPr>
          <p:cNvPr id="2" name="AutoShape 2" descr="Výsledek obrázku pro španělsko vlajka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8" name="Picture 4" descr="http://www.mundo.cz/images/vlajka/vlajka-spanelsk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0" y="464345"/>
            <a:ext cx="1898650" cy="142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00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09954" y="190502"/>
            <a:ext cx="9310321" cy="1456267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200" dirty="0"/>
              <a:t>Španělsko – základní předpoklady cestovního ruchu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624255" y="1980143"/>
            <a:ext cx="9272222" cy="4741862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2800" b="1" dirty="0"/>
              <a:t>PŘÍRODNÍ PODMÍNKY: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cs-CZ" altLang="cs-CZ" sz="3200" b="1" u="sng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b="1" dirty="0"/>
              <a:t>neobyčejně různorodá s výraznými kontrasty a širokým funkčním využitím</a:t>
            </a:r>
            <a:r>
              <a:rPr lang="cs-CZ" altLang="cs-CZ" sz="2400" dirty="0"/>
              <a:t> </a:t>
            </a:r>
            <a:endParaRPr lang="cs-CZ" altLang="cs-CZ" sz="3200" b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více než polovinu země zaujímá španělská Meseta – rozsáhlá centrální plošina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v průměrné nadmořské výšce je Španělsko po Švýcarsku na druhém místě v Evropě (ovšem menší využitelnost pohoří)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cestovní ruch se tak realizuje především ve formě přímořské a v menší míře městské turistiky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územně se cestovní ruch koncentruje na nejvýznamnější ostrovy (Kanárské a Baleárské) a španělské pobřeží při Středozemním moři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172078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741485" y="323852"/>
            <a:ext cx="7772400" cy="833437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600" dirty="0"/>
              <a:t>Fyzická mapa Španělska</a:t>
            </a:r>
          </a:p>
        </p:txBody>
      </p:sp>
      <p:pic>
        <p:nvPicPr>
          <p:cNvPr id="22531" name="Picture 3" descr="Spain_fyzická mapa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531" y="1157289"/>
            <a:ext cx="6464987" cy="5565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3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45122" y="266702"/>
            <a:ext cx="9961685" cy="1456267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600" dirty="0"/>
              <a:t>Španělsko – základní předpoklady cestovního ruchu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670903" y="1722969"/>
            <a:ext cx="10328274" cy="491331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2800" b="1" u="sng" dirty="0"/>
              <a:t>KULTURNĚ-HISTORICKÉ PODMÍNKY: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Přestože většina turistů míří k moři, Španělsko je jednou z kulturních perel evropské nabídky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Kříží se zde křesťanské a arabské vlivy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Architektura: od románské (katedrála v Santiagu de </a:t>
            </a:r>
            <a:r>
              <a:rPr lang="cs-CZ" altLang="cs-CZ" sz="2800" dirty="0" err="1"/>
              <a:t>Compostela</a:t>
            </a:r>
            <a:r>
              <a:rPr lang="cs-CZ" altLang="cs-CZ" sz="2800" dirty="0"/>
              <a:t>), přes gotickou (katedrály v </a:t>
            </a:r>
            <a:r>
              <a:rPr lang="cs-CZ" altLang="cs-CZ" sz="2800" dirty="0" err="1"/>
              <a:t>Burgosu</a:t>
            </a:r>
            <a:r>
              <a:rPr lang="cs-CZ" altLang="cs-CZ" sz="2800" dirty="0"/>
              <a:t>, Leónu, Toledu), po renesanční, barokní i klasicistní památky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Osobnosti: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1800" dirty="0"/>
              <a:t>Spisovatelé:  </a:t>
            </a:r>
            <a:r>
              <a:rPr lang="cs-CZ" altLang="cs-CZ" sz="1800" dirty="0" err="1"/>
              <a:t>Lope</a:t>
            </a:r>
            <a:r>
              <a:rPr lang="cs-CZ" altLang="cs-CZ" sz="1800" dirty="0"/>
              <a:t> de Vega, Miguel de Cervantes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1800" dirty="0"/>
              <a:t>Malíři: El </a:t>
            </a:r>
            <a:r>
              <a:rPr lang="cs-CZ" altLang="cs-CZ" sz="1800" dirty="0" err="1"/>
              <a:t>Greco</a:t>
            </a:r>
            <a:r>
              <a:rPr lang="cs-CZ" altLang="cs-CZ" sz="1800" dirty="0"/>
              <a:t>, Diego </a:t>
            </a:r>
            <a:r>
              <a:rPr lang="cs-CZ" altLang="cs-CZ" sz="1800" dirty="0" err="1"/>
              <a:t>Velázques</a:t>
            </a:r>
            <a:r>
              <a:rPr lang="cs-CZ" altLang="cs-CZ" sz="1800" dirty="0"/>
              <a:t>, Francisco de </a:t>
            </a:r>
            <a:r>
              <a:rPr lang="cs-CZ" altLang="cs-CZ" sz="1800" dirty="0" err="1"/>
              <a:t>Goya</a:t>
            </a:r>
            <a:r>
              <a:rPr lang="cs-CZ" altLang="cs-CZ" sz="1800" dirty="0"/>
              <a:t>, Pablo Picasso, Salvador Dalí 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Španělsko přitahuje folklorními a lidovými slavnostmi </a:t>
            </a:r>
          </a:p>
        </p:txBody>
      </p:sp>
    </p:spTree>
    <p:extLst>
      <p:ext uri="{BB962C8B-B14F-4D97-AF65-F5344CB8AC3E}">
        <p14:creationId xmlns:p14="http://schemas.microsoft.com/office/powerpoint/2010/main" val="241748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be">
  <a:themeElements>
    <a:clrScheme name="Nebe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Neb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b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TM03457452[[fn=Nebesa]]</Template>
  <TotalTime>257</TotalTime>
  <Words>840</Words>
  <Application>Microsoft Office PowerPoint</Application>
  <PresentationFormat>Širokoúhlá obrazovka</PresentationFormat>
  <Paragraphs>153</Paragraphs>
  <Slides>47</Slides>
  <Notes>20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52" baseType="lpstr">
      <vt:lpstr>Arial</vt:lpstr>
      <vt:lpstr>Calibri</vt:lpstr>
      <vt:lpstr>Calibri Light</vt:lpstr>
      <vt:lpstr>Wingdings</vt:lpstr>
      <vt:lpstr>Nebe</vt:lpstr>
      <vt:lpstr>Regionální geografie Evropy</vt:lpstr>
      <vt:lpstr>Prezentace aplikace PowerPoint</vt:lpstr>
      <vt:lpstr>Prezentace aplikace PowerPoint</vt:lpstr>
      <vt:lpstr>Prezentace aplikace PowerPoint</vt:lpstr>
      <vt:lpstr>Návštěvnost zemí jižní Evropy</vt:lpstr>
      <vt:lpstr>Španělsko</vt:lpstr>
      <vt:lpstr>Španělsko – základní předpoklady cestovního ruchu</vt:lpstr>
      <vt:lpstr>Fyzická mapa Španělska</vt:lpstr>
      <vt:lpstr>Španělsko – základní předpoklady cestovního ruchu</vt:lpstr>
      <vt:lpstr>Regiony</vt:lpstr>
      <vt:lpstr>Katalánsko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Baleárské ostrovy</vt:lpstr>
      <vt:lpstr>Prezentace aplikace PowerPoint</vt:lpstr>
      <vt:lpstr>Prezentace aplikace PowerPoint</vt:lpstr>
      <vt:lpstr>Prezentace aplikace PowerPoint</vt:lpstr>
      <vt:lpstr>Andalusie</vt:lpstr>
      <vt:lpstr>Prezentace aplikace PowerPoint</vt:lpstr>
      <vt:lpstr>Prezentace aplikace PowerPoint</vt:lpstr>
      <vt:lpstr>Kanárské ostrovy </vt:lpstr>
      <vt:lpstr>Prezentace aplikace PowerPoint</vt:lpstr>
      <vt:lpstr>Valencia</vt:lpstr>
      <vt:lpstr>Itálie</vt:lpstr>
      <vt:lpstr>Prezentace aplikace PowerPoint</vt:lpstr>
      <vt:lpstr>Nejnavštěvovanější regiony – Veneto, Emilia-Romagna, Lazio (řím) a Lombardie, následovaná Toskánskem a Ligurií a Piemonte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Řecko</vt:lpstr>
      <vt:lpstr>Distribuce turistické návštěvnosti</vt:lpstr>
      <vt:lpstr>Kyklady</vt:lpstr>
      <vt:lpstr>Dódekanésos</vt:lpstr>
      <vt:lpstr>Kréta</vt:lpstr>
      <vt:lpstr>Prezentace aplikace PowerPoint</vt:lpstr>
      <vt:lpstr>Chorvatsko</vt:lpstr>
      <vt:lpstr>Chorvatsko</vt:lpstr>
      <vt:lpstr>Chorvatsko</vt:lpstr>
    </vt:vector>
  </TitlesOfParts>
  <Company>Ekonomicko-správní fakulta Masarykovy univerzity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Regionální geografie Evropy</dc:title>
  <dc:creator>Sauer Martin</dc:creator>
  <cp:lastModifiedBy>Martin Šauer</cp:lastModifiedBy>
  <cp:revision>23</cp:revision>
  <dcterms:created xsi:type="dcterms:W3CDTF">2016-05-04T07:25:16Z</dcterms:created>
  <dcterms:modified xsi:type="dcterms:W3CDTF">2019-04-24T08:49:30Z</dcterms:modified>
</cp:coreProperties>
</file>