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98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E148-55CA-4E7F-9D53-E088B4BD3E1F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4514-5593-4D24-8660-1A40E3839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1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C012C-C8AE-4A00-BF1C-9D275248BCB7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4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C08E1F-4CE8-4ABB-9943-14644011AC37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0016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1AE602-8AB8-4F1B-83A0-23F22390B0B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127326-41C1-4DED-A324-9DEFAC6BD3E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7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4952E-AD70-4252-8E82-3E2ACF65D4B8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338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4744A-E486-4E4A-9157-5C0BEAB5ABA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1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9AF6E9-7096-4086-8608-E07FC513E6F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922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BF0C48-8D4C-43A0-A3B6-045A1CC38FDD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6294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6E909F-8A8E-44D7-BDEB-638E21D4532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602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A6A9F3-04EE-451A-B45F-B68ED703562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766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B8B7C-C575-415B-8F8F-BFD799BF2908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9523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68C4BC-BE6D-4962-B6D5-ACB1ABF4D6E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99345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A43D4-8C60-4A76-9B09-46A395F1C643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3294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A69CCC-6F25-470B-A353-0B1EAA7BCDDA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89154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E9602-4FA8-488A-AB8E-E07DBC49B7A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47896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425A9-58BA-4584-A4DB-3913FD3C08CC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7226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4481AD-CF03-42A9-B7F6-4E4BC31023FD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9588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E131C-4DF9-4101-9F11-EB1BA6C3B3CA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2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C5291-001C-4DA4-9E9C-EEC70381C27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89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7B18D-4BEA-487D-B2B7-2CF6E3B6069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57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62B89-2221-4989-B35C-3BD07064E476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81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1956F2-78A1-4026-9E0B-92C40EFF4AE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4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133B4-68FA-4E8C-A93D-6F120C3EE590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934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DF3E1-96AC-4637-AF87-04FB6DA09C2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2900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B67A8F-F42C-4A4D-99F2-8FF6F730EBC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6514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376E1-E135-4559-854D-910164B2DF5C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242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01F698-934B-476B-BAC4-A5A46C694B2B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971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DD0409-95C5-413E-B36F-F5F5F092E660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2675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4132E-E7F7-4D97-81A6-138ECAAB93F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524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88C1D6-B05A-40E7-8E66-03903E5B569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7887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3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6724651" y="1905000"/>
            <a:ext cx="5306483" cy="4191000"/>
          </a:xfrm>
        </p:spPr>
        <p:txBody>
          <a:bodyPr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AE727-A303-4299-A6E8-25C5EBAF9E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112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07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0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5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30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4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5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67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1F90-0F65-4297-BCD5-F7A5E9A78DC9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29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List_of_countries_by_Human_Development_Index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ocument/55/0,2340,en_2649_201185_35832055_1_1_1_1,0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Přímořský turismus a rozvojové země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1655762"/>
          </a:xfrm>
        </p:spPr>
        <p:txBody>
          <a:bodyPr/>
          <a:lstStyle/>
          <a:p>
            <a:r>
              <a:rPr lang="cs-CZ" dirty="0" smtClean="0"/>
              <a:t>Martin Šauer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20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Východiska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214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400" dirty="0" err="1"/>
              <a:t>Postkolonialismus</a:t>
            </a:r>
            <a:r>
              <a:rPr lang="cs-CZ" altLang="cs-CZ" sz="2400" dirty="0"/>
              <a:t> (50. a 60. léta a geopolitické změny)</a:t>
            </a:r>
          </a:p>
          <a:p>
            <a:pPr>
              <a:spcBef>
                <a:spcPts val="1800"/>
              </a:spcBef>
            </a:pPr>
            <a:r>
              <a:rPr lang="cs-CZ" altLang="cs-CZ" sz="2400" dirty="0"/>
              <a:t>Cestovní ruch nabízel alternativu pro ekonomický rozvoj těchto zemí (původně orientované hlavně na primární sektor – zemědělství)</a:t>
            </a:r>
          </a:p>
          <a:p>
            <a:pPr>
              <a:spcBef>
                <a:spcPts val="1800"/>
              </a:spcBef>
            </a:pPr>
            <a:r>
              <a:rPr lang="cs-CZ" altLang="cs-CZ" sz="2400" dirty="0"/>
              <a:t>Země byly (jsou) velmi atraktivní – exotika, odlišná kultura, původní příroda</a:t>
            </a:r>
          </a:p>
          <a:p>
            <a:pPr>
              <a:spcBef>
                <a:spcPts val="1800"/>
              </a:spcBef>
            </a:pPr>
            <a:r>
              <a:rPr lang="cs-CZ" altLang="cs-CZ" sz="2400" dirty="0"/>
              <a:t>Ekonomické a technologické faktory na straně poptávky 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71684" name="Picture 4" descr="https://lonelyplanetimages.imgix.net/shop/images/8663-Thailand_travel_guide.jpg?auto=enhance&amp;q=90&amp;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20" y="365125"/>
            <a:ext cx="4066579" cy="62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4538" y="153989"/>
            <a:ext cx="8162925" cy="1190625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Jaké země řadíme mezi rozvojové?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77038" y="4984750"/>
            <a:ext cx="8110537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Typologie podle </a:t>
            </a:r>
            <a:r>
              <a:rPr lang="cs-CZ" altLang="cs-CZ" sz="1800" dirty="0" err="1"/>
              <a:t>Swarbrooka</a:t>
            </a:r>
            <a:r>
              <a:rPr lang="cs-CZ" altLang="cs-CZ" sz="1800" dirty="0"/>
              <a:t> (1999):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err="1"/>
              <a:t>LDCs</a:t>
            </a:r>
            <a:r>
              <a:rPr lang="cs-CZ" altLang="cs-CZ" sz="1800" dirty="0"/>
              <a:t> - </a:t>
            </a:r>
            <a:r>
              <a:rPr lang="en-US" altLang="cs-CZ" sz="1800" dirty="0"/>
              <a:t>$</a:t>
            </a:r>
            <a:r>
              <a:rPr lang="cs-CZ" altLang="cs-CZ" sz="1800" dirty="0"/>
              <a:t>335 za rok, míra gramotnosti je menší než 20 %, 42 zemí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Rozvojové země – relativně chudé, bez většího zastoupení průmyslu a služeb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err="1"/>
              <a:t>NICs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Newly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industrialized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countries</a:t>
            </a:r>
            <a:r>
              <a:rPr lang="cs-CZ" altLang="cs-CZ" sz="1800" dirty="0"/>
              <a:t>) – ekonomicky rozvinuté, ale z hlediska sociálních charakteristik patří mezi rozvojové země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11268" name="Picture 4" descr="typologie svě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95" y="1200150"/>
            <a:ext cx="829059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0" y="1282699"/>
            <a:ext cx="4289425" cy="737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err="1" smtClean="0"/>
              <a:t>Newly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industrialized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countries</a:t>
            </a:r>
            <a:endParaRPr lang="cs-CZ" alt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607" y="4819650"/>
            <a:ext cx="5601493" cy="11874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První generace: Jižní Korea, Singapur, Tchaj-wan, Hongkong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Druhá generace: Malajsie, Indonésie, ….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0"/>
            <a:ext cx="7449065" cy="32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LD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277451"/>
            <a:ext cx="65881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4489" y="3633052"/>
            <a:ext cx="205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Verdana" panose="020B0604030504040204" pitchFamily="34" charset="0"/>
                <a:hlinkClick r:id="rId5"/>
              </a:rPr>
              <a:t>http://en.wikipedia.org/wiki/List_of_countries_by_Human_Development_Index</a:t>
            </a:r>
            <a:endParaRPr lang="cs-CZ" altLang="cs-CZ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76250"/>
            <a:ext cx="8162925" cy="579438"/>
          </a:xfrm>
        </p:spPr>
        <p:txBody>
          <a:bodyPr/>
          <a:lstStyle/>
          <a:p>
            <a:pPr eaLnBrk="1" hangingPunct="1"/>
            <a:r>
              <a:rPr lang="cs-CZ" altLang="cs-CZ" sz="3200"/>
              <a:t>Jaké země řadíme mezi rozvojové?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 dirty="0"/>
              <a:t>Všeobecně přijímaným kritériem seznam zemí OECD, které jsou příjemci mezinárodní pomoci.</a:t>
            </a:r>
          </a:p>
          <a:p>
            <a:pPr eaLnBrk="1" hangingPunct="1"/>
            <a:r>
              <a:rPr lang="cs-CZ" altLang="cs-CZ" dirty="0"/>
              <a:t>Seznam naleznete na stránkách OECD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  <a:hlinkClick r:id="rId3"/>
              </a:rPr>
              <a:t>http://www.oecd.org/document/55/0,2340,en_2649_201185_35832055_1_1_1_1,00.html</a:t>
            </a: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333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04813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/>
              <a:t>Limity statistické analýzy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371474" y="1308100"/>
            <a:ext cx="11350625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Rozdílná vypovídací schopnost i základních statistických charakteristik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	Příčiny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Ne všechny země jsou členy UNWTO</a:t>
            </a:r>
          </a:p>
          <a:p>
            <a:pPr lvl="1"/>
            <a:r>
              <a:rPr lang="cs-CZ" altLang="cs-CZ" dirty="0"/>
              <a:t>Vysoké procento rozvojových zemí nemá dostatečně kvalitní systém sběru </a:t>
            </a:r>
            <a:r>
              <a:rPr lang="cs-CZ" altLang="cs-CZ" dirty="0" smtClean="0"/>
              <a:t>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>
                <a:cs typeface="Times New Roman" panose="02020603050405020304" pitchFamily="18" charset="0"/>
              </a:rPr>
              <a:t>V</a:t>
            </a:r>
            <a:r>
              <a:rPr lang="cs-CZ" altLang="cs-CZ" dirty="0">
                <a:cs typeface="Times New Roman" panose="02020603050405020304" pitchFamily="18" charset="0"/>
              </a:rPr>
              <a:t> rámci mezinárodních statistik nejsou publikována srovnatelná data za domácí cestovní ruch</a:t>
            </a:r>
            <a:r>
              <a:rPr lang="cs-CZ" altLang="cs-CZ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3721100"/>
            <a:ext cx="60198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188913"/>
            <a:ext cx="8162925" cy="1066800"/>
          </a:xfrm>
        </p:spPr>
        <p:txBody>
          <a:bodyPr/>
          <a:lstStyle/>
          <a:p>
            <a:pPr eaLnBrk="1" hangingPunct="1"/>
            <a:r>
              <a:rPr lang="cs-CZ" altLang="cs-CZ" sz="3200"/>
              <a:t>Rozvojové země jako hlavní destinace mezinárodního cestovního ruchu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19450" y="4857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17412" name="Picture 6" descr="návštěvnost_rozvojových zem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1136946"/>
            <a:ext cx="9399586" cy="57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17871"/>
          <a:stretch/>
        </p:blipFill>
        <p:spPr bwMode="auto">
          <a:xfrm>
            <a:off x="376704" y="863599"/>
            <a:ext cx="5194300" cy="46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5936"/>
          <a:stretch/>
        </p:blipFill>
        <p:spPr bwMode="auto">
          <a:xfrm>
            <a:off x="6019800" y="863599"/>
            <a:ext cx="52324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9900" y="306942"/>
            <a:ext cx="500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 nejrychleji rostoucích destinací (rozvojové země)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08700" y="306942"/>
            <a:ext cx="43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Význam cestovního ruchu – podíl CR na HDP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2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409575"/>
            <a:ext cx="8162925" cy="762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Hlavní trendy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9000" y="1600200"/>
            <a:ext cx="104648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Dominance vyspělých zemí světa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Velmi rozdílné výsledky mezi jednotlivými rozvojovými zeměmi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Hlavní turistické proudy se odehrávají v rámci jednotlivých regionů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Struktuře příjezdů dominují turisté z vyspělých zemí světa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Závislost na cestovním ruchu je významná u ostrovních států a malých zemí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/>
              <a:t>Problém dosažitelnosti RZ hlavními zdrojovými zeměmi</a:t>
            </a:r>
          </a:p>
        </p:txBody>
      </p:sp>
    </p:spTree>
    <p:extLst>
      <p:ext uri="{BB962C8B-B14F-4D97-AF65-F5344CB8AC3E}">
        <p14:creationId xmlns:p14="http://schemas.microsoft.com/office/powerpoint/2010/main" val="1217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1" y="328613"/>
            <a:ext cx="10229849" cy="10668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Výhody CR jako nástroje pro řešení chudoby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3750" y="1600200"/>
            <a:ext cx="10229849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CR přiváží spotřebitele za produktem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nečelí obchodním bariérám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Možnost tvorby vazeb s jinými odvětvími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vytváří příležitosti k </a:t>
            </a:r>
            <a:r>
              <a:rPr lang="cs-CZ" altLang="cs-CZ" dirty="0" smtClean="0"/>
              <a:t>diverzifikaci </a:t>
            </a:r>
            <a:r>
              <a:rPr lang="cs-CZ" altLang="cs-CZ" dirty="0"/>
              <a:t>zemědělství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je náročný na pracovní síly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zaměstnává relativně více žen než mužů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Rozvoj infrastruktury s rozvojem CR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je charakteristický vysokou elasticitou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CR může nabývat různých forem a využívat různých vstupů</a:t>
            </a:r>
          </a:p>
        </p:txBody>
      </p:sp>
    </p:spTree>
    <p:extLst>
      <p:ext uri="{BB962C8B-B14F-4D97-AF65-F5344CB8AC3E}">
        <p14:creationId xmlns:p14="http://schemas.microsoft.com/office/powerpoint/2010/main" val="19744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557213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Nevýhody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4" y="1600200"/>
            <a:ext cx="9605961" cy="3759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/>
              <a:t>CR čelí změnám na straně poptávky</a:t>
            </a:r>
          </a:p>
          <a:p>
            <a:pPr eaLnBrk="1" hangingPunct="1"/>
            <a:r>
              <a:rPr lang="cs-CZ" altLang="cs-CZ" sz="3600" dirty="0"/>
              <a:t>Politická nestabilita a problém bezpečnosti</a:t>
            </a:r>
          </a:p>
          <a:p>
            <a:pPr eaLnBrk="1" hangingPunct="1"/>
            <a:r>
              <a:rPr lang="cs-CZ" altLang="cs-CZ" sz="3600" dirty="0"/>
              <a:t>Sezónnost</a:t>
            </a:r>
          </a:p>
          <a:p>
            <a:pPr eaLnBrk="1" hangingPunct="1"/>
            <a:r>
              <a:rPr lang="cs-CZ" altLang="cs-CZ" sz="3600" dirty="0"/>
              <a:t>Úniky příjmů z cestovního ruchu</a:t>
            </a:r>
          </a:p>
          <a:p>
            <a:pPr eaLnBrk="1" hangingPunct="1"/>
            <a:r>
              <a:rPr lang="cs-CZ" altLang="cs-CZ" sz="3600" dirty="0"/>
              <a:t>Převažující forma cestovního ruchu v rozvojových zemích</a:t>
            </a:r>
          </a:p>
        </p:txBody>
      </p:sp>
    </p:spTree>
    <p:extLst>
      <p:ext uri="{BB962C8B-B14F-4D97-AF65-F5344CB8AC3E}">
        <p14:creationId xmlns:p14="http://schemas.microsoft.com/office/powerpoint/2010/main" val="27559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Středomoří</a:t>
            </a:r>
          </a:p>
          <a:p>
            <a:r>
              <a:rPr lang="cs-CZ" dirty="0" smtClean="0"/>
              <a:t>1880 – žádné město nemělo více než 1 mil. obyvatel (Istanbul – 875 tis.; Neapol – 475 tis.; Madrid – 400 tis.; Lisabon – 300 tis.; Řím – 275 tis.; Barcelona – 250 tis.)</a:t>
            </a:r>
          </a:p>
          <a:p>
            <a:r>
              <a:rPr lang="cs-CZ" dirty="0" smtClean="0"/>
              <a:t>Dnes – 14 měst přes milion obyvatel</a:t>
            </a:r>
          </a:p>
          <a:p>
            <a:r>
              <a:rPr lang="cs-CZ" dirty="0" smtClean="0"/>
              <a:t>1/3 turistů míří do středisek CR ve Středomoří</a:t>
            </a:r>
          </a:p>
          <a:p>
            <a:r>
              <a:rPr lang="cs-CZ" dirty="0"/>
              <a:t>4</a:t>
            </a:r>
            <a:r>
              <a:rPr lang="cs-CZ" dirty="0" smtClean="0"/>
              <a:t>  500 tis. km2 zabírá turistická infrastruktura vč. ubytovacích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9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3556" name="Picture 2" descr="F:\Výuka\Geografie cestovního ruchu\Přednášky\vývoj_cr v třetích zemích_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1" y="1219200"/>
            <a:ext cx="11727632" cy="41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4580" name="Picture 2" descr="F:\Výuka\Geografie cestovního ruchu\Přednášky\vývoj_cr v třetích zemích_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3" y="181331"/>
            <a:ext cx="10687677" cy="64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19450" y="16716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444500"/>
            <a:ext cx="9774312" cy="59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Výuka\Geografie cestovního ruchu\Přednášky\CR a třetí svět\botsw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11318"/>
            <a:ext cx="8775700" cy="59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14" y="1203325"/>
            <a:ext cx="9098109" cy="350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1" y="485775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Výjezdový CR VB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774030" y="4710114"/>
            <a:ext cx="8639969" cy="2147886"/>
          </a:xfrm>
        </p:spPr>
        <p:txBody>
          <a:bodyPr/>
          <a:lstStyle/>
          <a:p>
            <a:pPr eaLnBrk="1" hangingPunct="1"/>
            <a:r>
              <a:rPr lang="cs-CZ" altLang="cs-CZ" sz="1600" dirty="0"/>
              <a:t>Převažuje krátkodobá dovolená před dovolenou ve vzdálených destinacích (20:80).</a:t>
            </a:r>
          </a:p>
          <a:p>
            <a:pPr eaLnBrk="1" hangingPunct="1"/>
            <a:r>
              <a:rPr lang="cs-CZ" altLang="cs-CZ" sz="1600" dirty="0"/>
              <a:t>Poptávka po vzdálených destinacích roste rychleji, než po destinacích v rámci regionu.</a:t>
            </a:r>
          </a:p>
          <a:p>
            <a:pPr eaLnBrk="1" hangingPunct="1"/>
            <a:r>
              <a:rPr lang="cs-CZ" altLang="cs-CZ" sz="1600" dirty="0"/>
              <a:t>Ještě výraznější nárůst obliby byl zaznamenán u tzv. balíčků do vzdálených destinací (to indukuje hypotézu, že Britové k cestám do vzdálených destinací využívají mnohem více CK, než k cestám v rámci regionu).</a:t>
            </a:r>
          </a:p>
          <a:p>
            <a:pPr eaLnBrk="1" hangingPunct="1"/>
            <a:r>
              <a:rPr lang="cs-CZ" altLang="cs-CZ" sz="1600" dirty="0"/>
              <a:t>VB je čtvrtou nejdůležitější zdrojovou zemí mezinárodního CR</a:t>
            </a:r>
          </a:p>
          <a:p>
            <a:pPr eaLnBrk="1" hangingPunct="1"/>
            <a:r>
              <a:rPr lang="cs-CZ" altLang="cs-CZ" sz="1600" dirty="0"/>
              <a:t>Oblíbenost vzdálených destinací mezi Brity je dvakrát vyšší, než u Němců, Američanů a Japonců.</a:t>
            </a:r>
          </a:p>
          <a:p>
            <a:pPr eaLnBrk="1" hangingPunct="1"/>
            <a:endParaRPr lang="cs-CZ" altLang="cs-CZ" sz="1200" dirty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057400" y="5029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549275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/>
              <a:t>Výjezdový CR VB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1" y="1587499"/>
            <a:ext cx="4533899" cy="472940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Hlavní cílovou destinací Britů jsou USA</a:t>
            </a:r>
          </a:p>
          <a:p>
            <a:pPr eaLnBrk="1" hangingPunct="1"/>
            <a:r>
              <a:rPr lang="cs-CZ" altLang="cs-CZ" dirty="0"/>
              <a:t>14 z 20 vzdálených destinací jsou rozvojové země, podíl tvoří 11 % (4,3 mil.)</a:t>
            </a:r>
          </a:p>
          <a:p>
            <a:pPr eaLnBrk="1" hangingPunct="1"/>
            <a:r>
              <a:rPr lang="cs-CZ" altLang="cs-CZ" dirty="0"/>
              <a:t>Mezi silně rostoucí rozvojové trhy patří Mexiko, Barbados, Thajsko, JAR, Indonésie, Dominikánská republika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5400" y="1190625"/>
            <a:ext cx="5168900" cy="5443780"/>
          </a:xfrm>
        </p:spPr>
      </p:pic>
    </p:spTree>
    <p:extLst>
      <p:ext uri="{BB962C8B-B14F-4D97-AF65-F5344CB8AC3E}">
        <p14:creationId xmlns:p14="http://schemas.microsoft.com/office/powerpoint/2010/main" val="32710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0"/>
            <a:ext cx="10680700" cy="12509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Hlavní</a:t>
            </a:r>
            <a:r>
              <a:rPr lang="cs-CZ" altLang="cs-CZ" dirty="0"/>
              <a:t> </a:t>
            </a:r>
            <a:r>
              <a:rPr lang="cs-CZ" altLang="cs-CZ" sz="4000" dirty="0"/>
              <a:t>produkty/vzdálené destinace (Velká Británie)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39800" y="1117600"/>
            <a:ext cx="10337800" cy="558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76 % 3S destinace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27 %</a:t>
            </a:r>
            <a:r>
              <a:rPr lang="en-US" altLang="cs-CZ" sz="2400" dirty="0"/>
              <a:t> </a:t>
            </a:r>
            <a:r>
              <a:rPr lang="cs-CZ" altLang="cs-CZ" sz="2400" dirty="0"/>
              <a:t>městskému turismu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10 % lyžování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4 % safari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Regionální analýza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 severní Americe jsou pro Brity třemi nejdůležitějšími vzdálenými destinacemi Asie, Karibik a severní Afrika.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Asie,  821 tis. turistů, průměrný roční růst 8,5 %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nejvýznamnější destinací je Indie (28,4 %), následovaná Thajskem (19,5 %), </a:t>
            </a:r>
            <a:r>
              <a:rPr lang="cs-CZ" altLang="cs-CZ" sz="2400" dirty="0" err="1"/>
              <a:t>Srí-Lankou</a:t>
            </a:r>
            <a:r>
              <a:rPr lang="cs-CZ" altLang="cs-CZ" sz="2400" dirty="0"/>
              <a:t> a Malajsií (oba 7,8 %)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- tři důvody dominance Asie: růst alternativních forem CR jako je např. </a:t>
            </a:r>
            <a:r>
              <a:rPr lang="cs-CZ" altLang="cs-CZ" sz="2400" dirty="0" err="1"/>
              <a:t>eco</a:t>
            </a:r>
            <a:r>
              <a:rPr lang="cs-CZ" altLang="cs-CZ" sz="2400" dirty="0"/>
              <a:t>-turismus – Čína; nadprůměrné kulturně-historické předpoklady – </a:t>
            </a:r>
            <a:r>
              <a:rPr lang="cs-CZ" altLang="cs-CZ" sz="2400" dirty="0" err="1"/>
              <a:t>Ankor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Wat</a:t>
            </a:r>
            <a:r>
              <a:rPr lang="cs-CZ" altLang="cs-CZ" sz="2400" dirty="0"/>
              <a:t>; popularita sportovního potápění – výborné podmínky v jihovýchodní Asii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3746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1" y="1588"/>
            <a:ext cx="9790114" cy="12509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</a:t>
            </a:r>
            <a:r>
              <a:rPr lang="cs-CZ" altLang="cs-CZ" sz="4000" dirty="0"/>
              <a:t> </a:t>
            </a:r>
            <a:r>
              <a:rPr lang="cs-CZ" altLang="cs-CZ" sz="3600" dirty="0"/>
              <a:t>produkty/vzdálené destinace (Velká Británie)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3902" y="1252538"/>
            <a:ext cx="11188698" cy="5300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Karibik, 638 tis</a:t>
            </a:r>
            <a:r>
              <a:rPr lang="cs-CZ" altLang="cs-CZ" sz="2400" dirty="0" smtClean="0"/>
              <a:t>. turistů</a:t>
            </a:r>
            <a:r>
              <a:rPr lang="cs-CZ" altLang="cs-CZ" sz="2400" dirty="0"/>
              <a:t>, 19 % roční růst, jde především o Barbados nebo Jamajku, i když ta svoji pozici ztrácí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Severní Afrika, 500 tis. turistů, 5,6 % roční růst, Tunisko 300 tis., Egypt a Maroko okolo 100 tis. turistů, těží ze své vzdálenosti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Další africké země – 360 tis. turistů, 3 % roční růst, avšak JAR zaznamenává mnohem vyšší roční růst (11 %), to je dáno zvýšením počtu leteckých spojů a politickými důvody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Mexiko, Střední a Jižní Amerika zažívají v poslední době největší nárůst zájmu – 37,1 %. Hlavní destinací této oblasti je Mexiko, které se v posledních letech stalo pro Brity šestou nejnavštěvovanější vzdálenou destinací (</a:t>
            </a:r>
            <a:r>
              <a:rPr lang="cs-CZ" altLang="cs-CZ" sz="2400" dirty="0" err="1"/>
              <a:t>Cancun</a:t>
            </a:r>
            <a:r>
              <a:rPr lang="cs-CZ" altLang="cs-CZ" sz="2400" dirty="0"/>
              <a:t> – 40 % celkového objemu mexického CR)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Obdobný boom zažívá Chile, Brazílie a Kostarika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Oblast Oceánie navštíví ročně 272 tis. Britů, hlavní podíl připadá na Austrálii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Střední Východ, 161 tis., zde hlavně SAE (zvláště Dubaj) – 67 tis. turistů a Izrael 66 tis.</a:t>
            </a:r>
            <a:r>
              <a:rPr lang="cs-CZ" alt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9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9" y="345780"/>
            <a:ext cx="8162925" cy="7620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Package</a:t>
            </a:r>
            <a:r>
              <a:rPr lang="cs-CZ" altLang="cs-CZ" dirty="0" smtClean="0"/>
              <a:t> tour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219450" y="22717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127126"/>
            <a:ext cx="6583361" cy="27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028201"/>
            <a:ext cx="6121400" cy="382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188913"/>
            <a:ext cx="9731376" cy="106680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Shrnutí trendů výjezdového CR do vzdálených destinací (VB)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1200" y="1600200"/>
            <a:ext cx="10807699" cy="4775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Zapojení exotických destinací do hlavního proudu CR</a:t>
            </a:r>
          </a:p>
          <a:p>
            <a:pPr eaLnBrk="1" hangingPunct="1"/>
            <a:r>
              <a:rPr lang="cs-CZ" altLang="cs-CZ" sz="3200" dirty="0"/>
              <a:t>Růst obliby individuálně organizovaných cest a s ním spojených forem cestovního ruchu</a:t>
            </a:r>
          </a:p>
          <a:p>
            <a:pPr eaLnBrk="1" hangingPunct="1"/>
            <a:r>
              <a:rPr lang="cs-CZ" altLang="cs-CZ" sz="3200" dirty="0"/>
              <a:t>Cena zůstává hlavní spotřebitelskou prioritou</a:t>
            </a:r>
          </a:p>
          <a:p>
            <a:pPr eaLnBrk="1" hangingPunct="1"/>
            <a:r>
              <a:rPr lang="cs-CZ" altLang="cs-CZ" sz="3200" dirty="0"/>
              <a:t>Cestovaní do vzdálených destinací se účastní široké spektrum segmentů (senioři, </a:t>
            </a:r>
            <a:r>
              <a:rPr lang="cs-CZ" altLang="cs-CZ" sz="3200" dirty="0" err="1"/>
              <a:t>short-breaks</a:t>
            </a:r>
            <a:r>
              <a:rPr lang="cs-CZ" altLang="cs-CZ" sz="3200" dirty="0"/>
              <a:t>)</a:t>
            </a:r>
          </a:p>
          <a:p>
            <a:pPr eaLnBrk="1" hangingPunct="1"/>
            <a:r>
              <a:rPr lang="cs-CZ" altLang="cs-CZ" sz="3200" dirty="0"/>
              <a:t>Mírný růst zájmu o problematiku etického CR (za posledních 9 let 5 % nárůst) </a:t>
            </a:r>
          </a:p>
        </p:txBody>
      </p:sp>
    </p:spTree>
    <p:extLst>
      <p:ext uri="{BB962C8B-B14F-4D97-AF65-F5344CB8AC3E}">
        <p14:creationId xmlns:p14="http://schemas.microsoft.com/office/powerpoint/2010/main" val="1602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cdn3.volusion.com/xsqsu.qtfws/v/vspfiles/photos/WG3501-2.jpg?14540537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39780" r="10888" b="3616"/>
          <a:stretch/>
        </p:blipFill>
        <p:spPr bwMode="auto">
          <a:xfrm>
            <a:off x="1358900" y="-4754"/>
            <a:ext cx="9569732" cy="68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6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7" y="434975"/>
            <a:ext cx="8162925" cy="6413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Touroperátoři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570537" y="1562100"/>
            <a:ext cx="6197600" cy="48133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dirty="0"/>
              <a:t>hlavní strategií touroperátorů je maximalizace obchodní síly a kontrola nad prodejními a distribučními </a:t>
            </a:r>
            <a:r>
              <a:rPr lang="cs-CZ" dirty="0" smtClean="0"/>
              <a:t>kanály</a:t>
            </a:r>
          </a:p>
          <a:p>
            <a:pPr marL="0" indent="0" algn="just">
              <a:buNone/>
              <a:defRPr/>
            </a:pPr>
            <a:endParaRPr lang="cs-CZ" dirty="0"/>
          </a:p>
          <a:p>
            <a:pPr algn="just">
              <a:defRPr/>
            </a:pPr>
            <a:r>
              <a:rPr lang="cs-CZ" dirty="0"/>
              <a:t>z toho vyplývají tři hlavní oblasti zájmu:</a:t>
            </a:r>
          </a:p>
          <a:p>
            <a:pPr marL="708660" lvl="1" indent="-342900" algn="just">
              <a:defRPr/>
            </a:pPr>
            <a:r>
              <a:rPr lang="cs-CZ" sz="2000" dirty="0"/>
              <a:t>maximalizace úspor z rozsahu – horizontální integrace</a:t>
            </a:r>
          </a:p>
          <a:p>
            <a:pPr marL="708660" lvl="1" indent="-342900" algn="just">
              <a:defRPr/>
            </a:pPr>
            <a:r>
              <a:rPr lang="cs-CZ" sz="2000" dirty="0"/>
              <a:t>kontrola nad vstupy, distribučními kanály a trhem (vertikální integrace)</a:t>
            </a:r>
          </a:p>
          <a:p>
            <a:pPr marL="708660" lvl="1" indent="-342900" algn="just">
              <a:defRPr/>
            </a:pPr>
            <a:r>
              <a:rPr lang="cs-CZ" sz="2000" dirty="0">
                <a:cs typeface="Times New Roman" pitchFamily="18" charset="0"/>
              </a:rPr>
              <a:t>využití existujících výhod  z diverzifikace svých aktivit mimo CR</a:t>
            </a:r>
            <a:r>
              <a:rPr lang="cs-CZ" sz="3600" dirty="0"/>
              <a:t>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0" y="2171700"/>
            <a:ext cx="523904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0"/>
            <a:ext cx="505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276"/>
            <a:ext cx="914400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412750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Provozní principy touroperátorů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10388599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Role touroperátorů: tvorba balíčků, tvorba cen, marketing, prodej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Důvody volby organizované dovolené: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Bezpečí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Pohodlný způsob dovolené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Principy touroperátorů: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Důraz na tvorbu tržeb a zisku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Cenová strategie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Tvorba image</a:t>
            </a:r>
          </a:p>
        </p:txBody>
      </p:sp>
    </p:spTree>
    <p:extLst>
      <p:ext uri="{BB962C8B-B14F-4D97-AF65-F5344CB8AC3E}">
        <p14:creationId xmlns:p14="http://schemas.microsoft.com/office/powerpoint/2010/main" val="29671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78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7892" name="Picture 2" descr="F:\Výuka\Geografie cestovního ruchu\Přednášky\Dominikánská repub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F:\Výuka\Geografie cestovního ruchu\Přednášky\Dominikánská republika, Riu Palace Punta C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708276"/>
            <a:ext cx="6000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F:\Výuka\Geografie cestovního ruchu\Přednášky\Dominikánská republik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8916" name="Picture 2" descr="F:\Výuka\Geografie cestovního ruchu\Přednášky\Jama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4"/>
            <a:ext cx="6000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F:\Výuka\Geografie cestovního ruchu\Přednášky\Jamaic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43188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F:\Výuka\Geografie cestovního ruchu\Přednášky\Los Angeles, hotel Ay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797425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32888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0"/>
            <a:ext cx="9205913" cy="736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6710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7607300" cy="1325563"/>
          </a:xfrm>
        </p:spPr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0" y="1825625"/>
            <a:ext cx="76073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19. století a na počátku 20. století letoviska navštěvovány britskou šlechtou, rozvoj lázeňství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2200" i="1" dirty="0" smtClean="0"/>
              <a:t>„</a:t>
            </a:r>
            <a:r>
              <a:rPr lang="en-US" sz="2200" i="1" dirty="0" smtClean="0"/>
              <a:t>Before the railways transformed them, seaside resorts tended to </a:t>
            </a:r>
            <a:r>
              <a:rPr lang="en-US" sz="2200" i="1" dirty="0" smtClean="0"/>
              <a:t>be</a:t>
            </a:r>
            <a:r>
              <a:rPr lang="cs-CZ" sz="2200" i="1" dirty="0" smtClean="0"/>
              <a:t> </a:t>
            </a:r>
            <a:r>
              <a:rPr lang="en-US" sz="2200" i="1" dirty="0" smtClean="0"/>
              <a:t>haunts </a:t>
            </a:r>
            <a:r>
              <a:rPr lang="en-US" sz="2200" i="1" dirty="0" smtClean="0"/>
              <a:t>of the sick and the snobbish, with the Prince Regent </a:t>
            </a:r>
            <a:r>
              <a:rPr lang="en-US" sz="2200" i="1" dirty="0" err="1" smtClean="0"/>
              <a:t>savouring</a:t>
            </a:r>
            <a:r>
              <a:rPr lang="en-US" sz="2200" i="1" dirty="0" smtClean="0"/>
              <a:t> the waters at Brighton, and the Yorkshire gentry dipping their toes in the sea at Scarborough.</a:t>
            </a:r>
            <a:r>
              <a:rPr lang="cs-CZ" sz="2200" i="1" dirty="0" smtClean="0"/>
              <a:t>“</a:t>
            </a:r>
            <a:endParaRPr lang="cs-CZ" sz="2200" i="1" dirty="0"/>
          </a:p>
          <a:p>
            <a:endParaRPr lang="cs-CZ" dirty="0" smtClean="0"/>
          </a:p>
          <a:p>
            <a:r>
              <a:rPr lang="cs-CZ" dirty="0" smtClean="0"/>
              <a:t>Mezi válkami a po II. světové válce - Rodinná dovolená u moře – vliv rozvoje železniční dopravy a cestovních kanceláří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6/65/LBSCR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4" y="-1"/>
            <a:ext cx="41499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9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7600" y="1511300"/>
            <a:ext cx="5156200" cy="5245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Každoroční dovolená u moře spojená s relaxací a pohodou bez stresu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600" i="1" dirty="0" smtClean="0"/>
              <a:t>„</a:t>
            </a:r>
            <a:r>
              <a:rPr lang="cs-CZ" sz="2600" i="1" dirty="0" err="1" smtClean="0"/>
              <a:t>the</a:t>
            </a:r>
            <a:r>
              <a:rPr lang="cs-CZ" sz="2600" i="1" dirty="0" smtClean="0"/>
              <a:t> </a:t>
            </a:r>
            <a:r>
              <a:rPr lang="cs-CZ" sz="2600" i="1" dirty="0" err="1"/>
              <a:t>annual</a:t>
            </a:r>
            <a:r>
              <a:rPr lang="cs-CZ" sz="2600" i="1" dirty="0"/>
              <a:t> </a:t>
            </a:r>
            <a:r>
              <a:rPr lang="cs-CZ" sz="2600" i="1" dirty="0" err="1"/>
              <a:t>journey</a:t>
            </a:r>
            <a:r>
              <a:rPr lang="cs-CZ" sz="2600" i="1" dirty="0"/>
              <a:t> to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seaside</a:t>
            </a:r>
            <a:r>
              <a:rPr lang="cs-CZ" sz="2600" i="1" dirty="0"/>
              <a:t> </a:t>
            </a:r>
            <a:r>
              <a:rPr lang="cs-CZ" sz="2600" i="1" dirty="0" err="1"/>
              <a:t>aboard</a:t>
            </a:r>
            <a:r>
              <a:rPr lang="cs-CZ" sz="2600" i="1" dirty="0"/>
              <a:t> a </a:t>
            </a:r>
            <a:r>
              <a:rPr lang="cs-CZ" sz="2600" i="1" dirty="0" err="1"/>
              <a:t>train</a:t>
            </a:r>
            <a:r>
              <a:rPr lang="cs-CZ" sz="2600" i="1" dirty="0"/>
              <a:t> </a:t>
            </a:r>
            <a:r>
              <a:rPr lang="cs-CZ" sz="2600" i="1" dirty="0" err="1"/>
              <a:t>was</a:t>
            </a:r>
            <a:r>
              <a:rPr lang="cs-CZ" sz="2600" i="1" dirty="0"/>
              <a:t> </a:t>
            </a:r>
            <a:r>
              <a:rPr lang="cs-CZ" sz="2600" i="1" dirty="0" err="1"/>
              <a:t>associated</a:t>
            </a:r>
            <a:r>
              <a:rPr lang="cs-CZ" sz="2600" i="1" dirty="0"/>
              <a:t> </a:t>
            </a:r>
            <a:r>
              <a:rPr lang="cs-CZ" sz="2600" i="1" dirty="0" err="1"/>
              <a:t>with</a:t>
            </a:r>
            <a:r>
              <a:rPr lang="cs-CZ" sz="2600" i="1" dirty="0"/>
              <a:t> </a:t>
            </a:r>
            <a:r>
              <a:rPr lang="cs-CZ" sz="2600" i="1" dirty="0" err="1"/>
              <a:t>pleasure</a:t>
            </a:r>
            <a:r>
              <a:rPr lang="cs-CZ" sz="2600" i="1" dirty="0"/>
              <a:t>, </a:t>
            </a:r>
            <a:r>
              <a:rPr lang="cs-CZ" sz="2600" i="1" dirty="0" err="1"/>
              <a:t>relaxation</a:t>
            </a:r>
            <a:r>
              <a:rPr lang="cs-CZ" sz="2600" i="1" dirty="0"/>
              <a:t> and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joy</a:t>
            </a:r>
            <a:r>
              <a:rPr lang="cs-CZ" sz="2600" i="1" dirty="0"/>
              <a:t> </a:t>
            </a:r>
            <a:r>
              <a:rPr lang="cs-CZ" sz="2600" i="1" dirty="0" err="1"/>
              <a:t>of</a:t>
            </a:r>
            <a:r>
              <a:rPr lang="cs-CZ" sz="2600" i="1" dirty="0"/>
              <a:t> </a:t>
            </a:r>
            <a:r>
              <a:rPr lang="cs-CZ" sz="2600" i="1" dirty="0" err="1"/>
              <a:t>sharing</a:t>
            </a:r>
            <a:r>
              <a:rPr lang="cs-CZ" sz="2600" i="1" dirty="0"/>
              <a:t> </a:t>
            </a:r>
            <a:r>
              <a:rPr lang="cs-CZ" sz="2600" i="1" dirty="0" err="1"/>
              <a:t>simple</a:t>
            </a:r>
            <a:r>
              <a:rPr lang="cs-CZ" sz="2600" i="1" dirty="0"/>
              <a:t> </a:t>
            </a:r>
            <a:r>
              <a:rPr lang="cs-CZ" sz="2600" i="1" dirty="0" err="1"/>
              <a:t>delights</a:t>
            </a:r>
            <a:r>
              <a:rPr lang="cs-CZ" sz="2600" i="1" dirty="0"/>
              <a:t> </a:t>
            </a:r>
            <a:r>
              <a:rPr lang="cs-CZ" sz="2600" i="1" dirty="0" err="1"/>
              <a:t>with</a:t>
            </a:r>
            <a:r>
              <a:rPr lang="cs-CZ" sz="2600" i="1" dirty="0"/>
              <a:t> </a:t>
            </a:r>
            <a:r>
              <a:rPr lang="cs-CZ" sz="2600" i="1" dirty="0" err="1"/>
              <a:t>your</a:t>
            </a:r>
            <a:r>
              <a:rPr lang="cs-CZ" sz="2600" i="1" dirty="0"/>
              <a:t> </a:t>
            </a:r>
            <a:r>
              <a:rPr lang="cs-CZ" sz="2600" i="1" dirty="0" err="1" smtClean="0"/>
              <a:t>children</a:t>
            </a:r>
            <a:r>
              <a:rPr lang="cs-CZ" sz="2600" i="1" dirty="0" smtClean="0"/>
              <a:t>“ </a:t>
            </a:r>
          </a:p>
          <a:p>
            <a:pPr marL="0" indent="0" algn="ctr">
              <a:buNone/>
            </a:pPr>
            <a:endParaRPr lang="cs-CZ" sz="2600" i="1" dirty="0"/>
          </a:p>
          <a:p>
            <a:pPr marL="0" indent="0" algn="ctr">
              <a:buNone/>
            </a:pPr>
            <a:r>
              <a:rPr lang="cs-CZ" sz="2600" i="1" dirty="0" err="1"/>
              <a:t>It</a:t>
            </a:r>
            <a:r>
              <a:rPr lang="cs-CZ" sz="2600" i="1" dirty="0"/>
              <a:t> </a:t>
            </a:r>
            <a:r>
              <a:rPr lang="cs-CZ" sz="2600" i="1" dirty="0" err="1"/>
              <a:t>evoked</a:t>
            </a:r>
            <a:r>
              <a:rPr lang="cs-CZ" sz="2600" i="1" dirty="0"/>
              <a:t> </a:t>
            </a:r>
            <a:r>
              <a:rPr lang="cs-CZ" sz="2600" i="1" dirty="0" err="1"/>
              <a:t>warm</a:t>
            </a:r>
            <a:r>
              <a:rPr lang="cs-CZ" sz="2600" i="1" dirty="0"/>
              <a:t> </a:t>
            </a:r>
            <a:r>
              <a:rPr lang="cs-CZ" sz="2600" i="1" dirty="0" err="1"/>
              <a:t>memories</a:t>
            </a:r>
            <a:r>
              <a:rPr lang="cs-CZ" sz="2600" i="1" dirty="0"/>
              <a:t>, </a:t>
            </a:r>
            <a:r>
              <a:rPr lang="cs-CZ" sz="2600" i="1" dirty="0" err="1"/>
              <a:t>bringing</a:t>
            </a:r>
            <a:r>
              <a:rPr lang="cs-CZ" sz="2600" i="1" dirty="0"/>
              <a:t> </a:t>
            </a:r>
            <a:r>
              <a:rPr lang="cs-CZ" sz="2600" i="1" dirty="0" err="1"/>
              <a:t>huge</a:t>
            </a:r>
            <a:r>
              <a:rPr lang="cs-CZ" sz="2600" i="1" dirty="0"/>
              <a:t> </a:t>
            </a:r>
            <a:r>
              <a:rPr lang="cs-CZ" sz="2600" i="1" dirty="0" err="1"/>
              <a:t>reservoirs</a:t>
            </a:r>
            <a:r>
              <a:rPr lang="cs-CZ" sz="2600" i="1" dirty="0"/>
              <a:t> </a:t>
            </a:r>
            <a:r>
              <a:rPr lang="cs-CZ" sz="2600" i="1" dirty="0" err="1"/>
              <a:t>of</a:t>
            </a:r>
            <a:r>
              <a:rPr lang="cs-CZ" sz="2600" i="1" dirty="0"/>
              <a:t> goodwill to </a:t>
            </a:r>
            <a:r>
              <a:rPr lang="cs-CZ" sz="2600" i="1" dirty="0" err="1"/>
              <a:t>the</a:t>
            </a:r>
            <a:r>
              <a:rPr lang="cs-CZ" sz="2600" i="1" dirty="0"/>
              <a:t> idea </a:t>
            </a:r>
            <a:r>
              <a:rPr lang="cs-CZ" sz="2600" i="1" dirty="0" err="1"/>
              <a:t>of</a:t>
            </a:r>
            <a:r>
              <a:rPr lang="cs-CZ" sz="2600" i="1" dirty="0"/>
              <a:t> </a:t>
            </a:r>
            <a:r>
              <a:rPr lang="cs-CZ" sz="2600" i="1" dirty="0" err="1"/>
              <a:t>railway</a:t>
            </a:r>
            <a:r>
              <a:rPr lang="cs-CZ" sz="2600" i="1" dirty="0"/>
              <a:t> </a:t>
            </a:r>
            <a:r>
              <a:rPr lang="cs-CZ" sz="2600" i="1" dirty="0" err="1"/>
              <a:t>travel</a:t>
            </a:r>
            <a:r>
              <a:rPr lang="cs-CZ" sz="2600" i="1" dirty="0"/>
              <a:t>. As </a:t>
            </a:r>
            <a:r>
              <a:rPr lang="cs-CZ" sz="2600" i="1" dirty="0" err="1"/>
              <a:t>one</a:t>
            </a:r>
            <a:r>
              <a:rPr lang="cs-CZ" sz="2600" i="1" dirty="0"/>
              <a:t> </a:t>
            </a:r>
            <a:r>
              <a:rPr lang="cs-CZ" sz="2600" i="1" dirty="0" err="1"/>
              <a:t>historian</a:t>
            </a:r>
            <a:r>
              <a:rPr lang="cs-CZ" sz="2600" i="1" dirty="0"/>
              <a:t> </a:t>
            </a:r>
            <a:r>
              <a:rPr lang="cs-CZ" sz="2600" i="1" dirty="0" err="1"/>
              <a:t>wrote</a:t>
            </a:r>
            <a:r>
              <a:rPr lang="cs-CZ" sz="2600" i="1" dirty="0"/>
              <a:t>: "</a:t>
            </a:r>
            <a:r>
              <a:rPr lang="cs-CZ" sz="2600" i="1" dirty="0" err="1"/>
              <a:t>Surely</a:t>
            </a:r>
            <a:r>
              <a:rPr lang="cs-CZ" sz="2600" i="1" dirty="0"/>
              <a:t> </a:t>
            </a:r>
            <a:r>
              <a:rPr lang="cs-CZ" sz="2600" i="1" dirty="0" err="1"/>
              <a:t>it</a:t>
            </a:r>
            <a:r>
              <a:rPr lang="cs-CZ" sz="2600" i="1" dirty="0"/>
              <a:t> </a:t>
            </a:r>
            <a:r>
              <a:rPr lang="cs-CZ" sz="2600" i="1" dirty="0" err="1"/>
              <a:t>was</a:t>
            </a:r>
            <a:r>
              <a:rPr lang="cs-CZ" sz="2600" i="1" dirty="0"/>
              <a:t> </a:t>
            </a:r>
            <a:r>
              <a:rPr lang="cs-CZ" sz="2600" i="1" dirty="0" err="1"/>
              <a:t>always</a:t>
            </a:r>
            <a:r>
              <a:rPr lang="cs-CZ" sz="2600" i="1" dirty="0"/>
              <a:t> </a:t>
            </a:r>
            <a:r>
              <a:rPr lang="cs-CZ" sz="2600" i="1" dirty="0" err="1"/>
              <a:t>summer</a:t>
            </a:r>
            <a:r>
              <a:rPr lang="cs-CZ" sz="2600" i="1" dirty="0"/>
              <a:t> </a:t>
            </a:r>
            <a:r>
              <a:rPr lang="cs-CZ" sz="2600" i="1" dirty="0" err="1"/>
              <a:t>when</a:t>
            </a:r>
            <a:r>
              <a:rPr lang="cs-CZ" sz="2600" i="1" dirty="0"/>
              <a:t> </a:t>
            </a:r>
            <a:r>
              <a:rPr lang="cs-CZ" sz="2600" i="1" dirty="0" err="1"/>
              <a:t>we</a:t>
            </a:r>
            <a:r>
              <a:rPr lang="cs-CZ" sz="2600" i="1" dirty="0"/>
              <a:t> made </a:t>
            </a:r>
            <a:r>
              <a:rPr lang="cs-CZ" sz="2600" i="1" dirty="0" err="1"/>
              <a:t>our</a:t>
            </a:r>
            <a:r>
              <a:rPr lang="cs-CZ" sz="2600" i="1" dirty="0"/>
              <a:t> </a:t>
            </a:r>
            <a:r>
              <a:rPr lang="cs-CZ" sz="2600" i="1" dirty="0" err="1"/>
              <a:t>first</a:t>
            </a:r>
            <a:r>
              <a:rPr lang="cs-CZ" sz="2600" i="1" dirty="0"/>
              <a:t> </a:t>
            </a:r>
            <a:r>
              <a:rPr lang="cs-CZ" sz="2600" i="1" dirty="0" err="1"/>
              <a:t>railway</a:t>
            </a:r>
            <a:r>
              <a:rPr lang="cs-CZ" sz="2600" i="1" dirty="0"/>
              <a:t> </a:t>
            </a:r>
            <a:r>
              <a:rPr lang="cs-CZ" sz="2600" i="1" dirty="0" err="1"/>
              <a:t>journeys</a:t>
            </a:r>
            <a:r>
              <a:rPr lang="cs-CZ" sz="2600" i="1" dirty="0"/>
              <a:t>..."</a:t>
            </a:r>
          </a:p>
          <a:p>
            <a:pPr marL="0" indent="0" algn="ctr">
              <a:buNone/>
            </a:pPr>
            <a:endParaRPr lang="cs-CZ" i="1" dirty="0" smtClean="0"/>
          </a:p>
        </p:txBody>
      </p:sp>
      <p:pic>
        <p:nvPicPr>
          <p:cNvPr id="4" name="Picture 4" descr="http://i.dailymail.co.uk/i/pix/2014/10/03/1412326657742_wps_17_BNPS_co_uk_01202_558833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4911725" cy="40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1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poloviny 60. let dochází poklesu návštěvnosti</a:t>
            </a:r>
          </a:p>
          <a:p>
            <a:r>
              <a:rPr lang="cs-CZ" dirty="0" smtClean="0"/>
              <a:t>Vliv růstu mezinárodní konkurence, rozvoje dopravy, nabídka CK – </a:t>
            </a:r>
            <a:r>
              <a:rPr lang="cs-CZ" dirty="0" err="1" smtClean="0"/>
              <a:t>packages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Střediska I. generace:</a:t>
            </a:r>
          </a:p>
          <a:p>
            <a:r>
              <a:rPr lang="cs-CZ" dirty="0" smtClean="0"/>
              <a:t>některá se transformují na oblasti, kde tráví svůj důchod senioři</a:t>
            </a:r>
          </a:p>
          <a:p>
            <a:r>
              <a:rPr lang="cs-CZ" dirty="0" smtClean="0"/>
              <a:t>jiná se stávají cílem jednodenní návštěvnosti (investice do atraktivit pro rodiny s dětmi, vč. </a:t>
            </a:r>
            <a:r>
              <a:rPr lang="cs-CZ" dirty="0" err="1" smtClean="0"/>
              <a:t>indoor</a:t>
            </a:r>
            <a:r>
              <a:rPr lang="cs-CZ" dirty="0" smtClean="0"/>
              <a:t> infrastruktury)</a:t>
            </a:r>
          </a:p>
          <a:p>
            <a:r>
              <a:rPr lang="cs-CZ" dirty="0" smtClean="0"/>
              <a:t>Výjimečně diversifikují svojí místní ekonomiku – rozvoj finančních a vzdělávacích služeb (Brighton, </a:t>
            </a:r>
            <a:r>
              <a:rPr lang="cs-CZ" dirty="0" err="1" smtClean="0"/>
              <a:t>Bournemouth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07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6699" y="1409700"/>
            <a:ext cx="5334001" cy="454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Středomoří</a:t>
            </a:r>
          </a:p>
          <a:p>
            <a:pPr>
              <a:buFontTx/>
              <a:buChar char="-"/>
            </a:pPr>
            <a:r>
              <a:rPr lang="cs-CZ" dirty="0" smtClean="0"/>
              <a:t>Španělsko (např. </a:t>
            </a:r>
            <a:r>
              <a:rPr lang="cs-CZ" dirty="0" err="1" smtClean="0"/>
              <a:t>Costa</a:t>
            </a:r>
            <a:r>
              <a:rPr lang="cs-CZ" dirty="0" smtClean="0"/>
              <a:t> Brava), následované Řeckem a Baleárskými ostrovy, italské pobřeží Jaderské moře, následně Tunis a Maroko</a:t>
            </a:r>
          </a:p>
          <a:p>
            <a:pPr>
              <a:buFontTx/>
              <a:buChar char="-"/>
            </a:pPr>
            <a:r>
              <a:rPr lang="cs-CZ" dirty="0" err="1" smtClean="0"/>
              <a:t>Package</a:t>
            </a:r>
            <a:r>
              <a:rPr lang="cs-CZ" dirty="0" smtClean="0"/>
              <a:t> </a:t>
            </a:r>
            <a:r>
              <a:rPr lang="cs-CZ" dirty="0" err="1" smtClean="0"/>
              <a:t>tours</a:t>
            </a:r>
            <a:r>
              <a:rPr lang="cs-CZ" dirty="0" smtClean="0"/>
              <a:t> – cenová a dopravní dostupnost přímořských destinací</a:t>
            </a:r>
          </a:p>
          <a:p>
            <a:pPr>
              <a:buFontTx/>
              <a:buChar char="-"/>
            </a:pPr>
            <a:r>
              <a:rPr lang="cs-CZ" dirty="0" smtClean="0"/>
              <a:t>Střediska na zelené louce – velmi rychlý růst</a:t>
            </a:r>
          </a:p>
          <a:p>
            <a:pPr>
              <a:buFontTx/>
              <a:buChar char="-"/>
            </a:pPr>
            <a:r>
              <a:rPr lang="cs-CZ" dirty="0" smtClean="0"/>
              <a:t>Role touroperátorů v rozvoji přímořských letovisek (úspory z rozsahu – růst velikosti středisek)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026" name="Picture 2" descr="https://img.rt.com/files/news/42/af/90/00/tourism-barcelona-problem-p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092585"/>
            <a:ext cx="6156325" cy="3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0700" y="6083300"/>
            <a:ext cx="8619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/>
              <a:t>- Závislost </a:t>
            </a:r>
            <a:r>
              <a:rPr lang="cs-CZ" sz="2600" dirty="0"/>
              <a:t>na omezeném počtu zdrojových zemí (UK, DE, NL,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5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74" y="728999"/>
            <a:ext cx="850725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</a:t>
            </a:r>
            <a:r>
              <a:rPr lang="cs-CZ" dirty="0"/>
              <a:t>generace přímořských letovisek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 kategorie masových přímořských letovisek  (konec 80. let)</a:t>
            </a:r>
          </a:p>
          <a:p>
            <a:r>
              <a:rPr lang="cs-CZ" dirty="0" smtClean="0"/>
              <a:t>Především v zemích rozvojového světa</a:t>
            </a:r>
          </a:p>
          <a:p>
            <a:r>
              <a:rPr lang="cs-CZ" dirty="0" smtClean="0"/>
              <a:t>Vysoký stupeň plánování, kontroly a specifikace kvality</a:t>
            </a:r>
          </a:p>
          <a:p>
            <a:r>
              <a:rPr lang="cs-CZ" dirty="0" err="1" smtClean="0"/>
              <a:t>Poon</a:t>
            </a:r>
            <a:r>
              <a:rPr lang="cs-CZ" dirty="0" smtClean="0"/>
              <a:t>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tourism</a:t>
            </a:r>
            <a:r>
              <a:rPr lang="cs-CZ" dirty="0" smtClean="0"/>
              <a:t>; </a:t>
            </a:r>
            <a:r>
              <a:rPr lang="cs-CZ" dirty="0" err="1" smtClean="0"/>
              <a:t>Urry</a:t>
            </a:r>
            <a:r>
              <a:rPr lang="cs-CZ" dirty="0" smtClean="0"/>
              <a:t> – post-</a:t>
            </a:r>
            <a:r>
              <a:rPr lang="cs-CZ" dirty="0" err="1" smtClean="0"/>
              <a:t>fordistická</a:t>
            </a:r>
            <a:r>
              <a:rPr lang="cs-CZ" dirty="0" smtClean="0"/>
              <a:t> spotřeba</a:t>
            </a:r>
          </a:p>
          <a:p>
            <a:r>
              <a:rPr lang="cs-CZ" dirty="0" smtClean="0"/>
              <a:t>Rozvojové restrikce</a:t>
            </a:r>
          </a:p>
          <a:p>
            <a:r>
              <a:rPr lang="cs-CZ" dirty="0" smtClean="0"/>
              <a:t>Environmentální citlivost </a:t>
            </a:r>
          </a:p>
          <a:p>
            <a:r>
              <a:rPr lang="cs-CZ" dirty="0" smtClean="0"/>
              <a:t>Přímý marketing směřovaný na individuální a nezávislé návštěvníky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43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1257</Words>
  <Application>Microsoft Office PowerPoint</Application>
  <PresentationFormat>Širokoúhlá obrazovka</PresentationFormat>
  <Paragraphs>174</Paragraphs>
  <Slides>39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Přímořský turismus a rozvojové země světa</vt:lpstr>
      <vt:lpstr>Prezentace aplikace PowerPoint</vt:lpstr>
      <vt:lpstr>Prezentace aplikace PowerPoint</vt:lpstr>
      <vt:lpstr>I. generace přímořských letovisek</vt:lpstr>
      <vt:lpstr>I. generace přímořských letovisek</vt:lpstr>
      <vt:lpstr>I. generace přímořských letovisek</vt:lpstr>
      <vt:lpstr>II. generace přímořských letovisek</vt:lpstr>
      <vt:lpstr>Prezentace aplikace PowerPoint</vt:lpstr>
      <vt:lpstr>III. generace přímořských letovisek</vt:lpstr>
      <vt:lpstr>Východiska</vt:lpstr>
      <vt:lpstr>Jaké země řadíme mezi rozvojové?</vt:lpstr>
      <vt:lpstr>Newly industrialized countries</vt:lpstr>
      <vt:lpstr>Jaké země řadíme mezi rozvojové?</vt:lpstr>
      <vt:lpstr>Limity statistické analýzy</vt:lpstr>
      <vt:lpstr>Rozvojové země jako hlavní destinace mezinárodního cestovního ruchu</vt:lpstr>
      <vt:lpstr>Prezentace aplikace PowerPoint</vt:lpstr>
      <vt:lpstr>Hlavní trendy</vt:lpstr>
      <vt:lpstr>Výhody CR jako nástroje pro řešení chudoby</vt:lpstr>
      <vt:lpstr>Nevýhody</vt:lpstr>
      <vt:lpstr>Prezentace aplikace PowerPoint</vt:lpstr>
      <vt:lpstr>Prezentace aplikace PowerPoint</vt:lpstr>
      <vt:lpstr>Prezentace aplikace PowerPoint</vt:lpstr>
      <vt:lpstr>Prezentace aplikace PowerPoint</vt:lpstr>
      <vt:lpstr>Výjezdový CR VB</vt:lpstr>
      <vt:lpstr>Výjezdový CR VB</vt:lpstr>
      <vt:lpstr>Hlavní produkty/vzdálené destinace (Velká Británie)</vt:lpstr>
      <vt:lpstr>Hlavní produkty/vzdálené destinace (Velká Británie)</vt:lpstr>
      <vt:lpstr>Package tour</vt:lpstr>
      <vt:lpstr>Shrnutí trendů výjezdového CR do vzdálených destinací (VB)</vt:lpstr>
      <vt:lpstr>Touroperátoři</vt:lpstr>
      <vt:lpstr>Prezentace aplikace PowerPoint</vt:lpstr>
      <vt:lpstr>Prezentace aplikace PowerPoint</vt:lpstr>
      <vt:lpstr>Provozní principy touroperátorů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Sauer Martin</dc:creator>
  <cp:lastModifiedBy>Martin Šauer</cp:lastModifiedBy>
  <cp:revision>19</cp:revision>
  <dcterms:created xsi:type="dcterms:W3CDTF">2016-04-26T12:31:08Z</dcterms:created>
  <dcterms:modified xsi:type="dcterms:W3CDTF">2018-04-18T10:47:29Z</dcterms:modified>
</cp:coreProperties>
</file>