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358" r:id="rId4"/>
    <p:sldId id="295" r:id="rId5"/>
    <p:sldId id="336" r:id="rId6"/>
    <p:sldId id="337" r:id="rId7"/>
    <p:sldId id="338" r:id="rId8"/>
    <p:sldId id="396" r:id="rId9"/>
    <p:sldId id="305" r:id="rId10"/>
    <p:sldId id="306" r:id="rId11"/>
    <p:sldId id="307" r:id="rId12"/>
    <p:sldId id="334" r:id="rId13"/>
    <p:sldId id="298" r:id="rId14"/>
    <p:sldId id="309" r:id="rId15"/>
    <p:sldId id="310" r:id="rId16"/>
    <p:sldId id="384" r:id="rId17"/>
    <p:sldId id="385" r:id="rId18"/>
    <p:sldId id="394" r:id="rId19"/>
    <p:sldId id="391" r:id="rId20"/>
    <p:sldId id="311" r:id="rId21"/>
    <p:sldId id="312" r:id="rId22"/>
    <p:sldId id="313" r:id="rId23"/>
    <p:sldId id="315" r:id="rId24"/>
    <p:sldId id="316" r:id="rId25"/>
    <p:sldId id="317" r:id="rId26"/>
    <p:sldId id="321" r:id="rId27"/>
    <p:sldId id="395" r:id="rId28"/>
    <p:sldId id="392" r:id="rId29"/>
    <p:sldId id="393" r:id="rId30"/>
    <p:sldId id="356" r:id="rId31"/>
    <p:sldId id="327" r:id="rId32"/>
    <p:sldId id="362" r:id="rId33"/>
    <p:sldId id="372" r:id="rId34"/>
    <p:sldId id="322" r:id="rId35"/>
    <p:sldId id="383" r:id="rId36"/>
    <p:sldId id="382" r:id="rId37"/>
    <p:sldId id="380" r:id="rId38"/>
    <p:sldId id="325" r:id="rId39"/>
    <p:sldId id="326" r:id="rId40"/>
    <p:sldId id="398" r:id="rId41"/>
    <p:sldId id="373" r:id="rId42"/>
    <p:sldId id="374" r:id="rId43"/>
    <p:sldId id="375" r:id="rId44"/>
    <p:sldId id="376" r:id="rId45"/>
    <p:sldId id="378" r:id="rId46"/>
    <p:sldId id="259" r:id="rId47"/>
    <p:sldId id="262" r:id="rId48"/>
    <p:sldId id="263" r:id="rId49"/>
    <p:sldId id="264" r:id="rId50"/>
    <p:sldId id="364" r:id="rId51"/>
    <p:sldId id="366" r:id="rId52"/>
    <p:sldId id="368" r:id="rId53"/>
    <p:sldId id="370" r:id="rId54"/>
    <p:sldId id="266" r:id="rId55"/>
    <p:sldId id="267" r:id="rId56"/>
    <p:sldId id="268" r:id="rId57"/>
    <p:sldId id="269" r:id="rId58"/>
    <p:sldId id="271" r:id="rId59"/>
    <p:sldId id="260" r:id="rId60"/>
    <p:sldId id="272" r:id="rId61"/>
    <p:sldId id="274" r:id="rId62"/>
    <p:sldId id="275" r:id="rId63"/>
    <p:sldId id="359" r:id="rId64"/>
    <p:sldId id="277" r:id="rId65"/>
    <p:sldId id="278" r:id="rId66"/>
    <p:sldId id="279" r:id="rId67"/>
    <p:sldId id="280" r:id="rId68"/>
    <p:sldId id="281" r:id="rId69"/>
    <p:sldId id="282" r:id="rId70"/>
    <p:sldId id="285" r:id="rId71"/>
    <p:sldId id="286" r:id="rId72"/>
    <p:sldId id="288" r:id="rId73"/>
    <p:sldId id="289" r:id="rId74"/>
    <p:sldId id="290" r:id="rId75"/>
    <p:sldId id="291" r:id="rId76"/>
    <p:sldId id="300" r:id="rId7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/>
              <a:t>Domácí turisté v krajích ČR v tis. 2018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List1!$B$23</c:f>
              <c:strCache>
                <c:ptCount val="1"/>
                <c:pt idx="0">
                  <c:v>počet domácích turistů v tis.</c:v>
                </c:pt>
              </c:strCache>
            </c:strRef>
          </c:tx>
          <c:invertIfNegative val="0"/>
          <c:cat>
            <c:strRef>
              <c:f>List1!$A$24:$A$37</c:f>
              <c:strCache>
                <c:ptCount val="14"/>
                <c:pt idx="0">
                  <c:v>Jihomoravský kraj</c:v>
                </c:pt>
                <c:pt idx="1">
                  <c:v>Hl. m. Praha</c:v>
                </c:pt>
                <c:pt idx="2">
                  <c:v>Jihočeský kraj</c:v>
                </c:pt>
                <c:pt idx="3">
                  <c:v>Královéhradecký kraj</c:v>
                </c:pt>
                <c:pt idx="4">
                  <c:v>Středočeský kraj</c:v>
                </c:pt>
                <c:pt idx="5">
                  <c:v>Liberecký kraj</c:v>
                </c:pt>
                <c:pt idx="6">
                  <c:v>Moravskoslezský kraj</c:v>
                </c:pt>
                <c:pt idx="7">
                  <c:v>Zlínský kraj</c:v>
                </c:pt>
                <c:pt idx="8">
                  <c:v>Olomoucký kraj</c:v>
                </c:pt>
                <c:pt idx="9">
                  <c:v>Plzeňský kraj</c:v>
                </c:pt>
                <c:pt idx="10">
                  <c:v>kraj Vysočina</c:v>
                </c:pt>
                <c:pt idx="11">
                  <c:v>Karlovarský kraj</c:v>
                </c:pt>
                <c:pt idx="12">
                  <c:v>Ústecký kraj</c:v>
                </c:pt>
                <c:pt idx="13">
                  <c:v>Pardubický kraj</c:v>
                </c:pt>
              </c:strCache>
            </c:strRef>
          </c:cat>
          <c:val>
            <c:numRef>
              <c:f>List1!$B$24:$B$37</c:f>
              <c:numCache>
                <c:formatCode>General</c:formatCode>
                <c:ptCount val="14"/>
                <c:pt idx="0">
                  <c:v>1354</c:v>
                </c:pt>
                <c:pt idx="1">
                  <c:v>1221</c:v>
                </c:pt>
                <c:pt idx="2">
                  <c:v>1085</c:v>
                </c:pt>
                <c:pt idx="3">
                  <c:v>1041</c:v>
                </c:pt>
                <c:pt idx="4">
                  <c:v>854</c:v>
                </c:pt>
                <c:pt idx="5">
                  <c:v>794</c:v>
                </c:pt>
                <c:pt idx="6">
                  <c:v>777</c:v>
                </c:pt>
                <c:pt idx="7">
                  <c:v>652</c:v>
                </c:pt>
                <c:pt idx="8">
                  <c:v>557</c:v>
                </c:pt>
                <c:pt idx="9">
                  <c:v>530</c:v>
                </c:pt>
                <c:pt idx="10">
                  <c:v>523</c:v>
                </c:pt>
                <c:pt idx="11">
                  <c:v>436</c:v>
                </c:pt>
                <c:pt idx="12">
                  <c:v>415</c:v>
                </c:pt>
                <c:pt idx="13">
                  <c:v>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52928"/>
        <c:axId val="36654464"/>
      </c:barChart>
      <c:catAx>
        <c:axId val="36652928"/>
        <c:scaling>
          <c:orientation val="minMax"/>
        </c:scaling>
        <c:delete val="0"/>
        <c:axPos val="b"/>
        <c:majorTickMark val="out"/>
        <c:minorTickMark val="none"/>
        <c:tickLblPos val="nextTo"/>
        <c:crossAx val="36654464"/>
        <c:crosses val="autoZero"/>
        <c:auto val="1"/>
        <c:lblAlgn val="ctr"/>
        <c:lblOffset val="100"/>
        <c:noMultiLvlLbl val="0"/>
      </c:catAx>
      <c:valAx>
        <c:axId val="36654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652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smtClean="0"/>
              <a:t>Zahraniční  turisté </a:t>
            </a:r>
            <a:r>
              <a:rPr lang="cs-CZ" dirty="0"/>
              <a:t>v </a:t>
            </a:r>
            <a:r>
              <a:rPr lang="cs-CZ" dirty="0" smtClean="0"/>
              <a:t>krajích ČR 2018</a:t>
            </a:r>
            <a:endParaRPr lang="cs-CZ" dirty="0"/>
          </a:p>
        </c:rich>
      </c:tx>
      <c:layout>
        <c:manualLayout>
          <c:xMode val="edge"/>
          <c:yMode val="edge"/>
          <c:x val="0.35106092641197628"/>
          <c:y val="1.964222862626141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List1!$B$45</c:f>
              <c:strCache>
                <c:ptCount val="1"/>
                <c:pt idx="0">
                  <c:v>počet zahraničních turistů v tis.</c:v>
                </c:pt>
              </c:strCache>
            </c:strRef>
          </c:tx>
          <c:invertIfNegative val="0"/>
          <c:cat>
            <c:strRef>
              <c:f>List1!$A$46:$A$59</c:f>
              <c:strCache>
                <c:ptCount val="14"/>
                <c:pt idx="0">
                  <c:v>Hl. m. Praha</c:v>
                </c:pt>
                <c:pt idx="1">
                  <c:v>Jihomoravský kraj</c:v>
                </c:pt>
                <c:pt idx="2">
                  <c:v>Karlovarský kraj</c:v>
                </c:pt>
                <c:pt idx="3">
                  <c:v>Jihočeský kraj</c:v>
                </c:pt>
                <c:pt idx="4">
                  <c:v>Plzeňský kraj</c:v>
                </c:pt>
                <c:pt idx="5">
                  <c:v>Královéhradecký kraj</c:v>
                </c:pt>
                <c:pt idx="6">
                  <c:v>Středočeský kraj</c:v>
                </c:pt>
                <c:pt idx="7">
                  <c:v>Ústecký kraj</c:v>
                </c:pt>
                <c:pt idx="8">
                  <c:v>Moravskoslezský kraj</c:v>
                </c:pt>
                <c:pt idx="9">
                  <c:v>Liberecký kraj</c:v>
                </c:pt>
                <c:pt idx="10">
                  <c:v>Olomoucký kraj</c:v>
                </c:pt>
                <c:pt idx="11">
                  <c:v>Zlínský kraj</c:v>
                </c:pt>
                <c:pt idx="12">
                  <c:v>kraj Vysočina</c:v>
                </c:pt>
                <c:pt idx="13">
                  <c:v>Pardubický kraj</c:v>
                </c:pt>
              </c:strCache>
            </c:strRef>
          </c:cat>
          <c:val>
            <c:numRef>
              <c:f>List1!$B$46:$B$59</c:f>
              <c:numCache>
                <c:formatCode>General</c:formatCode>
                <c:ptCount val="14"/>
                <c:pt idx="0">
                  <c:v>6675</c:v>
                </c:pt>
                <c:pt idx="1">
                  <c:v>686</c:v>
                </c:pt>
                <c:pt idx="2">
                  <c:v>686</c:v>
                </c:pt>
                <c:pt idx="3">
                  <c:v>643</c:v>
                </c:pt>
                <c:pt idx="4">
                  <c:v>308</c:v>
                </c:pt>
                <c:pt idx="5">
                  <c:v>302</c:v>
                </c:pt>
                <c:pt idx="6">
                  <c:v>271</c:v>
                </c:pt>
                <c:pt idx="7">
                  <c:v>216</c:v>
                </c:pt>
                <c:pt idx="8">
                  <c:v>214</c:v>
                </c:pt>
                <c:pt idx="9">
                  <c:v>211</c:v>
                </c:pt>
                <c:pt idx="10">
                  <c:v>142</c:v>
                </c:pt>
                <c:pt idx="11">
                  <c:v>129</c:v>
                </c:pt>
                <c:pt idx="12">
                  <c:v>79</c:v>
                </c:pt>
                <c:pt idx="13">
                  <c:v>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92352"/>
        <c:axId val="36693888"/>
      </c:barChart>
      <c:catAx>
        <c:axId val="36692352"/>
        <c:scaling>
          <c:orientation val="minMax"/>
        </c:scaling>
        <c:delete val="0"/>
        <c:axPos val="b"/>
        <c:majorTickMark val="out"/>
        <c:minorTickMark val="none"/>
        <c:tickLblPos val="nextTo"/>
        <c:crossAx val="36693888"/>
        <c:crosses val="autoZero"/>
        <c:auto val="1"/>
        <c:lblAlgn val="ctr"/>
        <c:lblOffset val="100"/>
        <c:noMultiLvlLbl val="0"/>
      </c:catAx>
      <c:valAx>
        <c:axId val="36693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6923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německých</a:t>
            </a:r>
            <a:r>
              <a:rPr lang="en-US" dirty="0"/>
              <a:t> </a:t>
            </a:r>
            <a:r>
              <a:rPr lang="en-US" dirty="0" err="1"/>
              <a:t>turistů</a:t>
            </a:r>
            <a:r>
              <a:rPr lang="en-US" dirty="0"/>
              <a:t>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v </a:t>
            </a:r>
            <a:r>
              <a:rPr lang="en-US" dirty="0"/>
              <a:t>tis.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List1!$B$66</c:f>
              <c:strCache>
                <c:ptCount val="1"/>
                <c:pt idx="0">
                  <c:v>počet německých turistů v tis.</c:v>
                </c:pt>
              </c:strCache>
            </c:strRef>
          </c:tx>
          <c:invertIfNegative val="0"/>
          <c:cat>
            <c:strRef>
              <c:f>List1!$A$67:$A$80</c:f>
              <c:strCache>
                <c:ptCount val="14"/>
                <c:pt idx="0">
                  <c:v>Hl. m. Praha</c:v>
                </c:pt>
                <c:pt idx="1">
                  <c:v>Karlovarský kraj</c:v>
                </c:pt>
                <c:pt idx="2">
                  <c:v>Plzeňský kraj</c:v>
                </c:pt>
                <c:pt idx="3">
                  <c:v>Královéhradecký kraj</c:v>
                </c:pt>
                <c:pt idx="4">
                  <c:v>Liberecký kraj</c:v>
                </c:pt>
                <c:pt idx="5">
                  <c:v>Ústecký kraj</c:v>
                </c:pt>
                <c:pt idx="6">
                  <c:v>Jihomoravský kraj</c:v>
                </c:pt>
                <c:pt idx="7">
                  <c:v>Středočeský kraj</c:v>
                </c:pt>
                <c:pt idx="8">
                  <c:v>Jihočeský kraj</c:v>
                </c:pt>
                <c:pt idx="9">
                  <c:v>Moravskoslezský kraj</c:v>
                </c:pt>
                <c:pt idx="10">
                  <c:v>Pardubický kraj</c:v>
                </c:pt>
                <c:pt idx="11">
                  <c:v>Olomoucký kraj</c:v>
                </c:pt>
                <c:pt idx="12">
                  <c:v>kraj Vysočina</c:v>
                </c:pt>
                <c:pt idx="13">
                  <c:v>Zlínský kraj</c:v>
                </c:pt>
              </c:strCache>
            </c:strRef>
          </c:cat>
          <c:val>
            <c:numRef>
              <c:f>List1!$B$67:$B$80</c:f>
              <c:numCache>
                <c:formatCode>General</c:formatCode>
                <c:ptCount val="14"/>
                <c:pt idx="0">
                  <c:v>913</c:v>
                </c:pt>
                <c:pt idx="1">
                  <c:v>352</c:v>
                </c:pt>
                <c:pt idx="2">
                  <c:v>141</c:v>
                </c:pt>
                <c:pt idx="3">
                  <c:v>120</c:v>
                </c:pt>
                <c:pt idx="4">
                  <c:v>104</c:v>
                </c:pt>
                <c:pt idx="5">
                  <c:v>95</c:v>
                </c:pt>
                <c:pt idx="6">
                  <c:v>65</c:v>
                </c:pt>
                <c:pt idx="7">
                  <c:v>65</c:v>
                </c:pt>
                <c:pt idx="8">
                  <c:v>62</c:v>
                </c:pt>
                <c:pt idx="9">
                  <c:v>25</c:v>
                </c:pt>
                <c:pt idx="10">
                  <c:v>25</c:v>
                </c:pt>
                <c:pt idx="11">
                  <c:v>19</c:v>
                </c:pt>
                <c:pt idx="12">
                  <c:v>18</c:v>
                </c:pt>
                <c:pt idx="1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872512"/>
        <c:axId val="33874304"/>
      </c:barChart>
      <c:catAx>
        <c:axId val="33872512"/>
        <c:scaling>
          <c:orientation val="minMax"/>
        </c:scaling>
        <c:delete val="0"/>
        <c:axPos val="b"/>
        <c:majorTickMark val="out"/>
        <c:minorTickMark val="none"/>
        <c:tickLblPos val="nextTo"/>
        <c:crossAx val="33874304"/>
        <c:crosses val="autoZero"/>
        <c:auto val="1"/>
        <c:lblAlgn val="ctr"/>
        <c:lblOffset val="100"/>
        <c:noMultiLvlLbl val="0"/>
      </c:catAx>
      <c:valAx>
        <c:axId val="33874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872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amerických</a:t>
            </a:r>
            <a:r>
              <a:rPr lang="en-US" dirty="0"/>
              <a:t> </a:t>
            </a:r>
            <a:r>
              <a:rPr lang="en-US" dirty="0" err="1"/>
              <a:t>turistů</a:t>
            </a:r>
            <a:r>
              <a:rPr lang="en-US" dirty="0"/>
              <a:t> </a:t>
            </a:r>
            <a:endParaRPr lang="cs-CZ" dirty="0" smtClean="0"/>
          </a:p>
          <a:p>
            <a:pPr>
              <a:defRPr/>
            </a:pPr>
            <a:r>
              <a:rPr lang="en-US" dirty="0" smtClean="0"/>
              <a:t>v </a:t>
            </a:r>
            <a:r>
              <a:rPr lang="en-US" dirty="0"/>
              <a:t>tis.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List1!$B$86</c:f>
              <c:strCache>
                <c:ptCount val="1"/>
                <c:pt idx="0">
                  <c:v>počet amerických turistů v tis.</c:v>
                </c:pt>
              </c:strCache>
            </c:strRef>
          </c:tx>
          <c:invertIfNegative val="0"/>
          <c:cat>
            <c:strRef>
              <c:f>List1!$A$87:$A$100</c:f>
              <c:strCache>
                <c:ptCount val="14"/>
                <c:pt idx="0">
                  <c:v>Hl. m. Praha</c:v>
                </c:pt>
                <c:pt idx="1">
                  <c:v>Jihočeský kraj</c:v>
                </c:pt>
                <c:pt idx="2">
                  <c:v>Jihomoravský kraj</c:v>
                </c:pt>
                <c:pt idx="3">
                  <c:v>Karlovarský kraj</c:v>
                </c:pt>
                <c:pt idx="4">
                  <c:v>Středočeský kraj</c:v>
                </c:pt>
                <c:pt idx="5">
                  <c:v>Plzeňský kraj</c:v>
                </c:pt>
                <c:pt idx="6">
                  <c:v>Moravskoslezský kraj</c:v>
                </c:pt>
                <c:pt idx="7">
                  <c:v>Královéhradecký kraj</c:v>
                </c:pt>
                <c:pt idx="8">
                  <c:v>Zlínský kraj</c:v>
                </c:pt>
                <c:pt idx="9">
                  <c:v>Olomoucký kraj</c:v>
                </c:pt>
                <c:pt idx="10">
                  <c:v>Liberecký kraj</c:v>
                </c:pt>
                <c:pt idx="11">
                  <c:v>Ústecký kraj</c:v>
                </c:pt>
                <c:pt idx="12">
                  <c:v>Pardubický kraj</c:v>
                </c:pt>
                <c:pt idx="13">
                  <c:v>kraj Vysočina</c:v>
                </c:pt>
              </c:strCache>
            </c:strRef>
          </c:cat>
          <c:val>
            <c:numRef>
              <c:f>List1!$B$87:$B$100</c:f>
              <c:numCache>
                <c:formatCode>General</c:formatCode>
                <c:ptCount val="14"/>
                <c:pt idx="0">
                  <c:v>484</c:v>
                </c:pt>
                <c:pt idx="1">
                  <c:v>16</c:v>
                </c:pt>
                <c:pt idx="2">
                  <c:v>14</c:v>
                </c:pt>
                <c:pt idx="3">
                  <c:v>10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741504"/>
        <c:axId val="36743040"/>
      </c:barChart>
      <c:catAx>
        <c:axId val="36741504"/>
        <c:scaling>
          <c:orientation val="minMax"/>
        </c:scaling>
        <c:delete val="0"/>
        <c:axPos val="b"/>
        <c:majorTickMark val="out"/>
        <c:minorTickMark val="none"/>
        <c:tickLblPos val="nextTo"/>
        <c:crossAx val="36743040"/>
        <c:crosses val="autoZero"/>
        <c:auto val="1"/>
        <c:lblAlgn val="ctr"/>
        <c:lblOffset val="100"/>
        <c:noMultiLvlLbl val="0"/>
      </c:catAx>
      <c:valAx>
        <c:axId val="36743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7415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smtClean="0"/>
              <a:t>TOP 15 zemí příjezdů zahraničních turistů </a:t>
            </a:r>
            <a:r>
              <a:rPr lang="cs-CZ" dirty="0"/>
              <a:t>do </a:t>
            </a:r>
            <a:r>
              <a:rPr lang="cs-CZ" dirty="0" smtClean="0"/>
              <a:t>ČR (2018)</a:t>
            </a:r>
            <a:endParaRPr lang="cs-CZ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List1!$B$3</c:f>
              <c:strCache>
                <c:ptCount val="1"/>
                <c:pt idx="0">
                  <c:v>počet turistů v tis.</c:v>
                </c:pt>
              </c:strCache>
            </c:strRef>
          </c:tx>
          <c:invertIfNegative val="0"/>
          <c:cat>
            <c:strRef>
              <c:f>List1!$A$4:$A$18</c:f>
              <c:strCache>
                <c:ptCount val="15"/>
                <c:pt idx="0">
                  <c:v>Německo</c:v>
                </c:pt>
                <c:pt idx="1">
                  <c:v>Slovensko</c:v>
                </c:pt>
                <c:pt idx="2">
                  <c:v>Polsko</c:v>
                </c:pt>
                <c:pt idx="3">
                  <c:v>Čína</c:v>
                </c:pt>
                <c:pt idx="4">
                  <c:v>USA</c:v>
                </c:pt>
                <c:pt idx="5">
                  <c:v>Rusko</c:v>
                </c:pt>
                <c:pt idx="6">
                  <c:v>Velká Británie</c:v>
                </c:pt>
                <c:pt idx="7">
                  <c:v>Jižní Korea</c:v>
                </c:pt>
                <c:pt idx="8">
                  <c:v>Itálie</c:v>
                </c:pt>
                <c:pt idx="9">
                  <c:v>Rakousko</c:v>
                </c:pt>
                <c:pt idx="10">
                  <c:v>Francie</c:v>
                </c:pt>
                <c:pt idx="11">
                  <c:v>Španělsko</c:v>
                </c:pt>
                <c:pt idx="12">
                  <c:v>Nizozemsko</c:v>
                </c:pt>
                <c:pt idx="13">
                  <c:v>Ukrajina</c:v>
                </c:pt>
                <c:pt idx="14">
                  <c:v>Maďarsko</c:v>
                </c:pt>
              </c:strCache>
            </c:strRef>
          </c:cat>
          <c:val>
            <c:numRef>
              <c:f>List1!$B$4:$B$18</c:f>
              <c:numCache>
                <c:formatCode>General</c:formatCode>
                <c:ptCount val="15"/>
                <c:pt idx="0">
                  <c:v>2033</c:v>
                </c:pt>
                <c:pt idx="1">
                  <c:v>735</c:v>
                </c:pt>
                <c:pt idx="2">
                  <c:v>620</c:v>
                </c:pt>
                <c:pt idx="3">
                  <c:v>620</c:v>
                </c:pt>
                <c:pt idx="4">
                  <c:v>556</c:v>
                </c:pt>
                <c:pt idx="5">
                  <c:v>545</c:v>
                </c:pt>
                <c:pt idx="6">
                  <c:v>497</c:v>
                </c:pt>
                <c:pt idx="7">
                  <c:v>416</c:v>
                </c:pt>
                <c:pt idx="8">
                  <c:v>410</c:v>
                </c:pt>
                <c:pt idx="9">
                  <c:v>299</c:v>
                </c:pt>
                <c:pt idx="10">
                  <c:v>287</c:v>
                </c:pt>
                <c:pt idx="11">
                  <c:v>267</c:v>
                </c:pt>
                <c:pt idx="12">
                  <c:v>257</c:v>
                </c:pt>
                <c:pt idx="13">
                  <c:v>211</c:v>
                </c:pt>
                <c:pt idx="14">
                  <c:v>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121088"/>
        <c:axId val="108237568"/>
        <c:axId val="0"/>
      </c:bar3DChart>
      <c:catAx>
        <c:axId val="108121088"/>
        <c:scaling>
          <c:orientation val="minMax"/>
        </c:scaling>
        <c:delete val="0"/>
        <c:axPos val="b"/>
        <c:majorTickMark val="out"/>
        <c:minorTickMark val="none"/>
        <c:tickLblPos val="nextTo"/>
        <c:crossAx val="108237568"/>
        <c:crosses val="autoZero"/>
        <c:auto val="1"/>
        <c:lblAlgn val="ctr"/>
        <c:lblOffset val="100"/>
        <c:noMultiLvlLbl val="0"/>
      </c:catAx>
      <c:valAx>
        <c:axId val="108237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1210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List1!$A$4:$A$18</c:f>
              <c:strCache>
                <c:ptCount val="15"/>
                <c:pt idx="0">
                  <c:v>Německo</c:v>
                </c:pt>
                <c:pt idx="1">
                  <c:v>Slovensko</c:v>
                </c:pt>
                <c:pt idx="2">
                  <c:v>Polsko</c:v>
                </c:pt>
                <c:pt idx="3">
                  <c:v>Čína</c:v>
                </c:pt>
                <c:pt idx="4">
                  <c:v>USA</c:v>
                </c:pt>
                <c:pt idx="5">
                  <c:v>Rusko</c:v>
                </c:pt>
                <c:pt idx="6">
                  <c:v>Velká Británie</c:v>
                </c:pt>
                <c:pt idx="7">
                  <c:v>Jižní Korea</c:v>
                </c:pt>
                <c:pt idx="8">
                  <c:v>Itálie</c:v>
                </c:pt>
                <c:pt idx="9">
                  <c:v>Rakousko</c:v>
                </c:pt>
                <c:pt idx="10">
                  <c:v>Francie</c:v>
                </c:pt>
                <c:pt idx="11">
                  <c:v>Španělsko</c:v>
                </c:pt>
                <c:pt idx="12">
                  <c:v>Nizozemsko</c:v>
                </c:pt>
                <c:pt idx="13">
                  <c:v>Ukrajina</c:v>
                </c:pt>
                <c:pt idx="14">
                  <c:v>Maďarsko</c:v>
                </c:pt>
              </c:strCache>
            </c:strRef>
          </c:cat>
          <c:val>
            <c:numRef>
              <c:f>List1!$B$4:$B$18</c:f>
              <c:numCache>
                <c:formatCode>General</c:formatCode>
                <c:ptCount val="15"/>
                <c:pt idx="0">
                  <c:v>2033</c:v>
                </c:pt>
                <c:pt idx="1">
                  <c:v>735</c:v>
                </c:pt>
                <c:pt idx="2">
                  <c:v>620</c:v>
                </c:pt>
                <c:pt idx="3">
                  <c:v>620</c:v>
                </c:pt>
                <c:pt idx="4">
                  <c:v>556</c:v>
                </c:pt>
                <c:pt idx="5">
                  <c:v>545</c:v>
                </c:pt>
                <c:pt idx="6">
                  <c:v>497</c:v>
                </c:pt>
                <c:pt idx="7">
                  <c:v>416</c:v>
                </c:pt>
                <c:pt idx="8">
                  <c:v>410</c:v>
                </c:pt>
                <c:pt idx="9">
                  <c:v>299</c:v>
                </c:pt>
                <c:pt idx="10">
                  <c:v>287</c:v>
                </c:pt>
                <c:pt idx="11">
                  <c:v>267</c:v>
                </c:pt>
                <c:pt idx="12">
                  <c:v>257</c:v>
                </c:pt>
                <c:pt idx="13">
                  <c:v>211</c:v>
                </c:pt>
                <c:pt idx="14">
                  <c:v>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39C67DA-9BD1-44BF-B416-883A0A57E6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6132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D6126C-78B6-480B-8AA6-7D97CBD5FAC5}" type="slidenum">
              <a:rPr lang="cs-CZ" altLang="cs-CZ" smtClean="0"/>
              <a:pPr eaLnBrk="1" hangingPunct="1">
                <a:spcBef>
                  <a:spcPct val="0"/>
                </a:spcBef>
              </a:pPr>
              <a:t>40</a:t>
            </a:fld>
            <a:endParaRPr lang="cs-CZ" altLang="cs-CZ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3D8168-6FA8-4D37-96DE-F4AE4AADBF07}" type="slidenum">
              <a:rPr lang="cs-CZ" altLang="cs-CZ" smtClean="0"/>
              <a:pPr eaLnBrk="1" hangingPunct="1">
                <a:spcBef>
                  <a:spcPct val="0"/>
                </a:spcBef>
              </a:pPr>
              <a:t>56</a:t>
            </a:fld>
            <a:endParaRPr lang="cs-CZ" altLang="cs-CZ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6758EE-4F8B-4C63-B717-F05F4E8F4B2E}" type="slidenum">
              <a:rPr lang="cs-CZ" altLang="cs-CZ" smtClean="0"/>
              <a:pPr eaLnBrk="1" hangingPunct="1">
                <a:spcBef>
                  <a:spcPct val="0"/>
                </a:spcBef>
              </a:pPr>
              <a:t>57</a:t>
            </a:fld>
            <a:endParaRPr lang="cs-CZ" altLang="cs-CZ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A06A0D-3578-4FA4-A3DA-C17685AAADD0}" type="slidenum">
              <a:rPr lang="cs-CZ" altLang="cs-CZ" smtClean="0"/>
              <a:pPr eaLnBrk="1" hangingPunct="1">
                <a:spcBef>
                  <a:spcPct val="0"/>
                </a:spcBef>
              </a:pPr>
              <a:t>58</a:t>
            </a:fld>
            <a:endParaRPr lang="cs-CZ" altLang="cs-CZ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938D8D-C4A8-4F28-860F-3933A911425C}" type="slidenum">
              <a:rPr lang="cs-CZ" altLang="cs-CZ" smtClean="0"/>
              <a:pPr eaLnBrk="1" hangingPunct="1">
                <a:spcBef>
                  <a:spcPct val="0"/>
                </a:spcBef>
              </a:pPr>
              <a:t>61</a:t>
            </a:fld>
            <a:endParaRPr lang="cs-CZ" altLang="cs-CZ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0FB8DC-6ED2-42FF-8905-3F4AD8BD781E}" type="slidenum">
              <a:rPr lang="cs-CZ" altLang="cs-CZ" smtClean="0"/>
              <a:pPr eaLnBrk="1" hangingPunct="1">
                <a:spcBef>
                  <a:spcPct val="0"/>
                </a:spcBef>
              </a:pPr>
              <a:t>62</a:t>
            </a:fld>
            <a:endParaRPr lang="cs-CZ" altLang="cs-CZ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24D2CC-BC40-4E6E-B795-9EB2D752CDA9}" type="slidenum">
              <a:rPr lang="cs-CZ" altLang="cs-CZ" smtClean="0"/>
              <a:pPr eaLnBrk="1" hangingPunct="1">
                <a:spcBef>
                  <a:spcPct val="0"/>
                </a:spcBef>
              </a:pPr>
              <a:t>64</a:t>
            </a:fld>
            <a:endParaRPr lang="cs-CZ" altLang="cs-CZ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6752FA-FBCD-4BAC-8FA7-FD9C89E364D2}" type="slidenum">
              <a:rPr lang="cs-CZ" altLang="cs-CZ" smtClean="0"/>
              <a:pPr eaLnBrk="1" hangingPunct="1">
                <a:spcBef>
                  <a:spcPct val="0"/>
                </a:spcBef>
              </a:pPr>
              <a:t>65</a:t>
            </a:fld>
            <a:endParaRPr lang="cs-CZ" altLang="cs-CZ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D41A4F-CB07-499F-BF50-6D439BD41086}" type="slidenum">
              <a:rPr lang="cs-CZ" altLang="cs-CZ" smtClean="0"/>
              <a:pPr eaLnBrk="1" hangingPunct="1">
                <a:spcBef>
                  <a:spcPct val="0"/>
                </a:spcBef>
              </a:pPr>
              <a:t>66</a:t>
            </a:fld>
            <a:endParaRPr lang="cs-CZ" altLang="cs-CZ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2762A1-72F2-420E-8B98-5ED16C77FB75}" type="slidenum">
              <a:rPr lang="cs-CZ" altLang="cs-CZ" smtClean="0"/>
              <a:pPr eaLnBrk="1" hangingPunct="1">
                <a:spcBef>
                  <a:spcPct val="0"/>
                </a:spcBef>
              </a:pPr>
              <a:t>67</a:t>
            </a:fld>
            <a:endParaRPr lang="cs-CZ" altLang="cs-CZ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50041B-0B76-434B-9761-067BCE44EA24}" type="slidenum">
              <a:rPr lang="cs-CZ" altLang="cs-CZ" smtClean="0"/>
              <a:pPr eaLnBrk="1" hangingPunct="1">
                <a:spcBef>
                  <a:spcPct val="0"/>
                </a:spcBef>
              </a:pPr>
              <a:t>68</a:t>
            </a:fld>
            <a:endParaRPr lang="cs-CZ" altLang="cs-CZ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712920-58EE-4385-B782-130CCAABCAA7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C3FECF-EBE1-4DFF-B50C-DD0B1434D5A8}" type="slidenum">
              <a:rPr lang="cs-CZ" altLang="cs-CZ" smtClean="0"/>
              <a:pPr eaLnBrk="1" hangingPunct="1">
                <a:spcBef>
                  <a:spcPct val="0"/>
                </a:spcBef>
              </a:pPr>
              <a:t>69</a:t>
            </a:fld>
            <a:endParaRPr lang="cs-CZ" altLang="cs-CZ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75B368-4C86-4DBB-A1A8-3CCB9030CB26}" type="slidenum">
              <a:rPr lang="cs-CZ" altLang="cs-CZ" smtClean="0"/>
              <a:pPr eaLnBrk="1" hangingPunct="1">
                <a:spcBef>
                  <a:spcPct val="0"/>
                </a:spcBef>
              </a:pPr>
              <a:t>70</a:t>
            </a:fld>
            <a:endParaRPr lang="cs-CZ" alt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A52D5C-64EA-42E1-964B-69069C60BF46}" type="slidenum">
              <a:rPr lang="cs-CZ" altLang="cs-CZ" smtClean="0"/>
              <a:pPr eaLnBrk="1" hangingPunct="1">
                <a:spcBef>
                  <a:spcPct val="0"/>
                </a:spcBef>
              </a:pPr>
              <a:t>71</a:t>
            </a:fld>
            <a:endParaRPr lang="cs-CZ" alt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3DAE2B-DA74-4BE7-89BC-FC1CA4A97C5C}" type="slidenum">
              <a:rPr lang="cs-CZ" altLang="cs-CZ" smtClean="0"/>
              <a:pPr eaLnBrk="1" hangingPunct="1">
                <a:spcBef>
                  <a:spcPct val="0"/>
                </a:spcBef>
              </a:pPr>
              <a:t>72</a:t>
            </a:fld>
            <a:endParaRPr lang="cs-CZ" alt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D576A7-E55C-4D97-8E2D-45212C19B5D2}" type="slidenum">
              <a:rPr lang="cs-CZ" altLang="cs-CZ" smtClean="0"/>
              <a:pPr eaLnBrk="1" hangingPunct="1">
                <a:spcBef>
                  <a:spcPct val="0"/>
                </a:spcBef>
              </a:pPr>
              <a:t>73</a:t>
            </a:fld>
            <a:endParaRPr lang="cs-CZ" altLang="cs-CZ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73031B-A3B6-4F30-B773-3609DCAE2090}" type="slidenum">
              <a:rPr lang="cs-CZ" altLang="cs-CZ" smtClean="0"/>
              <a:pPr eaLnBrk="1" hangingPunct="1">
                <a:spcBef>
                  <a:spcPct val="0"/>
                </a:spcBef>
              </a:pPr>
              <a:t>74</a:t>
            </a:fld>
            <a:endParaRPr lang="cs-CZ" altLang="cs-CZ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C125EB-6D6F-41CF-A699-85072741A633}" type="slidenum">
              <a:rPr lang="cs-CZ" altLang="cs-CZ" smtClean="0"/>
              <a:pPr eaLnBrk="1" hangingPunct="1">
                <a:spcBef>
                  <a:spcPct val="0"/>
                </a:spcBef>
              </a:pPr>
              <a:t>75</a:t>
            </a:fld>
            <a:endParaRPr lang="cs-CZ" altLang="cs-CZ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19F94D-A288-4BF7-865A-504FF9869E4B}" type="slidenum">
              <a:rPr lang="cs-CZ" altLang="cs-CZ" smtClean="0"/>
              <a:pPr eaLnBrk="1" hangingPunct="1">
                <a:spcBef>
                  <a:spcPct val="0"/>
                </a:spcBef>
              </a:pPr>
              <a:t>47</a:t>
            </a:fld>
            <a:endParaRPr lang="cs-CZ" altLang="cs-CZ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1EC47E-BFED-47A9-B87B-45CB930B4D74}" type="slidenum">
              <a:rPr lang="cs-CZ" altLang="cs-CZ" smtClean="0"/>
              <a:pPr eaLnBrk="1" hangingPunct="1">
                <a:spcBef>
                  <a:spcPct val="0"/>
                </a:spcBef>
              </a:pPr>
              <a:t>50</a:t>
            </a:fld>
            <a:endParaRPr lang="cs-CZ" altLang="cs-CZ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EDF7C6-B1BB-4E1D-A5A5-2EB462D13AA4}" type="slidenum">
              <a:rPr lang="cs-CZ" altLang="cs-CZ" smtClean="0"/>
              <a:pPr eaLnBrk="1" hangingPunct="1">
                <a:spcBef>
                  <a:spcPct val="0"/>
                </a:spcBef>
              </a:pPr>
              <a:t>51</a:t>
            </a:fld>
            <a:endParaRPr lang="cs-CZ" altLang="cs-CZ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D26F68-D677-4FB0-9655-611FC277CD29}" type="slidenum">
              <a:rPr lang="cs-CZ" altLang="cs-CZ" smtClean="0"/>
              <a:pPr eaLnBrk="1" hangingPunct="1">
                <a:spcBef>
                  <a:spcPct val="0"/>
                </a:spcBef>
              </a:pPr>
              <a:t>52</a:t>
            </a:fld>
            <a:endParaRPr lang="cs-CZ" altLang="cs-CZ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4EA4C1-FADC-4FC0-BB8A-B1514B5AABA5}" type="slidenum">
              <a:rPr lang="cs-CZ" altLang="cs-CZ" smtClean="0"/>
              <a:pPr eaLnBrk="1" hangingPunct="1">
                <a:spcBef>
                  <a:spcPct val="0"/>
                </a:spcBef>
              </a:pPr>
              <a:t>53</a:t>
            </a:fld>
            <a:endParaRPr lang="cs-CZ" altLang="cs-CZ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E24ECB-AEBA-442E-BB81-52933A784E6A}" type="slidenum">
              <a:rPr lang="cs-CZ" altLang="cs-CZ" smtClean="0"/>
              <a:pPr eaLnBrk="1" hangingPunct="1">
                <a:spcBef>
                  <a:spcPct val="0"/>
                </a:spcBef>
              </a:pPr>
              <a:t>54</a:t>
            </a:fld>
            <a:endParaRPr lang="cs-CZ" altLang="cs-CZ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5165FC-2226-45E0-927B-56192B60EB88}" type="slidenum">
              <a:rPr lang="cs-CZ" altLang="cs-CZ" smtClean="0"/>
              <a:pPr eaLnBrk="1" hangingPunct="1">
                <a:spcBef>
                  <a:spcPct val="0"/>
                </a:spcBef>
              </a:pPr>
              <a:t>55</a:t>
            </a:fld>
            <a:endParaRPr lang="cs-CZ" altLang="cs-CZ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38D67-C3BB-4FBD-9432-406A8E0EF8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466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E886-CC66-4599-AB1D-EC4DD129D0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834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9504F-2E9D-4F4A-8613-7C7FCD59C2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09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0D897-7B16-48EE-9B2B-69AFBDCFF8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56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B0544-E6AE-4A81-AFEE-0378A77925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57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5E605-6E73-4C7B-AE90-B8CD81180B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220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5E84F-22B7-4A7A-892A-110F5F557E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780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1E90C-2932-46D0-B8AA-27C5C6D9A9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794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6BFF7-0DB5-4C24-A08E-17820EDC69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184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B3F4F-791A-4669-BB39-9BDD04029B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378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DD65A-5F23-449A-BF78-6072C0747B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076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7157D0A-ACCF-4AA6-BCCC-815C57722A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portal.ksh.hu/pls/ksh/docs/hun/xftp/terstat2009graf/graf14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://www.bfs.admin.ch/bfs/portal/de/index/regionen/thematische_karten/maps/tourismus.parsys.0001.1.photo.Photogallery.gi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 smtClean="0"/>
              <a:t>Přednáška  </a:t>
            </a:r>
            <a:br>
              <a:rPr lang="cs-CZ" altLang="cs-CZ" sz="4000" dirty="0" smtClean="0"/>
            </a:br>
            <a:r>
              <a:rPr lang="cs-CZ" altLang="cs-CZ" sz="4800" b="1" dirty="0" smtClean="0"/>
              <a:t>Prostorová organizace a regionalizace cestovního ruchu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Geografie cestovního ruchu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60350"/>
            <a:ext cx="8874125" cy="611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41300"/>
            <a:ext cx="8731250" cy="628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5364" name="obrázek 19" descr="C:\Users\sauer\AppData\Local\Microsoft\Windows\INetCache\Content.Word\FTS_strediska_201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5" y="908720"/>
            <a:ext cx="8301359" cy="58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92936" y="3397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Funkční typologie středisek cestovního ruchu ČR (2015)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60350"/>
            <a:ext cx="8688388" cy="621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36538"/>
            <a:ext cx="9169401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Prostorová analýza cestovního ruchu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Mezinárodní úroveň</a:t>
            </a:r>
          </a:p>
          <a:p>
            <a:pPr eaLnBrk="1" hangingPunct="1"/>
            <a:r>
              <a:rPr lang="cs-CZ" altLang="cs-CZ" smtClean="0"/>
              <a:t>Národní úroveň</a:t>
            </a:r>
          </a:p>
          <a:p>
            <a:pPr eaLnBrk="1" hangingPunct="1"/>
            <a:r>
              <a:rPr lang="cs-CZ" altLang="cs-CZ" smtClean="0"/>
              <a:t>Regionální úroveň</a:t>
            </a:r>
          </a:p>
          <a:p>
            <a:pPr eaLnBrk="1" hangingPunct="1"/>
            <a:r>
              <a:rPr lang="cs-CZ" altLang="cs-CZ" smtClean="0"/>
              <a:t>Lokální úroveň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228491"/>
            <a:ext cx="92175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Regionální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rozložení lůžkových kapacit a přenocování turistů v Maďarsku 2009  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07" name="Obrázek 13356" descr="http://portal.ksh.hu/pls/ksh/docs/hun/xftp/terstat2009graf/graf14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"/>
          <a:stretch>
            <a:fillRect/>
          </a:stretch>
        </p:blipFill>
        <p:spPr bwMode="auto">
          <a:xfrm>
            <a:off x="539750" y="692150"/>
            <a:ext cx="8307388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4803"/>
            <a:ext cx="8229600" cy="1143000"/>
          </a:xfrm>
        </p:spPr>
        <p:txBody>
          <a:bodyPr/>
          <a:lstStyle/>
          <a:p>
            <a:r>
              <a:rPr lang="cs-CZ" sz="2800" b="1" dirty="0" smtClean="0"/>
              <a:t>Regionální rozložení domácích turistů v ČR </a:t>
            </a:r>
            <a:endParaRPr lang="cs-CZ" sz="2800" b="1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052791"/>
              </p:ext>
            </p:extLst>
          </p:nvPr>
        </p:nvGraphicFramePr>
        <p:xfrm>
          <a:off x="539552" y="1052736"/>
          <a:ext cx="8219256" cy="478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87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Regionální rozložení zahraničních turistů v ČR</a:t>
            </a:r>
            <a:endParaRPr lang="cs-CZ" sz="2800" b="1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48797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36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smtClean="0"/>
              <a:t>Regionální rozložení německých a amerických turistů </a:t>
            </a:r>
            <a:br>
              <a:rPr lang="cs-CZ" sz="2400" b="1" dirty="0" smtClean="0"/>
            </a:br>
            <a:r>
              <a:rPr lang="cs-CZ" sz="2400" b="1" dirty="0" smtClean="0"/>
              <a:t>v ČR (2018) </a:t>
            </a:r>
            <a:endParaRPr lang="cs-CZ" sz="2400" b="1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65646506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Zástupný symbol pro obsah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74923523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747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541338" y="131961"/>
            <a:ext cx="977062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     </a:t>
            </a:r>
            <a:r>
              <a:rPr lang="cs-CZ" altLang="cs-CZ" sz="1600" b="1" i="1" dirty="0" smtClean="0">
                <a:ea typeface="Calibri" pitchFamily="34" charset="0"/>
                <a:cs typeface="Times New Roman" pitchFamily="18" charset="0"/>
              </a:rPr>
              <a:t>Regionální </a:t>
            </a:r>
            <a:r>
              <a:rPr lang="cs-CZ" altLang="cs-CZ" sz="1600" b="1" i="1" dirty="0">
                <a:ea typeface="Calibri" pitchFamily="34" charset="0"/>
                <a:cs typeface="Times New Roman" pitchFamily="18" charset="0"/>
              </a:rPr>
              <a:t>rozložení návštěvnosti spolkových zemí Německa 2012 (počty přenocování v mil.)</a:t>
            </a:r>
            <a:r>
              <a:rPr lang="cs-CZ" altLang="cs-CZ" sz="1600" b="1" i="1" dirty="0">
                <a:ea typeface="Calibri" pitchFamily="34" charset="0"/>
                <a:cs typeface="Arial" pitchFamily="34" charset="0"/>
              </a:rPr>
              <a:t> 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</p:txBody>
      </p:sp>
      <p:pic>
        <p:nvPicPr>
          <p:cNvPr id="25603" name="Obrázek 13350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20713"/>
            <a:ext cx="9142413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80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 smtClean="0"/>
              <a:t>Stručný obsah přednášky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Jednoduché ukazatele pro analýzu prostorové organizace cestovního ruchu</a:t>
            </a:r>
          </a:p>
          <a:p>
            <a:pPr eaLnBrk="1" hangingPunct="1"/>
            <a:r>
              <a:rPr lang="cs-CZ" altLang="cs-CZ" dirty="0" smtClean="0"/>
              <a:t>Hlavní typy </a:t>
            </a:r>
            <a:r>
              <a:rPr lang="cs-CZ" altLang="cs-CZ" sz="2400" dirty="0" smtClean="0"/>
              <a:t>(formy a druhy)</a:t>
            </a:r>
            <a:r>
              <a:rPr lang="cs-CZ" altLang="cs-CZ" dirty="0" smtClean="0"/>
              <a:t> cestovního ruchu a jejich prostorová interpretace</a:t>
            </a:r>
          </a:p>
          <a:p>
            <a:pPr eaLnBrk="1" hangingPunct="1"/>
            <a:r>
              <a:rPr lang="cs-CZ" altLang="cs-CZ" dirty="0" smtClean="0"/>
              <a:t>Typologie středisek cestovního ruchu</a:t>
            </a:r>
          </a:p>
          <a:p>
            <a:pPr eaLnBrk="1" hangingPunct="1"/>
            <a:r>
              <a:rPr lang="cs-CZ" altLang="cs-CZ" dirty="0" smtClean="0"/>
              <a:t>Prostorová organizace cestovního ruchu</a:t>
            </a:r>
          </a:p>
          <a:p>
            <a:pPr eaLnBrk="1" hangingPunct="1"/>
            <a:r>
              <a:rPr lang="cs-CZ" altLang="cs-CZ" dirty="0" smtClean="0"/>
              <a:t>Prostorová organizace druhého bydlení</a:t>
            </a:r>
          </a:p>
          <a:p>
            <a:pPr eaLnBrk="1" hangingPunct="1"/>
            <a:r>
              <a:rPr lang="cs-CZ" altLang="cs-CZ" dirty="0" smtClean="0"/>
              <a:t>Regionalizace cestovního ruchu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12616"/>
            <a:ext cx="86100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  Přenocování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turistů v hotelech a lázeňských zařízeních ve Švýcarsku 1997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2531" name="Obrázek 13355" descr=" (Klicken Sie auf das Bild, um das Fenster zu schliessen...)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07413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0" y="4495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3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6505" r="5984" b="12473"/>
          <a:stretch>
            <a:fillRect/>
          </a:stretch>
        </p:blipFill>
        <p:spPr bwMode="auto">
          <a:xfrm>
            <a:off x="468313" y="763588"/>
            <a:ext cx="7421562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Obrázek 133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 b="25558"/>
          <a:stretch>
            <a:fillRect/>
          </a:stretch>
        </p:blipFill>
        <p:spPr bwMode="auto">
          <a:xfrm>
            <a:off x="7870825" y="2133600"/>
            <a:ext cx="207168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46038" y="116572"/>
            <a:ext cx="86698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Podíl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letní sezóny na přenocování turistů v Tyrolsku a jižním Tyrolsku 2005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33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10648" r="24718" b="15962"/>
          <a:stretch>
            <a:fillRect/>
          </a:stretch>
        </p:blipFill>
        <p:spPr bwMode="auto">
          <a:xfrm>
            <a:off x="8255372" y="1916832"/>
            <a:ext cx="157321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133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t="10844" r="5524" b="16267"/>
          <a:stretch>
            <a:fillRect/>
          </a:stretch>
        </p:blipFill>
        <p:spPr bwMode="auto">
          <a:xfrm>
            <a:off x="179388" y="549275"/>
            <a:ext cx="8051800" cy="5867400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0" y="134034"/>
            <a:ext cx="81953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 Průměrná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délka pobytu ve střediscích Tyrolska a jižního Tyrolska 2005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0" y="212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ea typeface="Calibri" pitchFamily="34" charset="0"/>
                <a:cs typeface="Times New Roman" pitchFamily="18" charset="0"/>
              </a:rPr>
              <a:t/>
            </a:r>
            <a:br>
              <a:rPr lang="cs-CZ" altLang="cs-CZ" sz="1100">
                <a:ea typeface="Calibri" pitchFamily="34" charset="0"/>
                <a:cs typeface="Times New Roman" pitchFamily="18" charset="0"/>
              </a:rPr>
            </a:br>
            <a:endParaRPr lang="cs-CZ" altLang="cs-CZ" sz="18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33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7455"/>
          <a:stretch>
            <a:fillRect/>
          </a:stretch>
        </p:blipFill>
        <p:spPr bwMode="auto">
          <a:xfrm>
            <a:off x="647700" y="836613"/>
            <a:ext cx="39243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Obrázek 133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9"/>
          <a:stretch>
            <a:fillRect/>
          </a:stretch>
        </p:blipFill>
        <p:spPr bwMode="auto">
          <a:xfrm>
            <a:off x="4932363" y="908050"/>
            <a:ext cx="395446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50825" y="116185"/>
            <a:ext cx="795602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    Regionální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rozložení návštěvnosti turistů na Novém Zélandě 2005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ea typeface="Calibri" pitchFamily="34" charset="0"/>
                <a:cs typeface="Arial" pitchFamily="34" charset="0"/>
              </a:rPr>
              <a:t>    </a:t>
            </a:r>
            <a:r>
              <a:rPr lang="cs-CZ" altLang="cs-CZ" sz="1800" b="1" dirty="0" smtClean="0">
                <a:ea typeface="Calibri" pitchFamily="34" charset="0"/>
                <a:cs typeface="Arial" pitchFamily="34" charset="0"/>
              </a:rPr>
              <a:t>           </a:t>
            </a:r>
            <a:r>
              <a:rPr lang="cs-CZ" altLang="cs-CZ" sz="1800" b="1" dirty="0">
                <a:ea typeface="Calibri" pitchFamily="34" charset="0"/>
                <a:cs typeface="Arial" pitchFamily="34" charset="0"/>
              </a:rPr>
              <a:t>a) zahraniční turisté                                 </a:t>
            </a:r>
            <a:r>
              <a:rPr lang="cs-CZ" altLang="cs-CZ" sz="1800" b="1" dirty="0" smtClean="0">
                <a:ea typeface="Calibri" pitchFamily="34" charset="0"/>
                <a:cs typeface="Arial" pitchFamily="34" charset="0"/>
              </a:rPr>
              <a:t> </a:t>
            </a:r>
            <a:r>
              <a:rPr lang="cs-CZ" altLang="cs-CZ" sz="1800" b="1" dirty="0">
                <a:ea typeface="Calibri" pitchFamily="34" charset="0"/>
                <a:cs typeface="Arial" pitchFamily="34" charset="0"/>
              </a:rPr>
              <a:t>b) domácí </a:t>
            </a:r>
            <a:r>
              <a:rPr lang="cs-CZ" altLang="cs-CZ" sz="1800" b="1" dirty="0" smtClean="0">
                <a:ea typeface="Calibri" pitchFamily="34" charset="0"/>
                <a:cs typeface="Arial" pitchFamily="34" charset="0"/>
              </a:rPr>
              <a:t>turisté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0" y="3867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ea typeface="Calibri" pitchFamily="34" charset="0"/>
                <a:cs typeface="Times New Roman" pitchFamily="18" charset="0"/>
              </a:rPr>
              <a:t> </a:t>
            </a:r>
            <a:endParaRPr lang="cs-CZ" altLang="cs-CZ" sz="18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6038" y="116572"/>
            <a:ext cx="84433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 Struktura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přenocování turistů v turistických regionech Chorvatska 2013  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1" name="Obrázek 133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801688"/>
            <a:ext cx="765175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-107950" y="212616"/>
            <a:ext cx="9071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Funkční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typologie turistického prostoru Belgie (geografické turistické regiony)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8675" name="Obrázek 133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8010525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475656" y="260648"/>
            <a:ext cx="537839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Intenzita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cestovního ruchu v zemích EU </a:t>
            </a: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 (počet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přenocování turistů k počtu </a:t>
            </a:r>
            <a:r>
              <a:rPr lang="cs-CZ" altLang="cs-CZ" sz="1800" b="1" i="1" dirty="0" smtClean="0">
                <a:ea typeface="Calibri" pitchFamily="34" charset="0"/>
                <a:cs typeface="Arial" pitchFamily="34" charset="0"/>
              </a:rPr>
              <a:t>obyvatel </a:t>
            </a:r>
            <a:endParaRPr lang="cs-CZ" altLang="cs-CZ" sz="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33795" name="Obrázek 725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85031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smtClean="0"/>
              <a:t>Vybrané charakteristiky cestovního ruchu Rakouska</a:t>
            </a:r>
            <a:endParaRPr lang="cs-CZ" sz="2400" b="1" dirty="0"/>
          </a:p>
        </p:txBody>
      </p:sp>
      <p:pic>
        <p:nvPicPr>
          <p:cNvPr id="7" name="Zástupný symbol pro obsah 6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2" descr="https://www.wien.gv.at/statistik/wirtschaft/images/gaestebetten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33636"/>
            <a:ext cx="4038600" cy="2259091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6518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 smtClean="0"/>
              <a:t>Výjezdové proudy turistů z Rakouska a Švýcarska</a:t>
            </a:r>
            <a:endParaRPr lang="cs-CZ" sz="2400" b="1" dirty="0"/>
          </a:p>
        </p:txBody>
      </p:sp>
      <p:pic>
        <p:nvPicPr>
          <p:cNvPr id="7" name="Picture 2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4038600" cy="298076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2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4038600" cy="233813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4485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Příjezdy zahraničních turistů a devizové příjmy z aktivního cestovního ruchu Španělska</a:t>
            </a:r>
            <a:endParaRPr lang="cs-CZ" sz="2800" b="1" dirty="0"/>
          </a:p>
        </p:txBody>
      </p:sp>
      <p:pic>
        <p:nvPicPr>
          <p:cNvPr id="7" name="Zástupný symbol pro obsah 6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2856"/>
            <a:ext cx="4038600" cy="3028950"/>
          </a:xfrm>
          <a:prstGeom prst="rect">
            <a:avLst/>
          </a:prstGeom>
          <a:noFill/>
        </p:spPr>
      </p:pic>
      <p:pic>
        <p:nvPicPr>
          <p:cNvPr id="8" name="Zástupný symbol pro obsah 7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2856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21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dirty="0" smtClean="0"/>
              <a:t>Základní statistické informace k analýze prostorové organizace cestovního ruchu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 smtClean="0"/>
              <a:t>Počty a struktura (hromadných)ubytovacích zařízení</a:t>
            </a:r>
          </a:p>
          <a:p>
            <a:r>
              <a:rPr lang="cs-CZ" altLang="cs-CZ" sz="2400" dirty="0" smtClean="0"/>
              <a:t>Počty a druhová struktura lůžkových kapacit</a:t>
            </a:r>
          </a:p>
          <a:p>
            <a:r>
              <a:rPr lang="cs-CZ" altLang="cs-CZ" sz="2400" dirty="0" smtClean="0"/>
              <a:t>Počty domácích a zahraničních turistů</a:t>
            </a:r>
          </a:p>
          <a:p>
            <a:r>
              <a:rPr lang="cs-CZ" altLang="cs-CZ" sz="2400" dirty="0" smtClean="0"/>
              <a:t>Přenocování domácích a zahraničních turistů</a:t>
            </a:r>
          </a:p>
          <a:p>
            <a:r>
              <a:rPr lang="cs-CZ" altLang="cs-CZ" sz="2400" dirty="0" smtClean="0"/>
              <a:t>Sezonnost návštěvnosti</a:t>
            </a:r>
          </a:p>
          <a:p>
            <a:r>
              <a:rPr lang="cs-CZ" altLang="cs-CZ" sz="2400" dirty="0" smtClean="0"/>
              <a:t>Geografická struktura návštěvnosti</a:t>
            </a:r>
          </a:p>
          <a:p>
            <a:r>
              <a:rPr lang="cs-CZ" altLang="cs-CZ" sz="2400" dirty="0" smtClean="0"/>
              <a:t>Příjmy a výdaje z mezinárodního cestovního ruchu</a:t>
            </a:r>
          </a:p>
          <a:p>
            <a:r>
              <a:rPr lang="cs-CZ" altLang="cs-CZ" sz="2400" dirty="0" smtClean="0"/>
              <a:t>Zaměstnanost v cestovním ruchu </a:t>
            </a:r>
          </a:p>
          <a:p>
            <a:r>
              <a:rPr lang="cs-CZ" altLang="cs-CZ" sz="2400" dirty="0" smtClean="0"/>
              <a:t>Příjezdové a výjezdové turistické proudy</a:t>
            </a:r>
          </a:p>
          <a:p>
            <a:r>
              <a:rPr lang="cs-CZ" altLang="cs-CZ" sz="2400" dirty="0" smtClean="0"/>
              <a:t>Prostorové rozložení druhého bydlení</a:t>
            </a:r>
          </a:p>
          <a:p>
            <a:r>
              <a:rPr lang="cs-CZ" altLang="cs-CZ" sz="2400" dirty="0" smtClean="0"/>
              <a:t>Typologie středisek cestovního ruchu</a:t>
            </a:r>
          </a:p>
          <a:p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088"/>
            <a:ext cx="9144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délník 5"/>
          <p:cNvSpPr>
            <a:spLocks noChangeArrowheads="1"/>
          </p:cNvSpPr>
          <p:nvPr/>
        </p:nvSpPr>
        <p:spPr bwMode="auto">
          <a:xfrm>
            <a:off x="1835150" y="915988"/>
            <a:ext cx="5616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 dirty="0">
                <a:solidFill>
                  <a:srgbClr val="000000"/>
                </a:solidFill>
                <a:latin typeface="Minion Pro" charset="-18"/>
                <a:ea typeface="Calibri" pitchFamily="34" charset="0"/>
                <a:cs typeface="Minion Pro" charset="-18"/>
              </a:rPr>
              <a:t>. 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Hlavn</a:t>
            </a:r>
            <a:r>
              <a:rPr lang="cs-CZ" altLang="cs-CZ" sz="1800" b="1" dirty="0">
                <a:ea typeface="Calibri" pitchFamily="34" charset="0"/>
                <a:cs typeface="Minion Pro" charset="-18"/>
              </a:rPr>
              <a:t>í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 zahraničn</a:t>
            </a:r>
            <a:r>
              <a:rPr lang="cs-CZ" altLang="cs-CZ" sz="1800" b="1" dirty="0">
                <a:ea typeface="Calibri" pitchFamily="34" charset="0"/>
                <a:cs typeface="Minion Pro" charset="-18"/>
              </a:rPr>
              <a:t>í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 a dom</a:t>
            </a:r>
            <a:r>
              <a:rPr lang="cs-CZ" altLang="cs-CZ" sz="1800" b="1" dirty="0">
                <a:ea typeface="Calibri" pitchFamily="34" charset="0"/>
                <a:cs typeface="Minion Pro" charset="-18"/>
              </a:rPr>
              <a:t>á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c</a:t>
            </a:r>
            <a:r>
              <a:rPr lang="cs-CZ" altLang="cs-CZ" sz="1800" b="1" dirty="0">
                <a:ea typeface="Calibri" pitchFamily="34" charset="0"/>
                <a:cs typeface="Minion Pro" charset="-18"/>
              </a:rPr>
              <a:t>í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 turistick</a:t>
            </a:r>
            <a:r>
              <a:rPr lang="cs-CZ" altLang="cs-CZ" sz="1800" b="1" dirty="0">
                <a:ea typeface="Calibri" pitchFamily="34" charset="0"/>
                <a:cs typeface="Minion Pro" charset="-18"/>
              </a:rPr>
              <a:t>é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 proudy </a:t>
            </a:r>
            <a:endParaRPr lang="cs-CZ" altLang="cs-CZ" sz="1800" b="1" dirty="0" smtClean="0">
              <a:latin typeface="Minion Pro" charset="-18"/>
              <a:ea typeface="Calibri" pitchFamily="34" charset="0"/>
              <a:cs typeface="Minion Pro" charset="-1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Minion Pro" charset="-18"/>
                <a:ea typeface="Calibri" pitchFamily="34" charset="0"/>
                <a:cs typeface="Minion Pro" charset="-18"/>
              </a:rPr>
              <a:t>               v  kraj</a:t>
            </a:r>
            <a:r>
              <a:rPr lang="cs-CZ" altLang="cs-CZ" sz="1800" b="1" dirty="0" smtClean="0">
                <a:ea typeface="Calibri" pitchFamily="34" charset="0"/>
                <a:cs typeface="Minion Pro" charset="-18"/>
              </a:rPr>
              <a:t>í</a:t>
            </a:r>
            <a:r>
              <a:rPr lang="cs-CZ" altLang="cs-CZ" sz="1800" b="1" dirty="0" smtClean="0">
                <a:latin typeface="Minion Pro" charset="-18"/>
                <a:ea typeface="Calibri" pitchFamily="34" charset="0"/>
                <a:cs typeface="Minion Pro" charset="-18"/>
              </a:rPr>
              <a:t>ch </a:t>
            </a:r>
            <a:r>
              <a:rPr lang="cs-CZ" altLang="cs-CZ" sz="1800" b="1" dirty="0">
                <a:latin typeface="Minion Pro" charset="-18"/>
                <a:ea typeface="Calibri" pitchFamily="34" charset="0"/>
                <a:cs typeface="Minion Pro" charset="-18"/>
              </a:rPr>
              <a:t>ČR 2018 (v tis.)</a:t>
            </a:r>
            <a:endParaRPr lang="cs-CZ" altLang="cs-CZ" sz="1800" b="1" dirty="0">
              <a:ea typeface="Calibri" pitchFamily="34" charset="0"/>
              <a:cs typeface="Minion Pro" charset="-18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66480"/>
              </p:ext>
            </p:extLst>
          </p:nvPr>
        </p:nvGraphicFramePr>
        <p:xfrm>
          <a:off x="565150" y="2133600"/>
          <a:ext cx="8013703" cy="3380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9195"/>
                <a:gridCol w="609359"/>
                <a:gridCol w="609359"/>
                <a:gridCol w="609359"/>
                <a:gridCol w="609359"/>
                <a:gridCol w="609359"/>
                <a:gridCol w="609359"/>
                <a:gridCol w="609359"/>
                <a:gridCol w="609359"/>
                <a:gridCol w="609359"/>
                <a:gridCol w="609359"/>
                <a:gridCol w="710918"/>
              </a:tblGrid>
              <a:tr h="301436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 dirty="0">
                          <a:effectLst/>
                        </a:rPr>
                        <a:t>Kraj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NĚM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RUS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SLO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POL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VB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USA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FRA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ITA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100" u="none" strike="noStrike">
                          <a:effectLst/>
                        </a:rPr>
                        <a:t>RAK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domácí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zahraniční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Praha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913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384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297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428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484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230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143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1221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6674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Středočeský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65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854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281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Jihočeský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62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1085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644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Plzeňský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141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530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308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Karlovarský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352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83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685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Ústecký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95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Liberecký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104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794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Královéhradecký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120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Pardubický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400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Vysočina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18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Jihomoravský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65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127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1354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686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Olomoucký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19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557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Zlínský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15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652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Moravskoslezský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25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777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ČR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2 033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735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620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497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556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287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410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299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10 639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10636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  <a:tr h="19041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100" u="none" strike="noStrike">
                          <a:effectLst/>
                        </a:rPr>
                        <a:t>do Prahy v %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70</a:t>
                      </a:r>
                      <a:endParaRPr lang="cs-CZ" sz="11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37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86</a:t>
                      </a:r>
                      <a:endParaRPr lang="cs-CZ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87</a:t>
                      </a:r>
                      <a:endParaRPr lang="cs-CZ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80</a:t>
                      </a:r>
                      <a:endParaRPr lang="cs-CZ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81</a:t>
                      </a:r>
                      <a:endParaRPr lang="cs-CZ" sz="14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48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100" u="none" strike="noStrike" dirty="0">
                          <a:effectLst/>
                        </a:rPr>
                        <a:t>63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864380"/>
              </p:ext>
            </p:extLst>
          </p:nvPr>
        </p:nvGraphicFramePr>
        <p:xfrm>
          <a:off x="467544" y="105273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80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TOP 15 zemí příjezdů zahraničních turistů do CR 2018</a:t>
            </a:r>
            <a:endParaRPr lang="cs-CZ" sz="2800" b="1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22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835150" y="199802"/>
            <a:ext cx="599818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  Top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10 cílových zemí britských turistů </a:t>
            </a: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2013 (v tis.)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100" dirty="0">
                <a:ea typeface="Calibri" pitchFamily="34" charset="0"/>
                <a:cs typeface="Times New Roman" pitchFamily="18" charset="0"/>
              </a:rPr>
              <a:t>	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9395" name="Obrázek 707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762000"/>
            <a:ext cx="8277225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33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r="11829"/>
          <a:stretch>
            <a:fillRect/>
          </a:stretch>
        </p:blipFill>
        <p:spPr bwMode="auto">
          <a:xfrm>
            <a:off x="323850" y="923925"/>
            <a:ext cx="375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133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r="7661"/>
          <a:stretch>
            <a:fillRect/>
          </a:stretch>
        </p:blipFill>
        <p:spPr bwMode="auto">
          <a:xfrm>
            <a:off x="4625975" y="890588"/>
            <a:ext cx="4065588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696580" y="297"/>
            <a:ext cx="77508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      Letecké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dopravní proudy turistů na Novém Zélandě 2005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800" b="1" dirty="0">
                <a:ea typeface="Calibri" pitchFamily="34" charset="0"/>
                <a:cs typeface="Arial" pitchFamily="34" charset="0"/>
              </a:rPr>
              <a:t>a) zahraniční turisté                                                     b) domácí </a:t>
            </a:r>
            <a:r>
              <a:rPr lang="cs-CZ" altLang="cs-CZ" sz="1800" b="1" dirty="0" smtClean="0">
                <a:ea typeface="Calibri" pitchFamily="34" charset="0"/>
                <a:cs typeface="Arial" pitchFamily="34" charset="0"/>
              </a:rPr>
              <a:t>turisté </a:t>
            </a:r>
            <a:endParaRPr lang="cs-CZ" altLang="cs-CZ" sz="18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800" dirty="0">
                <a:ea typeface="Calibri" pitchFamily="34" charset="0"/>
                <a:cs typeface="Calibri" pitchFamily="34" charset="0"/>
              </a:rPr>
              <a:t>.   </a:t>
            </a:r>
            <a:endParaRPr lang="cs-CZ" altLang="cs-CZ" sz="1800" dirty="0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0" y="4143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ea typeface="Calibri" pitchFamily="34" charset="0"/>
                <a:cs typeface="Arial" pitchFamily="34" charset="0"/>
              </a:rPr>
              <a:t> </a:t>
            </a:r>
            <a:endParaRPr lang="cs-CZ" altLang="cs-CZ" sz="1800">
              <a:ea typeface="Calibri" pitchFamily="34" charset="0"/>
              <a:cs typeface="Arial" pitchFamily="34" charset="0"/>
            </a:endParaRP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0" y="7800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2243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33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4813" r="4729" b="5502"/>
          <a:stretch>
            <a:fillRect/>
          </a:stretch>
        </p:blipFill>
        <p:spPr bwMode="auto">
          <a:xfrm>
            <a:off x="323850" y="1152525"/>
            <a:ext cx="40925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Obrázek 133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 b="6573"/>
          <a:stretch>
            <a:fillRect/>
          </a:stretch>
        </p:blipFill>
        <p:spPr bwMode="auto">
          <a:xfrm>
            <a:off x="4572000" y="1152525"/>
            <a:ext cx="4300538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485775" y="228897"/>
            <a:ext cx="78149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861050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861050" algn="r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Times New Roman" pitchFamily="18" charset="0"/>
              </a:rPr>
              <a:t>         Silniční </a:t>
            </a:r>
            <a:r>
              <a:rPr lang="cs-CZ" altLang="cs-CZ" sz="1800" b="1" i="1" dirty="0">
                <a:ea typeface="Calibri" pitchFamily="34" charset="0"/>
                <a:cs typeface="Times New Roman" pitchFamily="18" charset="0"/>
              </a:rPr>
              <a:t>dopravní proudy turistů na Novém Zélandě 2005</a:t>
            </a:r>
            <a:endParaRPr lang="cs-CZ" altLang="cs-CZ" sz="1800" dirty="0">
              <a:ea typeface="Calibri" pitchFamily="34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ea typeface="Calibri" pitchFamily="34" charset="0"/>
                <a:cs typeface="Arial" pitchFamily="34" charset="0"/>
              </a:rPr>
              <a:t>a) zahraniční turisté                                                    b) domácí </a:t>
            </a:r>
            <a:r>
              <a:rPr lang="cs-CZ" altLang="cs-CZ" sz="1800" b="1" dirty="0" smtClean="0">
                <a:ea typeface="Calibri" pitchFamily="34" charset="0"/>
                <a:cs typeface="Arial" pitchFamily="34" charset="0"/>
              </a:rPr>
              <a:t>turisté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0" y="4152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ea typeface="Calibri" pitchFamily="34" charset="0"/>
                <a:cs typeface="Arial" pitchFamily="34" charset="0"/>
              </a:rPr>
              <a:t> </a:t>
            </a:r>
            <a:endParaRPr lang="cs-CZ" altLang="cs-CZ" sz="1800">
              <a:ea typeface="Calibri" pitchFamily="34" charset="0"/>
              <a:cs typeface="Arial" pitchFamily="34" charset="0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0" y="7753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715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715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71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1266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b="7614"/>
          <a:stretch/>
        </p:blipFill>
        <p:spPr bwMode="auto">
          <a:xfrm>
            <a:off x="251520" y="1196752"/>
            <a:ext cx="8596963" cy="47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699792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Toky domácích návštěvníků mezi turistickými regiony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1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6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8070" r="11336" b="8070"/>
          <a:stretch>
            <a:fillRect/>
          </a:stretch>
        </p:blipFill>
        <p:spPr bwMode="auto">
          <a:xfrm>
            <a:off x="-541338" y="693738"/>
            <a:ext cx="5067301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Obrázek 6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12878" r="15955" b="9196"/>
          <a:stretch>
            <a:fillRect/>
          </a:stretch>
        </p:blipFill>
        <p:spPr bwMode="auto">
          <a:xfrm>
            <a:off x="4572000" y="873125"/>
            <a:ext cx="508317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832320" y="134034"/>
            <a:ext cx="128086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5">
              <a:buFontTx/>
              <a:buChar char="•"/>
              <a:defRPr/>
            </a:pPr>
            <a:r>
              <a:rPr lang="cs-CZ" altLang="cs-CZ" b="1" dirty="0" smtClean="0">
                <a:ea typeface="Calibri" pitchFamily="34" charset="0"/>
                <a:cs typeface="Arial" pitchFamily="34" charset="0"/>
              </a:rPr>
              <a:t>a) Hlavní zdrojové země pro Afriku     b) Podíl cestovního ruchu na HDP (v %)</a:t>
            </a:r>
            <a:endParaRPr lang="cs-CZ" altLang="cs-CZ" dirty="0" smtClean="0"/>
          </a:p>
          <a:p>
            <a:pPr eaLnBrk="0" hangingPunct="0">
              <a:defRPr/>
            </a:pPr>
            <a:endParaRPr lang="cs-CZ" altLang="cs-CZ" dirty="0" smtClean="0"/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0" y="3362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ea typeface="Calibri" pitchFamily="34" charset="0"/>
                <a:cs typeface="Times New Roman" pitchFamily="18" charset="0"/>
              </a:rPr>
              <a:t> </a:t>
            </a:r>
            <a:endParaRPr lang="cs-CZ" altLang="cs-CZ" sz="18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95288" y="212616"/>
            <a:ext cx="8075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smtClean="0">
                <a:ea typeface="Calibri" pitchFamily="34" charset="0"/>
                <a:cs typeface="Arial" pitchFamily="34" charset="0"/>
              </a:rPr>
              <a:t>Hlavní </a:t>
            </a:r>
            <a:r>
              <a:rPr lang="cs-CZ" altLang="cs-CZ" sz="1800" b="1" i="1" dirty="0">
                <a:ea typeface="Calibri" pitchFamily="34" charset="0"/>
                <a:cs typeface="Arial" pitchFamily="34" charset="0"/>
              </a:rPr>
              <a:t>dopravní proudy letecké dopravy v Africe a cestovní ruch 2010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63491" name="Obrázek 6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5872" r="2821" b="6529"/>
          <a:stretch>
            <a:fillRect/>
          </a:stretch>
        </p:blipFill>
        <p:spPr bwMode="auto">
          <a:xfrm>
            <a:off x="801688" y="692150"/>
            <a:ext cx="7515225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/>
              <a:t>Hlavní typy (formy a druhy) cestovního ruchu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Městský cestovní ruch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Venkovský cestovní ruch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Horský cestovní ruch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Letní rekreace a cestovní ruch u vody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Vinařský cestovní ruch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Lázeňský cestovní ruch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Kongresový a veletržní cestovní ruch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82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/>
              <a:t>Prostorová organizace druhého bydlení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92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A_OIR_U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44450"/>
            <a:ext cx="9831388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19672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Prostorové rozložení chat a chalup v ČR </a:t>
            </a:r>
            <a:r>
              <a:rPr lang="cs-CZ" b="1" dirty="0" smtClean="0"/>
              <a:t>  		1991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268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6354" y="28545"/>
            <a:ext cx="79912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alt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Prostorové rozložení rekreačních objektů Slovinska v roce 1991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1009" name="Picture 1" descr="mapa-slo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12635" cy="58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2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73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542343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123728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hangingPunct="0"/>
            <a:r>
              <a:rPr lang="cs-CZ" altLang="cs-CZ" b="1" dirty="0">
                <a:ea typeface="Times New Roman" pitchFamily="18" charset="0"/>
              </a:rPr>
              <a:t>Vývoj rekreačního zázemí Prahy a Brna v letech 1971 a 1991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0927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1747" name="Obrázek 133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r="4305" b="9227"/>
          <a:stretch>
            <a:fillRect/>
          </a:stretch>
        </p:blipFill>
        <p:spPr bwMode="auto">
          <a:xfrm>
            <a:off x="-180528" y="260648"/>
            <a:ext cx="9378950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0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Regionalizace a rajonizace cestovního ruchu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Teoreticko-metodologická východiska </a:t>
            </a:r>
          </a:p>
          <a:p>
            <a:pPr eaLnBrk="1" hangingPunct="1"/>
            <a:r>
              <a:rPr lang="cs-CZ" altLang="cs-CZ" smtClean="0"/>
              <a:t>Základní přístupy k regionalizaci</a:t>
            </a:r>
          </a:p>
          <a:p>
            <a:pPr eaLnBrk="1" hangingPunct="1"/>
            <a:r>
              <a:rPr lang="cs-CZ" altLang="cs-CZ" smtClean="0"/>
              <a:t>Praktické ukázky</a:t>
            </a:r>
          </a:p>
          <a:p>
            <a:pPr eaLnBrk="1" hangingPunct="1"/>
            <a:r>
              <a:rPr lang="cs-CZ" altLang="cs-CZ" smtClean="0"/>
              <a:t>Přínosy</a:t>
            </a:r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  <a:p>
            <a:pPr algn="ctr" eaLnBrk="1" hangingPunct="1">
              <a:buFontTx/>
              <a:buNone/>
            </a:pP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Základní přístupy k regionalizaci v cestovním ruchu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Nejstarší přístup od 50. do 70. let minulého století  akcentuje především </a:t>
            </a:r>
            <a:r>
              <a:rPr lang="cs-CZ" altLang="cs-CZ" sz="2800" b="1" smtClean="0"/>
              <a:t>geografický princip</a:t>
            </a:r>
            <a:r>
              <a:rPr lang="cs-CZ" altLang="cs-CZ" sz="2800" smtClean="0"/>
              <a:t>, vyčleňující, resp. členící  obvykle území podle významných geografických (geomorfologických) celků (např. hory, resp. horské oblasti, moře, pobřeží, velkoměsta, lázně, aj.).</a:t>
            </a:r>
          </a:p>
          <a:p>
            <a:pPr eaLnBrk="1" hangingPunct="1">
              <a:buFontTx/>
              <a:buNone/>
            </a:pPr>
            <a:r>
              <a:rPr lang="cs-CZ" altLang="cs-CZ" sz="2400" smtClean="0"/>
              <a:t/>
            </a:r>
            <a:br>
              <a:rPr lang="cs-CZ" altLang="cs-CZ" sz="2400" smtClean="0"/>
            </a:br>
            <a:endParaRPr lang="cs-CZ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765175"/>
            <a:ext cx="8229600" cy="45307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sz="2800" dirty="0" smtClean="0"/>
              <a:t>Druhý přístup akcentuje </a:t>
            </a:r>
            <a:r>
              <a:rPr lang="cs-CZ" altLang="cs-CZ" sz="2800" b="1" dirty="0" smtClean="0"/>
              <a:t>územně-plánovací princip</a:t>
            </a:r>
            <a:r>
              <a:rPr lang="cs-CZ" altLang="cs-CZ" sz="2800" dirty="0" smtClean="0"/>
              <a:t>, tedy delimitaci území podle diferenciace funkčního využití území a prostorového rozložení resp. významu cestovního ruchu a jeho aktivit, spojený často s přístupem normativním, určujícím jednotlivých regionům (oblastem) možnosti, resp. limity využití a zatížení, kategorizuje jejich význam, apod. Příkladem aplikace turistické regionalizace jako nástroje územně – plánovací praxe podpory rozvoje cestovního ruchu může být např. Rajonizace cestovního ruchu ČSR z roku 1981 nebo </a:t>
            </a:r>
            <a:r>
              <a:rPr lang="cs-CZ" altLang="cs-CZ" sz="2800" dirty="0" err="1" smtClean="0"/>
              <a:t>Regionalizácia</a:t>
            </a:r>
            <a:r>
              <a:rPr lang="cs-CZ" altLang="cs-CZ" sz="2800" dirty="0" smtClean="0"/>
              <a:t> cestovného ruchu v </a:t>
            </a:r>
            <a:r>
              <a:rPr lang="cs-CZ" altLang="cs-CZ" sz="2800" dirty="0" err="1" smtClean="0"/>
              <a:t>Slovenskej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republike</a:t>
            </a:r>
            <a:r>
              <a:rPr lang="cs-CZ" altLang="cs-CZ" sz="2800" dirty="0" smtClean="0"/>
              <a:t> 2004.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908050"/>
            <a:ext cx="8229600" cy="45307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cs-CZ" altLang="cs-CZ" sz="2800" dirty="0" smtClean="0"/>
              <a:t>Třetí, nejmladší a v současnosti nejrozšířenější přístup, lze označit jako </a:t>
            </a:r>
            <a:r>
              <a:rPr lang="cs-CZ" altLang="cs-CZ" sz="2800" b="1" dirty="0" smtClean="0"/>
              <a:t>marketingový přístup</a:t>
            </a:r>
            <a:r>
              <a:rPr lang="cs-CZ" altLang="cs-CZ" sz="2800" dirty="0" smtClean="0"/>
              <a:t>. Vychází z pragmatické potřeby co nejúčelnější propagace turistické nabídky území na národní, resp. regionální úrovni na jedné straně, a významně také z požadavku přípravy konkurenceschopných turistických produktů místními a regionálními aktéry v těchto regionech a oblastech  (lokální a regionální turistické regiony a turistická sdružení) na straně druhé.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 descr="mesta_HUZ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8" y="633413"/>
            <a:ext cx="79920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04256" y="1886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b="1" dirty="0"/>
              <a:t>Lůžkové kapacity cestovního ruchu ve městech ČR (2015)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Geografická regionalizace cestovního ruchu ČR</a:t>
            </a:r>
          </a:p>
        </p:txBody>
      </p:sp>
    </p:spTree>
    <p:extLst>
      <p:ext uri="{BB962C8B-B14F-4D97-AF65-F5344CB8AC3E}">
        <p14:creationId xmlns:p14="http://schemas.microsoft.com/office/powerpoint/2010/main" val="290545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1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664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1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9" y="909352"/>
            <a:ext cx="8432663" cy="56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33265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Územně-plánovací princip regionalizace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0350"/>
            <a:ext cx="9061450" cy="621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egionyCR-nezamestnan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780463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-381000"/>
            <a:ext cx="6399212" cy="705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1475"/>
            <a:ext cx="8921750" cy="629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76803" name="Picture 5" descr="29_01_10_mapa_turistickych_regionu_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0" y="1052736"/>
            <a:ext cx="8846686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55776" y="332656"/>
            <a:ext cx="417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Marketingový přístup k regionalizaci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5" name="Picture 1" descr="FTS_mesta_2016_final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73" y="945352"/>
            <a:ext cx="8033667" cy="5652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52158" y="2606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b="1" dirty="0"/>
              <a:t>Funkční typologie středisek městského cestovního ruchu </a:t>
            </a:r>
            <a:r>
              <a:rPr lang="cs-CZ" sz="1400" b="1" dirty="0" smtClean="0"/>
              <a:t>nadlokálního významu ČR </a:t>
            </a:r>
            <a:r>
              <a:rPr lang="cs-CZ" sz="1400" b="1" dirty="0"/>
              <a:t>(2015)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11_02_10_mapa_turisticke_oblasti_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92150"/>
            <a:ext cx="91344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re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734425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403350" y="392113"/>
            <a:ext cx="6450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Turistické regiony ČR očima Němců (33 regionů)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map09-e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8850312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827088" y="328613"/>
            <a:ext cx="8783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Turistické marketingové regiony Maďarska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smtClean="0"/>
              <a:t>Turistické regiony Maďarska </a:t>
            </a:r>
            <a:r>
              <a:rPr lang="cs-CZ" altLang="cs-CZ" sz="3200" smtClean="0"/>
              <a:t>(2. stupeň)</a:t>
            </a:r>
          </a:p>
        </p:txBody>
      </p:sp>
      <p:pic>
        <p:nvPicPr>
          <p:cNvPr id="80899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425" y="1600200"/>
            <a:ext cx="6915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/>
              <a:t>Turistické marketingové regiony Francie</a:t>
            </a:r>
            <a:br>
              <a:rPr lang="cs-CZ" altLang="cs-CZ" sz="2800" b="1" smtClean="0"/>
            </a:br>
            <a:r>
              <a:rPr lang="cs-CZ" altLang="cs-CZ" sz="2000" b="1" smtClean="0"/>
              <a:t>1. stupeň – administrativní regiony, 2. stupeň - departementy</a:t>
            </a:r>
          </a:p>
        </p:txBody>
      </p:sp>
      <p:pic>
        <p:nvPicPr>
          <p:cNvPr id="82947" name="Picture 3" descr="carte de f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45164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 descr="loc_t_fr_d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1612900"/>
            <a:ext cx="4329112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loc_t_fr_dpt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9550" y="333375"/>
            <a:ext cx="6394450" cy="8959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1" name="Picture 3" descr="carte france reli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1125538"/>
            <a:ext cx="4495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/>
              <a:t>Bretagne </a:t>
            </a:r>
            <a:r>
              <a:rPr lang="cs-CZ" altLang="cs-CZ" smtClean="0"/>
              <a:t/>
            </a:r>
            <a:br>
              <a:rPr lang="cs-CZ" altLang="cs-CZ" smtClean="0"/>
            </a:br>
            <a:r>
              <a:rPr lang="cs-CZ" altLang="cs-CZ" sz="3200" smtClean="0"/>
              <a:t>(departementy a turistická střediska)</a:t>
            </a:r>
          </a:p>
        </p:txBody>
      </p:sp>
      <p:pic>
        <p:nvPicPr>
          <p:cNvPr id="84995" name="Picture 3" descr="Bretag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762952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981075"/>
            <a:ext cx="8834438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619250" y="400050"/>
            <a:ext cx="611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Turistická oblast Masiv Mont Blanc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315913"/>
            <a:ext cx="8229600" cy="1258888"/>
          </a:xfrm>
        </p:spPr>
        <p:txBody>
          <a:bodyPr/>
          <a:lstStyle/>
          <a:p>
            <a:pPr eaLnBrk="1" hangingPunct="1"/>
            <a:r>
              <a:rPr lang="cs-CZ" altLang="cs-CZ" sz="2800" b="1" smtClean="0"/>
              <a:t>Turistické marketingové regiony Švýcarska</a:t>
            </a:r>
          </a:p>
        </p:txBody>
      </p:sp>
      <p:pic>
        <p:nvPicPr>
          <p:cNvPr id="87043" name="Picture 3" descr="ST02_dest_map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68400"/>
            <a:ext cx="731361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Bernese_Ober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34004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8288" y="-315416"/>
            <a:ext cx="8229600" cy="1258888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Turistické regiony Španělska</a:t>
            </a:r>
          </a:p>
        </p:txBody>
      </p:sp>
      <p:pic>
        <p:nvPicPr>
          <p:cNvPr id="88067" name="Picture 3" descr="00_esp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90575"/>
            <a:ext cx="8313738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9219" name="Picture 1" descr="FTS_mesta_2016_final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7" y="837352"/>
            <a:ext cx="8187989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79712" y="1648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dirty="0"/>
              <a:t>Turistická atraktivita středisek městského cestovního ruchu nadregionálního významu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Polská vojvodství – marketingové turistické regiony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wojewodzt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3050"/>
            <a:ext cx="69707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Spolkové země Rakouska – marketingové turistické regiony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niederoesterreich_map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61150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kaernten_map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44900"/>
            <a:ext cx="5692775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4149725"/>
            <a:ext cx="2895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itchFamily="34" charset="0"/>
              </a:rPr>
              <a:t>Země se dále člení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itchFamily="34" charset="0"/>
              </a:rPr>
              <a:t>do turistických regionů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Verdana" pitchFamily="34" charset="0"/>
              </a:rPr>
              <a:t>a oblastí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turistické oblasti nizozemí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47688"/>
            <a:ext cx="4633912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Přínosy z regionalizace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Teoreticko – metodologický (region cestovního ruchu – specifika, hlavní znaky a aspekty, problematika delimitace, funkční hledisko)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Manažerský (zlepšení organizace a marketingu trhu cestovního ruchu, zaměření se na poptávku po turistických produktech)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Pedagogický (regionalizace jako poznávací nástroj ve výuce)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Lázeňství a vinařská turistika</a:t>
            </a:r>
            <a:endParaRPr lang="cs-CZ" sz="4000" dirty="0"/>
          </a:p>
        </p:txBody>
      </p:sp>
      <p:pic>
        <p:nvPicPr>
          <p:cNvPr id="7" name="Picture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4838"/>
            <a:ext cx="4038600" cy="289668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4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74478"/>
            <a:ext cx="4038600" cy="2777406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0676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60350"/>
            <a:ext cx="8774113" cy="6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1068</Words>
  <Application>Microsoft Office PowerPoint</Application>
  <PresentationFormat>Předvádění na obrazovce (4:3)</PresentationFormat>
  <Paragraphs>348</Paragraphs>
  <Slides>76</Slides>
  <Notes>26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77" baseType="lpstr">
      <vt:lpstr>Výchozí návrh</vt:lpstr>
      <vt:lpstr>Přednáška   Prostorová organizace a regionalizace cestovního ruchu</vt:lpstr>
      <vt:lpstr>Stručný obsah přednášky</vt:lpstr>
      <vt:lpstr>Základní statistické informace k analýze prostorové organizace cestovního ruchu</vt:lpstr>
      <vt:lpstr>Hlavní typy (formy a druhy) cestovního ruchu</vt:lpstr>
      <vt:lpstr>Prezentace aplikace PowerPoint</vt:lpstr>
      <vt:lpstr>Prezentace aplikace PowerPoint</vt:lpstr>
      <vt:lpstr>Prezentace aplikace PowerPoint</vt:lpstr>
      <vt:lpstr>Lázeňství a vinařská turistika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Prostorová analýza cestovního ruchu</vt:lpstr>
      <vt:lpstr>Prezentace aplikace PowerPoint</vt:lpstr>
      <vt:lpstr>Regionální rozložení domácích turistů v ČR </vt:lpstr>
      <vt:lpstr>Regionální rozložení zahraničních turistů v ČR</vt:lpstr>
      <vt:lpstr>Regionální rozložení německých a amerických turistů  v ČR (2018)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Vybrané charakteristiky cestovního ruchu Rakouska</vt:lpstr>
      <vt:lpstr>Výjezdové proudy turistů z Rakouska a Švýcarska</vt:lpstr>
      <vt:lpstr>Příjezdy zahraničních turistů a devizové příjmy z aktivního cestovního ruchu Španělska</vt:lpstr>
      <vt:lpstr>Prezentace aplikace PowerPoint</vt:lpstr>
      <vt:lpstr>Prezentace aplikace PowerPoint</vt:lpstr>
      <vt:lpstr>Prezentace aplikace PowerPoint</vt:lpstr>
      <vt:lpstr>TOP 15 zemí příjezdů zahraničních turistů do CR 2018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Prostorová organizace druhého bydlení</vt:lpstr>
      <vt:lpstr>Prezentace aplikace PowerPoint</vt:lpstr>
      <vt:lpstr>Prezentace aplikace PowerPoint</vt:lpstr>
      <vt:lpstr>Prezentace aplikace PowerPoint</vt:lpstr>
      <vt:lpstr>Prezentace aplikace PowerPoint</vt:lpstr>
      <vt:lpstr>Regionalizace a rajonizace cestovního ruchu</vt:lpstr>
      <vt:lpstr>Základní přístupy k regionalizaci v cestovním ruchu</vt:lpstr>
      <vt:lpstr>Prezentace aplikace PowerPoint</vt:lpstr>
      <vt:lpstr>Prezentace aplikace PowerPoint</vt:lpstr>
      <vt:lpstr>Geografická regionalizace cestovního ruchu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Turistické regiony Maďarska (2. stupeň)</vt:lpstr>
      <vt:lpstr>Turistické marketingové regiony Francie 1. stupeň – administrativní regiony, 2. stupeň - departementy</vt:lpstr>
      <vt:lpstr>Prezentace aplikace PowerPoint</vt:lpstr>
      <vt:lpstr>Bretagne  (departementy a turistická střediska)</vt:lpstr>
      <vt:lpstr>Prezentace aplikace PowerPoint</vt:lpstr>
      <vt:lpstr>Turistické marketingové regiony Švýcarska</vt:lpstr>
      <vt:lpstr>Turistické regiony Španělska</vt:lpstr>
      <vt:lpstr>Polská vojvodství – marketingové turistické regiony</vt:lpstr>
      <vt:lpstr>Prezentace aplikace PowerPoint</vt:lpstr>
      <vt:lpstr>Spolkové země Rakouska – marketingové turistické regiony</vt:lpstr>
      <vt:lpstr>Prezentace aplikace PowerPoint</vt:lpstr>
      <vt:lpstr>Prezentace aplikace PowerPoint</vt:lpstr>
      <vt:lpstr>Prezentace aplikace PowerPoint</vt:lpstr>
      <vt:lpstr>Přínosy z regionalizace</vt:lpstr>
    </vt:vector>
  </TitlesOfParts>
  <Company>ESF -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Přednáška VI  Prostorová organizace cestovního ruchu</dc:title>
  <dc:creator>vystoupil</dc:creator>
  <cp:lastModifiedBy>Vystoupil Jiri</cp:lastModifiedBy>
  <cp:revision>97</cp:revision>
  <dcterms:created xsi:type="dcterms:W3CDTF">2010-02-18T00:06:40Z</dcterms:created>
  <dcterms:modified xsi:type="dcterms:W3CDTF">2019-03-27T10:46:06Z</dcterms:modified>
</cp:coreProperties>
</file>