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3"/>
  </p:notesMasterIdLst>
  <p:sldIdLst>
    <p:sldId id="262" r:id="rId2"/>
    <p:sldId id="263" r:id="rId3"/>
    <p:sldId id="274" r:id="rId4"/>
    <p:sldId id="275" r:id="rId5"/>
    <p:sldId id="297" r:id="rId6"/>
    <p:sldId id="298" r:id="rId7"/>
    <p:sldId id="276" r:id="rId8"/>
    <p:sldId id="299" r:id="rId9"/>
    <p:sldId id="296" r:id="rId10"/>
    <p:sldId id="300" r:id="rId11"/>
    <p:sldId id="278" r:id="rId12"/>
    <p:sldId id="279" r:id="rId13"/>
    <p:sldId id="280" r:id="rId14"/>
    <p:sldId id="281" r:id="rId15"/>
    <p:sldId id="284" r:id="rId16"/>
    <p:sldId id="283" r:id="rId17"/>
    <p:sldId id="282" r:id="rId18"/>
    <p:sldId id="285" r:id="rId19"/>
    <p:sldId id="290" r:id="rId20"/>
    <p:sldId id="286" r:id="rId21"/>
    <p:sldId id="293" r:id="rId22"/>
    <p:sldId id="287" r:id="rId23"/>
    <p:sldId id="291" r:id="rId24"/>
    <p:sldId id="292" r:id="rId25"/>
    <p:sldId id="288" r:id="rId26"/>
    <p:sldId id="294" r:id="rId27"/>
    <p:sldId id="289" r:id="rId28"/>
    <p:sldId id="256" r:id="rId29"/>
    <p:sldId id="277" r:id="rId30"/>
    <p:sldId id="257" r:id="rId31"/>
    <p:sldId id="272" r:id="rId32"/>
    <p:sldId id="265" r:id="rId33"/>
    <p:sldId id="267" r:id="rId34"/>
    <p:sldId id="268" r:id="rId35"/>
    <p:sldId id="269" r:id="rId36"/>
    <p:sldId id="270" r:id="rId37"/>
    <p:sldId id="271" r:id="rId38"/>
    <p:sldId id="266" r:id="rId39"/>
    <p:sldId id="258" r:id="rId40"/>
    <p:sldId id="261" r:id="rId41"/>
    <p:sldId id="264" r:id="rId4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6144" autoAdjust="0"/>
  </p:normalViewPr>
  <p:slideViewPr>
    <p:cSldViewPr>
      <p:cViewPr varScale="1">
        <p:scale>
          <a:sx n="110" d="100"/>
          <a:sy n="110" d="100"/>
        </p:scale>
        <p:origin x="22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3EF44B-052C-4901-815F-B362CA5ED8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779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BFF4C3-9609-4059-83F2-940D23018B51}" type="slidenum">
              <a:rPr lang="cs-CZ" smtClean="0"/>
              <a:pPr eaLnBrk="1" hangingPunct="1"/>
              <a:t>1</a:t>
            </a:fld>
            <a:endParaRPr lang="cs-CZ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639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F5E706-6148-4EF3-837F-CEA3646CFB0C}" type="slidenum">
              <a:rPr lang="cs-CZ" smtClean="0"/>
              <a:pPr eaLnBrk="1" hangingPunct="1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381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2494A3-CE7F-443B-AA12-B1CD55B49BE3}" type="slidenum">
              <a:rPr lang="cs-CZ" smtClean="0"/>
              <a:pPr eaLnBrk="1" hangingPunct="1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256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B5C653-AB87-4BD8-A2A1-E5536C617989}" type="slidenum">
              <a:rPr lang="cs-CZ" smtClean="0"/>
              <a:pPr eaLnBrk="1" hangingPunct="1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3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05F3D8-C505-40A5-B488-2CFBAA1DB580}" type="slidenum">
              <a:rPr lang="cs-CZ" smtClean="0"/>
              <a:pPr eaLnBrk="1" hangingPunct="1"/>
              <a:t>39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600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E752C2-B3E1-4F88-9C09-8DE0C12C7D73}" type="slidenum">
              <a:rPr lang="cs-CZ" smtClean="0"/>
              <a:pPr eaLnBrk="1" hangingPunct="1"/>
              <a:t>40</a:t>
            </a:fld>
            <a:endParaRPr 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623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A96BA2-9D00-49C3-8C6D-BEFCBB2A98E6}" type="slidenum">
              <a:rPr lang="cs-CZ" smtClean="0"/>
              <a:pPr eaLnBrk="1" hangingPunct="1"/>
              <a:t>41</a:t>
            </a:fld>
            <a:endParaRPr 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96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67A0E9-444B-4D4B-8BFF-1193467CC292}" type="slidenum">
              <a:rPr lang="cs-CZ" smtClean="0"/>
              <a:pPr eaLnBrk="1" hangingPunct="1"/>
              <a:t>2</a:t>
            </a:fld>
            <a:endParaRPr lang="cs-CZ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15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26A208-AAEF-40B7-A1DB-B13A278923DD}" type="slidenum">
              <a:rPr lang="cs-CZ" smtClean="0"/>
              <a:pPr eaLnBrk="1" hangingPunct="1"/>
              <a:t>28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30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E3A640-B83C-459E-A1E1-4D58BC9B7E7B}" type="slidenum">
              <a:rPr lang="cs-CZ" smtClean="0"/>
              <a:pPr eaLnBrk="1" hangingPunct="1"/>
              <a:t>30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85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18BD78-EF21-4A3E-964B-42FAF55F06E4}" type="slidenum">
              <a:rPr lang="cs-CZ" smtClean="0"/>
              <a:pPr eaLnBrk="1" hangingPunct="1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162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BB84F1-AEC1-4A5B-AB63-65388C227049}" type="slidenum">
              <a:rPr lang="cs-CZ" smtClean="0"/>
              <a:pPr eaLnBrk="1" hangingPunct="1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465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D4289D-A9A2-4DD8-848A-1A48DB77761E}" type="slidenum">
              <a:rPr lang="cs-CZ" smtClean="0"/>
              <a:pPr eaLnBrk="1" hangingPunct="1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631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C336B8-EA4A-4F82-AFBC-5C9AD6F5E634}" type="slidenum">
              <a:rPr lang="cs-CZ" smtClean="0"/>
              <a:pPr eaLnBrk="1" hangingPunct="1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197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CB89ED-044C-4F81-8AC9-75E333195A73}" type="slidenum">
              <a:rPr lang="cs-CZ" smtClean="0"/>
              <a:pPr eaLnBrk="1" hangingPunct="1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7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AA5989-CA3F-4586-9E01-BE5E299540F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5D995-E665-43FD-ADA8-5D530772203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41A8A0A1-2798-4174-9DC2-AAFB8148EB6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C160-8729-4889-8C9E-DE9AE28F3F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45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4C0787-C276-43DB-95DB-038E41C73B9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C93813-C56A-47CA-9D7E-11D1E19232C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8E5AEDF-ABA8-495F-9708-C5484CDE402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BFE0F471-2394-411D-B21D-4E8F21EB330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94F2BD-96F2-4F4E-A2CE-E260450638A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7269C7-DA15-4C36-A035-01A06FA66E0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480086-7722-42D5-A9FD-473393CA293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D60E71E-C313-42B1-B88F-8DFE933DAE3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B55B42-9B53-4AD7-A94A-AED98F6A70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repidtravel.com/burma-myanmar/best-myanmar-95225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youtube.com/watch?v=ipUfiI8pU-Y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/>
              <a:t>Teoretické koncepty rozvoje cestovního ruchu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Martin Šauer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destinace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113251" cy="4545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365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Fáze - Objevování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Neorganizování návštěvníci, v malém počtu, otevřeni novým myšlenkám, trendům, dobrodružství; zajímají se o místní kulturu, prostředí a autentičnost (</a:t>
            </a:r>
            <a:r>
              <a:rPr lang="cs-CZ" dirty="0" err="1"/>
              <a:t>alocentrici</a:t>
            </a:r>
            <a:r>
              <a:rPr lang="cs-CZ" dirty="0"/>
              <a:t>, objevitelé)</a:t>
            </a:r>
          </a:p>
          <a:p>
            <a:r>
              <a:rPr lang="cs-CZ" dirty="0"/>
              <a:t>Zpravidla jde o návštěvnost ze vzdálených zdrojových zemí. Dnes nové destinace v zemích třetího světa</a:t>
            </a:r>
          </a:p>
          <a:p>
            <a:r>
              <a:rPr lang="cs-CZ" dirty="0"/>
              <a:t>Žádná pravidelnost</a:t>
            </a:r>
          </a:p>
          <a:p>
            <a:r>
              <a:rPr lang="cs-CZ" dirty="0"/>
              <a:t>Neexistence specifické turistické infrastruktury, využívání místní</a:t>
            </a:r>
          </a:p>
          <a:p>
            <a:r>
              <a:rPr lang="cs-CZ" dirty="0"/>
              <a:t>Iritační index – euforie</a:t>
            </a:r>
          </a:p>
          <a:p>
            <a:r>
              <a:rPr lang="cs-CZ" dirty="0"/>
              <a:t>Následně dochází ke zprostředkování zkušeností – impuls k rozvoji CR</a:t>
            </a:r>
          </a:p>
        </p:txBody>
      </p:sp>
    </p:spTree>
    <p:extLst>
      <p:ext uri="{BB962C8B-B14F-4D97-AF65-F5344CB8AC3E}">
        <p14:creationId xmlns:p14="http://schemas.microsoft.com/office/powerpoint/2010/main" val="302785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sarajevotimes.com/wp-content/uploads/2015/05/Lukomir-Village-travelobosnia.com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" y="7142"/>
            <a:ext cx="8964488" cy="6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6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www.brajdo.com/blog/wp-content/themes/handcrafted/functions/scripts/timthumb.php?src=wp-content/2013/Lukomir01.jpg&amp;w=830&amp;h=0&amp;z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606"/>
            <a:ext cx="9126950" cy="60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02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s://lh3.googleusercontent.com/-segbd7Hvadc/UEZ3nF1nWII/AAAAAAAATs4/pOQwK3F0pt4ZLxbVqInmECo_ID1hhZ7tQCCo/s912-Ic42/bosna-hercegovina-mtb-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22" y="201229"/>
            <a:ext cx="914399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06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s://lh3.googleusercontent.com/-pFPlumNdTX4/UEZ3jivENsI/AAAAAAAATsc/yz8XDYN9Yisae9xVm65WwebjabvUsYVcgCCo/s912-Ic42/bosna-hercegovina-mtb-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2898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8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s://lh3.googleusercontent.com/-zEbjbs6lliQ/UEZ3k-p0nbI/AAAAAAAATsg/kf7oXGJCGCA7PPnWNAgtXPyZHl3UKIpTgCCo/s912-Ic42/bosna-hercegovina-mtb-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795"/>
            <a:ext cx="9128854" cy="60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02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s://lh3.googleusercontent.com/-ALn5nUEugDo/UEZ3oRw6vHI/AAAAAAAATtA/WHtuhtdK6mEt-wvSh7KTn28Qt_LeSVlJQCCo/s912-Ic42/bosna-hercegovina-mtb-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11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16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Fáze - Vtažení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fontScale="92500"/>
          </a:bodyPr>
          <a:lstStyle/>
          <a:p>
            <a:r>
              <a:rPr lang="cs-CZ" dirty="0"/>
              <a:t>Růst návštěvnosti a pravidelnosti</a:t>
            </a:r>
          </a:p>
          <a:p>
            <a:r>
              <a:rPr lang="cs-CZ" dirty="0"/>
              <a:t>Místní začínají podnikat v CR</a:t>
            </a:r>
          </a:p>
          <a:p>
            <a:r>
              <a:rPr lang="cs-CZ" dirty="0"/>
              <a:t>Kontakt s místními je relativně intenzivní</a:t>
            </a:r>
          </a:p>
          <a:p>
            <a:r>
              <a:rPr lang="cs-CZ" dirty="0"/>
              <a:t>Iritační index – kombinace euforie s jistou mírou apatie</a:t>
            </a:r>
          </a:p>
          <a:p>
            <a:r>
              <a:rPr lang="cs-CZ" dirty="0"/>
              <a:t>Formuje se propagace</a:t>
            </a:r>
          </a:p>
          <a:p>
            <a:r>
              <a:rPr lang="cs-CZ" dirty="0"/>
              <a:t>Začínají se krystalizovat zdrojové oblasti návštěvnosti</a:t>
            </a:r>
          </a:p>
          <a:p>
            <a:r>
              <a:rPr lang="cs-CZ" dirty="0"/>
              <a:t>Sezónnost</a:t>
            </a:r>
          </a:p>
          <a:p>
            <a:r>
              <a:rPr lang="cs-CZ" dirty="0"/>
              <a:t>Růst rozdílů mezi obyvatelstvem</a:t>
            </a:r>
          </a:p>
          <a:p>
            <a:r>
              <a:rPr lang="cs-CZ" dirty="0"/>
              <a:t>Vliv na veřejnou správu</a:t>
            </a:r>
          </a:p>
        </p:txBody>
      </p:sp>
    </p:spTree>
    <p:extLst>
      <p:ext uri="{BB962C8B-B14F-4D97-AF65-F5344CB8AC3E}">
        <p14:creationId xmlns:p14="http://schemas.microsoft.com/office/powerpoint/2010/main" val="2342310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http://www.indietraveller.co/wp-content/uploads/2013/12/burma_overview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36" y="3245900"/>
            <a:ext cx="4788024" cy="368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2.cdn.turner.com/cnnnext/dam/assets/121219063519-myanmar-temples-story-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48" y="10510"/>
            <a:ext cx="5565258" cy="31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lonelyplanetimages.imgix.net/shop/images/Myanmar__Burma__travel_guide_-_12th_edition.jpg?q=90&amp;sharp=10&amp;vib=20&amp;w=6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1664"/>
            <a:ext cx="1815605" cy="279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7daystour.com/wp-content/uploads/2015/10/myanmar-holida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5" y="4005064"/>
            <a:ext cx="4249714" cy="270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7504" y="3359058"/>
            <a:ext cx="714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6"/>
              </a:rPr>
              <a:t>http://www.intrepidtravel.com/burma-myanmar/best-myanmar-95225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392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Modely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Teorie životního cyklu destinace</a:t>
            </a:r>
          </a:p>
          <a:p>
            <a:pPr eaLnBrk="1" hangingPunct="1">
              <a:defRPr/>
            </a:pPr>
            <a:r>
              <a:rPr lang="cs-CZ" dirty="0" err="1"/>
              <a:t>Miossecův</a:t>
            </a:r>
            <a:r>
              <a:rPr lang="cs-CZ" dirty="0"/>
              <a:t> model rozvoje cestovního ruchu</a:t>
            </a:r>
          </a:p>
          <a:p>
            <a:pPr eaLnBrk="1" hangingPunct="1">
              <a:defRPr/>
            </a:pPr>
            <a:r>
              <a:rPr lang="cs-CZ" dirty="0"/>
              <a:t>Prostorová hierarchie turistických proudů (</a:t>
            </a:r>
            <a:r>
              <a:rPr lang="cs-CZ" dirty="0" err="1"/>
              <a:t>Lundgren</a:t>
            </a:r>
            <a:r>
              <a:rPr lang="cs-CZ" dirty="0"/>
              <a:t>, 1982)</a:t>
            </a:r>
          </a:p>
          <a:p>
            <a:pPr>
              <a:defRPr/>
            </a:pPr>
            <a:r>
              <a:rPr lang="cs-CZ" dirty="0"/>
              <a:t>Teorie jádro – periférie</a:t>
            </a:r>
          </a:p>
          <a:p>
            <a:pPr eaLnBrk="1" hangingPunct="1">
              <a:defRPr/>
            </a:pPr>
            <a:r>
              <a:rPr lang="cs-CZ" dirty="0" err="1"/>
              <a:t>Mass</a:t>
            </a:r>
            <a:r>
              <a:rPr lang="cs-CZ" dirty="0"/>
              <a:t> vs. New </a:t>
            </a:r>
            <a:r>
              <a:rPr lang="cs-CZ" dirty="0" err="1"/>
              <a:t>Tourism</a:t>
            </a:r>
            <a:r>
              <a:rPr lang="cs-CZ" dirty="0"/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Fáze - Rozvoj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Dobře vymezené zdrojové oblasti podpořené propagací</a:t>
            </a:r>
          </a:p>
          <a:p>
            <a:r>
              <a:rPr lang="cs-CZ" dirty="0"/>
              <a:t>Kontrola místních nad rozvojem CR klesá</a:t>
            </a:r>
          </a:p>
          <a:p>
            <a:r>
              <a:rPr lang="cs-CZ" dirty="0"/>
              <a:t>Růst zahraničních investic do infrastruktury</a:t>
            </a:r>
          </a:p>
          <a:p>
            <a:r>
              <a:rPr lang="cs-CZ" dirty="0"/>
              <a:t>Destinace se dostává do katalogů CK a touroperátorů</a:t>
            </a:r>
          </a:p>
          <a:p>
            <a:r>
              <a:rPr lang="cs-CZ" dirty="0"/>
              <a:t>V hlavní sezóně převyšuje počet návštěvníků počet místních obyvatel</a:t>
            </a:r>
          </a:p>
          <a:p>
            <a:r>
              <a:rPr lang="cs-CZ" dirty="0"/>
              <a:t>Dle iritačního indexu – nastupuje apatie</a:t>
            </a:r>
          </a:p>
          <a:p>
            <a:r>
              <a:rPr lang="cs-CZ" dirty="0"/>
              <a:t>Nástup komercionalizace nabídky, ztráta autenticity</a:t>
            </a:r>
          </a:p>
          <a:p>
            <a:r>
              <a:rPr lang="cs-CZ" dirty="0"/>
              <a:t>Pokles kontaktů s místním obyvatelstvem (frekvence a spontánnosti); růst zprostředkovanosti vztahů a jejich obchodní motivace</a:t>
            </a:r>
          </a:p>
          <a:p>
            <a:r>
              <a:rPr lang="cs-CZ" dirty="0"/>
              <a:t>Plánování CR se zdá být nevyhnutelné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033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7984" y="228600"/>
            <a:ext cx="4338064" cy="990600"/>
          </a:xfrm>
        </p:spPr>
        <p:txBody>
          <a:bodyPr/>
          <a:lstStyle/>
          <a:p>
            <a:r>
              <a:rPr lang="cs-CZ" dirty="0"/>
              <a:t>Vanuatu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6" name="Picture 6" descr="http://selectvacations.com.au/images/Espiritu-Santo-I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4514849"/>
            <a:ext cx="402907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static.wixstatic.com/media/603dcf_0fed765611790cac88ccb2ba18fa5894.jpg_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9512"/>
            <a:ext cx="4179583" cy="31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exp.cdn-hotels.com/hotels/4000000/3580000/3575800/3575726/3575726_12_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40423" cy="248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ikitravel.org/upload/shared/thumb/9/92/Vanuatu-Tourist-Informatio-Centre.jpg/700px-Vanuatu-Tourist-Informatio-Cent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72" y="1392143"/>
            <a:ext cx="5932928" cy="268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25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IV. Fáze - Konsolidace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Zřetelné zpomalování tempa růstu návštěvnosti; absolutně však ještě roste</a:t>
            </a:r>
          </a:p>
          <a:p>
            <a:r>
              <a:rPr lang="cs-CZ" dirty="0"/>
              <a:t>Převážná část místní ekonomiky je vázána na cestovní ruch</a:t>
            </a:r>
          </a:p>
          <a:p>
            <a:r>
              <a:rPr lang="cs-CZ" dirty="0"/>
              <a:t>Narůstá infrastruktura cestovního ruchu, místo získává monokulturní charakter – turistická ghetta</a:t>
            </a:r>
          </a:p>
          <a:p>
            <a:r>
              <a:rPr lang="cs-CZ" dirty="0"/>
              <a:t>Marketing nabývá značné intenzity – nutno vynaložit velké úsilí k získání nových návštěvníků</a:t>
            </a:r>
          </a:p>
          <a:p>
            <a:r>
              <a:rPr lang="cs-CZ" dirty="0"/>
              <a:t>Snaha o rozšiřování turistické sezóny</a:t>
            </a:r>
          </a:p>
          <a:p>
            <a:r>
              <a:rPr lang="cs-CZ" dirty="0"/>
              <a:t>Návštěvníci hledají „turistický ráj“</a:t>
            </a:r>
          </a:p>
          <a:p>
            <a:r>
              <a:rPr lang="cs-CZ" dirty="0"/>
              <a:t>Místní mohou být znechuceni negativními dopady CR</a:t>
            </a:r>
          </a:p>
          <a:p>
            <a:r>
              <a:rPr lang="cs-CZ" dirty="0"/>
              <a:t>Někteří návštěvníci ztrácí o destinaci zájem</a:t>
            </a:r>
          </a:p>
        </p:txBody>
      </p:sp>
    </p:spTree>
    <p:extLst>
      <p:ext uri="{BB962C8B-B14F-4D97-AF65-F5344CB8AC3E}">
        <p14:creationId xmlns:p14="http://schemas.microsoft.com/office/powerpoint/2010/main" val="4052530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43625" y="-35511"/>
            <a:ext cx="2997200" cy="4495800"/>
          </a:xfrm>
          <a:prstGeom prst="rect">
            <a:avLst/>
          </a:prstGeom>
        </p:spPr>
      </p:pic>
      <p:pic>
        <p:nvPicPr>
          <p:cNvPr id="8194" name="Picture 2" descr="http://www.rajatravel.xyz/wp-content/uploads/2015/01/bali-vacation-spots-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23" y="-16768"/>
            <a:ext cx="6178948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.yimg.com/ea/img/-/141124/bali_travel_1a75mnu-1a75m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4445"/>
            <a:ext cx="6143625" cy="340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virtusvita-images.s3.amazonaws.com/Destination/large/bali1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"/>
          <a:stretch/>
        </p:blipFill>
        <p:spPr bwMode="auto">
          <a:xfrm>
            <a:off x="6143625" y="4458570"/>
            <a:ext cx="3008506" cy="161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877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http://www.dailyherald.com/storyimage/DA/20120909/entlife/709099992/EP/1/9/EP-709099992.jpg&amp;MaxW=800&amp;maxH=800&amp;no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2" y="0"/>
            <a:ext cx="507958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2.bisnis.com/bali/posts/2016/03/24/58367/ku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.w-x.co/31837d3d-1d4d-4160-8dd6-13bf44a29a2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22" y="428428"/>
            <a:ext cx="3626078" cy="2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6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V. Fáze - Stagnace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Nejkritičtější etapa destinačního cyklu</a:t>
            </a:r>
          </a:p>
          <a:p>
            <a:r>
              <a:rPr lang="cs-CZ" dirty="0"/>
              <a:t>Počet návštěvníků dosahuje vrcholu, průměrná délka pobytu výrazně klesá, klesají i výdaje na hlavu</a:t>
            </a:r>
          </a:p>
          <a:p>
            <a:r>
              <a:rPr lang="cs-CZ" dirty="0"/>
              <a:t>Nasycení většiny rozměrů únosné kapacity destinace</a:t>
            </a:r>
          </a:p>
          <a:p>
            <a:r>
              <a:rPr lang="cs-CZ" dirty="0"/>
              <a:t>Image destinace je pevně ukotvena, především jako turistické místo masového CR</a:t>
            </a:r>
          </a:p>
          <a:p>
            <a:r>
              <a:rPr lang="cs-CZ" dirty="0"/>
              <a:t>Kapacity již nejsou plně využity, ani v sezónně</a:t>
            </a:r>
          </a:p>
          <a:p>
            <a:r>
              <a:rPr lang="cs-CZ" dirty="0"/>
              <a:t>Organizování masoví turisté</a:t>
            </a:r>
          </a:p>
          <a:p>
            <a:r>
              <a:rPr lang="cs-CZ" dirty="0"/>
              <a:t>Přírodní a kulturní atraktivity jsou nahrazovány uměle vytvořenými</a:t>
            </a:r>
          </a:p>
          <a:p>
            <a:r>
              <a:rPr lang="cs-CZ" dirty="0"/>
              <a:t>Antagonistický postoj místních k turistům (znechucení a nepřátelství) </a:t>
            </a:r>
          </a:p>
        </p:txBody>
      </p:sp>
    </p:spTree>
    <p:extLst>
      <p:ext uri="{BB962C8B-B14F-4D97-AF65-F5344CB8AC3E}">
        <p14:creationId xmlns:p14="http://schemas.microsoft.com/office/powerpoint/2010/main" val="809456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8" name="Picture 4" descr="http://www.shuttleincancun.com/images/shuttleincancun2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0" y="332656"/>
            <a:ext cx="914114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44452" y="898212"/>
            <a:ext cx="4403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Tourism in </a:t>
            </a:r>
            <a:r>
              <a:rPr lang="en-US" dirty="0" err="1"/>
              <a:t>Cancún</a:t>
            </a:r>
            <a:r>
              <a:rPr lang="en-US" dirty="0"/>
              <a:t>: Success or Disaster?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263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VI. Fáze - </a:t>
            </a:r>
            <a:r>
              <a:rPr lang="cs-CZ" dirty="0" err="1"/>
              <a:t>Poststagnace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Úpadek – vyčerpání zdrojů destinace, snížení kvality životního prostředí, degradace místního životního stylu, ztráta genia loci.</a:t>
            </a:r>
          </a:p>
          <a:p>
            <a:r>
              <a:rPr lang="cs-CZ" dirty="0"/>
              <a:t>Stabilizace – udržování stabilní návštěvnosti v důsledku inovace nabídky a poklesu návštěvnosti na úroveň únosné kapacity</a:t>
            </a:r>
          </a:p>
          <a:p>
            <a:r>
              <a:rPr lang="cs-CZ" dirty="0"/>
              <a:t>Omlazení – nalezení nových forem CR (</a:t>
            </a:r>
            <a:r>
              <a:rPr lang="cs-CZ" dirty="0" err="1"/>
              <a:t>Atlantic</a:t>
            </a:r>
            <a:r>
              <a:rPr lang="cs-CZ" dirty="0"/>
              <a:t> City) a oslovení nových segmentů návštěvníků</a:t>
            </a:r>
          </a:p>
        </p:txBody>
      </p:sp>
    </p:spTree>
    <p:extLst>
      <p:ext uri="{BB962C8B-B14F-4D97-AF65-F5344CB8AC3E}">
        <p14:creationId xmlns:p14="http://schemas.microsoft.com/office/powerpoint/2010/main" val="2550967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Grp="1" noChangeAspect="1" noChangeArrowheads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49"/>
          <a:stretch/>
        </p:blipFill>
        <p:spPr>
          <a:xfrm>
            <a:off x="827584" y="476672"/>
            <a:ext cx="7370536" cy="5832648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36"/>
          <a:stretch/>
        </p:blipFill>
        <p:spPr>
          <a:xfrm>
            <a:off x="973902" y="-12574"/>
            <a:ext cx="6483023" cy="2790603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09"/>
          <a:stretch/>
        </p:blipFill>
        <p:spPr>
          <a:xfrm>
            <a:off x="973902" y="2734849"/>
            <a:ext cx="6483024" cy="4016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7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destinace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Typologie návštěvníků</a:t>
            </a:r>
          </a:p>
          <a:p>
            <a:pPr marL="0" indent="0">
              <a:buNone/>
            </a:pPr>
            <a:r>
              <a:rPr lang="cs-CZ" dirty="0" err="1"/>
              <a:t>Cohen</a:t>
            </a:r>
            <a:r>
              <a:rPr lang="cs-CZ" dirty="0"/>
              <a:t> (1979)</a:t>
            </a:r>
          </a:p>
          <a:p>
            <a:r>
              <a:rPr lang="cs-CZ" dirty="0"/>
              <a:t>Organizovaný masový turista </a:t>
            </a:r>
            <a:r>
              <a:rPr lang="cs-CZ" sz="2400" dirty="0"/>
              <a:t>(</a:t>
            </a:r>
            <a:r>
              <a:rPr lang="cs-CZ" sz="2400" dirty="0" err="1"/>
              <a:t>package</a:t>
            </a:r>
            <a:r>
              <a:rPr lang="cs-CZ" sz="2400" dirty="0"/>
              <a:t>, hotelové resorty, zavedené destinace – tradičně přímořská letoviska)</a:t>
            </a:r>
          </a:p>
          <a:p>
            <a:r>
              <a:rPr lang="cs-CZ" dirty="0"/>
              <a:t>Individuální masový turista</a:t>
            </a:r>
            <a:r>
              <a:rPr lang="cs-CZ" sz="2400" dirty="0"/>
              <a:t> (od CK kupuje pouze některé služby, svoboda, hlavní turistické trasy a cíle)</a:t>
            </a:r>
            <a:endParaRPr lang="cs-CZ" dirty="0"/>
          </a:p>
          <a:p>
            <a:r>
              <a:rPr lang="cs-CZ" dirty="0"/>
              <a:t>Turista – průzkumník/objevitel </a:t>
            </a:r>
            <a:r>
              <a:rPr lang="cs-CZ" sz="2400" dirty="0"/>
              <a:t>(nevyužívá CK, vyhledává kontakt s místními, určitá úroveň komfortu a bezpečnosti)</a:t>
            </a:r>
            <a:endParaRPr lang="cs-CZ" dirty="0"/>
          </a:p>
          <a:p>
            <a:r>
              <a:rPr lang="cs-CZ" dirty="0"/>
              <a:t>Turista – tulák </a:t>
            </a:r>
            <a:r>
              <a:rPr lang="cs-CZ" sz="2400" dirty="0"/>
              <a:t>(vymezuje se vůči turistickému průmyslu)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3277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11267" name="Picture 4" descr="moisec mode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0"/>
            <a:ext cx="5094287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04813"/>
            <a:ext cx="47910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25" y="404813"/>
            <a:ext cx="3505500" cy="5705860"/>
          </a:xfrm>
          <a:noFill/>
        </p:spPr>
      </p:pic>
      <p:sp>
        <p:nvSpPr>
          <p:cNvPr id="3" name="TextovéPole 2"/>
          <p:cNvSpPr txBox="1"/>
          <p:nvPr/>
        </p:nvSpPr>
        <p:spPr>
          <a:xfrm>
            <a:off x="5292725" y="6308725"/>
            <a:ext cx="35575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b="1" dirty="0" err="1"/>
              <a:t>Blackpool</a:t>
            </a:r>
            <a:r>
              <a:rPr lang="cs-CZ" sz="1050" b="1" dirty="0"/>
              <a:t> ve 30. letech 20. století. Foto: Gilbert – </a:t>
            </a:r>
            <a:r>
              <a:rPr lang="cs-CZ" sz="1050" b="1" dirty="0" err="1"/>
              <a:t>Litt</a:t>
            </a:r>
            <a:endParaRPr lang="cs-CZ" sz="10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38125" y="2924175"/>
            <a:ext cx="46704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b="1" dirty="0" err="1"/>
              <a:t>Ainsdale</a:t>
            </a:r>
            <a:r>
              <a:rPr lang="cs-CZ" sz="1050" b="1" dirty="0"/>
              <a:t>  </a:t>
            </a:r>
            <a:r>
              <a:rPr lang="cs-CZ" sz="1050" b="1" dirty="0" err="1"/>
              <a:t>Beach</a:t>
            </a:r>
            <a:r>
              <a:rPr lang="cs-CZ" sz="1050" b="1" dirty="0"/>
              <a:t>, </a:t>
            </a:r>
            <a:r>
              <a:rPr lang="cs-CZ" sz="1050" b="1" dirty="0" err="1"/>
              <a:t>Southport</a:t>
            </a:r>
            <a:r>
              <a:rPr lang="cs-CZ" sz="1050" b="1" dirty="0"/>
              <a:t>  ve 30. letech 20. století. Foto: Gilbert – </a:t>
            </a:r>
            <a:r>
              <a:rPr lang="cs-CZ" sz="1050" b="1" dirty="0" err="1"/>
              <a:t>Litt</a:t>
            </a:r>
            <a:endParaRPr lang="cs-CZ" sz="1050" dirty="0"/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373438"/>
            <a:ext cx="4413250" cy="29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Teorie jádro - periférie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cs-CZ" dirty="0"/>
              <a:t>Obecná východiska</a:t>
            </a:r>
          </a:p>
          <a:p>
            <a:pPr eaLnBrk="1" hangingPunct="1">
              <a:defRPr/>
            </a:pPr>
            <a:r>
              <a:rPr lang="cs-CZ" sz="2400" dirty="0"/>
              <a:t>Skupina rozvojových teorií spojená se jmény </a:t>
            </a:r>
            <a:r>
              <a:rPr lang="cs-CZ" sz="2400" dirty="0" err="1"/>
              <a:t>Christaller</a:t>
            </a:r>
            <a:r>
              <a:rPr lang="cs-CZ" sz="2400" dirty="0"/>
              <a:t>, </a:t>
            </a:r>
            <a:r>
              <a:rPr lang="cs-CZ" sz="2400" dirty="0" err="1"/>
              <a:t>Perroux</a:t>
            </a:r>
            <a:r>
              <a:rPr lang="cs-CZ" sz="2400" dirty="0"/>
              <a:t>, </a:t>
            </a:r>
            <a:r>
              <a:rPr lang="cs-CZ" sz="2400" dirty="0" err="1"/>
              <a:t>Boudeville</a:t>
            </a:r>
            <a:r>
              <a:rPr lang="cs-CZ" sz="2400" dirty="0"/>
              <a:t>, </a:t>
            </a:r>
            <a:r>
              <a:rPr lang="cs-CZ" sz="2400" dirty="0" err="1"/>
              <a:t>Hirschman</a:t>
            </a:r>
            <a:r>
              <a:rPr lang="cs-CZ" sz="2400" dirty="0"/>
              <a:t>, </a:t>
            </a:r>
            <a:r>
              <a:rPr lang="cs-CZ" sz="2400" dirty="0" err="1"/>
              <a:t>Friedmann</a:t>
            </a:r>
            <a:endParaRPr lang="cs-CZ" sz="2400" dirty="0"/>
          </a:p>
          <a:p>
            <a:pPr eaLnBrk="1" hangingPunct="1">
              <a:defRPr/>
            </a:pPr>
            <a:r>
              <a:rPr lang="cs-CZ" sz="2400" dirty="0"/>
              <a:t>Nerovnoměrný </a:t>
            </a:r>
            <a:r>
              <a:rPr lang="cs-CZ" sz="2400" dirty="0" err="1"/>
              <a:t>socio</a:t>
            </a:r>
            <a:r>
              <a:rPr lang="cs-CZ" sz="2400" dirty="0"/>
              <a:t>-ekonomický rozvoj</a:t>
            </a:r>
          </a:p>
          <a:p>
            <a:pPr lvl="1" eaLnBrk="1" hangingPunct="1">
              <a:defRPr/>
            </a:pPr>
            <a:r>
              <a:rPr lang="cs-CZ" sz="2000" dirty="0"/>
              <a:t>z pohledu jedinců  →  nerovnost v distribuci bohatství osob</a:t>
            </a:r>
          </a:p>
          <a:p>
            <a:pPr lvl="1" eaLnBrk="1" hangingPunct="1">
              <a:defRPr/>
            </a:pPr>
            <a:r>
              <a:rPr lang="cs-CZ" sz="2000" dirty="0"/>
              <a:t>z prostorového pohledu → regionální nerovnosti</a:t>
            </a:r>
          </a:p>
          <a:p>
            <a:pPr eaLnBrk="1" hangingPunct="1">
              <a:defRPr/>
            </a:pPr>
            <a:r>
              <a:rPr lang="cs-CZ" sz="2400" dirty="0"/>
              <a:t>Teorie založena na poznatku, že v ekonomice některá odvětví rostou rychleji, než ostatní (</a:t>
            </a:r>
            <a:r>
              <a:rPr lang="cs-CZ" sz="2400" dirty="0" err="1"/>
              <a:t>Perroux</a:t>
            </a:r>
            <a:r>
              <a:rPr lang="cs-CZ" sz="2400" dirty="0"/>
              <a:t>)</a:t>
            </a:r>
          </a:p>
          <a:p>
            <a:pPr eaLnBrk="1" hangingPunct="1">
              <a:defRPr/>
            </a:pPr>
            <a:r>
              <a:rPr lang="cs-CZ" sz="2400" dirty="0"/>
              <a:t>Hnací a hnaná odvětví </a:t>
            </a:r>
            <a:r>
              <a:rPr lang="cs-CZ" sz="2800" dirty="0"/>
              <a:t>→</a:t>
            </a:r>
            <a:r>
              <a:rPr lang="cs-CZ" sz="2400" dirty="0"/>
              <a:t> růst v hnacích odvětví je s určitým časovým zpožděním přeléván do hnaných odvětví</a:t>
            </a:r>
            <a:r>
              <a:rPr lang="cs-CZ" sz="2800" dirty="0"/>
              <a:t> </a:t>
            </a:r>
          </a:p>
          <a:p>
            <a:pPr marL="457200" lvl="1" indent="0" eaLnBrk="1" hangingPunct="1">
              <a:buFontTx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>
                <a:cs typeface="Times New Roman" pitchFamily="18" charset="0"/>
              </a:rPr>
              <a:t>Friedmann (1966)</a:t>
            </a:r>
            <a:br>
              <a:rPr lang="cs-CZ" b="1"/>
            </a:br>
            <a:r>
              <a:rPr lang="cs-CZ" b="1">
                <a:cs typeface="Times New Roman" pitchFamily="18" charset="0"/>
              </a:rPr>
              <a:t>centrum – periferie</a:t>
            </a:r>
            <a:r>
              <a:rPr lang="cs-CZ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/>
            <a:r>
              <a:rPr lang="cs-CZ" b="1">
                <a:cs typeface="Times New Roman" pitchFamily="18" charset="0"/>
              </a:rPr>
              <a:t>centrum</a:t>
            </a:r>
            <a:r>
              <a:rPr lang="cs-CZ">
                <a:cs typeface="Times New Roman" pitchFamily="18" charset="0"/>
              </a:rPr>
              <a:t>: region s vysokou mírou autonomie a schopností tvořit inovace, schopnost zachytit hlavní zm</a:t>
            </a:r>
            <a:r>
              <a:rPr lang="cs-CZ"/>
              <a:t>ě</a:t>
            </a:r>
            <a:r>
              <a:rPr lang="cs-CZ">
                <a:cs typeface="Times New Roman" pitchFamily="18" charset="0"/>
              </a:rPr>
              <a:t>ny (impulzy) vývoje</a:t>
            </a:r>
            <a:endParaRPr lang="cs-CZ"/>
          </a:p>
          <a:p>
            <a:pPr eaLnBrk="1" hangingPunct="1"/>
            <a:r>
              <a:rPr lang="cs-CZ" b="1">
                <a:cs typeface="Times New Roman" pitchFamily="18" charset="0"/>
              </a:rPr>
              <a:t>periferie</a:t>
            </a:r>
            <a:r>
              <a:rPr lang="cs-CZ">
                <a:cs typeface="Times New Roman" pitchFamily="18" charset="0"/>
              </a:rPr>
              <a:t>: implicitn</a:t>
            </a:r>
            <a:r>
              <a:rPr lang="cs-CZ"/>
              <a:t>ě</a:t>
            </a:r>
            <a:r>
              <a:rPr lang="cs-CZ">
                <a:cs typeface="Times New Roman" pitchFamily="18" charset="0"/>
              </a:rPr>
              <a:t> definuje periferii jako oblast, která tyto zm</a:t>
            </a:r>
            <a:r>
              <a:rPr lang="cs-CZ"/>
              <a:t>ě</a:t>
            </a:r>
            <a:r>
              <a:rPr lang="cs-CZ">
                <a:cs typeface="Times New Roman" pitchFamily="18" charset="0"/>
              </a:rPr>
              <a:t>ny nezachytila</a:t>
            </a:r>
            <a:endParaRPr lang="cs-CZ"/>
          </a:p>
          <a:p>
            <a:pPr eaLnBrk="1" hangingPunct="1"/>
            <a:endParaRPr lang="cs-CZ"/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Friedmann (1966)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cs typeface="Times New Roman" pitchFamily="18" charset="0"/>
              </a:rPr>
              <a:t>kumulativní mechani</a:t>
            </a:r>
            <a:r>
              <a:rPr lang="cs-CZ" sz="2800"/>
              <a:t>z</a:t>
            </a:r>
            <a:r>
              <a:rPr lang="cs-CZ" sz="2800">
                <a:cs typeface="Times New Roman" pitchFamily="18" charset="0"/>
              </a:rPr>
              <a:t>m</a:t>
            </a:r>
            <a:r>
              <a:rPr lang="cs-CZ" sz="2800"/>
              <a:t>y</a:t>
            </a:r>
            <a:r>
              <a:rPr lang="cs-CZ" sz="2800">
                <a:cs typeface="Times New Roman" pitchFamily="18" charset="0"/>
              </a:rPr>
              <a:t>, pomocí kterých dochází k dalšímu posilování dominance jádra nad periferií: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cs typeface="Times New Roman" pitchFamily="18" charset="0"/>
              </a:rPr>
              <a:t>1)     efekt dominance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cs typeface="Times New Roman" pitchFamily="18" charset="0"/>
              </a:rPr>
              <a:t>2)     efekt vazeb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cs typeface="Times New Roman" pitchFamily="18" charset="0"/>
              </a:rPr>
              <a:t>3)     informa</a:t>
            </a:r>
            <a:r>
              <a:rPr lang="cs-CZ" sz="2800"/>
              <a:t>č</a:t>
            </a:r>
            <a:r>
              <a:rPr lang="cs-CZ" sz="2800">
                <a:cs typeface="Times New Roman" pitchFamily="18" charset="0"/>
              </a:rPr>
              <a:t>ní efekt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cs typeface="Times New Roman" pitchFamily="18" charset="0"/>
              </a:rPr>
              <a:t>4)     psychologický efekt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cs typeface="Times New Roman" pitchFamily="18" charset="0"/>
              </a:rPr>
              <a:t>5)     moderniza</a:t>
            </a:r>
            <a:r>
              <a:rPr lang="cs-CZ" sz="2800"/>
              <a:t>č</a:t>
            </a:r>
            <a:r>
              <a:rPr lang="cs-CZ" sz="2800">
                <a:cs typeface="Times New Roman" pitchFamily="18" charset="0"/>
              </a:rPr>
              <a:t>ní efekt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cs typeface="Times New Roman" pitchFamily="18" charset="0"/>
              </a:rPr>
              <a:t>6)     výrobní efekt</a:t>
            </a:r>
          </a:p>
          <a:p>
            <a:pPr eaLnBrk="1" hangingPunct="1">
              <a:lnSpc>
                <a:spcPct val="90000"/>
              </a:lnSpc>
            </a:pPr>
            <a:endParaRPr lang="cs-CZ"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Friedmann (1966)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sz="2800">
                <a:cs typeface="Times New Roman" pitchFamily="18" charset="0"/>
              </a:rPr>
              <a:t>Souhrnný dopad všech t</a:t>
            </a:r>
            <a:r>
              <a:rPr lang="cs-CZ" sz="2800"/>
              <a:t>ě</a:t>
            </a:r>
            <a:r>
              <a:rPr lang="cs-CZ" sz="2800">
                <a:cs typeface="Times New Roman" pitchFamily="18" charset="0"/>
              </a:rPr>
              <a:t>chto faktorů vytvá</a:t>
            </a:r>
            <a:r>
              <a:rPr lang="cs-CZ" sz="2800"/>
              <a:t>ř</a:t>
            </a:r>
            <a:r>
              <a:rPr lang="cs-CZ" sz="2800">
                <a:cs typeface="Times New Roman" pitchFamily="18" charset="0"/>
              </a:rPr>
              <a:t>í nap</a:t>
            </a:r>
            <a:r>
              <a:rPr lang="cs-CZ" sz="2800"/>
              <a:t>ě</a:t>
            </a:r>
            <a:r>
              <a:rPr lang="cs-CZ" sz="2800">
                <a:cs typeface="Times New Roman" pitchFamily="18" charset="0"/>
              </a:rPr>
              <a:t>tí/konflikt mezi jádrem a periferií.</a:t>
            </a:r>
          </a:p>
          <a:p>
            <a:pPr eaLnBrk="1" hangingPunct="1"/>
            <a:r>
              <a:rPr lang="cs-CZ" sz="2800">
                <a:cs typeface="Times New Roman" pitchFamily="18" charset="0"/>
              </a:rPr>
              <a:t>Vzniklé nap</a:t>
            </a:r>
            <a:r>
              <a:rPr lang="cs-CZ" sz="2800"/>
              <a:t>ě</a:t>
            </a:r>
            <a:r>
              <a:rPr lang="cs-CZ" sz="2800">
                <a:cs typeface="Times New Roman" pitchFamily="18" charset="0"/>
              </a:rPr>
              <a:t>tí doporu</a:t>
            </a:r>
            <a:r>
              <a:rPr lang="cs-CZ" sz="2800"/>
              <a:t>č</a:t>
            </a:r>
            <a:r>
              <a:rPr lang="cs-CZ" sz="2800">
                <a:cs typeface="Times New Roman" pitchFamily="18" charset="0"/>
              </a:rPr>
              <a:t>uje </a:t>
            </a:r>
            <a:r>
              <a:rPr lang="cs-CZ" sz="2800"/>
              <a:t>ř</a:t>
            </a:r>
            <a:r>
              <a:rPr lang="cs-CZ" sz="2800">
                <a:cs typeface="Times New Roman" pitchFamily="18" charset="0"/>
              </a:rPr>
              <a:t>ešit decentralizací moci z jádra na periferii (nap</a:t>
            </a:r>
            <a:r>
              <a:rPr lang="cs-CZ" sz="2800"/>
              <a:t>ř</a:t>
            </a:r>
            <a:r>
              <a:rPr lang="cs-CZ" sz="2800">
                <a:cs typeface="Times New Roman" pitchFamily="18" charset="0"/>
              </a:rPr>
              <a:t>. posilováním m</a:t>
            </a:r>
            <a:r>
              <a:rPr lang="cs-CZ" sz="2800"/>
              <a:t>ě</a:t>
            </a:r>
            <a:r>
              <a:rPr lang="cs-CZ" sz="2800">
                <a:cs typeface="Times New Roman" pitchFamily="18" charset="0"/>
              </a:rPr>
              <a:t>stských region</a:t>
            </a:r>
            <a:r>
              <a:rPr lang="cs-CZ" sz="2800"/>
              <a:t>ů</a:t>
            </a:r>
            <a:r>
              <a:rPr lang="cs-CZ" sz="2800">
                <a:cs typeface="Times New Roman" pitchFamily="18" charset="0"/>
              </a:rPr>
              <a:t> na periferii apod.).</a:t>
            </a:r>
          </a:p>
          <a:p>
            <a:pPr eaLnBrk="1" hangingPunct="1"/>
            <a:r>
              <a:rPr lang="cs-CZ" sz="2800">
                <a:cs typeface="Times New Roman" pitchFamily="18" charset="0"/>
              </a:rPr>
              <a:t>Friedmannovo pojetí jádra a periferie se nezabývá pouze prostorovým uspo</a:t>
            </a:r>
            <a:r>
              <a:rPr lang="cs-CZ" sz="2800"/>
              <a:t>ř</a:t>
            </a:r>
            <a:r>
              <a:rPr lang="cs-CZ" sz="2800">
                <a:cs typeface="Times New Roman" pitchFamily="18" charset="0"/>
              </a:rPr>
              <a:t>ádáním systému, ale i koncepcemi rozvoje.</a:t>
            </a:r>
            <a:r>
              <a:rPr lang="cs-CZ" sz="2800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/>
              <a:t>Friedmannův model (1966)</a:t>
            </a:r>
            <a:br>
              <a:rPr lang="cs-CZ" b="1"/>
            </a:br>
            <a:r>
              <a:rPr lang="cs-CZ" b="1"/>
              <a:t> </a:t>
            </a:r>
            <a:r>
              <a:rPr lang="cs-CZ" sz="2000" b="1" u="sng">
                <a:cs typeface="Times New Roman" pitchFamily="18" charset="0"/>
              </a:rPr>
              <a:t>model vývoje</a:t>
            </a:r>
            <a:r>
              <a:rPr lang="cs-CZ" sz="2000" b="1">
                <a:cs typeface="Times New Roman" pitchFamily="18" charset="0"/>
              </a:rPr>
              <a:t> prostorové ekonomiky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cs typeface="Times New Roman" pitchFamily="18" charset="0"/>
              </a:rPr>
              <a:t>1.</a:t>
            </a:r>
            <a:r>
              <a:rPr lang="cs-CZ" sz="2800" dirty="0"/>
              <a:t> </a:t>
            </a:r>
            <a:r>
              <a:rPr lang="cs-CZ" sz="2800" dirty="0">
                <a:cs typeface="Times New Roman" pitchFamily="18" charset="0"/>
              </a:rPr>
              <a:t>existence lokálních ekonomických struktur v preindustriální spole</a:t>
            </a:r>
            <a:r>
              <a:rPr lang="cs-CZ" sz="2800" dirty="0"/>
              <a:t>č</a:t>
            </a:r>
            <a:r>
              <a:rPr lang="cs-CZ" sz="2800" dirty="0">
                <a:cs typeface="Times New Roman" pitchFamily="18" charset="0"/>
              </a:rPr>
              <a:t>nosti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cs typeface="Times New Roman" pitchFamily="18" charset="0"/>
              </a:rPr>
              <a:t>2. vytvo</a:t>
            </a:r>
            <a:r>
              <a:rPr lang="cs-CZ" sz="2800" dirty="0"/>
              <a:t>ř</a:t>
            </a:r>
            <a:r>
              <a:rPr lang="cs-CZ" sz="2800" dirty="0">
                <a:cs typeface="Times New Roman" pitchFamily="18" charset="0"/>
              </a:rPr>
              <a:t>ení polarity </a:t>
            </a:r>
            <a:r>
              <a:rPr lang="cs-CZ" sz="2800" dirty="0"/>
              <a:t>J </a:t>
            </a:r>
            <a:r>
              <a:rPr lang="cs-CZ" sz="2800" dirty="0">
                <a:cs typeface="Times New Roman" pitchFamily="18" charset="0"/>
              </a:rPr>
              <a:t>–</a:t>
            </a:r>
            <a:r>
              <a:rPr lang="cs-CZ" sz="2800" dirty="0"/>
              <a:t> P</a:t>
            </a:r>
            <a:r>
              <a:rPr lang="cs-CZ" sz="2800" dirty="0">
                <a:cs typeface="Times New Roman" pitchFamily="18" charset="0"/>
              </a:rPr>
              <a:t> a s tím souvis</a:t>
            </a:r>
            <a:r>
              <a:rPr lang="cs-CZ" sz="2800" dirty="0"/>
              <a:t>ející</a:t>
            </a:r>
            <a:r>
              <a:rPr lang="cs-CZ" sz="2800" dirty="0">
                <a:cs typeface="Times New Roman" pitchFamily="18" charset="0"/>
              </a:rPr>
              <a:t> r</a:t>
            </a:r>
            <a:r>
              <a:rPr lang="cs-CZ" sz="2800" dirty="0"/>
              <a:t>ů</a:t>
            </a:r>
            <a:r>
              <a:rPr lang="cs-CZ" sz="2800" dirty="0">
                <a:cs typeface="Times New Roman" pitchFamily="18" charset="0"/>
              </a:rPr>
              <a:t>st rozdílů mezi regiony (nutná divergence)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cs typeface="Times New Roman" pitchFamily="18" charset="0"/>
              </a:rPr>
              <a:t>3. disperze ekonomických aktivit a </a:t>
            </a:r>
            <a:r>
              <a:rPr lang="cs-CZ" sz="2800" dirty="0"/>
              <a:t>šíření</a:t>
            </a:r>
            <a:r>
              <a:rPr lang="cs-CZ" sz="2800" dirty="0">
                <a:cs typeface="Times New Roman" pitchFamily="18" charset="0"/>
              </a:rPr>
              <a:t> z jádra do periferie, propojování modelu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cs typeface="Times New Roman" pitchFamily="18" charset="0"/>
              </a:rPr>
              <a:t>4. prostorová integrace, růst vzájemné propojenosti a závislosti</a:t>
            </a:r>
            <a:r>
              <a:rPr lang="cs-CZ" sz="2800" dirty="0"/>
              <a:t>;</a:t>
            </a:r>
            <a:r>
              <a:rPr lang="cs-CZ" sz="2800" dirty="0">
                <a:cs typeface="Times New Roman" pitchFamily="18" charset="0"/>
              </a:rPr>
              <a:t> s tím souvis</a:t>
            </a:r>
            <a:r>
              <a:rPr lang="cs-CZ" sz="2800" dirty="0"/>
              <a:t>ející </a:t>
            </a:r>
            <a:r>
              <a:rPr lang="cs-CZ" sz="2800" dirty="0">
                <a:cs typeface="Times New Roman" pitchFamily="18" charset="0"/>
              </a:rPr>
              <a:t>sni</a:t>
            </a:r>
            <a:r>
              <a:rPr lang="cs-CZ" sz="2800" dirty="0"/>
              <a:t>ž</a:t>
            </a:r>
            <a:r>
              <a:rPr lang="cs-CZ" sz="2800" dirty="0">
                <a:cs typeface="Times New Roman" pitchFamily="18" charset="0"/>
              </a:rPr>
              <a:t>ování rozdíl</a:t>
            </a:r>
            <a:r>
              <a:rPr lang="cs-CZ" sz="2800" dirty="0"/>
              <a:t>ů</a:t>
            </a:r>
            <a:r>
              <a:rPr lang="cs-CZ" sz="2800" dirty="0">
                <a:cs typeface="Times New Roman" pitchFamily="18" charset="0"/>
              </a:rPr>
              <a:t> mezi regiony (z</a:t>
            </a:r>
            <a:r>
              <a:rPr lang="cs-CZ" sz="2800" dirty="0"/>
              <a:t> </a:t>
            </a:r>
            <a:r>
              <a:rPr lang="cs-CZ" sz="2800" dirty="0">
                <a:cs typeface="Times New Roman" pitchFamily="18" charset="0"/>
              </a:rPr>
              <a:t>dlouhodobého hlediska konvergence)</a:t>
            </a:r>
            <a:r>
              <a:rPr lang="cs-CZ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3200"/>
              <a:t>Prostorový model rozvojového potenciálu regionů ČR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10244" name="Picture 2" descr="F:\Výuka\Geografie cestovního ruchu\Přednášky\viturk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3025"/>
            <a:ext cx="7853362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/>
              <a:t>Model jádro – periférie a cestovní ruch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cs-CZ" sz="2000" dirty="0"/>
              <a:t>Regionální rozvoj a cestovní ruch – faktor rozvoje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sz="2000" dirty="0"/>
              <a:t>1. fáze – nerovnoměrnost rozvoje cestovního ruchu má opačnou orientaci, než nerovnoměrnost obecného rozvoje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sz="2000" dirty="0"/>
              <a:t>2. fáze (dnes) – tento vztah neplatí absolutně (pouze na přírodním prostředí založený CR, rekreační CR), moderní formy rozvoje CR se dnes dynamicky rozvíjí především v jádrových oblastech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cs-CZ" sz="1800" dirty="0"/>
              <a:t>Periferní oblasti jsou k jejich rozvoji vzhledem na náročnost infrastruktury CR nevhodné (obchodní, kongresový CR, nákupní a městský CR)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sz="2000" dirty="0"/>
              <a:t>Cestovní ruch lze chápat jako hnací odvětví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cs-CZ" sz="1600" dirty="0"/>
              <a:t>Jako základní faktor konkurenceschopnosti regionu (multiplikační efekty)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cs-CZ" sz="1800" dirty="0"/>
              <a:t>Jako nositel difuzního procesu mezi pólem a periférií (skrytý export)</a:t>
            </a:r>
          </a:p>
          <a:p>
            <a:pPr marL="457200" lvl="1" indent="0" eaLnBrk="1" hangingPunct="1">
              <a:buFontTx/>
              <a:buNone/>
              <a:defRPr/>
            </a:pPr>
            <a:endParaRPr lang="cs-CZ" sz="1800" dirty="0"/>
          </a:p>
          <a:p>
            <a:pPr lvl="1" eaLnBrk="1" hangingPunct="1"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12291" name="Picture 4" descr="model_periferie a mest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12875"/>
            <a:ext cx="7704138" cy="5037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destinace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Typologie návštěvníků</a:t>
            </a:r>
          </a:p>
          <a:p>
            <a:pPr marL="0" indent="0">
              <a:buNone/>
            </a:pPr>
            <a:r>
              <a:rPr lang="cs-CZ" dirty="0"/>
              <a:t>Post-turista (</a:t>
            </a:r>
            <a:r>
              <a:rPr lang="cs-CZ" dirty="0" err="1"/>
              <a:t>Urry</a:t>
            </a:r>
            <a:r>
              <a:rPr lang="cs-CZ" dirty="0"/>
              <a:t>)</a:t>
            </a:r>
          </a:p>
          <a:p>
            <a:r>
              <a:rPr lang="cs-CZ" dirty="0"/>
              <a:t>Turista, který dává najevo, že neexistuje autentický turistický produkt, </a:t>
            </a:r>
          </a:p>
          <a:p>
            <a:r>
              <a:rPr lang="cs-CZ" dirty="0"/>
              <a:t>pokládá předstírané události za to, čím skutečně jsou.</a:t>
            </a:r>
          </a:p>
          <a:p>
            <a:r>
              <a:rPr lang="cs-CZ" dirty="0"/>
              <a:t>Cestovní ruch je pro něj hrou a on přestupuje z jedné kategorie turisty do druhé. </a:t>
            </a:r>
          </a:p>
          <a:p>
            <a:r>
              <a:rPr lang="cs-CZ" dirty="0"/>
              <a:t>Dnes se rozhodne pro objevování nových cest v necivilizované Papue Nové Guinei, příští rok zvolí určitou formu masového cestovního ruchu v některém přímořském letovisku. </a:t>
            </a:r>
          </a:p>
          <a:p>
            <a:pPr marL="0" indent="0">
              <a:buNone/>
            </a:pPr>
            <a:r>
              <a:rPr lang="cs-CZ" dirty="0"/>
              <a:t>Tento přístup činí dle </a:t>
            </a:r>
            <a:r>
              <a:rPr lang="cs-CZ" dirty="0" err="1"/>
              <a:t>Hornerové</a:t>
            </a:r>
            <a:r>
              <a:rPr lang="cs-CZ" dirty="0"/>
              <a:t> a </a:t>
            </a:r>
            <a:r>
              <a:rPr lang="cs-CZ" dirty="0" err="1"/>
              <a:t>Swarbrooka</a:t>
            </a:r>
            <a:r>
              <a:rPr lang="cs-CZ" dirty="0"/>
              <a:t> (2003) tradiční typologie turistů zbytečnými.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24057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16387" name="Picture 4" descr="mass tourism 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5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Literatura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/>
              <a:t>Pásková, M. (2009): Udržitelnost rozvoje cestovního ruchu. Gaudeamus (kapitola 4)</a:t>
            </a:r>
          </a:p>
          <a:p>
            <a:pPr eaLnBrk="1" hangingPunct="1"/>
            <a:r>
              <a:rPr lang="cs-CZ"/>
              <a:t>Pearce, D. (1995): Tourism Today: A Geographical Analysis (kapitola 1)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Autenticita a cestovní ruch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46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0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Autenticita, cestovní ruch, </a:t>
            </a:r>
            <a:r>
              <a:rPr lang="cs-CZ" dirty="0" err="1"/>
              <a:t>gentrifikace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25" y="1574459"/>
            <a:ext cx="4498736" cy="29969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107" y="3645024"/>
            <a:ext cx="3903789" cy="292784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580112" y="27089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Berlín</a:t>
            </a:r>
          </a:p>
        </p:txBody>
      </p:sp>
    </p:spTree>
    <p:extLst>
      <p:ext uri="{BB962C8B-B14F-4D97-AF65-F5344CB8AC3E}">
        <p14:creationId xmlns:p14="http://schemas.microsoft.com/office/powerpoint/2010/main" val="245207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destinace - vstupy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dirty="0"/>
              <a:t>Iritační index (</a:t>
            </a:r>
            <a:r>
              <a:rPr lang="cs-CZ" sz="3600" dirty="0" err="1"/>
              <a:t>Doxey</a:t>
            </a:r>
            <a:r>
              <a:rPr lang="cs-CZ" sz="3600" dirty="0"/>
              <a:t>, 1975) </a:t>
            </a:r>
          </a:p>
          <a:p>
            <a:pPr marL="0" indent="0">
              <a:buNone/>
            </a:pPr>
            <a:r>
              <a:rPr lang="cs-CZ" dirty="0"/>
              <a:t>ilustruje jak interakce mezi turisty a residenty může vyústit do různých stupňů iritace (nevraživosti). Přičemž residenti prochází čtyřmi stádii:</a:t>
            </a:r>
          </a:p>
          <a:p>
            <a:pPr lvl="0"/>
            <a:r>
              <a:rPr lang="cs-CZ" dirty="0"/>
              <a:t>euforie – počáteční fáze rozvoje, kdy jsou návštěvníci i investoři vítáni a kdy existuje ze strany místní správy minimální plánování a kontrolní mechanismus; </a:t>
            </a:r>
          </a:p>
          <a:p>
            <a:pPr lvl="0"/>
            <a:r>
              <a:rPr lang="cs-CZ" dirty="0"/>
              <a:t>apatie – návštěvníci jsou bráni na milost a dochází k přímému kontaktu návštěvníka s residentem, vztah je spíše formální až komerční, proces plánování zahrnuje spíše marketing; </a:t>
            </a:r>
          </a:p>
          <a:p>
            <a:pPr lvl="0"/>
            <a:r>
              <a:rPr lang="cs-CZ" dirty="0"/>
              <a:t>znechucení – dovršení bodu saturace, kdy residenti mají obavy z cestovního ruchu jako průmyslu, nositelé rozhodnutí </a:t>
            </a:r>
            <a:r>
              <a:rPr lang="cs-CZ" i="1" dirty="0"/>
              <a:t>hledají řešení ve zvyšování infrastruktury na místo omezení růstu turistů</a:t>
            </a:r>
            <a:r>
              <a:rPr lang="cs-CZ" dirty="0"/>
              <a:t>; </a:t>
            </a:r>
          </a:p>
          <a:p>
            <a:pPr lvl="0"/>
            <a:r>
              <a:rPr lang="cs-CZ" dirty="0"/>
              <a:t>antagonismus – otevřené vyjádření odporu, kdy jsou návštěvníci vnímání jako tvůrci problémů.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33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destinace - vstupy</a:t>
            </a:r>
          </a:p>
        </p:txBody>
      </p:sp>
      <p:pic>
        <p:nvPicPr>
          <p:cNvPr id="4" name="Picture 2" descr="w-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"/>
          <a:stretch>
            <a:fillRect/>
          </a:stretch>
        </p:blipFill>
        <p:spPr bwMode="auto">
          <a:xfrm>
            <a:off x="2133761" y="1124744"/>
            <a:ext cx="5111174" cy="562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51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Únosná kapacita území - vstupy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Fyzicky únosná kapacita</a:t>
            </a:r>
          </a:p>
          <a:p>
            <a:r>
              <a:rPr lang="cs-CZ" dirty="0"/>
              <a:t>Ekonomicky únosná kapacita (ekonomické přínosy vs. náklady)</a:t>
            </a:r>
          </a:p>
          <a:p>
            <a:r>
              <a:rPr lang="cs-CZ" dirty="0"/>
              <a:t>Ekologicky únosná kapacita</a:t>
            </a:r>
          </a:p>
          <a:p>
            <a:r>
              <a:rPr lang="cs-CZ" dirty="0"/>
              <a:t>Institucionálně únosná kapacita (organizační kapacita ovlivňovat CR)</a:t>
            </a:r>
          </a:p>
          <a:p>
            <a:r>
              <a:rPr lang="cs-CZ" dirty="0"/>
              <a:t>Socio-kulturně únosná kapacita</a:t>
            </a:r>
          </a:p>
          <a:p>
            <a:r>
              <a:rPr lang="cs-CZ" dirty="0"/>
              <a:t>Psychologicky </a:t>
            </a:r>
            <a:r>
              <a:rPr lang="cs-CZ"/>
              <a:t>únosná kapacita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20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1516</TotalTime>
  <Words>1024</Words>
  <Application>Microsoft Office PowerPoint</Application>
  <PresentationFormat>Předvádění na obrazovce (4:3)</PresentationFormat>
  <Paragraphs>151</Paragraphs>
  <Slides>41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Tw Cen MT</vt:lpstr>
      <vt:lpstr>Wingdings</vt:lpstr>
      <vt:lpstr>Wingdings 2</vt:lpstr>
      <vt:lpstr>Medián</vt:lpstr>
      <vt:lpstr>Teoretické koncepty rozvoje cestovního ruchu</vt:lpstr>
      <vt:lpstr>Modely</vt:lpstr>
      <vt:lpstr>Životní cyklus destinace</vt:lpstr>
      <vt:lpstr>Životní cyklus destinace</vt:lpstr>
      <vt:lpstr>Autenticita a cestovní ruch</vt:lpstr>
      <vt:lpstr>Autenticita, cestovní ruch, gentrifikace</vt:lpstr>
      <vt:lpstr>Životní cyklus destinace - vstupy</vt:lpstr>
      <vt:lpstr>Životní cyklus destinace - vstupy</vt:lpstr>
      <vt:lpstr>Únosná kapacita území - vstupy</vt:lpstr>
      <vt:lpstr>Životní cyklus destinace</vt:lpstr>
      <vt:lpstr>I. Fáze - Objevování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II. Fáze - Vtažení</vt:lpstr>
      <vt:lpstr>Prezentace aplikace PowerPoint</vt:lpstr>
      <vt:lpstr>III. Fáze - Rozvoj</vt:lpstr>
      <vt:lpstr>Vanuatu</vt:lpstr>
      <vt:lpstr>IV. Fáze - Konsolidace</vt:lpstr>
      <vt:lpstr>Prezentace aplikace PowerPoint</vt:lpstr>
      <vt:lpstr>Prezentace aplikace PowerPoint</vt:lpstr>
      <vt:lpstr>V. Fáze - Stagnace</vt:lpstr>
      <vt:lpstr>Prezentace aplikace PowerPoint</vt:lpstr>
      <vt:lpstr>VI. Fáze - Poststagnace</vt:lpstr>
      <vt:lpstr>Prezentace aplikace PowerPoint</vt:lpstr>
      <vt:lpstr>Prezentace aplikace PowerPoint</vt:lpstr>
      <vt:lpstr>Prezentace aplikace PowerPoint</vt:lpstr>
      <vt:lpstr>Prezentace aplikace PowerPoint</vt:lpstr>
      <vt:lpstr>Teorie jádro - periférie</vt:lpstr>
      <vt:lpstr>Friedmann (1966) centrum – periferie </vt:lpstr>
      <vt:lpstr>Friedmann (1966)</vt:lpstr>
      <vt:lpstr>Friedmann (1966)</vt:lpstr>
      <vt:lpstr>Friedmannův model (1966)  model vývoje prostorové ekonomiky</vt:lpstr>
      <vt:lpstr>Prostorový model rozvojového potenciálu regionů ČR</vt:lpstr>
      <vt:lpstr>Model jádro – periférie a cestovní ruch</vt:lpstr>
      <vt:lpstr>Prezentace aplikace PowerPoint</vt:lpstr>
      <vt:lpstr>Prezentace aplikace PowerPoint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Šauer Martin</dc:creator>
  <cp:lastModifiedBy>Martin Šauer</cp:lastModifiedBy>
  <cp:revision>42</cp:revision>
  <dcterms:created xsi:type="dcterms:W3CDTF">2010-04-27T19:48:21Z</dcterms:created>
  <dcterms:modified xsi:type="dcterms:W3CDTF">2019-04-03T09:46:35Z</dcterms:modified>
</cp:coreProperties>
</file>