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327" r:id="rId4"/>
    <p:sldId id="333" r:id="rId5"/>
    <p:sldId id="326" r:id="rId6"/>
    <p:sldId id="328" r:id="rId7"/>
    <p:sldId id="334" r:id="rId8"/>
    <p:sldId id="336" r:id="rId9"/>
    <p:sldId id="307" r:id="rId10"/>
    <p:sldId id="362" r:id="rId11"/>
    <p:sldId id="259" r:id="rId12"/>
    <p:sldId id="308" r:id="rId13"/>
    <p:sldId id="261" r:id="rId14"/>
    <p:sldId id="262" r:id="rId15"/>
    <p:sldId id="314" r:id="rId16"/>
    <p:sldId id="364" r:id="rId17"/>
    <p:sldId id="365" r:id="rId18"/>
    <p:sldId id="366" r:id="rId19"/>
    <p:sldId id="363" r:id="rId20"/>
    <p:sldId id="315" r:id="rId21"/>
    <p:sldId id="324" r:id="rId22"/>
    <p:sldId id="367" r:id="rId23"/>
    <p:sldId id="369" r:id="rId24"/>
    <p:sldId id="368" r:id="rId25"/>
    <p:sldId id="287" r:id="rId26"/>
    <p:sldId id="292" r:id="rId27"/>
    <p:sldId id="305" r:id="rId28"/>
    <p:sldId id="337" r:id="rId29"/>
    <p:sldId id="338" r:id="rId30"/>
    <p:sldId id="339" r:id="rId31"/>
    <p:sldId id="340" r:id="rId32"/>
    <p:sldId id="341" r:id="rId33"/>
    <p:sldId id="342" r:id="rId34"/>
    <p:sldId id="343" r:id="rId35"/>
    <p:sldId id="344" r:id="rId36"/>
    <p:sldId id="345" r:id="rId37"/>
    <p:sldId id="346" r:id="rId38"/>
    <p:sldId id="347" r:id="rId39"/>
    <p:sldId id="348" r:id="rId40"/>
    <p:sldId id="349" r:id="rId41"/>
    <p:sldId id="350" r:id="rId42"/>
    <p:sldId id="351" r:id="rId43"/>
    <p:sldId id="352" r:id="rId44"/>
    <p:sldId id="353" r:id="rId45"/>
    <p:sldId id="354" r:id="rId46"/>
    <p:sldId id="355" r:id="rId47"/>
    <p:sldId id="356" r:id="rId48"/>
    <p:sldId id="357" r:id="rId49"/>
    <p:sldId id="358" r:id="rId50"/>
    <p:sldId id="359" r:id="rId51"/>
    <p:sldId id="360" r:id="rId52"/>
    <p:sldId id="361" r:id="rId5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üllner Vojtěch" initials="M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90" y="-5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F74C29-56EB-4FBB-B816-38A35AD88773}" type="datetimeFigureOut">
              <a:rPr lang="cs-CZ" smtClean="0"/>
              <a:t>5.3.2019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D6E5D0-5E91-47EB-84F7-A11730BE3C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3752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26D5-1FF9-4F88-B90F-41B2274794F9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224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26D5-1FF9-4F88-B90F-41B2274794F9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224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5.3.2019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5.3.2019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5.3.2019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5.3.2019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5.3.2019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5.3.2019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5.3.2019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5.3.2019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5.3.2019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5.3.2019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5.3.2019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5.3.2019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ec.europa.eu/eurostat/statistics-explained/index.php/File:Mean_household_cultural_expenditure_by_expenditure_purpose,_2010.png" TargetMode="External"/><Relationship Id="rId3" Type="http://schemas.openxmlformats.org/officeDocument/2006/relationships/image" Target="../media/image11.png"/><Relationship Id="rId7" Type="http://schemas.openxmlformats.org/officeDocument/2006/relationships/hyperlink" Target="http://minedu.fi/documents/1410845/4150031/The+State+supports+arts+and+culture/bb45a827-60ba-4c16-8cda-3882fc74fe97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ictionary.cambridge.org/dictionary/english/pop-culture" TargetMode="External"/><Relationship Id="rId5" Type="http://schemas.openxmlformats.org/officeDocument/2006/relationships/hyperlink" Target="http://www.yourdictionary.com/high-culture" TargetMode="External"/><Relationship Id="rId4" Type="http://schemas.openxmlformats.org/officeDocument/2006/relationships/hyperlink" Target="http://web.ccsu.edu/faculty/harmonj/atlas/definitions.html" TargetMode="External"/><Relationship Id="rId9" Type="http://schemas.openxmlformats.org/officeDocument/2006/relationships/hyperlink" Target="https://ec.europa.eu/eurostat/statistics-explained/images/8/8f/Total_general_government_expenditure_on_recreation%2C_culture_and_religion%2C_2016_%28%25_of_GDP_%25_of_total_expenditure%29.pn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vam.ac.uk/__data/assets/image/0005/185225/2007BM5740_michelangelo_david_plaster_ca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03915" cy="5705872"/>
          </a:xfrm>
          <a:prstGeom prst="rect">
            <a:avLst/>
          </a:prstGeom>
          <a:noFill/>
        </p:spPr>
      </p:pic>
      <p:pic>
        <p:nvPicPr>
          <p:cNvPr id="1030" name="Picture 6" descr="http://www.martinfukan.wz.cz/images/noty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93704"/>
            <a:ext cx="4262874" cy="2664296"/>
          </a:xfrm>
          <a:prstGeom prst="rect">
            <a:avLst/>
          </a:prstGeom>
          <a:noFill/>
        </p:spPr>
      </p:pic>
      <p:pic>
        <p:nvPicPr>
          <p:cNvPr id="1034" name="Picture 10" descr="http://img.blesk.cz/img/1/full/421423-img-michael-jackson-andy-warhol-cro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9432" y="3501008"/>
            <a:ext cx="2906704" cy="3356992"/>
          </a:xfrm>
          <a:prstGeom prst="rect">
            <a:avLst/>
          </a:prstGeom>
          <a:noFill/>
        </p:spPr>
      </p:pic>
      <p:pic>
        <p:nvPicPr>
          <p:cNvPr id="1032" name="Picture 8" descr="http://www.slezskabrana.cz/gallery/gal37_obr1250750936_1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69435" y="2465512"/>
            <a:ext cx="3874565" cy="4392488"/>
          </a:xfrm>
          <a:prstGeom prst="rect">
            <a:avLst/>
          </a:prstGeom>
          <a:noFill/>
        </p:spPr>
      </p:pic>
      <p:pic>
        <p:nvPicPr>
          <p:cNvPr id="1028" name="Picture 4" descr="http://obrazky.4ever.sk/data/download/ine/stara-kniha-2188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99418" y="0"/>
            <a:ext cx="5944582" cy="3906937"/>
          </a:xfrm>
          <a:prstGeom prst="rect">
            <a:avLst/>
          </a:prstGeom>
          <a:noFill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636912"/>
            <a:ext cx="914400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23528" y="2420888"/>
            <a:ext cx="8568952" cy="2160240"/>
          </a:xfrm>
        </p:spPr>
        <p:txBody>
          <a:bodyPr>
            <a:normAutofit/>
          </a:bodyPr>
          <a:lstStyle/>
          <a:p>
            <a:r>
              <a:rPr lang="en-US" sz="3600" b="1" cap="all" dirty="0" smtClean="0"/>
              <a:t>Public support of culture</a:t>
            </a:r>
            <a:endParaRPr lang="en-US" sz="3600" b="1" cap="al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mg.ihned.cz/attachment.php/900/31119900/aistuv348BCDE7GHMNjQbdgryz1w29mn/picass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914400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72816"/>
            <a:ext cx="835292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Indirect support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844824"/>
            <a:ext cx="8229600" cy="4525963"/>
          </a:xfrm>
        </p:spPr>
        <p:txBody>
          <a:bodyPr>
            <a:normAutofit/>
          </a:bodyPr>
          <a:lstStyle/>
          <a:p>
            <a:pPr marL="0" indent="0" fontAlgn="ctr">
              <a:buNone/>
            </a:pPr>
            <a:r>
              <a:rPr lang="cs-CZ" dirty="0" smtClean="0"/>
              <a:t>-</a:t>
            </a:r>
            <a:r>
              <a:rPr lang="en-US" dirty="0" smtClean="0"/>
              <a:t>Indirect support is represented by activities which support those who </a:t>
            </a:r>
            <a:r>
              <a:rPr lang="cs-CZ" dirty="0" smtClean="0"/>
              <a:t>are</a:t>
            </a:r>
            <a:r>
              <a:rPr lang="en-US" dirty="0"/>
              <a:t> supporting directly some </a:t>
            </a:r>
            <a:r>
              <a:rPr lang="en-US" dirty="0" smtClean="0"/>
              <a:t>culture activity</a:t>
            </a:r>
            <a:endParaRPr lang="cs-CZ" dirty="0" smtClean="0"/>
          </a:p>
          <a:p>
            <a:pPr marL="0" indent="0" fontAlgn="ctr">
              <a:buNone/>
            </a:pPr>
            <a:r>
              <a:rPr lang="en-US" dirty="0"/>
              <a:t>-main characteristic is that the support </a:t>
            </a:r>
            <a:r>
              <a:rPr lang="en-US" dirty="0" err="1"/>
              <a:t>doesnt</a:t>
            </a:r>
            <a:r>
              <a:rPr lang="en-US" dirty="0"/>
              <a:t> directed to concrete culture organization </a:t>
            </a:r>
            <a:endParaRPr lang="cs-CZ" dirty="0" smtClean="0"/>
          </a:p>
          <a:p>
            <a:pPr fontAlgn="ctr"/>
            <a:r>
              <a:rPr lang="en-US" dirty="0"/>
              <a:t>Tax  reduces for donators</a:t>
            </a:r>
          </a:p>
          <a:p>
            <a:pPr fontAlgn="ctr"/>
            <a:r>
              <a:rPr lang="en-US" dirty="0" smtClean="0"/>
              <a:t>Social contributions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949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mg.ihned.cz/attachment.php/900/31119900/aistuv348BCDE7GHMNjQbdgryz1w29mn/picass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914400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72816"/>
            <a:ext cx="835292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Direct</a:t>
            </a:r>
            <a:r>
              <a:rPr lang="cs-CZ" dirty="0" smtClean="0"/>
              <a:t> support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844824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fontAlgn="ctr"/>
            <a:r>
              <a:rPr lang="en-US" dirty="0" smtClean="0"/>
              <a:t>Money from sales revenues</a:t>
            </a:r>
          </a:p>
          <a:p>
            <a:pPr fontAlgn="ctr"/>
            <a:r>
              <a:rPr lang="en-US" dirty="0" smtClean="0"/>
              <a:t>Foundations and foundations funds</a:t>
            </a:r>
          </a:p>
          <a:p>
            <a:pPr fontAlgn="ctr"/>
            <a:r>
              <a:rPr lang="en-US" dirty="0" smtClean="0"/>
              <a:t>Other founds (e.g. state fund for Czech cinematography)</a:t>
            </a:r>
          </a:p>
          <a:p>
            <a:pPr fontAlgn="ctr"/>
            <a:r>
              <a:rPr lang="en-US" dirty="0" smtClean="0"/>
              <a:t>Communal obligations to support local organizations</a:t>
            </a:r>
          </a:p>
          <a:p>
            <a:pPr fontAlgn="ctr"/>
            <a:r>
              <a:rPr lang="en-US" dirty="0" smtClean="0"/>
              <a:t>Donations and sponsorship</a:t>
            </a:r>
          </a:p>
          <a:p>
            <a:pPr fontAlgn="ctr"/>
            <a:r>
              <a:rPr lang="en-US" dirty="0" smtClean="0"/>
              <a:t>Lottery and bets</a:t>
            </a:r>
          </a:p>
          <a:p>
            <a:pPr fontAlgn="ctr"/>
            <a:r>
              <a:rPr lang="en-US" dirty="0" smtClean="0"/>
              <a:t>Public collections</a:t>
            </a:r>
          </a:p>
          <a:p>
            <a:pPr fontAlgn="ctr"/>
            <a:endParaRPr lang="cs-CZ" dirty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mg.ihned.cz/attachment.php/900/31119900/aistuv348BCDE7GHMNjQbdgryz1w29mn/picass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80928"/>
            <a:ext cx="914400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548" y="3068960"/>
            <a:ext cx="8136904" cy="1362075"/>
          </a:xfrm>
        </p:spPr>
        <p:txBody>
          <a:bodyPr>
            <a:normAutofit/>
          </a:bodyPr>
          <a:lstStyle/>
          <a:p>
            <a:pPr lvl="0"/>
            <a:r>
              <a:rPr lang="cs-CZ" sz="3600" dirty="0"/>
              <a:t>5</a:t>
            </a:r>
            <a:r>
              <a:rPr lang="cs-CZ" sz="3600" dirty="0" smtClean="0"/>
              <a:t>.</a:t>
            </a:r>
            <a:r>
              <a:rPr lang="en-US" sz="3600" dirty="0" smtClean="0"/>
              <a:t> </a:t>
            </a:r>
            <a:r>
              <a:rPr lang="en-US" sz="3600" dirty="0"/>
              <a:t>How does state </a:t>
            </a:r>
            <a:r>
              <a:rPr lang="en-US" sz="3600" dirty="0" smtClean="0"/>
              <a:t>lottery </a:t>
            </a:r>
            <a:r>
              <a:rPr lang="en-US" sz="3600" dirty="0"/>
              <a:t>works?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26944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mg.ihned.cz/attachment.php/900/31119900/aistuv348BCDE7GHMNjQbdgryz1w29mn/picass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628800"/>
            <a:ext cx="8352928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914400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State lottery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Long tradition several countries</a:t>
            </a:r>
          </a:p>
          <a:p>
            <a:pPr lvl="1"/>
            <a:r>
              <a:rPr lang="en-US" dirty="0" smtClean="0"/>
              <a:t>UK</a:t>
            </a:r>
          </a:p>
          <a:p>
            <a:pPr lvl="2"/>
            <a:r>
              <a:rPr lang="en-US" dirty="0" smtClean="0"/>
              <a:t>20% of </a:t>
            </a:r>
            <a:r>
              <a:rPr lang="cs-CZ" dirty="0" smtClean="0"/>
              <a:t>profit</a:t>
            </a:r>
            <a:r>
              <a:rPr lang="en-US" dirty="0" smtClean="0"/>
              <a:t> come into culture</a:t>
            </a:r>
          </a:p>
          <a:p>
            <a:pPr lvl="1"/>
            <a:r>
              <a:rPr lang="en-US" dirty="0" smtClean="0"/>
              <a:t>Finland</a:t>
            </a:r>
          </a:p>
          <a:p>
            <a:pPr lvl="2"/>
            <a:r>
              <a:rPr lang="cs-CZ" dirty="0" smtClean="0"/>
              <a:t>Profit</a:t>
            </a:r>
            <a:r>
              <a:rPr lang="en-US" dirty="0" smtClean="0"/>
              <a:t> is divided in sport and cultural activities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mg.ihned.cz/attachment.php/900/31119900/aistuv348BCDE7GHMNjQbdgryz1w29mn/picass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914400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Finland state lottery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2816"/>
            <a:ext cx="71628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im9.cz/iR/importprodukt-orig/721/72152f9156285dfd5168381c586206b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82979"/>
          </a:xfrm>
          <a:prstGeom prst="rect">
            <a:avLst/>
          </a:prstGeom>
          <a:noFill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36912"/>
            <a:ext cx="91440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2204864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6.</a:t>
            </a:r>
            <a:r>
              <a:rPr lang="en-US" dirty="0" smtClean="0"/>
              <a:t> Mission of ministry of culture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90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m9.cz/iR/importprodukt-orig/721/72152f9156285dfd5168381c586206b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2979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72816"/>
            <a:ext cx="828092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914400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Ministry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culture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700808"/>
            <a:ext cx="8208912" cy="4896543"/>
          </a:xfrm>
        </p:spPr>
        <p:txBody>
          <a:bodyPr>
            <a:noAutofit/>
          </a:bodyPr>
          <a:lstStyle/>
          <a:p>
            <a:pPr marL="0" lvl="2" indent="0" fontAlgn="ctr">
              <a:lnSpc>
                <a:spcPct val="110000"/>
              </a:lnSpc>
              <a:buNone/>
            </a:pPr>
            <a:r>
              <a:rPr lang="en-US" dirty="0"/>
              <a:t>Competence of the Ministry</a:t>
            </a:r>
          </a:p>
          <a:p>
            <a:pPr marL="342900" lvl="2" indent="-342900" fontAlgn="ctr">
              <a:lnSpc>
                <a:spcPct val="110000"/>
              </a:lnSpc>
            </a:pPr>
            <a:r>
              <a:rPr lang="en-US" dirty="0" smtClean="0"/>
              <a:t>State </a:t>
            </a:r>
            <a:r>
              <a:rPr lang="en-US" dirty="0"/>
              <a:t>administrative body </a:t>
            </a:r>
            <a:r>
              <a:rPr lang="en-US" dirty="0" smtClean="0"/>
              <a:t>for</a:t>
            </a:r>
            <a:endParaRPr lang="en-US" dirty="0"/>
          </a:p>
          <a:p>
            <a:pPr marL="800100" lvl="3" indent="-342900" fontAlgn="ctr">
              <a:lnSpc>
                <a:spcPct val="110000"/>
              </a:lnSpc>
            </a:pPr>
            <a:r>
              <a:rPr lang="en-US" dirty="0"/>
              <a:t>the arts;</a:t>
            </a:r>
          </a:p>
          <a:p>
            <a:pPr marL="800100" lvl="3" indent="-342900" fontAlgn="ctr">
              <a:lnSpc>
                <a:spcPct val="110000"/>
              </a:lnSpc>
            </a:pPr>
            <a:r>
              <a:rPr lang="en-US" dirty="0"/>
              <a:t>cultural and educational activities;</a:t>
            </a:r>
          </a:p>
          <a:p>
            <a:pPr marL="800100" lvl="3" indent="-342900" fontAlgn="ctr">
              <a:lnSpc>
                <a:spcPct val="110000"/>
              </a:lnSpc>
            </a:pPr>
            <a:r>
              <a:rPr lang="en-US" dirty="0"/>
              <a:t>cultural monuments;</a:t>
            </a:r>
          </a:p>
          <a:p>
            <a:pPr marL="800100" lvl="3" indent="-342900" fontAlgn="ctr">
              <a:lnSpc>
                <a:spcPct val="110000"/>
              </a:lnSpc>
            </a:pPr>
            <a:r>
              <a:rPr lang="en-US" dirty="0"/>
              <a:t>matters relating to churches and religious societies;</a:t>
            </a:r>
          </a:p>
          <a:p>
            <a:pPr marL="800100" lvl="3" indent="-342900" fontAlgn="ctr">
              <a:lnSpc>
                <a:spcPct val="110000"/>
              </a:lnSpc>
            </a:pPr>
            <a:r>
              <a:rPr lang="en-US" dirty="0"/>
              <a:t>matters relating to the press, including publication of the non-periodical press and other information means;</a:t>
            </a:r>
          </a:p>
          <a:p>
            <a:pPr marL="800100" lvl="3" indent="-342900" fontAlgn="ctr">
              <a:lnSpc>
                <a:spcPct val="110000"/>
              </a:lnSpc>
            </a:pPr>
            <a:r>
              <a:rPr lang="en-US" dirty="0"/>
              <a:t>the preparation of draft laws and other legal regulations in the area of radio and television broadcasting;</a:t>
            </a:r>
          </a:p>
          <a:p>
            <a:pPr marL="800100" lvl="3" indent="-342900" fontAlgn="ctr">
              <a:lnSpc>
                <a:spcPct val="110000"/>
              </a:lnSpc>
            </a:pPr>
            <a:r>
              <a:rPr lang="en-US" dirty="0"/>
              <a:t>implementation of the Copyright </a:t>
            </a:r>
            <a:r>
              <a:rPr lang="en-US" dirty="0" smtClean="0"/>
              <a:t>Act;</a:t>
            </a:r>
            <a:endParaRPr lang="cs-CZ" dirty="0" smtClean="0"/>
          </a:p>
          <a:p>
            <a:pPr marL="800100" lvl="3" indent="-342900" fontAlgn="ctr">
              <a:lnSpc>
                <a:spcPct val="110000"/>
              </a:lnSpc>
            </a:pPr>
            <a:r>
              <a:rPr lang="en-US" sz="2000" dirty="0" smtClean="0"/>
              <a:t>production </a:t>
            </a:r>
            <a:r>
              <a:rPr lang="en-US" sz="2000" dirty="0"/>
              <a:t>and trade in the area of </a:t>
            </a:r>
            <a:r>
              <a:rPr lang="en-US" sz="2000" dirty="0" smtClean="0"/>
              <a:t>culture</a:t>
            </a: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286811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m9.cz/iR/importprodukt-orig/721/72152f9156285dfd5168381c586206b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2979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72816"/>
            <a:ext cx="828092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914400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Ministry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culture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700808"/>
            <a:ext cx="8208912" cy="4896543"/>
          </a:xfrm>
        </p:spPr>
        <p:txBody>
          <a:bodyPr>
            <a:noAutofit/>
          </a:bodyPr>
          <a:lstStyle/>
          <a:p>
            <a:pPr marL="342900" lvl="2" indent="-342900" fontAlgn="ctr">
              <a:lnSpc>
                <a:spcPct val="110000"/>
              </a:lnSpc>
            </a:pPr>
            <a:r>
              <a:rPr lang="en-US" dirty="0" smtClean="0"/>
              <a:t>Expenditures of ministry</a:t>
            </a:r>
          </a:p>
          <a:p>
            <a:pPr marL="342900" lvl="2" indent="-342900" fontAlgn="ctr">
              <a:lnSpc>
                <a:spcPct val="110000"/>
              </a:lnSpc>
            </a:pPr>
            <a:r>
              <a:rPr lang="en-US" dirty="0" smtClean="0"/>
              <a:t>448 mil euros</a:t>
            </a:r>
          </a:p>
          <a:p>
            <a:pPr marL="342900" lvl="2" indent="-342900" fontAlgn="ctr">
              <a:lnSpc>
                <a:spcPct val="110000"/>
              </a:lnSpc>
            </a:pPr>
            <a:r>
              <a:rPr lang="en-US" dirty="0" smtClean="0"/>
              <a:t>1 % of state expenditures</a:t>
            </a:r>
          </a:p>
        </p:txBody>
      </p:sp>
    </p:spTree>
    <p:extLst>
      <p:ext uri="{BB962C8B-B14F-4D97-AF65-F5344CB8AC3E}">
        <p14:creationId xmlns:p14="http://schemas.microsoft.com/office/powerpoint/2010/main" val="11985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m9.cz/iR/importprodukt-orig/721/72152f9156285dfd5168381c586206b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2979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914400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Ministry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culture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700808"/>
            <a:ext cx="8208912" cy="4896543"/>
          </a:xfrm>
        </p:spPr>
        <p:txBody>
          <a:bodyPr>
            <a:noAutofit/>
          </a:bodyPr>
          <a:lstStyle/>
          <a:p>
            <a:pPr marL="342900" lvl="2" indent="-342900" fontAlgn="ctr">
              <a:lnSpc>
                <a:spcPct val="110000"/>
              </a:lnSpc>
            </a:pPr>
            <a:endParaRPr lang="en-US" dirty="0" smtClean="0"/>
          </a:p>
        </p:txBody>
      </p:sp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810931"/>
              </p:ext>
            </p:extLst>
          </p:nvPr>
        </p:nvGraphicFramePr>
        <p:xfrm>
          <a:off x="827583" y="1700808"/>
          <a:ext cx="7344816" cy="47985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/>
                <a:gridCol w="2448272"/>
                <a:gridCol w="2448272"/>
              </a:tblGrid>
              <a:tr h="594066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State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Expenditures in million euros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% state expenditures</a:t>
                      </a:r>
                      <a:endParaRPr lang="en-US" noProof="0" dirty="0"/>
                    </a:p>
                  </a:txBody>
                  <a:tcPr/>
                </a:tc>
              </a:tr>
              <a:tr h="594066">
                <a:tc>
                  <a:txBody>
                    <a:bodyPr/>
                    <a:lstStyle/>
                    <a:p>
                      <a:r>
                        <a:rPr lang="cs-CZ" dirty="0" smtClean="0"/>
                        <a:t>Czech Republic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448 mil.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1 %</a:t>
                      </a:r>
                      <a:endParaRPr lang="cs-CZ" dirty="0"/>
                    </a:p>
                  </a:txBody>
                  <a:tcPr/>
                </a:tc>
              </a:tr>
              <a:tr h="594066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594066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594066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594066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594066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594066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791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im9.cz/iR/importprodukt-orig/721/72152f9156285dfd5168381c586206b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82979"/>
          </a:xfrm>
          <a:prstGeom prst="rect">
            <a:avLst/>
          </a:prstGeom>
          <a:noFill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36912"/>
            <a:ext cx="91440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2204864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7.</a:t>
            </a:r>
            <a:r>
              <a:rPr lang="en-US" dirty="0" smtClean="0"/>
              <a:t> </a:t>
            </a:r>
            <a:r>
              <a:rPr lang="en-US" dirty="0"/>
              <a:t>What percentage of </a:t>
            </a:r>
            <a:r>
              <a:rPr lang="en-US" dirty="0" smtClean="0"/>
              <a:t>total</a:t>
            </a:r>
            <a:r>
              <a:rPr lang="cs-CZ" dirty="0" smtClean="0"/>
              <a:t> </a:t>
            </a:r>
            <a:r>
              <a:rPr lang="en-US" dirty="0"/>
              <a:t>expenditures </a:t>
            </a:r>
            <a:r>
              <a:rPr lang="en-US" dirty="0" smtClean="0"/>
              <a:t>do</a:t>
            </a:r>
            <a:r>
              <a:rPr lang="cs-CZ" dirty="0" smtClean="0"/>
              <a:t>es</a:t>
            </a:r>
            <a:r>
              <a:rPr lang="en-US" dirty="0" smtClean="0"/>
              <a:t> government </a:t>
            </a:r>
            <a:r>
              <a:rPr lang="en-US" dirty="0"/>
              <a:t>spend for</a:t>
            </a:r>
            <a:r>
              <a:rPr lang="cs-CZ" dirty="0" smtClean="0"/>
              <a:t>….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344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://www.cz.artfans.eu/images/citajici-ze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  <p:pic>
        <p:nvPicPr>
          <p:cNvPr id="14338" name="Picture 2" descr="http://www.slavneobrazy.cz/obr/pict/15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4572000" cy="6936321"/>
          </a:xfrm>
          <a:prstGeom prst="rect">
            <a:avLst/>
          </a:prstGeom>
          <a:noFill/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32856"/>
            <a:ext cx="914400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3600" b="1" cap="all" dirty="0"/>
              <a:t>1</a:t>
            </a:r>
            <a:r>
              <a:rPr lang="cs-CZ" sz="3600" b="1" cap="all" dirty="0" smtClean="0"/>
              <a:t>.</a:t>
            </a:r>
            <a:r>
              <a:rPr lang="en-US" sz="3600" dirty="0"/>
              <a:t> </a:t>
            </a:r>
            <a:r>
              <a:rPr lang="cs-CZ" sz="3600" b="1" dirty="0" smtClean="0"/>
              <a:t>WHAT DOES TERM HIGH CULTURE MEAN?</a:t>
            </a:r>
            <a:endParaRPr lang="cs-CZ" sz="3600" b="1" cap="al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m9.cz/iR/importprodukt-orig/721/72152f9156285dfd5168381c586206b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2979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72816"/>
            <a:ext cx="828092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914400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en-US" dirty="0"/>
              <a:t>What percentage of total</a:t>
            </a:r>
            <a:r>
              <a:rPr lang="cs-CZ" dirty="0"/>
              <a:t> </a:t>
            </a:r>
            <a:r>
              <a:rPr lang="en-US" dirty="0"/>
              <a:t>expenditures do</a:t>
            </a:r>
            <a:r>
              <a:rPr lang="cs-CZ" dirty="0"/>
              <a:t>es</a:t>
            </a:r>
            <a:r>
              <a:rPr lang="en-US" dirty="0"/>
              <a:t> government spend </a:t>
            </a:r>
            <a:r>
              <a:rPr lang="en-US" dirty="0" err="1" smtClean="0"/>
              <a:t>fo</a:t>
            </a:r>
            <a:r>
              <a:rPr lang="cs-CZ" dirty="0" smtClean="0"/>
              <a:t>r…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700808"/>
            <a:ext cx="8229600" cy="4525963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Cultural </a:t>
            </a:r>
            <a:r>
              <a:rPr lang="en-US" sz="2400" dirty="0" smtClean="0"/>
              <a:t>services</a:t>
            </a:r>
            <a:endParaRPr lang="cs-CZ" sz="2400" dirty="0" smtClean="0"/>
          </a:p>
          <a:p>
            <a:pPr marL="457200" lvl="1" indent="0">
              <a:buNone/>
            </a:pPr>
            <a:r>
              <a:rPr lang="cs-CZ" sz="2400" dirty="0" smtClean="0"/>
              <a:t>	</a:t>
            </a:r>
            <a:r>
              <a:rPr lang="cs-CZ" sz="2400" dirty="0" smtClean="0"/>
              <a:t>0,4%</a:t>
            </a:r>
            <a:endParaRPr lang="cs-CZ" sz="24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/>
              <a:t>Religion </a:t>
            </a:r>
            <a:r>
              <a:rPr lang="en-US" sz="2400" dirty="0"/>
              <a:t>and other community </a:t>
            </a:r>
            <a:r>
              <a:rPr lang="en-US" sz="2400" dirty="0" smtClean="0"/>
              <a:t>activities</a:t>
            </a:r>
            <a:endParaRPr lang="cs-CZ" sz="2400" dirty="0" smtClean="0"/>
          </a:p>
          <a:p>
            <a:pPr marL="457200" lvl="1" indent="0">
              <a:buNone/>
            </a:pPr>
            <a:r>
              <a:rPr lang="cs-CZ" sz="2400" dirty="0" smtClean="0"/>
              <a:t>	0,1 %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/>
              <a:t>Broadcasting </a:t>
            </a:r>
            <a:r>
              <a:rPr lang="en-US" sz="2400" dirty="0"/>
              <a:t>and publishing services</a:t>
            </a:r>
            <a:endParaRPr lang="cs-CZ" sz="2400" dirty="0"/>
          </a:p>
          <a:p>
            <a:pPr marL="457200" lvl="1" indent="0">
              <a:buNone/>
            </a:pPr>
            <a:r>
              <a:rPr lang="cs-CZ" sz="2400" dirty="0" smtClean="0"/>
              <a:t>	</a:t>
            </a:r>
            <a:r>
              <a:rPr lang="cs-CZ" sz="2400" dirty="0" smtClean="0"/>
              <a:t>0,2 </a:t>
            </a:r>
            <a:r>
              <a:rPr lang="cs-CZ" sz="2400" dirty="0" smtClean="0"/>
              <a:t>%</a:t>
            </a:r>
            <a:endParaRPr lang="en-US" sz="2400" dirty="0"/>
          </a:p>
          <a:p>
            <a:pPr lvl="2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946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m9.cz/iR/importprodukt-orig/721/72152f9156285dfd5168381c586206b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2979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72816"/>
            <a:ext cx="828092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914400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en-US" sz="3600" dirty="0"/>
              <a:t>What percentage of total</a:t>
            </a:r>
            <a:r>
              <a:rPr lang="cs-CZ" sz="3600" dirty="0"/>
              <a:t> </a:t>
            </a:r>
            <a:r>
              <a:rPr lang="en-US" sz="3600" dirty="0"/>
              <a:t>expenditures do</a:t>
            </a:r>
            <a:r>
              <a:rPr lang="cs-CZ" sz="3600" dirty="0"/>
              <a:t>es</a:t>
            </a:r>
            <a:r>
              <a:rPr lang="en-US" sz="3600" dirty="0"/>
              <a:t> government spend for</a:t>
            </a:r>
            <a:r>
              <a:rPr lang="cs-CZ" sz="3600" dirty="0"/>
              <a:t>….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700808"/>
            <a:ext cx="8229600" cy="4525963"/>
          </a:xfrm>
        </p:spPr>
        <p:txBody>
          <a:bodyPr/>
          <a:lstStyle/>
          <a:p>
            <a:pPr marL="914400" lvl="2" indent="0">
              <a:buNone/>
            </a:pPr>
            <a:endParaRPr lang="cs-CZ" dirty="0"/>
          </a:p>
        </p:txBody>
      </p:sp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3240061"/>
              </p:ext>
            </p:extLst>
          </p:nvPr>
        </p:nvGraphicFramePr>
        <p:xfrm>
          <a:off x="323528" y="1772816"/>
          <a:ext cx="8461448" cy="40324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4076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050421">
                <a:tc>
                  <a:txBody>
                    <a:bodyPr/>
                    <a:lstStyle/>
                    <a:p>
                      <a:r>
                        <a:rPr lang="cs-CZ" dirty="0" smtClean="0"/>
                        <a:t>Country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Cultural services</a:t>
                      </a:r>
                      <a:endParaRPr lang="cs-CZ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Religion and other community activities</a:t>
                      </a:r>
                      <a:endParaRPr lang="cs-CZ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Broadcasting and publishing services</a:t>
                      </a:r>
                      <a:endParaRPr lang="cs-CZ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6004">
                <a:tc>
                  <a:txBody>
                    <a:bodyPr/>
                    <a:lstStyle/>
                    <a:p>
                      <a:r>
                        <a:rPr lang="cs-CZ" dirty="0" smtClean="0"/>
                        <a:t>EU 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0,4 </a:t>
                      </a:r>
                      <a:r>
                        <a:rPr lang="cs-CZ" dirty="0" smtClean="0"/>
                        <a:t>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0,1 %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0,2 </a:t>
                      </a:r>
                      <a:r>
                        <a:rPr lang="cs-CZ" dirty="0" smtClean="0"/>
                        <a:t>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6004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Czech R.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0,6 %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0 %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0,2 %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6004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Spain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6004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France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6004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Finland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60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260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535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im9.cz/iR/importprodukt-orig/721/72152f9156285dfd5168381c586206b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82979"/>
          </a:xfrm>
          <a:prstGeom prst="rect">
            <a:avLst/>
          </a:prstGeom>
          <a:noFill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36912"/>
            <a:ext cx="91440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2204864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8.</a:t>
            </a:r>
            <a:r>
              <a:rPr lang="en-US" dirty="0" smtClean="0"/>
              <a:t> Financing of religions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854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m9.cz/iR/importprodukt-orig/721/72152f9156285dfd5168381c586206b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2979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72816"/>
            <a:ext cx="828092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914400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Financing of religions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700808"/>
            <a:ext cx="8229600" cy="4525963"/>
          </a:xfrm>
        </p:spPr>
        <p:txBody>
          <a:bodyPr/>
          <a:lstStyle/>
          <a:p>
            <a:pPr marL="457200" lvl="1" indent="0">
              <a:buNone/>
            </a:pPr>
            <a:r>
              <a:rPr lang="en-US" sz="2400" dirty="0" smtClean="0"/>
              <a:t>In Czech Republic are religion independent to state since 2012</a:t>
            </a:r>
          </a:p>
          <a:p>
            <a:pPr lvl="2"/>
            <a:r>
              <a:rPr lang="en-US" sz="2000" dirty="0" smtClean="0"/>
              <a:t>Due to act no.428/2012 about religion property settlement</a:t>
            </a:r>
          </a:p>
          <a:p>
            <a:pPr lvl="2"/>
            <a:r>
              <a:rPr lang="en-US" sz="2000" dirty="0" smtClean="0"/>
              <a:t>Religions  will receive property which belongs to it before 1948</a:t>
            </a:r>
          </a:p>
          <a:p>
            <a:pPr lvl="2"/>
            <a:r>
              <a:rPr lang="en-US" sz="2000" dirty="0" smtClean="0"/>
              <a:t>Religions  will receive financial compensation for the property that can not be reversed</a:t>
            </a:r>
          </a:p>
          <a:p>
            <a:pPr lvl="2"/>
            <a:r>
              <a:rPr lang="en-US" sz="2000" dirty="0" smtClean="0"/>
              <a:t>Government has no duty do financially support religions </a:t>
            </a:r>
          </a:p>
        </p:txBody>
      </p:sp>
    </p:spTree>
    <p:extLst>
      <p:ext uri="{BB962C8B-B14F-4D97-AF65-F5344CB8AC3E}">
        <p14:creationId xmlns:p14="http://schemas.microsoft.com/office/powerpoint/2010/main" val="302010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m9.cz/iR/importprodukt-orig/721/72152f9156285dfd5168381c586206b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2979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72816"/>
            <a:ext cx="828092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914400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Financing of religions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700808"/>
            <a:ext cx="8229600" cy="452596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400" dirty="0" smtClean="0"/>
              <a:t>Options of relation between state and religions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/>
              <a:t>Religions are independent </a:t>
            </a:r>
            <a:r>
              <a:rPr lang="en-US" sz="1800" dirty="0" smtClean="0"/>
              <a:t>Cultural services</a:t>
            </a:r>
          </a:p>
          <a:p>
            <a:pPr lvl="2"/>
            <a:r>
              <a:rPr lang="en-US" sz="1800" dirty="0" smtClean="0"/>
              <a:t>USA</a:t>
            </a:r>
          </a:p>
          <a:p>
            <a:pPr lvl="2"/>
            <a:r>
              <a:rPr lang="en-US" sz="1800" dirty="0" smtClean="0"/>
              <a:t>Czech republic (since 2012)</a:t>
            </a:r>
            <a:endParaRPr lang="en-US" sz="18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/>
              <a:t>Religions are part of public sector</a:t>
            </a:r>
          </a:p>
          <a:p>
            <a:pPr lvl="2"/>
            <a:r>
              <a:rPr lang="en-US" sz="1800" dirty="0" smtClean="0"/>
              <a:t>Germany-tax for religions</a:t>
            </a:r>
          </a:p>
          <a:p>
            <a:pPr lvl="2"/>
            <a:r>
              <a:rPr lang="en-US" sz="1800" dirty="0" smtClean="0"/>
              <a:t>Czech Republic (before 2012)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/>
              <a:t> </a:t>
            </a:r>
            <a:r>
              <a:rPr lang="en-US" sz="1800" dirty="0" smtClean="0"/>
              <a:t>Religions are semi independent</a:t>
            </a:r>
          </a:p>
          <a:p>
            <a:pPr lvl="2"/>
            <a:r>
              <a:rPr lang="en-US" sz="1800" dirty="0" smtClean="0"/>
              <a:t>Italy – tax assignation (0,8 % of personal revenue tax)</a:t>
            </a:r>
          </a:p>
          <a:p>
            <a:pPr lvl="2"/>
            <a:r>
              <a:rPr lang="en-US" sz="1800" dirty="0" smtClean="0"/>
              <a:t>Spain – tax assignation (0,52 % of personal revenue tax)</a:t>
            </a:r>
          </a:p>
        </p:txBody>
      </p:sp>
    </p:spTree>
    <p:extLst>
      <p:ext uri="{BB962C8B-B14F-4D97-AF65-F5344CB8AC3E}">
        <p14:creationId xmlns:p14="http://schemas.microsoft.com/office/powerpoint/2010/main" val="422342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www.monarosa.eu/files/8813/2575/6151/L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0852"/>
          </a:xfrm>
          <a:prstGeom prst="rect">
            <a:avLst/>
          </a:prstGeom>
          <a:noFill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68960"/>
            <a:ext cx="914400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2564904"/>
            <a:ext cx="7772400" cy="1728192"/>
          </a:xfrm>
        </p:spPr>
        <p:txBody>
          <a:bodyPr>
            <a:normAutofit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Conclusion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monarosa.eu/files/8813/2575/6151/L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0852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44824"/>
            <a:ext cx="828092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914400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916832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Culture can be financing by market, private support, public support</a:t>
            </a:r>
            <a:endParaRPr lang="en-US" sz="2400" i="1" dirty="0" smtClean="0"/>
          </a:p>
          <a:p>
            <a:r>
              <a:rPr lang="en-US" sz="2400" dirty="0" smtClean="0"/>
              <a:t>Most of culture segment are not self-sufficient</a:t>
            </a:r>
          </a:p>
          <a:p>
            <a:pPr lvl="1"/>
            <a:r>
              <a:rPr lang="en-US" sz="2000" dirty="0" smtClean="0"/>
              <a:t>They are dependent on the support </a:t>
            </a:r>
          </a:p>
          <a:p>
            <a:r>
              <a:rPr lang="en-US" sz="2400" dirty="0" smtClean="0"/>
              <a:t>State support has two forms</a:t>
            </a:r>
          </a:p>
          <a:p>
            <a:pPr lvl="1" fontAlgn="ctr"/>
            <a:r>
              <a:rPr lang="en-US" sz="1600" dirty="0" smtClean="0"/>
              <a:t>Direct (sponsorship,  lotteries, communal obligations, founds and foundations funds…)</a:t>
            </a:r>
          </a:p>
          <a:p>
            <a:pPr lvl="1" fontAlgn="ctr"/>
            <a:r>
              <a:rPr lang="en-US" sz="1600" dirty="0" smtClean="0"/>
              <a:t>Indirect (tax reduction, social contribution )</a:t>
            </a:r>
          </a:p>
          <a:p>
            <a:pPr fontAlgn="ctr"/>
            <a:r>
              <a:rPr lang="cs-CZ" sz="2400" dirty="0" smtClean="0"/>
              <a:t>G</a:t>
            </a:r>
            <a:r>
              <a:rPr lang="en-US" sz="2400" dirty="0" err="1" smtClean="0"/>
              <a:t>overnment</a:t>
            </a:r>
            <a:r>
              <a:rPr lang="en-US" sz="2400" dirty="0" smtClean="0"/>
              <a:t> spend 1 % of total expenditures for culture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m9.cz/iR/importprodukt-orig/721/72152f9156285dfd5168381c586206b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2979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72816"/>
            <a:ext cx="828092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914400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en-US" dirty="0" err="1" smtClean="0"/>
              <a:t>Usefull</a:t>
            </a:r>
            <a:r>
              <a:rPr lang="en-US" dirty="0" smtClean="0"/>
              <a:t> links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700808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(1)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 </a:t>
            </a:r>
            <a:r>
              <a:rPr lang="cs-CZ" dirty="0" smtClean="0">
                <a:hlinkClick r:id="rId4"/>
              </a:rPr>
              <a:t>http://web.</a:t>
            </a:r>
            <a:r>
              <a:rPr lang="cs-CZ" dirty="0" err="1" smtClean="0">
                <a:hlinkClick r:id="rId4"/>
              </a:rPr>
              <a:t>ccsu.edu</a:t>
            </a:r>
            <a:r>
              <a:rPr lang="cs-CZ" dirty="0" smtClean="0">
                <a:hlinkClick r:id="rId4"/>
              </a:rPr>
              <a:t>/</a:t>
            </a:r>
            <a:r>
              <a:rPr lang="cs-CZ" dirty="0" err="1" smtClean="0">
                <a:hlinkClick r:id="rId4"/>
              </a:rPr>
              <a:t>faculty</a:t>
            </a:r>
            <a:r>
              <a:rPr lang="cs-CZ" dirty="0" smtClean="0">
                <a:hlinkClick r:id="rId4"/>
              </a:rPr>
              <a:t>/</a:t>
            </a:r>
            <a:r>
              <a:rPr lang="cs-CZ" dirty="0" err="1" smtClean="0">
                <a:hlinkClick r:id="rId4"/>
              </a:rPr>
              <a:t>harmonj</a:t>
            </a:r>
            <a:r>
              <a:rPr lang="cs-CZ" dirty="0" smtClean="0">
                <a:hlinkClick r:id="rId4"/>
              </a:rPr>
              <a:t>/atlas/</a:t>
            </a:r>
            <a:r>
              <a:rPr lang="cs-CZ" dirty="0" err="1" smtClean="0">
                <a:hlinkClick r:id="rId4"/>
              </a:rPr>
              <a:t>definitions.html</a:t>
            </a:r>
            <a:endParaRPr lang="cs-CZ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>
                <a:hlinkClick r:id="rId5"/>
              </a:rPr>
              <a:t>http://www.</a:t>
            </a:r>
            <a:r>
              <a:rPr lang="cs-CZ" dirty="0" err="1" smtClean="0">
                <a:hlinkClick r:id="rId5"/>
              </a:rPr>
              <a:t>yourdictionary.com</a:t>
            </a:r>
            <a:r>
              <a:rPr lang="cs-CZ" dirty="0" smtClean="0">
                <a:hlinkClick r:id="rId5"/>
              </a:rPr>
              <a:t>/</a:t>
            </a:r>
            <a:r>
              <a:rPr lang="cs-CZ" dirty="0" err="1" smtClean="0">
                <a:hlinkClick r:id="rId5"/>
              </a:rPr>
              <a:t>high</a:t>
            </a:r>
            <a:r>
              <a:rPr lang="cs-CZ" dirty="0" smtClean="0">
                <a:hlinkClick r:id="rId5"/>
              </a:rPr>
              <a:t>-</a:t>
            </a:r>
            <a:r>
              <a:rPr lang="cs-CZ" dirty="0" err="1" smtClean="0">
                <a:hlinkClick r:id="rId5"/>
              </a:rPr>
              <a:t>culture</a:t>
            </a:r>
            <a:endParaRPr lang="cs-CZ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>
                <a:hlinkClick r:id="rId6"/>
              </a:rPr>
              <a:t>https://dictionary.cambridge.org/dictionary/english/pop-culture</a:t>
            </a:r>
            <a:endParaRPr lang="cs-CZ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(5)	</a:t>
            </a:r>
            <a:r>
              <a:rPr lang="cs-CZ" dirty="0">
                <a:hlinkClick r:id="rId7"/>
              </a:rPr>
              <a:t> http://</a:t>
            </a:r>
            <a:r>
              <a:rPr lang="cs-CZ" dirty="0" smtClean="0">
                <a:hlinkClick r:id="rId7"/>
              </a:rPr>
              <a:t>minedu.fi/documents/1410845/4150031/The+State+supports+arts+and+culture/bb45a827-60ba-4c16-8cda-3882fc74fe97</a:t>
            </a:r>
            <a:endParaRPr lang="cs-CZ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(6</a:t>
            </a:r>
            <a:r>
              <a:rPr lang="cs-CZ" dirty="0"/>
              <a:t>) </a:t>
            </a:r>
            <a:r>
              <a:rPr lang="cs-CZ" dirty="0">
                <a:hlinkClick r:id="rId8"/>
              </a:rPr>
              <a:t>http://ec.europa.eu/eurostat/statistics-explained/index.php/File:Mean_household_cultural_expenditure_by_expenditure_purpose,_</a:t>
            </a:r>
            <a:r>
              <a:rPr lang="cs-CZ" dirty="0" smtClean="0">
                <a:hlinkClick r:id="rId8"/>
              </a:rPr>
              <a:t>2010.png</a:t>
            </a:r>
            <a:endParaRPr lang="cs-CZ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cs-CZ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(7) </a:t>
            </a:r>
            <a:r>
              <a:rPr lang="cs-CZ" dirty="0">
                <a:hlinkClick r:id="rId9"/>
              </a:rPr>
              <a:t>https://ec.europa.eu/eurostat/statistics-explained/images/8/8f/Total_general_government_expenditure_on_recreation%2C_culture_and_religion%2C_2016_%28%25_of_GDP_%</a:t>
            </a:r>
            <a:r>
              <a:rPr lang="cs-CZ" dirty="0" smtClean="0">
                <a:hlinkClick r:id="rId9"/>
              </a:rPr>
              <a:t>25_of_total_expenditure%29.png</a:t>
            </a:r>
            <a:endParaRPr lang="cs-CZ" dirty="0" smtClean="0"/>
          </a:p>
          <a:p>
            <a:pPr marL="457200" lvl="1" indent="0">
              <a:buNone/>
            </a:pPr>
            <a:endParaRPr lang="cs-CZ" dirty="0" smtClean="0"/>
          </a:p>
          <a:p>
            <a:pPr lvl="2"/>
            <a:endParaRPr lang="cs-CZ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457200" lvl="1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2759038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1520" y="2130425"/>
            <a:ext cx="8496944" cy="1470025"/>
          </a:xfrm>
        </p:spPr>
        <p:txBody>
          <a:bodyPr/>
          <a:lstStyle/>
          <a:p>
            <a:r>
              <a:rPr lang="en-US" dirty="0" smtClean="0"/>
              <a:t>UNESCO  monuments in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Czech republic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8591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99505" cy="489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286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mg.ihned.cz/attachment.php/900/31119900/aistuv348BCDE7GHMNjQbdgryz1w29mn/picass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628800"/>
            <a:ext cx="8352928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914400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High culture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High culture:</a:t>
            </a:r>
          </a:p>
          <a:p>
            <a:r>
              <a:rPr lang="en-US" dirty="0" smtClean="0"/>
              <a:t>„ This is the culture of the </a:t>
            </a:r>
            <a:r>
              <a:rPr lang="en-US" b="1" dirty="0" smtClean="0"/>
              <a:t>elite</a:t>
            </a:r>
            <a:r>
              <a:rPr lang="en-US" dirty="0" smtClean="0"/>
              <a:t> and usually refers to artistic endeavors such as music, dance, theater, certain writing, architecture, etc.“[CCSU]</a:t>
            </a:r>
          </a:p>
          <a:p>
            <a:r>
              <a:rPr lang="en-US" dirty="0" smtClean="0"/>
              <a:t>The artistic entertainment and material artifacts associated with a society's </a:t>
            </a:r>
            <a:r>
              <a:rPr lang="en-US" b="1" dirty="0" smtClean="0"/>
              <a:t>aristocracy</a:t>
            </a:r>
            <a:r>
              <a:rPr lang="en-US" dirty="0" smtClean="0"/>
              <a:t> or most learned members, usually requiring significant education to be appreciated or highly skilled labor to be produced. [Your dictionary]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3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56831" cy="557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3608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5855" cy="612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56172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181100"/>
            <a:ext cx="61912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65052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427"/>
            <a:ext cx="9205070" cy="6133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69980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53875" cy="51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3456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505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75831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" y="6166"/>
            <a:ext cx="9108504" cy="6070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11625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70"/>
            <a:ext cx="8720272" cy="595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29677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09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6407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465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mg.ihned.cz/attachment.php/900/31119900/aistuv348BCDE7GHMNjQbdgryz1w29mn/picass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628800"/>
            <a:ext cx="8352928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914400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High culture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Motivation:</a:t>
            </a:r>
          </a:p>
          <a:p>
            <a:r>
              <a:rPr lang="en-US" dirty="0" smtClean="0"/>
              <a:t>Achievement of catharsis</a:t>
            </a:r>
          </a:p>
          <a:p>
            <a:pPr lvl="1"/>
            <a:r>
              <a:rPr lang="en-US" dirty="0" smtClean="0"/>
              <a:t>mental cleansing, mystical purification of the soul from all sensual, </a:t>
            </a:r>
          </a:p>
          <a:p>
            <a:r>
              <a:rPr lang="en-US" dirty="0" smtClean="0"/>
              <a:t>Uplifting of the spirit</a:t>
            </a:r>
          </a:p>
          <a:p>
            <a:r>
              <a:rPr lang="en-US" dirty="0" smtClean="0"/>
              <a:t>To show social status</a:t>
            </a:r>
          </a:p>
          <a:p>
            <a:r>
              <a:rPr lang="en-US" dirty="0" smtClean="0"/>
              <a:t>Escape from the real world</a:t>
            </a:r>
          </a:p>
        </p:txBody>
      </p:sp>
    </p:spTree>
    <p:extLst>
      <p:ext uri="{BB962C8B-B14F-4D97-AF65-F5344CB8AC3E}">
        <p14:creationId xmlns:p14="http://schemas.microsoft.com/office/powerpoint/2010/main" val="374923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" y="0"/>
            <a:ext cx="9159829" cy="610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68785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99505" cy="489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107503" y="6104166"/>
            <a:ext cx="9056265" cy="75383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Český Krumlov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42809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56831" cy="557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107503" y="6104166"/>
            <a:ext cx="9056265" cy="75383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Holašovice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28195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5855" cy="612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07503" y="6104166"/>
            <a:ext cx="9056265" cy="75383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Telč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13580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181100"/>
            <a:ext cx="61912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07503" y="6104166"/>
            <a:ext cx="9056265" cy="75383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Třebíč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08909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427"/>
            <a:ext cx="9205070" cy="6133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07503" y="6104166"/>
            <a:ext cx="9056265" cy="75383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Praha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24255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53875" cy="51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107503" y="6104166"/>
            <a:ext cx="9056265" cy="75383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Kutná Hora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29205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505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07503" y="6104166"/>
            <a:ext cx="9056265" cy="75383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Žďár nad Sázavou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29561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" y="6166"/>
            <a:ext cx="9108504" cy="6070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107503" y="6104166"/>
            <a:ext cx="9056265" cy="75383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Litomyšl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89229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70"/>
            <a:ext cx="8720272" cy="595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07503" y="6104166"/>
            <a:ext cx="9056265" cy="75383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Olomouc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7842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://www.cz.artfans.eu/images/citajici-ze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  <p:pic>
        <p:nvPicPr>
          <p:cNvPr id="14338" name="Picture 2" descr="http://www.slavneobrazy.cz/obr/pict/15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4572000" cy="6936321"/>
          </a:xfrm>
          <a:prstGeom prst="rect">
            <a:avLst/>
          </a:prstGeom>
          <a:noFill/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32856"/>
            <a:ext cx="914400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3600" b="1" cap="all" dirty="0"/>
              <a:t>2</a:t>
            </a:r>
            <a:r>
              <a:rPr lang="cs-CZ" sz="3600" b="1" cap="all" dirty="0" smtClean="0"/>
              <a:t>.</a:t>
            </a:r>
            <a:r>
              <a:rPr lang="en-US" sz="3600" dirty="0" smtClean="0"/>
              <a:t> </a:t>
            </a:r>
            <a:r>
              <a:rPr lang="cs-CZ" sz="3600" b="1" dirty="0" smtClean="0"/>
              <a:t>WHAT DOES TERM POPULAR CULTURE MEAN?</a:t>
            </a:r>
            <a:endParaRPr lang="cs-CZ" sz="3600" b="1" cap="al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09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07503" y="6104166"/>
            <a:ext cx="9056265" cy="75383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Kroměříž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04539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07503" y="6104166"/>
            <a:ext cx="9056265" cy="75383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Lednice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27227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" y="0"/>
            <a:ext cx="9159829" cy="610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107503" y="6104166"/>
            <a:ext cx="9056265" cy="75383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Brno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8749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mg.ihned.cz/attachment.php/900/31119900/aistuv348BCDE7GHMNjQbdgryz1w29mn/picass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628800"/>
            <a:ext cx="8352928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914400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Popular culture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dirty="0" smtClean="0"/>
              <a:t>Popular culture (also „pop culture“)</a:t>
            </a:r>
          </a:p>
          <a:p>
            <a:r>
              <a:rPr lang="en-GB" dirty="0" smtClean="0"/>
              <a:t>Culture based on the tastes of </a:t>
            </a:r>
            <a:r>
              <a:rPr lang="en-GB" b="1" dirty="0" smtClean="0"/>
              <a:t>ordinary people </a:t>
            </a:r>
            <a:r>
              <a:rPr lang="en-GB" dirty="0" smtClean="0"/>
              <a:t>rather than an educated elite. [oxford dictionary]</a:t>
            </a:r>
          </a:p>
          <a:p>
            <a:r>
              <a:rPr lang="en-GB" dirty="0" smtClean="0"/>
              <a:t>music, TV, cinema, books, etc. That are popular and enjoyed by </a:t>
            </a:r>
            <a:r>
              <a:rPr lang="en-GB" b="1" dirty="0" smtClean="0"/>
              <a:t>ordinary people</a:t>
            </a:r>
            <a:r>
              <a:rPr lang="en-GB" dirty="0" smtClean="0"/>
              <a:t>, rather than experts or very educated people [Cambridge dictionary]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73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mg.ihned.cz/attachment.php/900/31119900/aistuv348BCDE7GHMNjQbdgryz1w29mn/picass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628800"/>
            <a:ext cx="8352928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914400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Popular culture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Motivation:</a:t>
            </a:r>
          </a:p>
          <a:p>
            <a:r>
              <a:rPr lang="en-US" dirty="0" smtClean="0"/>
              <a:t>Possibility of social interaction</a:t>
            </a:r>
          </a:p>
          <a:p>
            <a:r>
              <a:rPr lang="en-US" dirty="0" smtClean="0"/>
              <a:t>Escape from the real world</a:t>
            </a:r>
          </a:p>
          <a:p>
            <a:r>
              <a:rPr lang="en-US" dirty="0" smtClean="0"/>
              <a:t>Have a fun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153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mg.ihned.cz/attachment.php/900/31119900/aistuv348BCDE7GHMNjQbdgryz1w29mn/picass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628800"/>
            <a:ext cx="8352928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914400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How wage affect attendance in events</a:t>
            </a:r>
            <a:endParaRPr lang="en-US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58826"/>
            <a:ext cx="7419947" cy="4525963"/>
          </a:xfrm>
        </p:spPr>
      </p:pic>
    </p:spTree>
    <p:extLst>
      <p:ext uri="{BB962C8B-B14F-4D97-AF65-F5344CB8AC3E}">
        <p14:creationId xmlns:p14="http://schemas.microsoft.com/office/powerpoint/2010/main" val="8497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mg.ihned.cz/attachment.php/900/31119900/aistuv348BCDE7GHMNjQbdgryz1w29mn/picass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80928"/>
            <a:ext cx="914400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2747962"/>
            <a:ext cx="7772400" cy="1362075"/>
          </a:xfrm>
        </p:spPr>
        <p:txBody>
          <a:bodyPr>
            <a:normAutofit fontScale="90000"/>
          </a:bodyPr>
          <a:lstStyle/>
          <a:p>
            <a:pPr lvl="0"/>
            <a:r>
              <a:rPr lang="cs-CZ" dirty="0"/>
              <a:t>3</a:t>
            </a:r>
            <a:r>
              <a:rPr lang="cs-CZ" dirty="0" smtClean="0"/>
              <a:t>. – 4.</a:t>
            </a:r>
            <a:r>
              <a:rPr lang="en-US" dirty="0" smtClean="0"/>
              <a:t> </a:t>
            </a:r>
            <a:r>
              <a:rPr lang="en-US" dirty="0"/>
              <a:t>What does </a:t>
            </a:r>
            <a:r>
              <a:rPr lang="en-US" dirty="0" smtClean="0"/>
              <a:t>indirect</a:t>
            </a:r>
            <a:r>
              <a:rPr lang="cs-CZ" dirty="0" smtClean="0"/>
              <a:t> and direct</a:t>
            </a:r>
            <a:r>
              <a:rPr lang="en-US" dirty="0" smtClean="0"/>
              <a:t> </a:t>
            </a:r>
            <a:r>
              <a:rPr lang="en-US" dirty="0"/>
              <a:t>state support mean?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207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1818</TotalTime>
  <Words>579</Words>
  <Application>Microsoft Office PowerPoint</Application>
  <PresentationFormat>Předvádění na obrazovce (4:3)</PresentationFormat>
  <Paragraphs>146</Paragraphs>
  <Slides>52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3" baseType="lpstr">
      <vt:lpstr>Motiv sady Office</vt:lpstr>
      <vt:lpstr>Public support of culture</vt:lpstr>
      <vt:lpstr>1. WHAT DOES TERM HIGH CULTURE MEAN?</vt:lpstr>
      <vt:lpstr> High culture</vt:lpstr>
      <vt:lpstr> High culture</vt:lpstr>
      <vt:lpstr>2. WHAT DOES TERM POPULAR CULTURE MEAN?</vt:lpstr>
      <vt:lpstr> Popular culture</vt:lpstr>
      <vt:lpstr> Popular culture</vt:lpstr>
      <vt:lpstr> How wage affect attendance in events</vt:lpstr>
      <vt:lpstr>3. – 4. What does indirect and direct state support mean?   </vt:lpstr>
      <vt:lpstr> Indirect support</vt:lpstr>
      <vt:lpstr> Direct support</vt:lpstr>
      <vt:lpstr>5. How does state lottery works?</vt:lpstr>
      <vt:lpstr> State lottery</vt:lpstr>
      <vt:lpstr> Finland state lottery</vt:lpstr>
      <vt:lpstr> 6. Mission of ministry of culture </vt:lpstr>
      <vt:lpstr> Ministry of culture</vt:lpstr>
      <vt:lpstr> Ministry of culture</vt:lpstr>
      <vt:lpstr> Ministry of culture</vt:lpstr>
      <vt:lpstr> 7. What percentage of total expenditures does government spend for….  </vt:lpstr>
      <vt:lpstr> What percentage of total expenditures does government spend for…</vt:lpstr>
      <vt:lpstr> What percentage of total expenditures does government spend for….</vt:lpstr>
      <vt:lpstr> 8. Financing of religions  </vt:lpstr>
      <vt:lpstr> Financing of religions</vt:lpstr>
      <vt:lpstr> Financing of religions</vt:lpstr>
      <vt:lpstr> Conclusion</vt:lpstr>
      <vt:lpstr> Conclusion</vt:lpstr>
      <vt:lpstr> Usefull links</vt:lpstr>
      <vt:lpstr>UNESCO  monuments in  Czech republic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Dušan</dc:creator>
  <cp:lastModifiedBy>Müllner Vojtěch</cp:lastModifiedBy>
  <cp:revision>64</cp:revision>
  <dcterms:created xsi:type="dcterms:W3CDTF">2016-02-19T15:27:11Z</dcterms:created>
  <dcterms:modified xsi:type="dcterms:W3CDTF">2019-03-05T10:13:19Z</dcterms:modified>
</cp:coreProperties>
</file>