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7" r:id="rId4"/>
    <p:sldId id="278" r:id="rId5"/>
    <p:sldId id="257" r:id="rId6"/>
    <p:sldId id="259" r:id="rId7"/>
    <p:sldId id="263" r:id="rId8"/>
    <p:sldId id="276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19.2.2019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Vojtech.Mullner@econ.muni.cz" TargetMode="External"/><Relationship Id="rId4" Type="http://schemas.openxmlformats.org/officeDocument/2006/relationships/hyperlink" Target="mailto:347683@mail.muni.cz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dbrno.cz/programme?method=newProgram&amp;params%5bfrom%5d=&amp;params%5bmonth%5d=5&amp;params%5byear%5d=201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am.ac.uk/__data/assets/image/0005/185225/2007BM5740_michelangelo_david_plaster_c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03915" cy="5705872"/>
          </a:xfrm>
          <a:prstGeom prst="rect">
            <a:avLst/>
          </a:prstGeom>
          <a:noFill/>
        </p:spPr>
      </p:pic>
      <p:pic>
        <p:nvPicPr>
          <p:cNvPr id="1030" name="Picture 6" descr="http://www.martinfukan.wz.cz/images/noty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3704"/>
            <a:ext cx="4262874" cy="2664296"/>
          </a:xfrm>
          <a:prstGeom prst="rect">
            <a:avLst/>
          </a:prstGeom>
          <a:noFill/>
        </p:spPr>
      </p:pic>
      <p:pic>
        <p:nvPicPr>
          <p:cNvPr id="1034" name="Picture 10" descr="http://img.blesk.cz/img/1/full/421423-img-michael-jackson-andy-warhol-cr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9432" y="3501008"/>
            <a:ext cx="2906704" cy="3356992"/>
          </a:xfrm>
          <a:prstGeom prst="rect">
            <a:avLst/>
          </a:prstGeom>
          <a:noFill/>
        </p:spPr>
      </p:pic>
      <p:pic>
        <p:nvPicPr>
          <p:cNvPr id="1032" name="Picture 8" descr="http://www.slezskabrana.cz/gallery/gal37_obr1250750936_1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9435" y="2465512"/>
            <a:ext cx="3874565" cy="4392488"/>
          </a:xfrm>
          <a:prstGeom prst="rect">
            <a:avLst/>
          </a:prstGeom>
          <a:noFill/>
        </p:spPr>
      </p:pic>
      <p:pic>
        <p:nvPicPr>
          <p:cNvPr id="1028" name="Picture 4" descr="http://obrazky.4ever.sk/data/download/ine/stara-kniha-2188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9418" y="0"/>
            <a:ext cx="5944582" cy="3906937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564904"/>
            <a:ext cx="9144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2420888"/>
            <a:ext cx="8568952" cy="216024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Culture and Mass Media Economy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Basic information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5993904"/>
            <a:ext cx="38519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5364088" y="5849888"/>
            <a:ext cx="377991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Ing. Vojtěch </a:t>
            </a:r>
            <a:r>
              <a:rPr lang="cs-CZ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Müllner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9144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Visit permanent exhibition in Moravian gallery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student should by himself visit permanent exhibition in Moravian gallery during spring </a:t>
            </a:r>
            <a:r>
              <a:rPr lang="en-US" dirty="0" smtClean="0"/>
              <a:t>semester</a:t>
            </a:r>
            <a:r>
              <a:rPr lang="cs-CZ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permanent exhibitions are without entrance </a:t>
            </a:r>
            <a:r>
              <a:rPr lang="en-US" dirty="0" smtClean="0"/>
              <a:t>fee.</a:t>
            </a:r>
            <a:endParaRPr lang="cs-CZ" dirty="0" smtClean="0"/>
          </a:p>
          <a:p>
            <a:r>
              <a:rPr lang="en-US" dirty="0" smtClean="0"/>
              <a:t>To </a:t>
            </a:r>
            <a:r>
              <a:rPr lang="en-US" dirty="0"/>
              <a:t>evidence your attendance on exhibition I ask you to bring me till </a:t>
            </a:r>
            <a:r>
              <a:rPr lang="cs-CZ" dirty="0"/>
              <a:t>7</a:t>
            </a:r>
            <a:r>
              <a:rPr lang="en-US" baseline="30000" dirty="0" err="1" smtClean="0"/>
              <a:t>th</a:t>
            </a:r>
            <a:r>
              <a:rPr lang="en-US" dirty="0" smtClean="0"/>
              <a:t> </a:t>
            </a:r>
            <a:r>
              <a:rPr lang="en-US" dirty="0"/>
              <a:t>May the </a:t>
            </a:r>
            <a:r>
              <a:rPr lang="en-US" dirty="0" smtClean="0"/>
              <a:t>ticket.</a:t>
            </a:r>
            <a:endParaRPr lang="cs-CZ" dirty="0" smtClean="0"/>
          </a:p>
          <a:p>
            <a:r>
              <a:rPr lang="cs-CZ" sz="2000" dirty="0" smtClean="0"/>
              <a:t>Link:</a:t>
            </a:r>
            <a:r>
              <a:rPr lang="en-US" sz="2000" u="sng" dirty="0" smtClean="0"/>
              <a:t>http</a:t>
            </a:r>
            <a:r>
              <a:rPr lang="en-US" sz="2000" u="sng" dirty="0"/>
              <a:t>://</a:t>
            </a:r>
            <a:r>
              <a:rPr lang="en-US" sz="2000" u="sng" dirty="0" smtClean="0"/>
              <a:t>www.moravska-galerie.cz/moravska-galerie/navsteva-mg/vstupne.aspx?lang=en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exam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set the test must student fulfill obligatory part of course Culture and Mass Media Economy</a:t>
            </a:r>
          </a:p>
          <a:p>
            <a:r>
              <a:rPr lang="en-US" dirty="0" smtClean="0"/>
              <a:t>The final test will be written on </a:t>
            </a:r>
            <a:r>
              <a:rPr lang="cs-CZ" dirty="0" smtClean="0"/>
              <a:t>14</a:t>
            </a:r>
            <a:r>
              <a:rPr lang="cs-CZ" baseline="30000" dirty="0" smtClean="0"/>
              <a:t>th</a:t>
            </a:r>
            <a:r>
              <a:rPr lang="en-US" dirty="0" smtClean="0"/>
              <a:t> May in classroom </a:t>
            </a:r>
            <a:r>
              <a:rPr lang="cs-CZ" dirty="0" smtClean="0"/>
              <a:t>P312</a:t>
            </a:r>
            <a:endParaRPr lang="en-US" dirty="0" smtClean="0"/>
          </a:p>
          <a:p>
            <a:r>
              <a:rPr lang="en-US" dirty="0" smtClean="0"/>
              <a:t>The test consists of 20 multiple choice questions (only one question is right). Total time for writing the test is 30 minutes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Final</a:t>
            </a:r>
            <a:r>
              <a:rPr lang="cs-CZ" dirty="0" smtClean="0"/>
              <a:t> </a:t>
            </a:r>
            <a:r>
              <a:rPr lang="cs-CZ" dirty="0" err="1" smtClean="0"/>
              <a:t>exam</a:t>
            </a:r>
            <a:r>
              <a:rPr lang="cs-CZ" dirty="0" smtClean="0"/>
              <a:t> (</a:t>
            </a:r>
            <a:r>
              <a:rPr lang="cs-CZ" dirty="0" err="1" smtClean="0"/>
              <a:t>cont</a:t>
            </a:r>
            <a:r>
              <a:rPr lang="cs-CZ" dirty="0" smtClean="0"/>
              <a:t>.)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 of the test is as follows:</a:t>
            </a: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691680" y="2564904"/>
          <a:ext cx="410445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5959"/>
                <a:gridCol w="1098497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Total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points</a:t>
                      </a:r>
                      <a:r>
                        <a:rPr lang="cs-CZ" baseline="0" dirty="0" smtClean="0"/>
                        <a:t> in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grade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100%-95%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94% - 85%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84% - 75%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74% - 65%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64% - 60%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&lt;60%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en-US" dirty="0" smtClean="0"/>
              <a:t>Short paintings Quiz </a:t>
            </a:r>
            <a:endParaRPr lang="en-US" dirty="0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67544" y="40050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Who is author of these paintings?</a:t>
            </a:r>
            <a:endParaRPr kumimoji="0" lang="en-US" sz="2800" b="0" i="1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73463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1592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.ihned.cz/attachment.php/920/37000920/aiostuv45EF7GHIJLOlbdeghpqr1TUAn/USA_NORSKO_VYTVARNE_AUKCE_MUNCH_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77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4842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2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2545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luelue.pl/media/catalog/product/cache/1/image/c8f85e1c25c27561e43e5c68af54764c/p/l/pleasure_boats_at_argenteuil_by_monet_80x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2833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monarosa.eu/files/8813/2575/6151/L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8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6816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tatic2.r23.de/2011/12/siegerauto_der_carrera_panamericana_pop-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2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4831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Ing</a:t>
            </a:r>
            <a:r>
              <a:rPr lang="en-US" dirty="0" smtClean="0"/>
              <a:t>. </a:t>
            </a:r>
            <a:r>
              <a:rPr lang="en-US" dirty="0" err="1" smtClean="0"/>
              <a:t>Vojtech</a:t>
            </a:r>
            <a:r>
              <a:rPr lang="en-US" dirty="0" smtClean="0"/>
              <a:t> </a:t>
            </a:r>
            <a:r>
              <a:rPr lang="en-US" dirty="0" err="1" smtClean="0"/>
              <a:t>Müllner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Contact: </a:t>
            </a:r>
            <a:endParaRPr lang="cs-CZ" dirty="0" smtClean="0"/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hlinkClick r:id="rId4"/>
              </a:rPr>
              <a:t>347683@mail.muni.cz</a:t>
            </a:r>
            <a:endParaRPr lang="cs-CZ" dirty="0" smtClean="0"/>
          </a:p>
          <a:p>
            <a:pPr lvl="1">
              <a:buFont typeface="Courier New" pitchFamily="49" charset="0"/>
              <a:buChar char="o"/>
            </a:pPr>
            <a:r>
              <a:rPr lang="cs-CZ" dirty="0" smtClean="0">
                <a:hlinkClick r:id="rId5"/>
              </a:rPr>
              <a:t>Vojtech.Mullner@econ.muni.cz</a:t>
            </a:r>
            <a:endParaRPr lang="en-US" dirty="0" smtClean="0"/>
          </a:p>
          <a:p>
            <a:pPr marL="457200" lvl="1" indent="0">
              <a:buNone/>
            </a:pPr>
            <a:r>
              <a:rPr lang="cs-CZ" dirty="0" smtClean="0"/>
              <a:t>Office</a:t>
            </a:r>
            <a:r>
              <a:rPr lang="en-US" dirty="0" smtClean="0"/>
              <a:t> </a:t>
            </a:r>
            <a:r>
              <a:rPr lang="cs-CZ" dirty="0" smtClean="0"/>
              <a:t>no. </a:t>
            </a:r>
            <a:r>
              <a:rPr lang="en-US" dirty="0" smtClean="0"/>
              <a:t>416</a:t>
            </a:r>
            <a:endParaRPr lang="en-US" dirty="0" smtClean="0"/>
          </a:p>
          <a:p>
            <a:pPr lvl="1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Results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Pablo</a:t>
            </a:r>
            <a:r>
              <a:rPr lang="cs-CZ" dirty="0" smtClean="0"/>
              <a:t> </a:t>
            </a:r>
            <a:r>
              <a:rPr lang="cs-CZ" dirty="0" err="1" smtClean="0"/>
              <a:t>Picaso</a:t>
            </a:r>
            <a:endParaRPr lang="cs-CZ" dirty="0" smtClean="0"/>
          </a:p>
          <a:p>
            <a:r>
              <a:rPr lang="cs-CZ" dirty="0" smtClean="0"/>
              <a:t>Edvard </a:t>
            </a:r>
            <a:r>
              <a:rPr lang="cs-CZ" dirty="0" err="1" smtClean="0"/>
              <a:t>Munch</a:t>
            </a:r>
            <a:endParaRPr lang="cs-CZ" dirty="0" smtClean="0"/>
          </a:p>
          <a:p>
            <a:r>
              <a:rPr lang="cs-CZ" dirty="0" smtClean="0"/>
              <a:t>Vincent Van </a:t>
            </a:r>
            <a:r>
              <a:rPr lang="cs-CZ" dirty="0" err="1" smtClean="0"/>
              <a:t>Gogh</a:t>
            </a:r>
            <a:endParaRPr lang="cs-CZ" dirty="0" smtClean="0"/>
          </a:p>
          <a:p>
            <a:r>
              <a:rPr lang="cs-CZ" dirty="0" err="1" smtClean="0"/>
              <a:t>Claude</a:t>
            </a:r>
            <a:r>
              <a:rPr lang="cs-CZ" dirty="0" smtClean="0"/>
              <a:t> Monet</a:t>
            </a:r>
          </a:p>
          <a:p>
            <a:r>
              <a:rPr lang="cs-CZ" dirty="0" smtClean="0"/>
              <a:t>Josef Lada</a:t>
            </a:r>
          </a:p>
          <a:p>
            <a:r>
              <a:rPr lang="cs-CZ" dirty="0" smtClean="0"/>
              <a:t>Andy </a:t>
            </a:r>
            <a:r>
              <a:rPr lang="cs-CZ" dirty="0" err="1" smtClean="0"/>
              <a:t>Warhol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8552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842493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the course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economic substance of culture and mass media</a:t>
            </a:r>
          </a:p>
          <a:p>
            <a:r>
              <a:rPr lang="en-US" dirty="0" smtClean="0"/>
              <a:t>Let student think about ways to satisfy cultural needs of people</a:t>
            </a:r>
          </a:p>
          <a:p>
            <a:r>
              <a:rPr lang="en-US" dirty="0" smtClean="0"/>
              <a:t>Introduce </a:t>
            </a:r>
            <a:r>
              <a:rPr lang="en-US" dirty="0" smtClean="0"/>
              <a:t>concrete cultural institutions</a:t>
            </a:r>
          </a:p>
        </p:txBody>
      </p:sp>
    </p:spTree>
    <p:extLst>
      <p:ext uri="{BB962C8B-B14F-4D97-AF65-F5344CB8AC3E}">
        <p14:creationId xmlns:p14="http://schemas.microsoft.com/office/powerpoint/2010/main" val="355237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methods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Lecture session</a:t>
            </a:r>
          </a:p>
          <a:p>
            <a:r>
              <a:rPr lang="en-US" dirty="0" smtClean="0"/>
              <a:t>Group work</a:t>
            </a:r>
          </a:p>
          <a:p>
            <a:r>
              <a:rPr lang="en-US" dirty="0" smtClean="0"/>
              <a:t>Excursions to institutions</a:t>
            </a:r>
          </a:p>
        </p:txBody>
      </p:sp>
    </p:spTree>
    <p:extLst>
      <p:ext uri="{BB962C8B-B14F-4D97-AF65-F5344CB8AC3E}">
        <p14:creationId xmlns:p14="http://schemas.microsoft.com/office/powerpoint/2010/main" val="20731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Schedule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249538"/>
              </p:ext>
            </p:extLst>
          </p:nvPr>
        </p:nvGraphicFramePr>
        <p:xfrm>
          <a:off x="0" y="1484786"/>
          <a:ext cx="9144000" cy="5373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632"/>
                <a:gridCol w="2304256"/>
                <a:gridCol w="3888432"/>
                <a:gridCol w="1691680"/>
              </a:tblGrid>
              <a:tr h="45239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Schedule spring 2018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52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Date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Place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Topic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Tutor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r>
                        <a:rPr lang="en-US" sz="1100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February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First class session (class P312)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Introduction to the course-data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Vojtěch Müllner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cs-CZ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100" baseline="30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February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Second class session (class P312)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Economy of Culture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Vojtěch Müllner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100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March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Third class session (class P312)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Public Support of Culture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Vojtěch Müllner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100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nd </a:t>
                      </a: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April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Fourth class session (class P312)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Mass Media economy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Vojtěch Müllner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5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r>
                        <a:rPr lang="en-US" sz="11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rd  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April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Fifth class session (class P312)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Marketing for Cultural organizations 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Vojtěch Müllner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100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May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Excursion in the center of Brno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Sightseeing tour in the center of Brno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Vojtěch Müllner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0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1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 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May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Janacek Theatre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Visit of performance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“</a:t>
                      </a:r>
                      <a:r>
                        <a:rPr lang="cs-CZ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Carmen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”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(written 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by</a:t>
                      </a:r>
                      <a:r>
                        <a:rPr lang="cs-CZ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Georges Bizet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Vojtěch Müllner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en-US" sz="1100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th </a:t>
                      </a: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May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Sixth class session (class P312 )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Final exam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Vojtěch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Müllner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Obligatory part of Course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part in at least 2 of 4 class session</a:t>
            </a:r>
          </a:p>
          <a:p>
            <a:r>
              <a:rPr lang="en-US" dirty="0"/>
              <a:t>Take part </a:t>
            </a:r>
            <a:r>
              <a:rPr lang="en-US" dirty="0" smtClean="0"/>
              <a:t>in sightseeing tour in </a:t>
            </a:r>
            <a:r>
              <a:rPr lang="en-US" dirty="0" smtClean="0"/>
              <a:t>the center of Brno</a:t>
            </a:r>
          </a:p>
          <a:p>
            <a:r>
              <a:rPr lang="en-US" dirty="0" smtClean="0"/>
              <a:t>Visit performance of opera “</a:t>
            </a:r>
            <a:r>
              <a:rPr lang="en-US" i="1" dirty="0" smtClean="0"/>
              <a:t>C</a:t>
            </a:r>
            <a:r>
              <a:rPr lang="cs-CZ" i="1" dirty="0" err="1" smtClean="0"/>
              <a:t>armen</a:t>
            </a:r>
            <a:r>
              <a:rPr lang="en-US" i="1" dirty="0" smtClean="0"/>
              <a:t>”</a:t>
            </a:r>
            <a:r>
              <a:rPr lang="en-US" dirty="0" smtClean="0"/>
              <a:t> </a:t>
            </a:r>
          </a:p>
          <a:p>
            <a:r>
              <a:rPr lang="en-US" dirty="0" smtClean="0"/>
              <a:t>Visit permanent exhibition in Moravian gallery</a:t>
            </a:r>
          </a:p>
          <a:p>
            <a:r>
              <a:rPr lang="en-US" dirty="0" smtClean="0"/>
              <a:t>Write a final exam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 session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First part</a:t>
            </a:r>
          </a:p>
          <a:p>
            <a:r>
              <a:rPr lang="en-US" dirty="0" smtClean="0"/>
              <a:t>Work in small groups</a:t>
            </a:r>
          </a:p>
          <a:p>
            <a:r>
              <a:rPr lang="en-US" dirty="0" smtClean="0"/>
              <a:t>Group deal with list of questions</a:t>
            </a:r>
          </a:p>
          <a:p>
            <a:pPr marL="0" indent="0">
              <a:buNone/>
            </a:pPr>
            <a:r>
              <a:rPr lang="en-US" dirty="0" smtClean="0"/>
              <a:t>Second part</a:t>
            </a:r>
          </a:p>
          <a:p>
            <a:r>
              <a:rPr lang="en-US" dirty="0" smtClean="0"/>
              <a:t>Discussion and presentation of results</a:t>
            </a:r>
          </a:p>
          <a:p>
            <a:r>
              <a:rPr lang="en-US" dirty="0" smtClean="0"/>
              <a:t>Tutors presentation and advanced explanation</a:t>
            </a:r>
          </a:p>
          <a:p>
            <a:pPr marL="0" indent="0">
              <a:buNone/>
            </a:pPr>
            <a:r>
              <a:rPr lang="en-US" dirty="0" smtClean="0"/>
              <a:t>Study method</a:t>
            </a:r>
          </a:p>
          <a:p>
            <a:r>
              <a:rPr lang="en-US" dirty="0" smtClean="0"/>
              <a:t>Work with online materials</a:t>
            </a:r>
          </a:p>
          <a:p>
            <a:r>
              <a:rPr lang="en-US" dirty="0" smtClean="0"/>
              <a:t>Necessary to have in group at least one devises with WI-FI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Sightseeing tour in the center of Brno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Tour will be in time of class session</a:t>
            </a:r>
          </a:p>
          <a:p>
            <a:r>
              <a:rPr lang="en-US" dirty="0" smtClean="0"/>
              <a:t>Sightseeing tour will be realize in any weather</a:t>
            </a:r>
          </a:p>
          <a:p>
            <a:r>
              <a:rPr lang="en-US" dirty="0" smtClean="0"/>
              <a:t>Duration of sightseeing tour will be approximately 90 minutes</a:t>
            </a:r>
          </a:p>
          <a:p>
            <a:r>
              <a:rPr lang="en-US" dirty="0" smtClean="0"/>
              <a:t>You will get basic information per email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3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82809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Visit of the performance “</a:t>
            </a:r>
            <a:r>
              <a:rPr lang="cs-CZ" sz="3600" i="1" dirty="0" smtClean="0"/>
              <a:t>Carmen</a:t>
            </a:r>
            <a:r>
              <a:rPr lang="en-US" sz="3600" dirty="0" smtClean="0"/>
              <a:t>” 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</a:t>
            </a:r>
            <a:r>
              <a:rPr lang="cs-CZ" i="1" dirty="0" smtClean="0"/>
              <a:t>Carmen</a:t>
            </a:r>
            <a:r>
              <a:rPr lang="en-US" dirty="0" smtClean="0"/>
              <a:t>” is play written by </a:t>
            </a:r>
            <a:r>
              <a:rPr lang="en-US" dirty="0"/>
              <a:t>Georges </a:t>
            </a:r>
            <a:r>
              <a:rPr lang="en-US" dirty="0" smtClean="0"/>
              <a:t>Bizet</a:t>
            </a:r>
            <a:r>
              <a:rPr lang="cs-CZ" dirty="0" smtClean="0"/>
              <a:t> </a:t>
            </a:r>
            <a:r>
              <a:rPr lang="en-US" dirty="0" smtClean="0"/>
              <a:t>Important information</a:t>
            </a:r>
          </a:p>
          <a:p>
            <a:pPr lvl="1"/>
            <a:r>
              <a:rPr lang="en-US" dirty="0" smtClean="0"/>
              <a:t>Date and time:</a:t>
            </a:r>
            <a:r>
              <a:rPr lang="cs-CZ" dirty="0" smtClean="0"/>
              <a:t> </a:t>
            </a:r>
            <a:r>
              <a:rPr lang="cs-CZ" dirty="0" err="1" smtClean="0"/>
              <a:t>Wednesday</a:t>
            </a:r>
            <a:r>
              <a:rPr lang="en-US" dirty="0" smtClean="0"/>
              <a:t> </a:t>
            </a:r>
            <a:r>
              <a:rPr lang="cs-CZ" b="1" dirty="0"/>
              <a:t>8</a:t>
            </a:r>
            <a:r>
              <a:rPr lang="en-US" b="1" baseline="30000" dirty="0" err="1" smtClean="0"/>
              <a:t>th</a:t>
            </a:r>
            <a:r>
              <a:rPr lang="en-US" b="1" baseline="30000" dirty="0" smtClean="0"/>
              <a:t> </a:t>
            </a:r>
            <a:r>
              <a:rPr lang="en-US" b="1" dirty="0" smtClean="0"/>
              <a:t>April in 19:00</a:t>
            </a:r>
          </a:p>
          <a:p>
            <a:pPr lvl="1"/>
            <a:r>
              <a:rPr lang="en-US" dirty="0" smtClean="0"/>
              <a:t>Meeting time and place</a:t>
            </a:r>
            <a:r>
              <a:rPr lang="en-US" b="1" dirty="0" smtClean="0"/>
              <a:t>: 18:40 in front of </a:t>
            </a:r>
            <a:r>
              <a:rPr lang="cs-CZ" b="1" dirty="0" err="1" smtClean="0"/>
              <a:t>Janacek</a:t>
            </a:r>
            <a:r>
              <a:rPr lang="en-US" b="1" dirty="0" smtClean="0"/>
              <a:t> Theatre</a:t>
            </a:r>
          </a:p>
          <a:p>
            <a:pPr lvl="1"/>
            <a:r>
              <a:rPr lang="en-US" dirty="0" smtClean="0"/>
              <a:t>Dress code</a:t>
            </a:r>
            <a:r>
              <a:rPr lang="en-US" b="1" dirty="0" smtClean="0"/>
              <a:t>: decent clothes or formal clothes</a:t>
            </a:r>
          </a:p>
          <a:p>
            <a:pPr lvl="0"/>
            <a:r>
              <a:rPr lang="en-US" dirty="0" smtClean="0"/>
              <a:t>Each student buys ticket by himself (reservation are available on web sites </a:t>
            </a:r>
            <a:r>
              <a:rPr lang="en-US" sz="2400" dirty="0">
                <a:solidFill>
                  <a:srgbClr val="FF0000"/>
                </a:solidFill>
                <a:hlinkClick r:id="rId4"/>
              </a:rPr>
              <a:t>http://www.ndbrno.cz/programme?method=newProgram&amp;params[from]=&amp;params[month]=5&amp;params[year]=</a:t>
            </a:r>
            <a:r>
              <a:rPr lang="en-US" sz="2400" dirty="0" smtClean="0">
                <a:solidFill>
                  <a:srgbClr val="FF0000"/>
                </a:solidFill>
                <a:hlinkClick r:id="rId4"/>
              </a:rPr>
              <a:t>2019</a:t>
            </a:r>
            <a:r>
              <a:rPr lang="cs-CZ" sz="2400" dirty="0" smtClean="0"/>
              <a:t> 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Don’t forget to buy ticket in time because the OFFER IS LIMITED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576</Words>
  <Application>Microsoft Office PowerPoint</Application>
  <PresentationFormat>Předvádění na obrazovce (4:3)</PresentationFormat>
  <Paragraphs>118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Culture and Mass Media Economy Basic information</vt:lpstr>
      <vt:lpstr>Contacts</vt:lpstr>
      <vt:lpstr>Objectives of the course</vt:lpstr>
      <vt:lpstr>Study methods</vt:lpstr>
      <vt:lpstr>Schedule</vt:lpstr>
      <vt:lpstr>Obligatory part of Course</vt:lpstr>
      <vt:lpstr>Class session</vt:lpstr>
      <vt:lpstr>Sightseeing tour in the center of Brno</vt:lpstr>
      <vt:lpstr>Visit of the performance “Carmen” </vt:lpstr>
      <vt:lpstr>Visit permanent exhibition in Moravian gallery</vt:lpstr>
      <vt:lpstr>Final exam</vt:lpstr>
      <vt:lpstr>Final exam (cont.)</vt:lpstr>
      <vt:lpstr>Short paintings Quiz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Results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and Mass Media Economy Basic information</dc:title>
  <dc:creator>Dušan</dc:creator>
  <cp:lastModifiedBy>Müllner Vojtěch</cp:lastModifiedBy>
  <cp:revision>26</cp:revision>
  <dcterms:created xsi:type="dcterms:W3CDTF">2016-02-21T09:33:21Z</dcterms:created>
  <dcterms:modified xsi:type="dcterms:W3CDTF">2019-02-19T13:56:41Z</dcterms:modified>
</cp:coreProperties>
</file>