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57" r:id="rId3"/>
    <p:sldId id="258" r:id="rId4"/>
    <p:sldId id="260" r:id="rId5"/>
    <p:sldId id="321" r:id="rId6"/>
    <p:sldId id="322" r:id="rId7"/>
    <p:sldId id="323" r:id="rId8"/>
    <p:sldId id="325" r:id="rId9"/>
    <p:sldId id="324" r:id="rId10"/>
    <p:sldId id="269" r:id="rId11"/>
    <p:sldId id="268" r:id="rId12"/>
    <p:sldId id="306" r:id="rId13"/>
    <p:sldId id="307" r:id="rId14"/>
    <p:sldId id="273" r:id="rId15"/>
    <p:sldId id="272" r:id="rId16"/>
    <p:sldId id="308" r:id="rId17"/>
    <p:sldId id="279" r:id="rId18"/>
    <p:sldId id="282" r:id="rId19"/>
    <p:sldId id="309" r:id="rId20"/>
    <p:sldId id="310" r:id="rId21"/>
    <p:sldId id="287" r:id="rId22"/>
    <p:sldId id="286" r:id="rId23"/>
    <p:sldId id="313" r:id="rId24"/>
    <p:sldId id="294" r:id="rId25"/>
    <p:sldId id="311" r:id="rId26"/>
    <p:sldId id="312" r:id="rId27"/>
    <p:sldId id="314" r:id="rId28"/>
    <p:sldId id="316" r:id="rId29"/>
    <p:sldId id="333" r:id="rId30"/>
    <p:sldId id="317" r:id="rId31"/>
    <p:sldId id="318" r:id="rId32"/>
    <p:sldId id="319" r:id="rId33"/>
    <p:sldId id="33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4" r:id="rId42"/>
  </p:sldIdLst>
  <p:sldSz cx="9144000" cy="6858000" type="screen4x3"/>
  <p:notesSz cx="67976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A59A5-2CD0-4D2E-B66E-88B55F5246EE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9DC8E-F37C-483B-B7C1-1162C2D5A0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65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marketingmix.co.uk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heidicohen.com/content-marketing-futur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hare.net/assim_t/marketing-instruments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dbrno.cz/programme?method=newProgram&amp;params%5bfrom%5d=&amp;params%5bmonth%5d=5&amp;params%5byear%5d=2019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Marketing for Cultural Organizations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.ihned.cz/attachment.php/920/37000920/aiostuv45EF7GHIJLOlbdeghpqr1TUAn/USA_NORSKO_VYTVARNE_AUKCE_MUNCH_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776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772400" cy="1944216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What instruments of marketing do you know?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20/37000920/aiostuv45EF7GHIJLOlbdeghpqr1TUAn/USA_NORSKO_VYTVARNE_AUKCE_MUNCH_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776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instruments of marketing do you know?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Examples of marketing instruments</a:t>
            </a:r>
          </a:p>
          <a:p>
            <a:r>
              <a:rPr lang="en-US" dirty="0" smtClean="0"/>
              <a:t>Marketing plan</a:t>
            </a:r>
          </a:p>
          <a:p>
            <a:r>
              <a:rPr lang="en-US" dirty="0" smtClean="0"/>
              <a:t>7 Ps</a:t>
            </a:r>
          </a:p>
          <a:p>
            <a:r>
              <a:rPr lang="en-US" dirty="0" smtClean="0"/>
              <a:t>4 Ps</a:t>
            </a:r>
          </a:p>
          <a:p>
            <a:r>
              <a:rPr lang="en-US" dirty="0" smtClean="0"/>
              <a:t>SWOT analyses</a:t>
            </a:r>
          </a:p>
          <a:p>
            <a:pPr lvl="1"/>
            <a:r>
              <a:rPr lang="en-US" dirty="0" smtClean="0"/>
              <a:t>Analyze of company and its business environment</a:t>
            </a:r>
          </a:p>
          <a:p>
            <a:r>
              <a:rPr lang="en-US" dirty="0" smtClean="0"/>
              <a:t>PEST</a:t>
            </a:r>
          </a:p>
          <a:p>
            <a:pPr lvl="1"/>
            <a:r>
              <a:rPr lang="en-US" dirty="0" smtClean="0"/>
              <a:t>Product, economy, social, technology</a:t>
            </a:r>
          </a:p>
          <a:p>
            <a:r>
              <a:rPr lang="en-US" dirty="0" smtClean="0"/>
              <a:t>SMART goals</a:t>
            </a:r>
          </a:p>
          <a:p>
            <a:pPr lvl="1"/>
            <a:r>
              <a:rPr lang="en-US" dirty="0" smtClean="0"/>
              <a:t>Specific, measureable, attainable, realistic/relevant, time </a:t>
            </a:r>
            <a:r>
              <a:rPr lang="en-US" dirty="0" err="1" smtClean="0"/>
              <a:t>bassed</a:t>
            </a:r>
            <a:endParaRPr lang="en-US" dirty="0" smtClean="0"/>
          </a:p>
          <a:p>
            <a:r>
              <a:rPr lang="en-US" dirty="0" smtClean="0"/>
              <a:t>Branding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20/37000920/aiostuv45EF7GHIJLOlbdeghpqr1TUAn/USA_NORSKO_VYTVARNE_AUKCE_MUNCH_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776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Mahen</a:t>
            </a:r>
            <a:r>
              <a:rPr lang="en-US" dirty="0" smtClean="0"/>
              <a:t> Theatre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What they do</a:t>
            </a:r>
          </a:p>
          <a:p>
            <a:r>
              <a:rPr lang="en-US" dirty="0" smtClean="0"/>
              <a:t>Propagation of product</a:t>
            </a:r>
          </a:p>
          <a:p>
            <a:r>
              <a:rPr lang="en-US" dirty="0" smtClean="0"/>
              <a:t>Communication with customers</a:t>
            </a:r>
          </a:p>
          <a:p>
            <a:r>
              <a:rPr lang="en-US" dirty="0" smtClean="0"/>
              <a:t>Reaching new customers by advertising and propagation</a:t>
            </a:r>
          </a:p>
          <a:p>
            <a:pPr lvl="1"/>
            <a:r>
              <a:rPr lang="en-US" dirty="0" smtClean="0"/>
              <a:t>Billboards, several cultural events focused on </a:t>
            </a:r>
            <a:r>
              <a:rPr lang="en-US" dirty="0" err="1" smtClean="0"/>
              <a:t>diffetent</a:t>
            </a:r>
            <a:r>
              <a:rPr lang="en-US" dirty="0" smtClean="0"/>
              <a:t> segments of customers</a:t>
            </a:r>
          </a:p>
          <a:p>
            <a:r>
              <a:rPr lang="en-US" dirty="0" smtClean="0"/>
              <a:t>Improving product according audience</a:t>
            </a:r>
          </a:p>
          <a:p>
            <a:pPr lvl="1"/>
            <a:r>
              <a:rPr lang="en-US" dirty="0" smtClean="0"/>
              <a:t>Numbers of plays which are popular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20/37000920/aiostuv45EF7GHIJLOlbdeghpqr1TUAn/USA_NORSKO_VYTVARNE_AUKCE_MUNCH_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776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Mahen</a:t>
            </a:r>
            <a:r>
              <a:rPr lang="en-US" dirty="0" smtClean="0"/>
              <a:t> Theatre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they didn‘t do</a:t>
            </a:r>
          </a:p>
          <a:p>
            <a:r>
              <a:rPr lang="en-US" dirty="0" smtClean="0"/>
              <a:t>Propagation of mission</a:t>
            </a:r>
          </a:p>
          <a:p>
            <a:r>
              <a:rPr lang="en-US" dirty="0" smtClean="0"/>
              <a:t>Limited offer of activities for business branch</a:t>
            </a:r>
          </a:p>
          <a:p>
            <a:pPr lvl="1"/>
            <a:r>
              <a:rPr lang="en-US" dirty="0" smtClean="0"/>
              <a:t>Business meetings, business ceremony…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What does marketing plan mean?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What does marketing plan mean?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Statement of </a:t>
            </a:r>
            <a:r>
              <a:rPr lang="en-US" dirty="0" smtClean="0"/>
              <a:t>Organizational </a:t>
            </a:r>
            <a:r>
              <a:rPr lang="en-US" dirty="0" smtClean="0"/>
              <a:t>Mission</a:t>
            </a:r>
          </a:p>
          <a:p>
            <a:pPr marL="914400" lvl="1" indent="-514350"/>
            <a:r>
              <a:rPr lang="en-US" dirty="0" smtClean="0"/>
              <a:t>Each organization is established for the purpose of achieve main goal</a:t>
            </a:r>
          </a:p>
          <a:p>
            <a:pPr marL="914400" lvl="1" indent="-514350"/>
            <a:r>
              <a:rPr lang="en-US" dirty="0" smtClean="0"/>
              <a:t>Without goal we cannot find the best way for our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Environmental Analysis</a:t>
            </a:r>
          </a:p>
          <a:p>
            <a:pPr lvl="1"/>
            <a:r>
              <a:rPr lang="en-US" dirty="0" smtClean="0"/>
              <a:t>(e.g. purchasing power of population, location of action, demographic factors,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Competitor Analysis</a:t>
            </a:r>
          </a:p>
          <a:p>
            <a:pPr marL="914400" lvl="1" indent="-514350"/>
            <a:r>
              <a:rPr lang="en-US" sz="2900" dirty="0" smtClean="0"/>
              <a:t>„We need to know our enemies“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Understanding Buyer Motivation</a:t>
            </a:r>
          </a:p>
          <a:p>
            <a:pPr lvl="1"/>
            <a:r>
              <a:rPr lang="en-US" dirty="0" smtClean="0"/>
              <a:t>Why are the customers interested in our product?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What are the group of our customers? </a:t>
            </a:r>
          </a:p>
          <a:p>
            <a:pPr lvl="1"/>
            <a:r>
              <a:rPr lang="en-US" dirty="0" smtClean="0"/>
              <a:t>What are the main specification of these groups?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What does marketing plan mean?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Research Plan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Product Analysis</a:t>
            </a:r>
          </a:p>
          <a:p>
            <a:pPr marL="914400" lvl="1" indent="-514350"/>
            <a:r>
              <a:rPr lang="en-US" dirty="0" smtClean="0"/>
              <a:t>What are the benefits of our product?</a:t>
            </a:r>
          </a:p>
          <a:p>
            <a:pPr marL="914400" lvl="1" indent="-514350"/>
            <a:r>
              <a:rPr lang="en-US" dirty="0" smtClean="0"/>
              <a:t>What are the weak part of our product?</a:t>
            </a:r>
          </a:p>
          <a:p>
            <a:pPr marL="914400" lvl="1" indent="-514350"/>
            <a:r>
              <a:rPr lang="en-US" dirty="0" smtClean="0"/>
              <a:t>SWOT analysis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Distribution Analysis</a:t>
            </a:r>
          </a:p>
          <a:p>
            <a:pPr marL="914400" lvl="1" indent="-514350"/>
            <a:r>
              <a:rPr lang="en-US" dirty="0" smtClean="0"/>
              <a:t>How deliver product to customers?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Pricing Options</a:t>
            </a:r>
          </a:p>
          <a:p>
            <a:pPr lvl="1"/>
            <a:r>
              <a:rPr lang="en-US" dirty="0" smtClean="0"/>
              <a:t>Comes from our price policy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Promotional Plan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luelue.pl/media/catalog/product/cache/1/image/c8f85e1c25c27561e43e5c68af54764c/p/l/pleasure_boats_at_argenteuil_by_monet_80x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081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What does marketing mix mean?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uelue.pl/media/catalog/product/cache/1/image/c8f85e1c25c27561e43e5c68af54764c/p/l/pleasure_boats_at_argenteuil_by_monet_80x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08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Marketing mix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planned mix of the controllable elements of a</a:t>
            </a:r>
            <a:r>
              <a:rPr lang="cs-CZ" dirty="0" smtClean="0"/>
              <a:t> </a:t>
            </a:r>
            <a:r>
              <a:rPr lang="en-US" dirty="0" smtClean="0"/>
              <a:t>product's marketing plan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uelue.pl/media/catalog/product/cache/1/image/c8f85e1c25c27561e43e5c68af54764c/p/l/pleasure_boats_at_argenteuil_by_monet_80x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08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Marketing mix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7994"/>
            <a:ext cx="5976664" cy="533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cap="all" dirty="0" smtClean="0"/>
              <a:t>What does the term marketing mean?</a:t>
            </a:r>
            <a:endParaRPr lang="en-US" sz="36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uelue.pl/media/catalog/product/cache/1/image/c8f85e1c25c27561e43e5c68af54764c/p/l/pleasure_boats_at_argenteuil_by_monet_80x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08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Marketing mix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9412"/>
            <a:ext cx="6552728" cy="54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What specification has customer of cultural organizations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What specification has customer of cultural organizations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smtClean="0"/>
              <a:t>Group of Ready-to-Buy Customers</a:t>
            </a:r>
          </a:p>
          <a:p>
            <a:pPr lvl="2"/>
            <a:r>
              <a:rPr lang="en-US" dirty="0" smtClean="0"/>
              <a:t>must be impressed by our product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Loyal group of customers/Repeat Customer</a:t>
            </a:r>
          </a:p>
          <a:p>
            <a:pPr lvl="2"/>
            <a:r>
              <a:rPr lang="en-US" dirty="0" smtClean="0"/>
              <a:t>They visit theatre/cinema/museum periodically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Group of Impulse Buying Customers</a:t>
            </a:r>
          </a:p>
          <a:p>
            <a:pPr lvl="2"/>
            <a:r>
              <a:rPr lang="en-US" dirty="0" smtClean="0"/>
              <a:t>Follow the trends and feelings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Group of Sale or Discount Customers</a:t>
            </a:r>
          </a:p>
          <a:p>
            <a:pPr lvl="2"/>
            <a:r>
              <a:rPr lang="en-US" dirty="0" smtClean="0"/>
              <a:t>Follow the best offer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Potential Customers</a:t>
            </a:r>
          </a:p>
          <a:p>
            <a:pPr lvl="2"/>
            <a:r>
              <a:rPr lang="en-US" dirty="0" smtClean="0"/>
              <a:t>All of the people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 </a:t>
            </a:r>
            <a:r>
              <a:rPr lang="en-US" dirty="0"/>
              <a:t>How to attract each of customers group?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smtClean="0"/>
              <a:t>Group of Ready-to-Buy Customers</a:t>
            </a:r>
          </a:p>
          <a:p>
            <a:pPr lvl="2"/>
            <a:r>
              <a:rPr lang="en-US" dirty="0" smtClean="0"/>
              <a:t>Propagation of product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Loyal group of customers/Repeat Customer</a:t>
            </a:r>
          </a:p>
          <a:p>
            <a:pPr lvl="2"/>
            <a:r>
              <a:rPr lang="en-US" dirty="0" smtClean="0"/>
              <a:t>Benefit program for loyal customers (special offers, VIP events…) you should show them, that they are very important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Group of Impulse Buying Customers</a:t>
            </a:r>
          </a:p>
          <a:p>
            <a:pPr lvl="2"/>
            <a:r>
              <a:rPr lang="en-US" dirty="0" smtClean="0"/>
              <a:t>Advertising, direct communication, transparent propagation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Group of Sale or Discount Customers</a:t>
            </a:r>
          </a:p>
          <a:p>
            <a:pPr lvl="2"/>
            <a:r>
              <a:rPr lang="en-US" dirty="0" smtClean="0"/>
              <a:t>System of discounts and sales</a:t>
            </a:r>
          </a:p>
          <a:p>
            <a:pPr lvl="2"/>
            <a:r>
              <a:rPr lang="en-US" dirty="0" smtClean="0"/>
              <a:t>Delivery of information through massive canals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Potential Customers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2.r23.de/2011/12/siegerauto_der_carrera_panamericana_po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228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What is customers motivation to buy cultural products?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2.r23.de/2011/12/siegerauto_der_carrera_panamericana_po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228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Social Ritual</a:t>
            </a:r>
          </a:p>
          <a:p>
            <a:pPr lvl="1"/>
            <a:r>
              <a:rPr lang="en-US" dirty="0" smtClean="0"/>
              <a:t>For the traditional high art audience, attendance may be an affirmation of their social values</a:t>
            </a:r>
          </a:p>
          <a:p>
            <a:r>
              <a:rPr lang="en-US" dirty="0" smtClean="0"/>
              <a:t>Self-improvement</a:t>
            </a:r>
          </a:p>
          <a:p>
            <a:pPr lvl="1"/>
            <a:r>
              <a:rPr lang="en-US" dirty="0" smtClean="0"/>
              <a:t>„Culture is mirror of our behavior“</a:t>
            </a:r>
          </a:p>
          <a:p>
            <a:r>
              <a:rPr lang="en-US" dirty="0" smtClean="0"/>
              <a:t>Symbol of social status</a:t>
            </a:r>
          </a:p>
          <a:p>
            <a:pPr lvl="1"/>
            <a:r>
              <a:rPr lang="en-US" dirty="0" smtClean="0"/>
              <a:t>Higher class are more interested of culture</a:t>
            </a:r>
          </a:p>
          <a:p>
            <a:r>
              <a:rPr lang="en-US" dirty="0" smtClean="0"/>
              <a:t>Need of catharsis</a:t>
            </a:r>
          </a:p>
          <a:p>
            <a:pPr lvl="1"/>
            <a:r>
              <a:rPr lang="en-US" dirty="0" smtClean="0"/>
              <a:t>Satisfaction through culture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69269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Customers motivation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2.r23.de/2011/12/siegerauto_der_carrera_panamericana_po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228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0" y="33265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/>
              <a:t>Relationship</a:t>
            </a:r>
            <a:r>
              <a:rPr lang="cs-CZ" sz="4000" dirty="0" smtClean="0"/>
              <a:t> </a:t>
            </a:r>
            <a:r>
              <a:rPr lang="cs-CZ" sz="4000" dirty="0" err="1" smtClean="0"/>
              <a:t>between</a:t>
            </a:r>
            <a:r>
              <a:rPr lang="cs-CZ" sz="4000" dirty="0" smtClean="0"/>
              <a:t> </a:t>
            </a:r>
            <a:r>
              <a:rPr lang="cs-CZ" sz="4000" dirty="0" err="1" smtClean="0"/>
              <a:t>customers</a:t>
            </a:r>
            <a:r>
              <a:rPr lang="cs-CZ" sz="4000" dirty="0" smtClean="0"/>
              <a:t> </a:t>
            </a:r>
            <a:r>
              <a:rPr lang="cs-CZ" sz="4000" dirty="0" err="1" smtClean="0"/>
              <a:t>needs</a:t>
            </a:r>
            <a:r>
              <a:rPr lang="cs-CZ" sz="4000" dirty="0" smtClean="0"/>
              <a:t> </a:t>
            </a:r>
            <a:r>
              <a:rPr lang="cs-CZ" sz="4000" dirty="0" err="1" smtClean="0"/>
              <a:t>and</a:t>
            </a:r>
            <a:r>
              <a:rPr lang="cs-CZ" sz="4000" dirty="0" smtClean="0"/>
              <a:t> marketing</a:t>
            </a:r>
            <a:endParaRPr lang="en-US" sz="40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heidicohen.com/wp-content/uploads/INFOGRAPHIC-Content-Marketing-Fulfills-Customer-Needs-Heidi-Cohen-B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843915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cap="all" dirty="0" smtClean="0"/>
              <a:t>conclusion</a:t>
            </a:r>
            <a:endParaRPr lang="en-US" sz="3600" b="1" cap="all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Marketing is process of planning and making strategies</a:t>
            </a:r>
          </a:p>
          <a:p>
            <a:r>
              <a:rPr lang="en-US" dirty="0" smtClean="0"/>
              <a:t>Challenge for cultural organizations is:</a:t>
            </a:r>
          </a:p>
          <a:p>
            <a:pPr lvl="1"/>
            <a:r>
              <a:rPr lang="en-US" dirty="0" smtClean="0"/>
              <a:t>answer to societal changes</a:t>
            </a:r>
          </a:p>
          <a:p>
            <a:pPr lvl="1"/>
            <a:r>
              <a:rPr lang="en-US" dirty="0" smtClean="0"/>
              <a:t>Attract more customers</a:t>
            </a:r>
          </a:p>
          <a:p>
            <a:r>
              <a:rPr lang="en-US" dirty="0" smtClean="0"/>
              <a:t>Cultural organizations can use the same marketing instruments as business companies</a:t>
            </a:r>
          </a:p>
          <a:p>
            <a:pPr lvl="1"/>
            <a:r>
              <a:rPr lang="en-US" dirty="0" smtClean="0"/>
              <a:t>Specification is product and group of customers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1560" y="2060848"/>
            <a:ext cx="8060432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b="1" cap="all" dirty="0" err="1" smtClean="0"/>
              <a:t>Sources</a:t>
            </a:r>
            <a:endParaRPr lang="en-US" sz="3600" b="1" cap="all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18964" y="2047156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err="1" smtClean="0"/>
              <a:t>Usefull</a:t>
            </a:r>
            <a:r>
              <a:rPr lang="cs-CZ" dirty="0" smtClean="0"/>
              <a:t> link:</a:t>
            </a:r>
          </a:p>
          <a:p>
            <a:pPr marL="0" indent="0">
              <a:buNone/>
            </a:pPr>
            <a:r>
              <a:rPr lang="cs-CZ" u="sng" dirty="0">
                <a:hlinkClick r:id="rId6"/>
              </a:rPr>
              <a:t>https://</a:t>
            </a:r>
            <a:r>
              <a:rPr lang="cs-CZ" u="sng" dirty="0" smtClean="0">
                <a:hlinkClick r:id="rId6"/>
              </a:rPr>
              <a:t>www.slideshare.net/assim_t/marketing-instruments</a:t>
            </a:r>
            <a:endParaRPr lang="cs-CZ" u="sng" dirty="0" smtClean="0"/>
          </a:p>
          <a:p>
            <a:pPr marL="0" indent="0">
              <a:buNone/>
            </a:pPr>
            <a:r>
              <a:rPr lang="cs-CZ" dirty="0" err="1" smtClean="0"/>
              <a:t>Sources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KOLB, B. M. </a:t>
            </a:r>
            <a:r>
              <a:rPr lang="cs-CZ" i="1" dirty="0" smtClean="0"/>
              <a:t>Marketing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Cultural</a:t>
            </a:r>
            <a:r>
              <a:rPr lang="cs-CZ" i="1" dirty="0"/>
              <a:t> </a:t>
            </a:r>
            <a:r>
              <a:rPr lang="cs-CZ" i="1" dirty="0" err="1" smtClean="0"/>
              <a:t>Organizations</a:t>
            </a:r>
            <a:r>
              <a:rPr lang="cs-CZ" i="1" dirty="0" smtClean="0"/>
              <a:t> </a:t>
            </a:r>
            <a:r>
              <a:rPr lang="cs-CZ" dirty="0"/>
              <a:t>ISBN-13: 978-0415626972 </a:t>
            </a:r>
          </a:p>
          <a:p>
            <a:pPr marL="0" indent="0">
              <a:buNone/>
            </a:pPr>
            <a:r>
              <a:rPr lang="cs-CZ" dirty="0" smtClean="0">
                <a:hlinkClick r:id="rId7"/>
              </a:rPr>
              <a:t>https</a:t>
            </a:r>
            <a:r>
              <a:rPr lang="cs-CZ" dirty="0">
                <a:hlinkClick r:id="rId7"/>
              </a:rPr>
              <a:t>://heidicohen.com/content-marketing-future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8"/>
              </a:rPr>
              <a:t>http://marketingmix.co.uk</a:t>
            </a:r>
            <a:r>
              <a:rPr lang="cs-CZ" dirty="0" smtClean="0">
                <a:hlinkClick r:id="rId8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1560" y="2060848"/>
            <a:ext cx="8060432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cap="all" dirty="0"/>
              <a:t>Sightseeing  tour</a:t>
            </a:r>
          </a:p>
        </p:txBody>
      </p:sp>
    </p:spTree>
    <p:extLst>
      <p:ext uri="{BB962C8B-B14F-4D97-AF65-F5344CB8AC3E}">
        <p14:creationId xmlns:p14="http://schemas.microsoft.com/office/powerpoint/2010/main" val="31784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What does the term marketing mean?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715200" cy="4205064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Marketing </a:t>
            </a:r>
            <a:r>
              <a:rPr lang="en-US" dirty="0" smtClean="0"/>
              <a:t>– “the process of planning and executing the conception, pricing, promotion, and distribution of ideas, goods and services to create exchanges that satisfy individual and organizational goals” (</a:t>
            </a:r>
            <a:r>
              <a:rPr lang="en-US" dirty="0" err="1" smtClean="0"/>
              <a:t>Bennet</a:t>
            </a:r>
            <a:r>
              <a:rPr lang="en-US" dirty="0" smtClean="0"/>
              <a:t>, 1995)</a:t>
            </a:r>
          </a:p>
          <a:p>
            <a:r>
              <a:rPr lang="en-US" dirty="0" smtClean="0"/>
              <a:t>The action or business of promoting and selling products or services, including market research and advertising. (Oxford dictionary)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cap="all" dirty="0" smtClean="0"/>
              <a:t>Sightseeing  tour</a:t>
            </a:r>
            <a:endParaRPr lang="en-US" sz="3600" b="1" cap="all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Date: </a:t>
            </a:r>
            <a:r>
              <a:rPr lang="cs-CZ" b="1" dirty="0"/>
              <a:t>7</a:t>
            </a:r>
            <a:r>
              <a:rPr lang="cs-CZ" b="1" dirty="0" smtClean="0"/>
              <a:t>th</a:t>
            </a:r>
            <a:r>
              <a:rPr lang="en-US" b="1" dirty="0" smtClean="0"/>
              <a:t> May</a:t>
            </a:r>
          </a:p>
          <a:p>
            <a:pPr>
              <a:buNone/>
            </a:pPr>
            <a:r>
              <a:rPr lang="en-US" dirty="0" smtClean="0"/>
              <a:t>Place: </a:t>
            </a:r>
            <a:r>
              <a:rPr lang="en-US" b="1" dirty="0" smtClean="0"/>
              <a:t>City centre</a:t>
            </a:r>
          </a:p>
          <a:p>
            <a:pPr>
              <a:buNone/>
            </a:pPr>
            <a:r>
              <a:rPr lang="en-US" dirty="0" smtClean="0"/>
              <a:t>Place of the meeting:</a:t>
            </a:r>
          </a:p>
          <a:p>
            <a:pPr>
              <a:buNone/>
            </a:pPr>
            <a:r>
              <a:rPr lang="en-US" b="1" dirty="0" err="1" smtClean="0"/>
              <a:t>Zelný</a:t>
            </a:r>
            <a:r>
              <a:rPr lang="en-US" b="1" dirty="0" smtClean="0"/>
              <a:t> </a:t>
            </a:r>
            <a:r>
              <a:rPr lang="en-US" b="1" dirty="0" err="1" smtClean="0"/>
              <a:t>trh</a:t>
            </a:r>
            <a:r>
              <a:rPr lang="en-US" b="1" dirty="0" smtClean="0"/>
              <a:t> (near </a:t>
            </a:r>
            <a:r>
              <a:rPr lang="en-US" b="1" dirty="0" err="1" smtClean="0"/>
              <a:t>fontain</a:t>
            </a:r>
            <a:r>
              <a:rPr lang="en-US" b="1" dirty="0" smtClean="0"/>
              <a:t> </a:t>
            </a:r>
            <a:r>
              <a:rPr lang="en-US" b="1" dirty="0" err="1" smtClean="0"/>
              <a:t>Parnas</a:t>
            </a:r>
            <a:r>
              <a:rPr lang="en-US" b="1" dirty="0" smtClean="0"/>
              <a:t>)</a:t>
            </a:r>
          </a:p>
          <a:p>
            <a:pPr>
              <a:buNone/>
            </a:pPr>
            <a:r>
              <a:rPr lang="en-US" dirty="0" smtClean="0"/>
              <a:t>Meeting time: </a:t>
            </a:r>
            <a:r>
              <a:rPr lang="en-US" b="1" dirty="0" smtClean="0"/>
              <a:t>1</a:t>
            </a:r>
            <a:r>
              <a:rPr lang="cs-CZ" b="1" dirty="0"/>
              <a:t>6</a:t>
            </a:r>
            <a:r>
              <a:rPr lang="en-US" b="1" dirty="0" smtClean="0"/>
              <a:t>:</a:t>
            </a:r>
            <a:r>
              <a:rPr lang="cs-CZ" b="1" dirty="0" smtClean="0"/>
              <a:t>0</a:t>
            </a:r>
            <a:r>
              <a:rPr lang="cs-CZ" b="1" dirty="0"/>
              <a:t>5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Duration: </a:t>
            </a:r>
            <a:r>
              <a:rPr lang="cs-CZ" b="1" dirty="0" smtClean="0"/>
              <a:t>75</a:t>
            </a:r>
            <a:r>
              <a:rPr lang="en-US" b="1" dirty="0" smtClean="0"/>
              <a:t> minutes</a:t>
            </a:r>
          </a:p>
          <a:p>
            <a:pPr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sz="6000" b="1" dirty="0" smtClean="0"/>
              <a:t>!!PLEASE COME IN TIME!!</a:t>
            </a:r>
            <a:endParaRPr lang="en-US" sz="6000" b="1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1560" y="2060848"/>
            <a:ext cx="8060432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 err="1" smtClean="0"/>
              <a:t>Place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m</a:t>
            </a:r>
            <a:r>
              <a:rPr lang="en-US" sz="3600" dirty="0" err="1" smtClean="0"/>
              <a:t>eeting</a:t>
            </a:r>
            <a:endParaRPr lang="en-US" sz="3600" b="1" cap="all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1560" y="2060848"/>
            <a:ext cx="8060432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628800"/>
            <a:ext cx="5522438" cy="502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 err="1" smtClean="0"/>
              <a:t>Place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m</a:t>
            </a:r>
            <a:r>
              <a:rPr lang="en-US" sz="3600" dirty="0" err="1" smtClean="0"/>
              <a:t>eeting</a:t>
            </a:r>
            <a:endParaRPr lang="en-US" sz="3600" b="1" cap="all" dirty="0"/>
          </a:p>
        </p:txBody>
      </p:sp>
      <p:pic>
        <p:nvPicPr>
          <p:cNvPr id="10" name="Picture 2" descr="https://www.czecot.cz/results/zobrobr.php?w=st&amp;id=95047&amp;orig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56792"/>
            <a:ext cx="7836362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Visit of the performance “</a:t>
            </a:r>
            <a:r>
              <a:rPr lang="cs-CZ" sz="3600" dirty="0"/>
              <a:t>Carmen</a:t>
            </a:r>
            <a:r>
              <a:rPr lang="en-US" sz="3600" dirty="0"/>
              <a:t>” </a:t>
            </a:r>
            <a:endParaRPr lang="en-US" sz="3600" b="1" cap="all" dirty="0"/>
          </a:p>
        </p:txBody>
      </p:sp>
    </p:spTree>
    <p:extLst>
      <p:ext uri="{BB962C8B-B14F-4D97-AF65-F5344CB8AC3E}">
        <p14:creationId xmlns:p14="http://schemas.microsoft.com/office/powerpoint/2010/main" val="11544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Visit of the performance “</a:t>
            </a:r>
            <a:r>
              <a:rPr lang="cs-CZ" sz="3600" dirty="0" smtClean="0"/>
              <a:t>Carmen</a:t>
            </a:r>
            <a:r>
              <a:rPr lang="en-US" sz="3600" dirty="0" smtClean="0"/>
              <a:t>”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</a:t>
            </a:r>
            <a:r>
              <a:rPr lang="cs-CZ" i="1" dirty="0" smtClean="0"/>
              <a:t>Carmen</a:t>
            </a:r>
            <a:r>
              <a:rPr lang="en-US" dirty="0" smtClean="0"/>
              <a:t>” is play written by G</a:t>
            </a:r>
            <a:r>
              <a:rPr lang="cs-CZ" dirty="0" err="1" smtClean="0"/>
              <a:t>eorges</a:t>
            </a:r>
            <a:r>
              <a:rPr lang="cs-CZ" dirty="0" smtClean="0"/>
              <a:t> Bizet</a:t>
            </a:r>
            <a:endParaRPr lang="en-US" dirty="0" smtClean="0"/>
          </a:p>
          <a:p>
            <a:r>
              <a:rPr lang="en-US" dirty="0" smtClean="0"/>
              <a:t>Important information</a:t>
            </a:r>
          </a:p>
          <a:p>
            <a:pPr lvl="1"/>
            <a:r>
              <a:rPr lang="en-US" dirty="0" smtClean="0"/>
              <a:t>Date and time:</a:t>
            </a:r>
            <a:r>
              <a:rPr lang="cs-CZ" dirty="0" smtClean="0"/>
              <a:t> </a:t>
            </a:r>
            <a:r>
              <a:rPr lang="cs-CZ" dirty="0" err="1" smtClean="0"/>
              <a:t>Wednesday</a:t>
            </a:r>
            <a:r>
              <a:rPr lang="en-US" dirty="0" smtClean="0"/>
              <a:t> </a:t>
            </a:r>
            <a:r>
              <a:rPr lang="cs-CZ" b="1" dirty="0"/>
              <a:t>8</a:t>
            </a:r>
            <a:r>
              <a:rPr lang="en-US" b="1" baseline="30000" dirty="0" err="1" smtClean="0"/>
              <a:t>th</a:t>
            </a:r>
            <a:r>
              <a:rPr lang="cs-CZ" b="1" baseline="30000" dirty="0"/>
              <a:t> </a:t>
            </a:r>
            <a:r>
              <a:rPr lang="cs-CZ" b="1" dirty="0" smtClean="0"/>
              <a:t>May</a:t>
            </a:r>
            <a:r>
              <a:rPr lang="en-US" b="1" dirty="0" smtClean="0"/>
              <a:t> in 19:00</a:t>
            </a:r>
          </a:p>
          <a:p>
            <a:pPr lvl="1"/>
            <a:r>
              <a:rPr lang="en-US" dirty="0" smtClean="0"/>
              <a:t>Meeting time and place</a:t>
            </a:r>
            <a:r>
              <a:rPr lang="en-US" b="1" dirty="0" smtClean="0"/>
              <a:t>: 18:40 in front of </a:t>
            </a:r>
            <a:r>
              <a:rPr lang="cs-CZ" b="1" dirty="0" err="1" smtClean="0"/>
              <a:t>Janacek</a:t>
            </a:r>
            <a:r>
              <a:rPr lang="cs-CZ" b="1" dirty="0" smtClean="0"/>
              <a:t> </a:t>
            </a:r>
            <a:r>
              <a:rPr lang="en-US" b="1" dirty="0" smtClean="0"/>
              <a:t> Theatre</a:t>
            </a:r>
          </a:p>
          <a:p>
            <a:pPr lvl="1"/>
            <a:r>
              <a:rPr lang="en-US" dirty="0" smtClean="0"/>
              <a:t>Dress code</a:t>
            </a:r>
            <a:r>
              <a:rPr lang="en-US" b="1" dirty="0" smtClean="0"/>
              <a:t>: decent clothes or formal clothes</a:t>
            </a:r>
          </a:p>
          <a:p>
            <a:pPr lvl="0"/>
            <a:r>
              <a:rPr lang="en-US" dirty="0" smtClean="0"/>
              <a:t>Each student buys ticket by himself (reservation are available on web sites </a:t>
            </a:r>
            <a:r>
              <a:rPr lang="cs-CZ" dirty="0" smtClean="0"/>
              <a:t>(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://www.ndbrno.cz/programme?method=newProgram&amp;params[from]=&amp;params[month]=5&amp;params[year]=2019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Don’t forget to buy ticket in time because the OFFER IS LIMITED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 of the play “</a:t>
            </a:r>
            <a:r>
              <a:rPr lang="cs-CZ" i="1" dirty="0" smtClean="0"/>
              <a:t>Carmen</a:t>
            </a:r>
            <a:r>
              <a:rPr lang="en-US" dirty="0" smtClean="0"/>
              <a:t>”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200"/>
            <a:ext cx="27382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05" y="1614128"/>
            <a:ext cx="3082195" cy="463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6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188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 of the play “</a:t>
            </a:r>
            <a:r>
              <a:rPr lang="cs-CZ" i="1" dirty="0"/>
              <a:t>Carmen</a:t>
            </a:r>
            <a:r>
              <a:rPr lang="en-US" dirty="0" smtClean="0"/>
              <a:t>”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" y="1462832"/>
            <a:ext cx="2438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285875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386064" cy="43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2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 of the play “</a:t>
            </a:r>
            <a:r>
              <a:rPr lang="cs-CZ" i="1" dirty="0"/>
              <a:t>Carmen</a:t>
            </a:r>
            <a:r>
              <a:rPr lang="en-US" dirty="0" smtClean="0"/>
              <a:t>”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0" y="1426468"/>
            <a:ext cx="4005064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094" y="1484784"/>
            <a:ext cx="1875954" cy="250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51" y="1076908"/>
            <a:ext cx="3370249" cy="535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2913"/>
            <a:ext cx="2385094" cy="35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1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 of the play </a:t>
            </a:r>
            <a:r>
              <a:rPr lang="en-US" dirty="0"/>
              <a:t>“</a:t>
            </a:r>
            <a:r>
              <a:rPr lang="en-US" i="1" dirty="0"/>
              <a:t>Le Comte </a:t>
            </a:r>
            <a:r>
              <a:rPr lang="en-US" i="1" dirty="0" err="1"/>
              <a:t>Ory</a:t>
            </a:r>
            <a:r>
              <a:rPr lang="en-US" dirty="0"/>
              <a:t>”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/>
              <a:t>18:40 </a:t>
            </a:r>
            <a:r>
              <a:rPr lang="cs-CZ" sz="5400" b="1" dirty="0"/>
              <a:t>in front </a:t>
            </a:r>
            <a:r>
              <a:rPr lang="cs-CZ" sz="5400" b="1" dirty="0" err="1"/>
              <a:t>of</a:t>
            </a:r>
            <a:r>
              <a:rPr lang="cs-CZ" sz="5400" b="1" dirty="0"/>
              <a:t> </a:t>
            </a:r>
            <a:endParaRPr lang="cs-CZ" sz="5400" b="1" dirty="0" smtClean="0"/>
          </a:p>
          <a:p>
            <a:pPr marL="0" indent="0" algn="ctr">
              <a:buNone/>
            </a:pPr>
            <a:r>
              <a:rPr lang="cs-CZ" sz="5400" b="1" dirty="0" err="1" smtClean="0"/>
              <a:t>Janacek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Theatre</a:t>
            </a:r>
            <a:r>
              <a:rPr lang="cs-CZ" sz="5400" b="1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76" y="10801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720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Visit of the play “</a:t>
            </a:r>
            <a:r>
              <a:rPr lang="cs-CZ" dirty="0" smtClean="0"/>
              <a:t>Carmen</a:t>
            </a:r>
            <a:r>
              <a:rPr lang="en-US" i="1" dirty="0" smtClean="0"/>
              <a:t>”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4382"/>
            <a:ext cx="9144000" cy="60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216014"/>
            <a:ext cx="7772400" cy="13620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What is </a:t>
            </a:r>
            <a:r>
              <a:rPr lang="en-US" dirty="0" err="1" smtClean="0"/>
              <a:t>swot</a:t>
            </a:r>
            <a:r>
              <a:rPr lang="en-US" dirty="0" smtClean="0"/>
              <a:t> analysis?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 of the play “</a:t>
            </a:r>
            <a:r>
              <a:rPr lang="cs-CZ" i="1" dirty="0" smtClean="0"/>
              <a:t>Carmen</a:t>
            </a:r>
            <a:r>
              <a:rPr lang="en-US" i="1" dirty="0" smtClean="0"/>
              <a:t>”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7202"/>
            <a:ext cx="9139464" cy="56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cap="all" dirty="0" smtClean="0"/>
              <a:t>Thank you for your attention</a:t>
            </a:r>
            <a:endParaRPr lang="en-US" sz="3600" b="1" cap="all" dirty="0"/>
          </a:p>
        </p:txBody>
      </p:sp>
    </p:spTree>
    <p:extLst>
      <p:ext uri="{BB962C8B-B14F-4D97-AF65-F5344CB8AC3E}">
        <p14:creationId xmlns:p14="http://schemas.microsoft.com/office/powerpoint/2010/main" val="15827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study undertaken by an organization to identify its internal strengths and weaknesses, </a:t>
            </a:r>
            <a:r>
              <a:rPr lang="en-US" dirty="0" smtClean="0"/>
              <a:t>as well as its external opportunities and threats.</a:t>
            </a:r>
          </a:p>
          <a:p>
            <a:pPr marL="0" indent="0">
              <a:buNone/>
            </a:pPr>
            <a:r>
              <a:rPr lang="en-US" dirty="0" smtClean="0"/>
              <a:t>(Oxford dictionary)</a:t>
            </a:r>
            <a:endParaRPr lang="cs-CZ" dirty="0" smtClean="0"/>
          </a:p>
          <a:p>
            <a:r>
              <a:rPr lang="en-US" dirty="0" smtClean="0"/>
              <a:t>Analysis of internal and external factors</a:t>
            </a:r>
          </a:p>
          <a:p>
            <a:pPr lvl="1"/>
            <a:r>
              <a:rPr lang="en-US" dirty="0" smtClean="0"/>
              <a:t>Internal: strengths and weaknesses</a:t>
            </a:r>
          </a:p>
          <a:p>
            <a:pPr lvl="1"/>
            <a:r>
              <a:rPr lang="en-US" dirty="0" smtClean="0"/>
              <a:t>External: opportunities and treats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4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416" y="1613446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Strengths of cultural organizations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0584" y="2204864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83415" y="17502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Long tradition</a:t>
            </a:r>
          </a:p>
          <a:p>
            <a:r>
              <a:rPr lang="en-US" dirty="0" smtClean="0"/>
              <a:t>Relatively stable number of visitors</a:t>
            </a:r>
          </a:p>
          <a:p>
            <a:r>
              <a:rPr lang="en-US" dirty="0" smtClean="0"/>
              <a:t>Stable support from state and local governments</a:t>
            </a:r>
          </a:p>
          <a:p>
            <a:r>
              <a:rPr lang="cs-CZ" dirty="0" smtClean="0"/>
              <a:t> …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Weaknesses of </a:t>
            </a:r>
            <a:r>
              <a:rPr lang="en-US" dirty="0"/>
              <a:t>cultural </a:t>
            </a:r>
            <a:r>
              <a:rPr lang="en-US" dirty="0" smtClean="0"/>
              <a:t>organizations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 is highly dependent upon public support</a:t>
            </a:r>
          </a:p>
          <a:p>
            <a:r>
              <a:rPr lang="en-US" dirty="0" smtClean="0"/>
              <a:t>Some of state supported cultural organizations don‘t  know what they consumer wants </a:t>
            </a:r>
          </a:p>
          <a:p>
            <a:r>
              <a:rPr lang="en-US" dirty="0" smtClean="0"/>
              <a:t>Traditional cultural organization </a:t>
            </a:r>
            <a:r>
              <a:rPr lang="cs-CZ" dirty="0" smtClean="0"/>
              <a:t>are</a:t>
            </a:r>
            <a:r>
              <a:rPr lang="en-US" dirty="0" smtClean="0"/>
              <a:t> attracting only little segment of population</a:t>
            </a:r>
          </a:p>
          <a:p>
            <a:r>
              <a:rPr lang="cs-CZ" dirty="0" smtClean="0"/>
              <a:t>…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47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799"/>
            <a:ext cx="8352928" cy="45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Opportunities for cultural organizations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Consumers living in multimedia and cross-cultural environment want more combinations of art forms and delivery methods </a:t>
            </a:r>
          </a:p>
          <a:p>
            <a:pPr lvl="1"/>
            <a:r>
              <a:rPr lang="en-US" dirty="0" smtClean="0"/>
              <a:t>New technology has enabled people to experience music and visual arts from around the world</a:t>
            </a:r>
          </a:p>
          <a:p>
            <a:pPr lvl="2"/>
            <a:r>
              <a:rPr lang="en-US" dirty="0" smtClean="0"/>
              <a:t>T</a:t>
            </a:r>
            <a:r>
              <a:rPr lang="cs-CZ" dirty="0" smtClean="0"/>
              <a:t>V</a:t>
            </a:r>
            <a:r>
              <a:rPr lang="en-US" dirty="0" smtClean="0"/>
              <a:t> broadcasting</a:t>
            </a:r>
          </a:p>
          <a:p>
            <a:pPr lvl="2"/>
            <a:r>
              <a:rPr lang="en-US" dirty="0" smtClean="0"/>
              <a:t>Internet and streaming services</a:t>
            </a:r>
          </a:p>
          <a:p>
            <a:r>
              <a:rPr lang="en-US" dirty="0" smtClean="0"/>
              <a:t>Answer to societal changes</a:t>
            </a:r>
          </a:p>
          <a:p>
            <a:pPr lvl="1"/>
            <a:r>
              <a:rPr lang="en-US" dirty="0" smtClean="0"/>
              <a:t>More stressful life than a generation ago</a:t>
            </a:r>
          </a:p>
          <a:p>
            <a:pPr lvl="2"/>
            <a:r>
              <a:rPr lang="en-US" dirty="0" smtClean="0"/>
              <a:t>Give opportunities to escape from real life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94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Threats for cultural organizations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Current generation doesn’t view high art as inherently more valuable than pop culture that shapes their lives</a:t>
            </a:r>
          </a:p>
          <a:p>
            <a:r>
              <a:rPr lang="en-US" dirty="0" smtClean="0"/>
              <a:t>Changes in strategy of financing cultural organizations</a:t>
            </a:r>
          </a:p>
          <a:p>
            <a:pPr lvl="1"/>
            <a:r>
              <a:rPr lang="en-US" dirty="0" smtClean="0"/>
              <a:t>Market-oriented method of funding culture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09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950</Words>
  <Application>Microsoft Office PowerPoint</Application>
  <PresentationFormat>Předvádění na obrazovce (4:3)</PresentationFormat>
  <Paragraphs>175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Motiv sady Office</vt:lpstr>
      <vt:lpstr>Marketing for Cultural Organizations</vt:lpstr>
      <vt:lpstr>What does the term marketing mean?</vt:lpstr>
      <vt:lpstr> What does the term marketing mean? </vt:lpstr>
      <vt:lpstr>What is swot analysis? </vt:lpstr>
      <vt:lpstr>SWOT analysis</vt:lpstr>
      <vt:lpstr>Strengths of cultural organizations</vt:lpstr>
      <vt:lpstr>Weaknesses of cultural organizations</vt:lpstr>
      <vt:lpstr>Opportunities for cultural organizations</vt:lpstr>
      <vt:lpstr>Threats for cultural organizations</vt:lpstr>
      <vt:lpstr> What instruments of marketing do you know? </vt:lpstr>
      <vt:lpstr>What instruments of marketing do you know?</vt:lpstr>
      <vt:lpstr>Mahen Theatre</vt:lpstr>
      <vt:lpstr>Mahen Theatre</vt:lpstr>
      <vt:lpstr> What does marketing plan mean? </vt:lpstr>
      <vt:lpstr> What does marketing plan mean?</vt:lpstr>
      <vt:lpstr> What does marketing plan mean?</vt:lpstr>
      <vt:lpstr> What does marketing mix mean? </vt:lpstr>
      <vt:lpstr>Marketing mix</vt:lpstr>
      <vt:lpstr>Marketing mix</vt:lpstr>
      <vt:lpstr>Marketing mix</vt:lpstr>
      <vt:lpstr> What specification has customer of cultural organizations?</vt:lpstr>
      <vt:lpstr> What specification has customer of cultural organizations?</vt:lpstr>
      <vt:lpstr>  How to attract each of customers group?</vt:lpstr>
      <vt:lpstr> What is customers motivation to buy cultural products?</vt:lpstr>
      <vt:lpstr> </vt:lpstr>
      <vt:lpstr>Prezentace aplikace PowerPoint</vt:lpstr>
      <vt:lpstr>conclusion</vt:lpstr>
      <vt:lpstr>Sources</vt:lpstr>
      <vt:lpstr>Sightseeing  tour</vt:lpstr>
      <vt:lpstr>Sightseeing  tour</vt:lpstr>
      <vt:lpstr>Place of the meeting</vt:lpstr>
      <vt:lpstr>Place of the meeting</vt:lpstr>
      <vt:lpstr>Visit of the performance “Carmen” </vt:lpstr>
      <vt:lpstr>Visit of the performance “Carmen” </vt:lpstr>
      <vt:lpstr>Visit of the play “Carmen” </vt:lpstr>
      <vt:lpstr>Visit of the play “Carmen” </vt:lpstr>
      <vt:lpstr>Visit of the play “Carmen” </vt:lpstr>
      <vt:lpstr>Visit of the play “Le Comte Ory” </vt:lpstr>
      <vt:lpstr>Visit of the play “Carmen” </vt:lpstr>
      <vt:lpstr>Visit of the play “Carmen” 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Dušan</dc:creator>
  <cp:lastModifiedBy>Müllner Vojtěch</cp:lastModifiedBy>
  <cp:revision>32</cp:revision>
  <cp:lastPrinted>2019-04-22T07:53:16Z</cp:lastPrinted>
  <dcterms:created xsi:type="dcterms:W3CDTF">2016-02-19T15:27:11Z</dcterms:created>
  <dcterms:modified xsi:type="dcterms:W3CDTF">2019-04-23T13:45:18Z</dcterms:modified>
</cp:coreProperties>
</file>